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68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9" r:id="rId21"/>
    <p:sldId id="290" r:id="rId22"/>
    <p:sldId id="293" r:id="rId23"/>
    <p:sldId id="275" r:id="rId24"/>
    <p:sldId id="276" r:id="rId25"/>
    <p:sldId id="277" r:id="rId26"/>
    <p:sldId id="291" r:id="rId27"/>
    <p:sldId id="292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8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2" autoAdjust="0"/>
    <p:restoredTop sz="90929"/>
  </p:normalViewPr>
  <p:slideViewPr>
    <p:cSldViewPr>
      <p:cViewPr>
        <p:scale>
          <a:sx n="100" d="100"/>
          <a:sy n="100" d="100"/>
        </p:scale>
        <p:origin x="-288" y="21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2904742C-B6D0-409E-BF95-8C86E0D1C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4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48" charset="0"/>
        <a:cs typeface="Geneva" pitchFamily="4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F44A46D1-D02C-483D-BCFA-7D98C5C687EE}" type="slidenum">
              <a:rPr lang="en-US" sz="1200" baseline="0" smtClean="0"/>
              <a:pPr/>
              <a:t>1</a:t>
            </a:fld>
            <a:endParaRPr lang="en-US" sz="1200" baseline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50FA427C-BD30-4BEA-82A3-0B6A8F38C675}" type="slidenum">
              <a:rPr lang="en-US" sz="1200" baseline="0" smtClean="0"/>
              <a:pPr/>
              <a:t>10</a:t>
            </a:fld>
            <a:endParaRPr 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56BD3DDE-13FE-4800-9EDF-AFB854CA980C}" type="slidenum">
              <a:rPr lang="en-US" sz="1200" baseline="0" smtClean="0"/>
              <a:pPr/>
              <a:t>11</a:t>
            </a:fld>
            <a:endParaRPr lang="en-US" sz="1200" baseline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720907A6-6B7A-44D5-BFAB-F37CCCD0FF68}" type="slidenum">
              <a:rPr lang="en-US" sz="1200" baseline="0" smtClean="0"/>
              <a:pPr/>
              <a:t>12</a:t>
            </a:fld>
            <a:endParaRPr lang="en-US" sz="1200" baseline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5E149B60-210A-4567-8BB4-1A205E934B24}" type="slidenum">
              <a:rPr lang="en-US" sz="1200" baseline="0" smtClean="0"/>
              <a:pPr/>
              <a:t>13</a:t>
            </a:fld>
            <a:endParaRPr lang="en-US" sz="1200" baseline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1C5030FE-20FA-48AC-B4B2-9EAF7B3DE3C8}" type="slidenum">
              <a:rPr lang="en-US" sz="1200" baseline="0" smtClean="0"/>
              <a:pPr/>
              <a:t>14</a:t>
            </a:fld>
            <a:endParaRPr lang="en-US" sz="1200" baseline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16FC853D-61F8-4189-86A3-13CC48F03788}" type="slidenum">
              <a:rPr lang="en-US" sz="1200" baseline="0" smtClean="0"/>
              <a:pPr/>
              <a:t>15</a:t>
            </a:fld>
            <a:endParaRPr lang="en-US" sz="1200" baseline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A60C3341-5C59-4234-8DF4-1DD762180674}" type="slidenum">
              <a:rPr lang="en-US" sz="1200" baseline="0" smtClean="0"/>
              <a:pPr/>
              <a:t>16</a:t>
            </a:fld>
            <a:endParaRPr lang="en-US" sz="1200" baseline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21025643-C231-4835-B205-86E642CAD6BB}" type="slidenum">
              <a:rPr lang="en-US" sz="1200" baseline="0" smtClean="0"/>
              <a:pPr/>
              <a:t>17</a:t>
            </a:fld>
            <a:endParaRPr lang="en-US" sz="1200" baseline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C9684EF6-A352-4276-9338-9E9B9D1637B2}" type="slidenum">
              <a:rPr lang="en-US" sz="1200" baseline="0" smtClean="0"/>
              <a:pPr/>
              <a:t>18</a:t>
            </a:fld>
            <a:endParaRPr lang="en-US" sz="1200" baseline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AB3BA089-BB2C-4CEE-8F7B-E9048FCEA108}" type="slidenum">
              <a:rPr lang="en-US" sz="1200" baseline="0" smtClean="0"/>
              <a:pPr/>
              <a:t>19</a:t>
            </a:fld>
            <a:endParaRPr lang="en-US" sz="1200" baseline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4D013BD6-B6C7-4A81-BC11-34197B30BA1D}" type="slidenum">
              <a:rPr lang="en-US" sz="1200" baseline="0" smtClean="0"/>
              <a:pPr/>
              <a:t>2</a:t>
            </a:fld>
            <a:endParaRPr lang="en-US" sz="1200" baseline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AB3BA089-BB2C-4CEE-8F7B-E9048FCEA108}" type="slidenum">
              <a:rPr lang="en-US" sz="1200" baseline="0" smtClean="0"/>
              <a:pPr/>
              <a:t>20</a:t>
            </a:fld>
            <a:endParaRPr lang="en-US" sz="1200" baseline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AB3BA089-BB2C-4CEE-8F7B-E9048FCEA108}" type="slidenum">
              <a:rPr lang="en-US" sz="1200" baseline="0" smtClean="0"/>
              <a:pPr/>
              <a:t>21</a:t>
            </a:fld>
            <a:endParaRPr lang="en-US" sz="1200" baseline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D76EC9C7-EAAB-4196-A8E7-AF30A106FA35}" type="slidenum">
              <a:rPr lang="en-US" sz="1200" baseline="0" smtClean="0"/>
              <a:pPr/>
              <a:t>22</a:t>
            </a:fld>
            <a:endParaRPr lang="en-US" sz="1200" baseline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7E20D9C3-43BF-49A8-9683-EA432BC0A41E}" type="slidenum">
              <a:rPr lang="en-US" sz="1200" baseline="0" smtClean="0"/>
              <a:pPr/>
              <a:t>23</a:t>
            </a:fld>
            <a:endParaRPr lang="en-US" sz="1200" baseline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F8A435F4-D2AD-462D-90AB-ACB99F1B87E9}" type="slidenum">
              <a:rPr lang="en-US" sz="1200" baseline="0" smtClean="0"/>
              <a:pPr/>
              <a:t>24</a:t>
            </a:fld>
            <a:endParaRPr lang="en-US" sz="1200" baseline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F8A435F4-D2AD-462D-90AB-ACB99F1B87E9}" type="slidenum">
              <a:rPr lang="en-US" sz="1200" baseline="0" smtClean="0"/>
              <a:pPr/>
              <a:t>25</a:t>
            </a:fld>
            <a:endParaRPr lang="en-US" sz="1200" baseline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F8A435F4-D2AD-462D-90AB-ACB99F1B87E9}" type="slidenum">
              <a:rPr lang="en-US" sz="1200" baseline="0" smtClean="0"/>
              <a:pPr/>
              <a:t>26</a:t>
            </a:fld>
            <a:endParaRPr lang="en-US" sz="1200" baseline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E7453AE3-4B24-4C84-8377-159A232CFD7F}" type="slidenum">
              <a:rPr lang="en-US" sz="1200" baseline="0" smtClean="0"/>
              <a:pPr/>
              <a:t>27</a:t>
            </a:fld>
            <a:endParaRPr lang="en-US" sz="1200" baseline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57A6213D-C8FA-41A8-8209-02CF87DE639B}" type="slidenum">
              <a:rPr lang="en-US" sz="1200" baseline="0" smtClean="0"/>
              <a:pPr/>
              <a:t>28</a:t>
            </a:fld>
            <a:endParaRPr lang="en-US" sz="1200" baseline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724C3E20-2D98-4D15-857C-2E701B01AFB7}" type="slidenum">
              <a:rPr lang="en-US" sz="1200" baseline="0" smtClean="0"/>
              <a:pPr/>
              <a:t>29</a:t>
            </a:fld>
            <a:endParaRPr lang="en-US" sz="1200" baseline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27A328F2-C96E-4FF8-BDF2-9D49D8F455B4}" type="slidenum">
              <a:rPr lang="en-US" sz="1200" baseline="0" smtClean="0"/>
              <a:pPr/>
              <a:t>3</a:t>
            </a:fld>
            <a:endParaRPr lang="en-US" sz="1200" baseline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74D0E84B-119E-41EA-B423-0F71E743ECED}" type="slidenum">
              <a:rPr lang="en-US" sz="1200" baseline="0" smtClean="0"/>
              <a:pPr/>
              <a:t>30</a:t>
            </a:fld>
            <a:endParaRPr lang="en-US" sz="1200" baseline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C9DFB962-03CE-4AAA-BA79-88AB922D3C68}" type="slidenum">
              <a:rPr lang="en-US" sz="1200" baseline="0" smtClean="0"/>
              <a:pPr/>
              <a:t>31</a:t>
            </a:fld>
            <a:endParaRPr lang="en-US" sz="1200" baseline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8AD966C1-8549-43FE-BEB1-A0E14DB36E6A}" type="slidenum">
              <a:rPr lang="en-US" sz="1200" baseline="0" smtClean="0"/>
              <a:pPr/>
              <a:t>32</a:t>
            </a:fld>
            <a:endParaRPr lang="en-US" sz="1200" baseline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E80840F9-1E09-4B9E-A45B-933D16DB9148}" type="slidenum">
              <a:rPr lang="en-US" sz="1200" baseline="0" smtClean="0"/>
              <a:pPr/>
              <a:t>33</a:t>
            </a:fld>
            <a:endParaRPr lang="en-US" sz="1200" baseline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1E518046-4086-4882-B192-58D90B53C5B5}" type="slidenum">
              <a:rPr lang="en-US" sz="1200" baseline="0" smtClean="0"/>
              <a:pPr/>
              <a:t>34</a:t>
            </a:fld>
            <a:endParaRPr lang="en-US" sz="1200" baseline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9DC8B197-0558-4286-B1A3-23EF5B4FAC84}" type="slidenum">
              <a:rPr lang="en-US" sz="1200" baseline="0" smtClean="0"/>
              <a:pPr/>
              <a:t>35</a:t>
            </a:fld>
            <a:endParaRPr lang="en-US" sz="1200" baseline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BE811CC1-E673-4C6F-874E-B95FA29D5A8B}" type="slidenum">
              <a:rPr lang="en-US" sz="1200" baseline="0" smtClean="0">
                <a:solidFill>
                  <a:srgbClr val="000000"/>
                </a:solidFill>
              </a:rPr>
              <a:pPr/>
              <a:t>36</a:t>
            </a:fld>
            <a:endParaRPr lang="en-US" sz="1200" baseline="0" smtClean="0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5EC18268-A396-4341-BCC5-7FDE3544DF7A}" type="slidenum">
              <a:rPr lang="en-US" sz="1200" baseline="0" smtClean="0"/>
              <a:pPr/>
              <a:t>4</a:t>
            </a:fld>
            <a:endParaRPr lang="en-US" sz="1200" baseline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E613AA61-B9CF-4225-A1CA-39F93FF9EDA8}" type="slidenum">
              <a:rPr lang="en-US" sz="1200" baseline="0" smtClean="0"/>
              <a:pPr/>
              <a:t>5</a:t>
            </a:fld>
            <a:endParaRPr 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ED3DEA30-8E85-46EE-938C-3900B25B8288}" type="slidenum">
              <a:rPr lang="en-US" sz="1200" baseline="0" smtClean="0"/>
              <a:pPr/>
              <a:t>6</a:t>
            </a:fld>
            <a:endParaRPr lang="en-US" sz="1200" baseline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E80B54E2-8668-474F-BEF9-095CAAF7AC75}" type="slidenum">
              <a:rPr lang="en-US" sz="1200" baseline="0" smtClean="0"/>
              <a:pPr/>
              <a:t>7</a:t>
            </a:fld>
            <a:endParaRPr lang="en-US" sz="1200" baseline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C1F33DF6-A106-414A-A93D-BBEF0DE95B56}" type="slidenum">
              <a:rPr lang="en-US" sz="1200" baseline="0" smtClean="0"/>
              <a:pPr/>
              <a:t>8</a:t>
            </a:fld>
            <a:endParaRPr lang="en-US" sz="1200" baseline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fld id="{2CB6D4F3-AEA3-4CF6-B47D-55477F91B5BF}" type="slidenum">
              <a:rPr lang="en-US" sz="1200" baseline="0" smtClean="0"/>
              <a:pPr/>
              <a:t>9</a:t>
            </a:fld>
            <a:endParaRPr lang="en-US" sz="1200" baseline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0708B-B971-45CE-9100-098789DB5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68A00-D51E-41DE-9A77-48A7325F0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020F-465D-4757-9B4C-72C6A85E5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17B64F7-5F65-43BC-96A1-06DA7B7F5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9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930707F-5C90-451D-91DD-7FC42B810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1885182-10E1-47EC-9C11-F53CFA37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C17780E-3222-4D82-A50F-5D9CDD81B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4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876584F-A94B-420F-9A8F-6B632A3DE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2B26F7C-5448-47C6-AFF1-ECC93D198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1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573B829-B274-4B79-8916-51BD59993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A32DFA9-FD82-451E-AA54-6BA06307A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109B8-2A69-4875-AA53-51862DE30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98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DF01642-D794-48F3-897E-B325E113B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8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3A58A62-49CF-4F7B-9FD2-356AB414F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2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FC24720-14C6-444F-A7FB-0D247EE1D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37308-7C29-42C6-ADBD-C11B37E1C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597CE-4B17-4080-934A-EEAC5245F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3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BD6E-5552-4E1C-89B9-03F9CC26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1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64225-F366-4D6B-9CB6-6FCBD9477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DE151-1A16-4B67-9569-7C3CE47ED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9AF-D186-41BB-8E8A-C11EFD4F6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0D627-9927-47DE-9C1C-ABBF2AF21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pPr>
              <a:defRPr/>
            </a:pPr>
            <a:fld id="{FB339A7D-C742-4563-AE50-1B3A98E06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48" charset="0"/>
          <a:cs typeface="Geneva" pitchFamily="4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48" charset="0"/>
          <a:cs typeface="Geneva" pitchFamily="4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48" charset="0"/>
          <a:cs typeface="Geneva" pitchFamily="4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48" charset="0"/>
          <a:cs typeface="Geneva" pitchFamily="4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48" charset="0"/>
          <a:cs typeface="Geneva" pitchFamily="4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48" charset="0"/>
          <a:cs typeface="Geneva" pitchFamily="4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48" charset="0"/>
          <a:cs typeface="Geneva" pitchFamily="4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48" charset="0"/>
          <a:cs typeface="Geneva" pitchFamily="4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E9DB651-DCF4-47D0-9EEF-31DF0BFC0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sb.vt.edu/containment-guide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hs.uky.edu/docs/pdf/bio_le_biological_safety_cabinet_operations_0001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hs.uky.edu/docs/pdf/bio_le_biological_safety_cabinet_operations_0001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hs.uky.edu/docs/pdf/bio_le_autoclave_operations_and_verification_program_0001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sb.vt.edu/containment-guide.aspx" TargetMode="External"/><Relationship Id="rId4" Type="http://schemas.openxmlformats.org/officeDocument/2006/relationships/hyperlink" Target="http://oba.od.nih.gov/oba/rac/Guidelines/NIH_Guidelines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hyperlink" Target="http://ehs.uky.edu/biosafet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 descr="SeeBlue-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72575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700088" y="1371600"/>
            <a:ext cx="7772400" cy="1371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Plant Biological Safety Training</a:t>
            </a:r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Rev. 2012-0314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434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5988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Department of Biological Safety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77724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141288" y="838200"/>
          <a:ext cx="8839201" cy="5557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4913"/>
                <a:gridCol w="1408014"/>
                <a:gridCol w="1408014"/>
                <a:gridCol w="1408014"/>
                <a:gridCol w="2190246"/>
              </a:tblGrid>
              <a:tr h="4470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Criteria</a:t>
                      </a:r>
                      <a:endParaRPr lang="en-US" sz="1200" b="1" dirty="0"/>
                    </a:p>
                  </a:txBody>
                  <a:tcPr marT="45723" marB="45723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Transgenic</a:t>
                      </a:r>
                      <a:r>
                        <a:rPr lang="en-US" sz="1200" b="1" baseline="0" dirty="0" smtClean="0"/>
                        <a:t> Plants</a:t>
                      </a:r>
                      <a:endParaRPr lang="en-US" sz="1200" b="1" dirty="0"/>
                    </a:p>
                  </a:txBody>
                  <a:tcPr marT="45723" marB="45723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Transgenic Microbes</a:t>
                      </a:r>
                      <a:endParaRPr lang="en-US" sz="1200" b="1" dirty="0"/>
                    </a:p>
                  </a:txBody>
                  <a:tcPr marT="45723" marB="45723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Transgenic Arthropods</a:t>
                      </a:r>
                      <a:r>
                        <a:rPr lang="en-US" sz="1200" b="1" baseline="0" dirty="0" smtClean="0"/>
                        <a:t> and Microbes</a:t>
                      </a:r>
                      <a:endParaRPr lang="en-US" sz="1200" b="1" dirty="0"/>
                    </a:p>
                  </a:txBody>
                  <a:tcPr marT="45723" marB="45723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1497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Exotic</a:t>
                      </a:r>
                      <a:endParaRPr lang="en-US" sz="1200" b="1" dirty="0"/>
                    </a:p>
                  </a:txBody>
                  <a:tcPr marT="45723" marB="45723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Non-Exotic</a:t>
                      </a:r>
                      <a:endParaRPr lang="en-US" sz="1200" b="1" dirty="0"/>
                    </a:p>
                  </a:txBody>
                  <a:tcPr marT="45723" marB="45723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a noxious weed or cannot outcross with one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BL1-P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easily disseminated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BL1-P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detriment to environment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BL2-P or BL1-P+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BL1-P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BL2-P or BL1-P+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Noxious weed or can interbreed with weeds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BL2-P or BL1-P+</a:t>
                      </a:r>
                    </a:p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Contains complete genome of non-EIA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BL2-P or BL1-P+</a:t>
                      </a:r>
                    </a:p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Contains genome</a:t>
                      </a:r>
                      <a:r>
                        <a:rPr lang="en-US" sz="1200" baseline="0" dirty="0" smtClean="0"/>
                        <a:t> of EIA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BL3-P or</a:t>
                      </a:r>
                      <a:r>
                        <a:rPr lang="en-US" sz="1200" baseline="0" dirty="0" smtClean="0"/>
                        <a:t> BL2-P+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Treated with an EIA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BL3-P or</a:t>
                      </a:r>
                      <a:r>
                        <a:rPr lang="en-US" sz="1200" baseline="0" dirty="0" smtClean="0"/>
                        <a:t> BL2-P+</a:t>
                      </a:r>
                      <a:endParaRPr lang="en-US" sz="1200" dirty="0" smtClean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Detriment to environment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BL2-P or BL1-P+</a:t>
                      </a:r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BL3-P or</a:t>
                      </a:r>
                      <a:r>
                        <a:rPr lang="en-US" sz="1200" baseline="0" dirty="0" smtClean="0"/>
                        <a:t> BL2-P+</a:t>
                      </a:r>
                      <a:endParaRPr lang="en-US" sz="1200" dirty="0" smtClean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EIA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dirty="0" smtClean="0"/>
                        <a:t>/ detriment to environment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BL3-P or</a:t>
                      </a:r>
                      <a:r>
                        <a:rPr lang="en-US" sz="1200" baseline="0" dirty="0" smtClean="0"/>
                        <a:t> BL2-P+</a:t>
                      </a:r>
                      <a:endParaRPr lang="en-US" sz="1200" dirty="0" smtClean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 reconstitute genome of infectious agent </a:t>
                      </a:r>
                      <a:r>
                        <a:rPr lang="en-US" sz="1200" i="1" dirty="0" smtClean="0"/>
                        <a:t>in </a:t>
                      </a:r>
                      <a:r>
                        <a:rPr lang="en-US" sz="1200" i="1" dirty="0" err="1" smtClean="0"/>
                        <a:t>planta</a:t>
                      </a:r>
                      <a:endParaRPr lang="en-US" sz="1200" i="1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BL3-P or</a:t>
                      </a:r>
                      <a:r>
                        <a:rPr lang="en-US" sz="1200" baseline="0" dirty="0" smtClean="0"/>
                        <a:t> BL2-P+</a:t>
                      </a:r>
                      <a:endParaRPr lang="en-US" sz="1200" dirty="0" smtClean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Contains vertebrate toxin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BL3-P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BL3-P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BL3-P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 Agent plant pathogens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BL3-P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BL3-P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BL3-P</a:t>
                      </a:r>
                      <a:endParaRPr lang="en-US" sz="1200" dirty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BL3-P+</a:t>
                      </a:r>
                      <a:r>
                        <a:rPr lang="en-US" sz="1200" baseline="0" dirty="0" smtClean="0"/>
                        <a:t> or BL4-P</a:t>
                      </a:r>
                      <a:endParaRPr lang="en-US" sz="1200" dirty="0" smtClean="0"/>
                    </a:p>
                  </a:txBody>
                  <a:tcPr marT="45723" marB="4572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643" name="Title 1"/>
          <p:cNvSpPr>
            <a:spLocks noGrp="1"/>
          </p:cNvSpPr>
          <p:nvPr>
            <p:ph type="title"/>
          </p:nvPr>
        </p:nvSpPr>
        <p:spPr>
          <a:xfrm>
            <a:off x="674688" y="76200"/>
            <a:ext cx="7772400" cy="5334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FFCC"/>
                </a:solidFill>
              </a:rPr>
              <a:t>Suggested Criteria for Assigning Biosafety Levels</a:t>
            </a:r>
          </a:p>
        </p:txBody>
      </p:sp>
      <p:sp>
        <p:nvSpPr>
          <p:cNvPr id="23644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  <p:sp>
        <p:nvSpPr>
          <p:cNvPr id="23645" name="TextBox 2"/>
          <p:cNvSpPr txBox="1">
            <a:spLocks noChangeArrowheads="1"/>
          </p:cNvSpPr>
          <p:nvPr/>
        </p:nvSpPr>
        <p:spPr bwMode="auto">
          <a:xfrm>
            <a:off x="-19050" y="6443663"/>
            <a:ext cx="9159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Source: </a:t>
            </a:r>
            <a:r>
              <a:rPr lang="en-US">
                <a:solidFill>
                  <a:schemeClr val="bg1"/>
                </a:solidFill>
                <a:hlinkClick r:id="rId4"/>
              </a:rPr>
              <a:t>A Practical Guide to Containment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Containment Strategies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What are we trying to contain?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Plants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Microbes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Insects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Types of Containment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Physical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Biological</a:t>
            </a:r>
          </a:p>
        </p:txBody>
      </p:sp>
      <p:sp>
        <p:nvSpPr>
          <p:cNvPr id="2458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Plant Containment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Physical Plant Containment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Primary Containment: Greenhouse, Growth Chamber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>
                <a:solidFill>
                  <a:schemeClr val="bg1"/>
                </a:solidFill>
              </a:rPr>
              <a:t>Standard Operating Procedures (SOPs): Cover/remove flower/seed heads, harvest plant material before sexual maturity, control of flowering time, use of male sterile lines, ensure cross-fertile plants not within pollen dispersal range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560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Plant Containment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Biological Plant Containment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Use genetic engineering techniques that localize transgenes in non-propagative plant parts, prohibit plant propagules from surviving, or confer plant sterility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Control time of flowering so that pollen shed does not coincide with receptive period of nearby sexually compatible plants</a:t>
            </a:r>
          </a:p>
        </p:txBody>
      </p:sp>
      <p:sp>
        <p:nvSpPr>
          <p:cNvPr id="2662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Microbe Containment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Physical Microbe Containment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Use of Biological Safety Cabinet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Avoid creating aerosols when inoculating plants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Provide adequate distance between infected plants and susceptible host(s)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Treat runoff water to kill living organisms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Eliminate vectors for insect-borne microbes</a:t>
            </a:r>
          </a:p>
        </p:txBody>
      </p:sp>
      <p:sp>
        <p:nvSpPr>
          <p:cNvPr id="2765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Microbe Containment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Biological Microbe Containment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Choose microbes having an obligate association with the host plant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Genetically disable microbe to minimize survival and reproduction</a:t>
            </a:r>
          </a:p>
          <a:p>
            <a:pPr lvl="1"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867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Insect Containment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Physical Insect Containment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Conduct experiments during time of year when survival of escaped organisms is impossible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Treat/evaporate runoff water to destroy viable eggs/larvae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Avoid use of small insects in greenhouse cages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Destroy all pollinating insects in cages after pollen transfer</a:t>
            </a:r>
          </a:p>
        </p:txBody>
      </p:sp>
      <p:sp>
        <p:nvSpPr>
          <p:cNvPr id="2970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Insect Containment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Biological Insect Containment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Choose or create non-flying, flight-impaired, or sterile strains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Choose organisms that have obligate association with plant not found in vincinity</a:t>
            </a: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Containment Strategies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Controlled Access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Greenhouse, Growth Chambers, Laboratories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Use of dedicated lab coats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Use of disposable gloves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Washing hands after removing gloves</a:t>
            </a:r>
          </a:p>
        </p:txBody>
      </p:sp>
      <p:sp>
        <p:nvSpPr>
          <p:cNvPr id="3174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674688" y="3175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Containment Equipment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Biological Safety Cabinet (BSC)</a:t>
            </a:r>
            <a:endParaRPr lang="en-US" sz="2800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Primary containment device which utilizes HEPA filtered directional airflows to contain potentially infectious materials during experimental procedures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Provides protection for environment, personnel and product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Laminar Flow Bench (LFB)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AKA clean bench.  Provide aseptic environment for experimental work by passing HEPA filtered air across work surface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Provides protection for product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Does NOT provide containment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More information available 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here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277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SeeBlue-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700088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Biosafety Goals for Plant Research</a:t>
            </a:r>
          </a:p>
        </p:txBody>
      </p:sp>
      <p:sp>
        <p:nvSpPr>
          <p:cNvPr id="15364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Biological materials utilized in plant-related research typically don’t present a hazard to people, but they do present a hazard to the surrounding environment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Primary goal of biosafety in regards to plant research is </a:t>
            </a:r>
            <a:r>
              <a:rPr lang="en-US" u="sng" smtClean="0">
                <a:solidFill>
                  <a:schemeClr val="bg1"/>
                </a:solidFill>
              </a:rPr>
              <a:t>CONTAINMENT</a:t>
            </a:r>
            <a:r>
              <a:rPr lang="en-US" smtClean="0">
                <a:solidFill>
                  <a:schemeClr val="bg1"/>
                </a:solidFill>
              </a:rPr>
              <a:t> of transgenic and/or pathogenic materials</a:t>
            </a:r>
          </a:p>
        </p:txBody>
      </p:sp>
      <p:sp>
        <p:nvSpPr>
          <p:cNvPr id="15365" name="Text Box 11"/>
          <p:cNvSpPr txBox="1">
            <a:spLocks noChangeArrowheads="1"/>
          </p:cNvSpPr>
          <p:nvPr/>
        </p:nvSpPr>
        <p:spPr bwMode="auto">
          <a:xfrm>
            <a:off x="77724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674687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CC"/>
                </a:solidFill>
              </a:rPr>
              <a:t>Containment Equipment</a:t>
            </a:r>
          </a:p>
        </p:txBody>
      </p:sp>
      <p:sp>
        <p:nvSpPr>
          <p:cNvPr id="3277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" y="1066800"/>
            <a:ext cx="773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Which of these is a biological safety cabinet (BSC), and which is a laminar flow bench (LFB)?  Can you tell the difference?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2343150"/>
            <a:ext cx="30003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362200"/>
            <a:ext cx="2743200" cy="377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600" y="2514600"/>
            <a:ext cx="11721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BSC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3156" y="2381250"/>
            <a:ext cx="11286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LFB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0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674687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CC"/>
                </a:solidFill>
              </a:rPr>
              <a:t>Use of BSCs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Do not store materials/equipment inside BSC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Clean/disinfect BSC before and after each use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Place all necessary work items inside BSC before beginning work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Disinfect all items taken out of BSC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Do not block air intake/exhaust grills or slots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Minimize arm movements in/out of cabinet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More information available </a:t>
            </a:r>
            <a:r>
              <a:rPr lang="en-US" sz="2800" dirty="0">
                <a:solidFill>
                  <a:schemeClr val="bg1"/>
                </a:solidFill>
                <a:hlinkClick r:id="rId4"/>
              </a:rPr>
              <a:t>here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277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  <p:extLst>
      <p:ext uri="{BB962C8B-B14F-4D97-AF65-F5344CB8AC3E}">
        <p14:creationId xmlns:p14="http://schemas.microsoft.com/office/powerpoint/2010/main" val="26967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FFFFCC"/>
                </a:solidFill>
              </a:rPr>
              <a:t>Storage and Handling of Materials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Coolers, freezers, and growth chambers equipped with locks are recommended for storage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Transgenic seed should be clearly identified and stored in a locked cabinet 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Seed stored/handled outside of containment area (cabinet, potting bench, etc.) should be kept in spill-proof container</a:t>
            </a:r>
          </a:p>
        </p:txBody>
      </p:sp>
      <p:sp>
        <p:nvSpPr>
          <p:cNvPr id="3379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Transfer of Materials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NIH Guidelines specify requirements for transporting experimental materials to/from greenhouses BL2-P – BL4-P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Transgenic material transferred in closed, non-breakable containers</a:t>
            </a:r>
          </a:p>
        </p:txBody>
      </p:sp>
      <p:sp>
        <p:nvSpPr>
          <p:cNvPr id="3482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Termination of Experiment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Experimental materials must be rendered biologically inactive (devitalized) before disposal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Devitalization Methods: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Heat via steam, autoclave, hot water, incineration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Chemical treatment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Freezing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Composting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Desiccation</a:t>
            </a:r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CC"/>
                </a:solidFill>
              </a:rPr>
              <a:t>Use of Autoclave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When operating autoclaves, wear buttoned lab coat, eye protection, close-toed shoes, and heat resistant gloves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Place autoclave bag in appropriate autoclave pan/bin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Do not crowd items in autoclave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Never leave </a:t>
            </a:r>
            <a:r>
              <a:rPr lang="en-US" dirty="0" err="1">
                <a:solidFill>
                  <a:schemeClr val="bg1"/>
                </a:solidFill>
              </a:rPr>
              <a:t>biohazardous</a:t>
            </a:r>
            <a:r>
              <a:rPr lang="en-US" dirty="0">
                <a:solidFill>
                  <a:schemeClr val="bg1"/>
                </a:solidFill>
              </a:rPr>
              <a:t> waste for autoclave unattended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  <p:extLst>
      <p:ext uri="{BB962C8B-B14F-4D97-AF65-F5344CB8AC3E}">
        <p14:creationId xmlns:p14="http://schemas.microsoft.com/office/powerpoint/2010/main" val="9434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CC"/>
                </a:solidFill>
              </a:rPr>
              <a:t>Use of Autoclave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Be sure to select the correct autoclave cycle:</a:t>
            </a:r>
          </a:p>
          <a:p>
            <a:pPr lvl="1" eaLnBrk="1" hangingPunct="1"/>
            <a:r>
              <a:rPr lang="en-US" sz="2400" dirty="0">
                <a:solidFill>
                  <a:schemeClr val="bg1"/>
                </a:solidFill>
              </a:rPr>
              <a:t>Temperatures between 121-124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ºC</a:t>
            </a:r>
          </a:p>
          <a:p>
            <a:pPr lvl="1" eaLnBrk="1" hangingPunct="1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Total processing time 60-120 minutes</a:t>
            </a:r>
          </a:p>
          <a:p>
            <a:pPr lvl="1" eaLnBrk="1" hangingPunct="1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Exposure time greater than 20 minutes</a:t>
            </a:r>
          </a:p>
          <a:p>
            <a:pPr lvl="1" eaLnBrk="1" hangingPunct="1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Minimum pressure 15 PSI</a:t>
            </a:r>
          </a:p>
          <a:p>
            <a:pPr lvl="1" eaLnBrk="1" hangingPunct="1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Select liquid or slow exhaust cycle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Complete autoclave user log as required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Verify cycle conditions were met before unloading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Allow contents to cool before removing</a:t>
            </a:r>
          </a:p>
          <a:p>
            <a:pPr eaLnBrk="1" hangingPunct="1"/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More information available </a:t>
            </a:r>
            <a:r>
              <a:rPr lang="en-US" sz="2800" dirty="0">
                <a:solidFill>
                  <a:schemeClr val="bg1"/>
                </a:solidFill>
                <a:cs typeface="Arial" pitchFamily="34" charset="0"/>
                <a:hlinkClick r:id="rId4"/>
              </a:rPr>
              <a:t>here</a:t>
            </a:r>
            <a:endParaRPr lang="en-US" sz="2800" dirty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  <p:extLst>
      <p:ext uri="{BB962C8B-B14F-4D97-AF65-F5344CB8AC3E}">
        <p14:creationId xmlns:p14="http://schemas.microsoft.com/office/powerpoint/2010/main" val="25488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Guidelines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hlinkClick r:id="rId4"/>
              </a:rPr>
              <a:t>NIH Guidelines for Research Involving Recombinant DNA Molecules</a:t>
            </a:r>
            <a:endParaRPr lang="en-US" smtClean="0">
              <a:solidFill>
                <a:schemeClr val="bg1"/>
              </a:solidFill>
            </a:endParaRP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  <a:hlinkClick r:id="rId5"/>
              </a:rPr>
              <a:t>A Practical Guide to Containment: Plant Biosafety in Research Greenhouses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NIH Guidelines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Published by Department of Health &amp; Human Services, the National Institutes of  Health, Office of Biotechnology Activities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Specifies practices for constructing and handling: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rDNA molecules, and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Organisms and viruses containing rDNA molecules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789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NIH Guidelines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rDNA: 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Molecules that are constructed outside living cells by joining natural or synthetic DNA segments to DNA molecules that can replicate in a living cell, or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Molecules that result from the replication of those described above, or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Synthetic DNA segments which are likely to yield a potentially harmful polynucleotide or polypeptide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891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Identification of Biohazards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Biohazardous materials may include, but are not limited to: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Infectious agents 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Recombinant nucleic acids 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Infected animal blood and/or tissues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Human blood, blood products, or fluids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Human derived cell lines or tissues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Live vaccines</a:t>
            </a:r>
          </a:p>
          <a:p>
            <a:pPr eaLnBrk="1" hangingPunct="1"/>
            <a:endParaRPr lang="en-US" smtClean="0"/>
          </a:p>
        </p:txBody>
      </p: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NIH Guidelines: Compliance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UK received over $100 million from the NIH in 2011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As a condition of NIH funding, institutions must ensure that research conducted at/sponsored by the institution, irrespective of funding source, shall comply with the NIH Guidelines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In other words, ALL rDNA research conducted at UK must comply with NIH Guidelines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994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NIH Guidelines: Compliance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Non-compliance may result in…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Suspension, limitation, or termination of financial assistance for the non-compliant NIH-funded research project and of NIH funds for OTHER rDNA research at the institution, or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Requirement for prior NIH approval of any and/or all rDNA projects at the institution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6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NIH Guidelines contain…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Safety Considerations (Section II)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Risk Assessment</a:t>
            </a:r>
          </a:p>
          <a:p>
            <a:pPr lvl="2" eaLnBrk="1" hangingPunct="1"/>
            <a:r>
              <a:rPr lang="en-US" smtClean="0">
                <a:solidFill>
                  <a:schemeClr val="bg1"/>
                </a:solidFill>
              </a:rPr>
              <a:t>Risk Groups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Containment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Experiments covered by the NIH Guidelines (Section III)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Roles &amp; Responsibilities (Section IV)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Institution, Institutional Biosafety Committee (IBC), Biological Safety Officer, Principal Investigator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198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The Regulations Require…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There are 2 levels of IBC registration…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chemeClr val="bg1"/>
                </a:solidFill>
              </a:rPr>
              <a:t>Registration Only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Full IBC review and approval not required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Online registration and biosafety audit are required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Includes: NIH exempt </a:t>
            </a:r>
            <a:r>
              <a:rPr lang="en-US" sz="2000" dirty="0" err="1">
                <a:solidFill>
                  <a:schemeClr val="bg1"/>
                </a:solidFill>
              </a:rPr>
              <a:t>rDNA</a:t>
            </a:r>
            <a:r>
              <a:rPr lang="en-US" sz="2000" dirty="0">
                <a:solidFill>
                  <a:schemeClr val="bg1"/>
                </a:solidFill>
              </a:rPr>
              <a:t>, human cell/tissue culture, human source materials, RG1 infectious agents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IBC Registration &amp; Approval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Full IBC review and approval required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Online registration and biosafety audit are required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Includes: RG2, RG3 or RG4* agents, work non-exempt by NIH Guidelines</a:t>
            </a:r>
          </a:p>
          <a:p>
            <a:pPr marL="0" indent="0" eaLnBrk="1" hangingPunct="1">
              <a:buFontTx/>
              <a:buNone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*Work with RG4 agents is not conducted at the University of Kentucky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301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FFFFCC"/>
                </a:solidFill>
              </a:rPr>
              <a:t>A Practical Guide to Containment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674688" y="11430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Originally published in 2001 as </a:t>
            </a:r>
            <a:r>
              <a:rPr lang="en-US" sz="2800" i="1" smtClean="0">
                <a:solidFill>
                  <a:schemeClr val="bg1"/>
                </a:solidFill>
              </a:rPr>
              <a:t>A Practical Guide to Containment: Greenhouse Research with Transgenic Plants and Microbes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Expanded to contain information regarding research with exotics, pathogens, insects, and genetically engineered plant-manufactured pharmaceuticals and industrial compounds, and on high containment for quarantined organisms (including those on Select Agent List)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403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FFFFCC"/>
                </a:solidFill>
              </a:rPr>
              <a:t>A Practical Guide to Containment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674688" y="1143000"/>
            <a:ext cx="7772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Addresses…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Biosafety containment levels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Physical and biological strategies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Modifications to achieve containment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Greenhouse management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Handling of biological materials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Guidance for developing or renovating facilities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506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Department of Biological Safety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For further information…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http://ehs.uky.edu/biosafety/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505 Oldham Court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Lexington, KY 40502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Phone: (859) 257-1049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Fax: (859) 323-3838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608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rgbClr val="FFFFFF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rgbClr val="FFFFFF"/>
                </a:solidFill>
                <a:latin typeface="Helvetica" pitchFamily="48" charset="0"/>
              </a:rPr>
              <a:t>An Equal Opportunity University</a:t>
            </a:r>
          </a:p>
        </p:txBody>
      </p:sp>
      <p:pic>
        <p:nvPicPr>
          <p:cNvPr id="4608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28838"/>
            <a:ext cx="345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Infectious Agents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Viruses – ex: Tobacco mosaic tombamovirus, Bean pod mottle virus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Bacteria – ex: Pseudomonas syringae, Ralstonia solanacearum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Fungus – ex: Phytophthora infestans, Rhizoctonia solani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Parasites – ex: Pratylenchus penetrans, Hoplolaimus galeatus</a:t>
            </a:r>
          </a:p>
        </p:txBody>
      </p:sp>
      <p:sp>
        <p:nvSpPr>
          <p:cNvPr id="1741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Recombinant Nucleic Acids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Transformation via Agrobacterium tumefaciens 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Use of Gene Gun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Transgenic plants</a:t>
            </a:r>
          </a:p>
        </p:txBody>
      </p:sp>
      <p:sp>
        <p:nvSpPr>
          <p:cNvPr id="1843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67468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CC"/>
                </a:solidFill>
              </a:rPr>
              <a:t>How do you manage risk of exposure when working with biohazardous materials?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1</a:t>
            </a:r>
            <a:r>
              <a:rPr lang="en-US" baseline="30000" smtClean="0">
                <a:solidFill>
                  <a:schemeClr val="bg1"/>
                </a:solidFill>
              </a:rPr>
              <a:t>st</a:t>
            </a:r>
            <a:r>
              <a:rPr lang="en-US" smtClean="0">
                <a:solidFill>
                  <a:schemeClr val="bg1"/>
                </a:solidFill>
              </a:rPr>
              <a:t> step is identification of risk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Is it a pathogenic bacteria?  What are its characteristics?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Is there a potential for release of transgenic material?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2</a:t>
            </a:r>
            <a:r>
              <a:rPr lang="en-US" baseline="30000" smtClean="0">
                <a:solidFill>
                  <a:schemeClr val="bg1"/>
                </a:solidFill>
              </a:rPr>
              <a:t>nd</a:t>
            </a:r>
            <a:r>
              <a:rPr lang="en-US" smtClean="0">
                <a:solidFill>
                  <a:schemeClr val="bg1"/>
                </a:solidFill>
              </a:rPr>
              <a:t> step is risk assessment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Determining the amount of risk based upon materials, manipulations planned, facility design, etc.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674688" y="22225"/>
            <a:ext cx="7772400" cy="685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Questions to Consider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Source and nature of introduced DNA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Exotic infectious agent or pathogenic organism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Recipient organism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Mode and ease of dissemination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Invasiveness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Noxious weed or able to interbreed with noxious weeds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Potential for outcrossing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Potential for detrimental impact on natural or managed ecosystems</a:t>
            </a:r>
          </a:p>
        </p:txBody>
      </p:sp>
      <p:sp>
        <p:nvSpPr>
          <p:cNvPr id="2048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674688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Questions to Consider</a:t>
            </a:r>
          </a:p>
        </p:txBody>
      </p:sp>
      <p:sp>
        <p:nvSpPr>
          <p:cNvPr id="21508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927725"/>
          </a:xfrm>
        </p:spPr>
        <p:txBody>
          <a:bodyPr/>
          <a:lstStyle/>
          <a:p>
            <a:r>
              <a:rPr lang="en-US" sz="2800" smtClean="0">
                <a:solidFill>
                  <a:schemeClr val="bg1"/>
                </a:solidFill>
              </a:rPr>
              <a:t>Nature of expressed protein</a:t>
            </a:r>
          </a:p>
          <a:p>
            <a:pPr lvl="1"/>
            <a:r>
              <a:rPr lang="en-US" sz="2400" smtClean="0">
                <a:solidFill>
                  <a:schemeClr val="bg1"/>
                </a:solidFill>
              </a:rPr>
              <a:t>Vertebrate toxin or potential or known allergen</a:t>
            </a:r>
          </a:p>
          <a:p>
            <a:pPr lvl="1"/>
            <a:r>
              <a:rPr lang="en-US" sz="2400" smtClean="0">
                <a:solidFill>
                  <a:schemeClr val="bg1"/>
                </a:solidFill>
              </a:rPr>
              <a:t>Toxic to other organisms in local environment</a:t>
            </a:r>
          </a:p>
          <a:p>
            <a:r>
              <a:rPr lang="en-US" sz="2800" smtClean="0">
                <a:solidFill>
                  <a:schemeClr val="bg1"/>
                </a:solidFill>
              </a:rPr>
              <a:t>Local Environment</a:t>
            </a:r>
          </a:p>
          <a:p>
            <a:pPr lvl="1"/>
            <a:r>
              <a:rPr lang="en-US" sz="2400" smtClean="0">
                <a:solidFill>
                  <a:schemeClr val="bg1"/>
                </a:solidFill>
              </a:rPr>
              <a:t>Nature and importance of nearby crops</a:t>
            </a:r>
          </a:p>
          <a:p>
            <a:pPr lvl="1"/>
            <a:r>
              <a:rPr lang="en-US" sz="2400" smtClean="0">
                <a:solidFill>
                  <a:schemeClr val="bg1"/>
                </a:solidFill>
              </a:rPr>
              <a:t>Presence of sexually compatible wild or weedy species</a:t>
            </a:r>
          </a:p>
          <a:p>
            <a:r>
              <a:rPr lang="en-US" sz="2800" smtClean="0">
                <a:solidFill>
                  <a:schemeClr val="bg1"/>
                </a:solidFill>
              </a:rPr>
              <a:t>Experimental Procedures</a:t>
            </a:r>
          </a:p>
          <a:p>
            <a:pPr lvl="1"/>
            <a:r>
              <a:rPr lang="en-US" sz="2400" smtClean="0">
                <a:solidFill>
                  <a:schemeClr val="bg1"/>
                </a:solidFill>
              </a:rPr>
              <a:t>Transport to/from greenhouse</a:t>
            </a:r>
          </a:p>
          <a:p>
            <a:pPr lvl="1"/>
            <a:r>
              <a:rPr lang="en-US" sz="2400" smtClean="0">
                <a:solidFill>
                  <a:schemeClr val="bg1"/>
                </a:solidFill>
              </a:rPr>
              <a:t>Necessary containment 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7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674688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Result of Risk Assessment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After thorough risk assessment, determine appropriate level of containment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As potential risk to the environment increases, so must containment requirements</a:t>
            </a:r>
          </a:p>
        </p:txBody>
      </p:sp>
      <p:sp>
        <p:nvSpPr>
          <p:cNvPr id="2253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Geneva" pitchFamily="48" charset="0"/>
                <a:cs typeface="Geneva" pitchFamily="4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 pitchFamily="48" charset="0"/>
                <a:cs typeface="Lucida Grande" pitchFamily="48" charset="0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48" charset="0"/>
            <a:cs typeface="Geneva" pitchFamily="4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48" charset="0"/>
            <a:cs typeface="Geneva" pitchFamily="4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K Dark Blu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Geneva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Geneva"/>
            <a:cs typeface="Geneva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1604</Words>
  <Application>Microsoft Office PowerPoint</Application>
  <PresentationFormat>On-screen Show (4:3)</PresentationFormat>
  <Paragraphs>318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Blank Presentation</vt:lpstr>
      <vt:lpstr>UK Dark Blue</vt:lpstr>
      <vt:lpstr>Plant Biological Safety Training Rev. 2012-0314</vt:lpstr>
      <vt:lpstr>Biosafety Goals for Plant Research</vt:lpstr>
      <vt:lpstr>Identification of Biohazards</vt:lpstr>
      <vt:lpstr>Infectious Agents</vt:lpstr>
      <vt:lpstr>Recombinant Nucleic Acids</vt:lpstr>
      <vt:lpstr>How do you manage risk of exposure when working with biohazardous materials?</vt:lpstr>
      <vt:lpstr>Questions to Consider</vt:lpstr>
      <vt:lpstr>Questions to Consider</vt:lpstr>
      <vt:lpstr>Result of Risk Assessment</vt:lpstr>
      <vt:lpstr>Suggested Criteria for Assigning Biosafety Levels</vt:lpstr>
      <vt:lpstr>Containment Strategies</vt:lpstr>
      <vt:lpstr>Plant Containment</vt:lpstr>
      <vt:lpstr>Plant Containment</vt:lpstr>
      <vt:lpstr>Microbe Containment</vt:lpstr>
      <vt:lpstr>Microbe Containment</vt:lpstr>
      <vt:lpstr>Insect Containment</vt:lpstr>
      <vt:lpstr>Insect Containment</vt:lpstr>
      <vt:lpstr>Containment Strategies</vt:lpstr>
      <vt:lpstr>Containment Equipment</vt:lpstr>
      <vt:lpstr>Containment Equipment</vt:lpstr>
      <vt:lpstr>Use of BSCs</vt:lpstr>
      <vt:lpstr>Storage and Handling of Materials</vt:lpstr>
      <vt:lpstr>Transfer of Materials</vt:lpstr>
      <vt:lpstr>Termination of Experiment</vt:lpstr>
      <vt:lpstr>Use of Autoclave</vt:lpstr>
      <vt:lpstr>Use of Autoclave</vt:lpstr>
      <vt:lpstr>Guidelines</vt:lpstr>
      <vt:lpstr>NIH Guidelines</vt:lpstr>
      <vt:lpstr>NIH Guidelines</vt:lpstr>
      <vt:lpstr>NIH Guidelines: Compliance</vt:lpstr>
      <vt:lpstr>NIH Guidelines: Compliance</vt:lpstr>
      <vt:lpstr>NIH Guidelines contain…</vt:lpstr>
      <vt:lpstr>The Regulations Require…</vt:lpstr>
      <vt:lpstr>A Practical Guide to Containment</vt:lpstr>
      <vt:lpstr>A Practical Guide to Containment</vt:lpstr>
      <vt:lpstr>Department of Biological Safety</vt:lpstr>
    </vt:vector>
  </TitlesOfParts>
  <Company>Craig Watkins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Watkins</dc:creator>
  <cp:lastModifiedBy>Brandy Nelson</cp:lastModifiedBy>
  <cp:revision>54</cp:revision>
  <dcterms:created xsi:type="dcterms:W3CDTF">2007-10-12T20:14:18Z</dcterms:created>
  <dcterms:modified xsi:type="dcterms:W3CDTF">2012-10-16T12:25:12Z</dcterms:modified>
</cp:coreProperties>
</file>