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48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302" r:id="rId33"/>
    <p:sldId id="290" r:id="rId34"/>
    <p:sldId id="289" r:id="rId35"/>
    <p:sldId id="303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itchFamily="34" charset="0"/>
        <a:ea typeface="Geneva"/>
        <a:cs typeface="Geneva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itchFamily="34" charset="0"/>
        <a:ea typeface="Geneva"/>
        <a:cs typeface="Geneva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itchFamily="34" charset="0"/>
        <a:ea typeface="Geneva"/>
        <a:cs typeface="Geneva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itchFamily="34" charset="0"/>
        <a:ea typeface="Geneva"/>
        <a:cs typeface="Geneva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itchFamily="34" charset="0"/>
        <a:ea typeface="Geneva"/>
        <a:cs typeface="Geneva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Arial" pitchFamily="34" charset="0"/>
        <a:ea typeface="Geneva"/>
        <a:cs typeface="Geneva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Arial" pitchFamily="34" charset="0"/>
        <a:ea typeface="Geneva"/>
        <a:cs typeface="Geneva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Arial" pitchFamily="34" charset="0"/>
        <a:ea typeface="Geneva"/>
        <a:cs typeface="Geneva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Arial" pitchFamily="34" charset="0"/>
        <a:ea typeface="Geneva"/>
        <a:cs typeface="Genev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12" autoAdjust="0"/>
    <p:restoredTop sz="90929"/>
  </p:normalViewPr>
  <p:slideViewPr>
    <p:cSldViewPr>
      <p:cViewPr>
        <p:scale>
          <a:sx n="100" d="100"/>
          <a:sy n="100" d="100"/>
        </p:scale>
        <p:origin x="-1554" y="-168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fld id="{7949B844-F3CD-46D7-B4E9-0642C042B3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655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Geneva"/>
        <a:cs typeface="Geneva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Geneva"/>
        <a:cs typeface="Geneva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Geneva"/>
        <a:cs typeface="Geneva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Geneva"/>
        <a:cs typeface="Geneva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Geneva"/>
        <a:cs typeface="Geneva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95FE41ED-6C17-4E9C-A7B3-B56952061DFA}" type="slidenum">
              <a:rPr lang="en-US" sz="1200" baseline="0" smtClean="0"/>
              <a:pPr/>
              <a:t>1</a:t>
            </a:fld>
            <a:endParaRPr lang="en-US" sz="1200" baseline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4957F40B-EA47-437B-884F-9D99F9862A0A}" type="slidenum">
              <a:rPr lang="en-US" sz="1200" baseline="0" smtClean="0"/>
              <a:pPr/>
              <a:t>10</a:t>
            </a:fld>
            <a:endParaRPr lang="en-US" sz="1200" baseline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3E3E6D51-6D5F-4E05-8820-825ABC65FF75}" type="slidenum">
              <a:rPr lang="en-US" sz="1200" baseline="0" smtClean="0"/>
              <a:pPr/>
              <a:t>11</a:t>
            </a:fld>
            <a:endParaRPr lang="en-US" sz="1200" baseline="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820BAA25-659A-44AF-B178-0F0D3DD81B3D}" type="slidenum">
              <a:rPr lang="en-US" sz="1200" baseline="0" smtClean="0"/>
              <a:pPr/>
              <a:t>12</a:t>
            </a:fld>
            <a:endParaRPr lang="en-US" sz="1200" baseline="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2089C4EB-93B8-4B7F-BDA6-FB7C70C228B2}" type="slidenum">
              <a:rPr lang="en-US" sz="1200" baseline="0" smtClean="0"/>
              <a:pPr/>
              <a:t>13</a:t>
            </a:fld>
            <a:endParaRPr lang="en-US" sz="1200" baseline="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250D6D24-C135-45E9-BCEC-3AD768A5FF0A}" type="slidenum">
              <a:rPr lang="en-US" sz="1200" baseline="0" smtClean="0"/>
              <a:pPr/>
              <a:t>14</a:t>
            </a:fld>
            <a:endParaRPr lang="en-US" sz="1200" baseline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7645DD3A-DB87-46EC-8609-182253D53449}" type="slidenum">
              <a:rPr lang="en-US" sz="1200" baseline="0" smtClean="0"/>
              <a:pPr/>
              <a:t>15</a:t>
            </a:fld>
            <a:endParaRPr lang="en-US" sz="1200" baseline="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81191E00-1D61-4A2A-8E38-41F647188CBD}" type="slidenum">
              <a:rPr lang="en-US" sz="1200" baseline="0" smtClean="0"/>
              <a:pPr/>
              <a:t>16</a:t>
            </a:fld>
            <a:endParaRPr lang="en-US" sz="1200" baseline="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77138629-F33A-43EE-8035-ABD6E283853C}" type="slidenum">
              <a:rPr lang="en-US" sz="1200" baseline="0" smtClean="0"/>
              <a:pPr/>
              <a:t>17</a:t>
            </a:fld>
            <a:endParaRPr lang="en-US" sz="1200" baseline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AB35149D-CCC6-4A0B-985F-9EF91C8B40C7}" type="slidenum">
              <a:rPr lang="en-US" sz="1200" baseline="0" smtClean="0"/>
              <a:pPr/>
              <a:t>18</a:t>
            </a:fld>
            <a:endParaRPr lang="en-US" sz="1200" baseline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A77713C7-5C66-417D-A833-36F0DEF0CDA6}" type="slidenum">
              <a:rPr lang="en-US" sz="1200" baseline="0" smtClean="0"/>
              <a:pPr/>
              <a:t>19</a:t>
            </a:fld>
            <a:endParaRPr lang="en-US" sz="1200" baseline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B1D5B1C6-EB03-4C60-8E15-3691B4B51E0F}" type="slidenum">
              <a:rPr lang="en-US" sz="1200" baseline="0" smtClean="0"/>
              <a:pPr/>
              <a:t>2</a:t>
            </a:fld>
            <a:endParaRPr lang="en-US" sz="1200" baseline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BFE10C25-F74E-48B1-A007-83F93DEA12D7}" type="slidenum">
              <a:rPr lang="en-US" sz="1200" baseline="0" smtClean="0"/>
              <a:pPr/>
              <a:t>20</a:t>
            </a:fld>
            <a:endParaRPr lang="en-US" sz="1200" baseline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5375DCB5-B087-4820-A30D-27887DE7460A}" type="slidenum">
              <a:rPr lang="en-US" sz="1200" baseline="0" smtClean="0"/>
              <a:pPr/>
              <a:t>21</a:t>
            </a:fld>
            <a:endParaRPr lang="en-US" sz="1200" baseline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EB0E7207-AB3A-4489-B92F-84A40AF9197F}" type="slidenum">
              <a:rPr lang="en-US" sz="1200" baseline="0" smtClean="0"/>
              <a:pPr/>
              <a:t>22</a:t>
            </a:fld>
            <a:endParaRPr lang="en-US" sz="1200" baseline="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456069EE-C78F-4C02-91E5-7E27A6C9A527}" type="slidenum">
              <a:rPr lang="en-US" sz="1200" baseline="0" smtClean="0"/>
              <a:pPr/>
              <a:t>23</a:t>
            </a:fld>
            <a:endParaRPr lang="en-US" sz="1200" baseline="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5F7854CB-1FFA-4EE5-B143-781BC5D59415}" type="slidenum">
              <a:rPr lang="en-US" sz="1200" baseline="0" smtClean="0"/>
              <a:pPr/>
              <a:t>24</a:t>
            </a:fld>
            <a:endParaRPr lang="en-US" sz="1200" baseline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5C75D20C-3F7E-4DE8-93D8-7E7BF0C849BA}" type="slidenum">
              <a:rPr lang="en-US" sz="1200" baseline="0" smtClean="0"/>
              <a:pPr/>
              <a:t>25</a:t>
            </a:fld>
            <a:endParaRPr lang="en-US" sz="1200" baseline="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93B8D017-0BB7-439D-9AF2-83AA82F1A495}" type="slidenum">
              <a:rPr lang="en-US" sz="1200" baseline="0" smtClean="0"/>
              <a:pPr/>
              <a:t>26</a:t>
            </a:fld>
            <a:endParaRPr lang="en-US" sz="1200" baseline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D000DF0F-FB3D-4476-BEB1-61C2F73BDE61}" type="slidenum">
              <a:rPr lang="en-US" sz="1200" baseline="0" smtClean="0"/>
              <a:pPr/>
              <a:t>27</a:t>
            </a:fld>
            <a:endParaRPr lang="en-US" sz="1200" baseline="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0C497E65-30B7-4CF1-9B4B-A148AABEA07A}" type="slidenum">
              <a:rPr lang="en-US" sz="1200" baseline="0" smtClean="0"/>
              <a:pPr/>
              <a:t>28</a:t>
            </a:fld>
            <a:endParaRPr lang="en-US" sz="1200" baseline="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D9771C4F-1520-4D1A-9D64-93E1A302AA1E}" type="slidenum">
              <a:rPr lang="en-US" sz="1200" baseline="0" smtClean="0"/>
              <a:pPr/>
              <a:t>29</a:t>
            </a:fld>
            <a:endParaRPr lang="en-US" sz="1200" baseline="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97237BC4-0C2F-44E4-B599-16AAE3AA4ECF}" type="slidenum">
              <a:rPr lang="en-US" sz="1200" baseline="0" smtClean="0"/>
              <a:pPr/>
              <a:t>3</a:t>
            </a:fld>
            <a:endParaRPr lang="en-US" sz="1200" baseline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529AE647-1292-4673-ACA2-9A62D9265B89}" type="slidenum">
              <a:rPr lang="en-US" sz="1200" baseline="0" smtClean="0"/>
              <a:pPr/>
              <a:t>30</a:t>
            </a:fld>
            <a:endParaRPr lang="en-US" sz="1200" baseline="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5CBA52A7-F6CE-4182-BFB0-9C63D20411A7}" type="slidenum">
              <a:rPr lang="en-US" sz="1200" baseline="0" smtClean="0"/>
              <a:pPr/>
              <a:t>31</a:t>
            </a:fld>
            <a:endParaRPr lang="en-US" sz="1200" baseline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5CBA52A7-F6CE-4182-BFB0-9C63D20411A7}" type="slidenum">
              <a:rPr lang="en-US" sz="1200" baseline="0" smtClean="0"/>
              <a:pPr/>
              <a:t>32</a:t>
            </a:fld>
            <a:endParaRPr lang="en-US" sz="1200" baseline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E2CDFECB-EBCB-4205-BDD1-4DD59C541EDA}" type="slidenum">
              <a:rPr lang="en-US" sz="1200" baseline="0" smtClean="0"/>
              <a:pPr/>
              <a:t>33</a:t>
            </a:fld>
            <a:endParaRPr lang="en-US" sz="1200" baseline="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F398372F-D4FE-4EEF-AB25-B8EC487CB4D7}" type="slidenum">
              <a:rPr lang="en-US" sz="1200" baseline="0" smtClean="0"/>
              <a:pPr/>
              <a:t>34</a:t>
            </a:fld>
            <a:endParaRPr lang="en-US" sz="1200" baseline="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F398372F-D4FE-4EEF-AB25-B8EC487CB4D7}" type="slidenum">
              <a:rPr lang="en-US" sz="1200" baseline="0" smtClean="0"/>
              <a:pPr/>
              <a:t>35</a:t>
            </a:fld>
            <a:endParaRPr lang="en-US" sz="1200" baseline="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D8327C67-EFED-4462-9AE3-48942434D9F1}" type="slidenum">
              <a:rPr lang="en-US" sz="1200" baseline="0" smtClean="0"/>
              <a:pPr/>
              <a:t>36</a:t>
            </a:fld>
            <a:endParaRPr lang="en-US" sz="1200" baseline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E853FCBA-CB0A-4A70-A863-996F22E48121}" type="slidenum">
              <a:rPr lang="en-US" sz="1200" baseline="0" smtClean="0"/>
              <a:pPr/>
              <a:t>37</a:t>
            </a:fld>
            <a:endParaRPr lang="en-US" sz="1200" baseline="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4C94F4D2-4178-4119-842E-888BCD8B954B}" type="slidenum">
              <a:rPr lang="en-US" sz="1200" baseline="0" smtClean="0"/>
              <a:pPr/>
              <a:t>38</a:t>
            </a:fld>
            <a:endParaRPr lang="en-US" sz="1200" baseline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7C491CC2-BD9B-443C-81ED-6A2CF273303C}" type="slidenum">
              <a:rPr lang="en-US" sz="1200" baseline="0" smtClean="0"/>
              <a:pPr/>
              <a:t>39</a:t>
            </a:fld>
            <a:endParaRPr lang="en-US" sz="1200" baseline="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F63AE143-EA52-4009-8C60-A174BD28F577}" type="slidenum">
              <a:rPr lang="en-US" sz="1200" baseline="0" smtClean="0"/>
              <a:pPr/>
              <a:t>4</a:t>
            </a:fld>
            <a:endParaRPr lang="en-US" sz="1200" baseline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511278E2-2913-4143-BC92-F7B6A403E476}" type="slidenum">
              <a:rPr lang="en-US" sz="1200" baseline="0" smtClean="0"/>
              <a:pPr/>
              <a:t>40</a:t>
            </a:fld>
            <a:endParaRPr lang="en-US" sz="1200" baseline="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1F854009-0AFE-4F33-9398-7200CAC74036}" type="slidenum">
              <a:rPr lang="en-US" sz="1200" baseline="0" smtClean="0"/>
              <a:pPr/>
              <a:t>41</a:t>
            </a:fld>
            <a:endParaRPr lang="en-US" sz="1200" baseline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ECFB3F9B-AA14-4FB6-8F9D-23A3D011085E}" type="slidenum">
              <a:rPr lang="en-US" sz="1200" baseline="0" smtClean="0"/>
              <a:pPr/>
              <a:t>42</a:t>
            </a:fld>
            <a:endParaRPr lang="en-US" sz="1200" baseline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DBDF2D17-6A17-445C-985B-611150542485}" type="slidenum">
              <a:rPr lang="en-US" sz="1200" baseline="0" smtClean="0"/>
              <a:pPr/>
              <a:t>43</a:t>
            </a:fld>
            <a:endParaRPr lang="en-US" sz="1200" baseline="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2F33F307-7162-4128-A649-D0A4B90F54B6}" type="slidenum">
              <a:rPr lang="en-US" sz="1200" baseline="0" smtClean="0"/>
              <a:pPr/>
              <a:t>44</a:t>
            </a:fld>
            <a:endParaRPr lang="en-US" sz="1200" baseline="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2BFFD191-3A8E-4E46-BC80-67561E67B3CE}" type="slidenum">
              <a:rPr lang="en-US" sz="1200" baseline="0" smtClean="0"/>
              <a:pPr/>
              <a:t>45</a:t>
            </a:fld>
            <a:endParaRPr lang="en-US" sz="1200" baseline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C89263C8-4241-420B-AD24-1A17D9459213}" type="slidenum">
              <a:rPr lang="en-US" sz="1200" baseline="0" smtClean="0"/>
              <a:pPr/>
              <a:t>46</a:t>
            </a:fld>
            <a:endParaRPr lang="en-US" sz="1200" baseline="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F990E0F8-AE57-4979-BFA9-C38464F7A202}" type="slidenum">
              <a:rPr lang="en-US" sz="1200" baseline="0" smtClean="0"/>
              <a:pPr/>
              <a:t>5</a:t>
            </a:fld>
            <a:endParaRPr lang="en-US" sz="1200" baseline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884194CF-906A-4549-B333-1061B757E9B5}" type="slidenum">
              <a:rPr lang="en-US" sz="1200" baseline="0" smtClean="0"/>
              <a:pPr/>
              <a:t>6</a:t>
            </a:fld>
            <a:endParaRPr lang="en-US" sz="1200" baseline="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7E73377E-4927-40DB-AD31-F0B52D3F2109}" type="slidenum">
              <a:rPr lang="en-US" sz="1200" baseline="0" smtClean="0"/>
              <a:pPr/>
              <a:t>7</a:t>
            </a:fld>
            <a:endParaRPr lang="en-US" sz="1200" baseline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58B1A0DD-E7AE-4C11-9B0F-469802417A43}" type="slidenum">
              <a:rPr lang="en-US" sz="1200" baseline="0" smtClean="0"/>
              <a:pPr/>
              <a:t>8</a:t>
            </a:fld>
            <a:endParaRPr lang="en-US" sz="1200" baseline="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fld id="{FCABA14D-EF5F-48FA-BB4D-7F03F6B36183}" type="slidenum">
              <a:rPr lang="en-US" sz="1200" baseline="0" smtClean="0"/>
              <a:pPr/>
              <a:t>9</a:t>
            </a:fld>
            <a:endParaRPr lang="en-US" sz="1200" baseline="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CAC9D-3AB7-4187-9D42-AEEAD5D77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4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6A94D-DA9D-4C63-A1EB-C1788331E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2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30E29-1799-486D-AC6B-2EAF99F60B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0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A2856-117E-4953-BCB1-B5A577313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1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7E825-87B8-4377-8DFF-D1DE2F000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3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D642A-1378-4DA6-B912-5AD76A5BE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8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9859D-B076-49C0-9690-5C81AE625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7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3A406-FDEB-4DB3-9BD7-6B63E4CC66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1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4C9CE-9126-4193-8DFF-C73BC239D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3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766D5-37A7-4D87-932D-C8722CA2E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6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0679F-3E42-4AE0-A7C8-93515F98C2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2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/>
            </a:lvl1pPr>
          </a:lstStyle>
          <a:p>
            <a:pPr>
              <a:defRPr/>
            </a:pPr>
            <a:fld id="{3DEC0049-05B1-4C45-AC78-C50E918ED5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Geneva"/>
          <a:cs typeface="Geneva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Geneva"/>
          <a:cs typeface="Geneva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Geneva"/>
          <a:cs typeface="Geneva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Geneva"/>
          <a:cs typeface="Geneva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Geneva"/>
          <a:cs typeface="Geneva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Geneva"/>
          <a:cs typeface="Geneva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Geneva"/>
          <a:cs typeface="Geneva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Geneva"/>
          <a:cs typeface="Geneva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hs.uky.edu/docs/pdf/bio_le_autoclave_operations_and_verification_program_0001.pdf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hs.uky.edu/docs/pdf/bio_le_biological_safety_cabinet_operations_0001.pdf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hs.uky.edu/docs/pdf/bio_fs_uv_light_0001.pdf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ba.od.nih.gov/oba/rac/Guidelines/NIH_Guidelines.pdf" TargetMode="External"/><Relationship Id="rId4" Type="http://schemas.openxmlformats.org/officeDocument/2006/relationships/hyperlink" Target="http://www.cdc.gov/biosafety/publications/bmbl5/BMBL.pdf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://ehs.uky.edu/biosafety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SeeBlue-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72575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47700" y="1752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FFCC"/>
                </a:solidFill>
              </a:rPr>
              <a:t>Biological Safety 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Rev. 2012-0222</a:t>
            </a:r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62075" y="3581400"/>
            <a:ext cx="6400800" cy="914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Department of Biological Safety</a:t>
            </a:r>
          </a:p>
        </p:txBody>
      </p:sp>
      <p:sp>
        <p:nvSpPr>
          <p:cNvPr id="2053" name="Text Box 11"/>
          <p:cNvSpPr txBox="1">
            <a:spLocks noChangeArrowheads="1"/>
          </p:cNvSpPr>
          <p:nvPr/>
        </p:nvSpPr>
        <p:spPr bwMode="auto">
          <a:xfrm>
            <a:off x="77724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>
          <a:xfrm>
            <a:off x="655638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Risk Assessment</a:t>
            </a:r>
          </a:p>
        </p:txBody>
      </p:sp>
      <p:sp>
        <p:nvSpPr>
          <p:cNvPr id="1126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Laboratory Hazards: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Aerosol generating procedures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Transgenic animals or microorganisms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Use of sharps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High concentrations or large quantities of microorganisms</a:t>
            </a:r>
          </a:p>
          <a:p>
            <a:pPr eaLnBrk="1" hangingPunct="1"/>
            <a:endParaRPr lang="en-US" smtClean="0"/>
          </a:p>
        </p:txBody>
      </p:sp>
      <p:sp>
        <p:nvSpPr>
          <p:cNvPr id="11269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>
          <a:xfrm>
            <a:off x="655637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FFCC"/>
                </a:solidFill>
              </a:rPr>
              <a:t>Aerosols</a:t>
            </a:r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>
          <a:xfrm>
            <a:off x="685800" y="914401"/>
            <a:ext cx="7772400" cy="5699124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Sonicating</a:t>
            </a:r>
            <a:r>
              <a:rPr lang="en-US" dirty="0" smtClean="0">
                <a:solidFill>
                  <a:schemeClr val="bg1"/>
                </a:solidFill>
              </a:rPr>
              <a:t>, blending, </a:t>
            </a:r>
            <a:r>
              <a:rPr lang="en-US" dirty="0" err="1" smtClean="0">
                <a:solidFill>
                  <a:schemeClr val="bg1"/>
                </a:solidFill>
              </a:rPr>
              <a:t>vortexing</a:t>
            </a:r>
            <a:r>
              <a:rPr lang="en-US" dirty="0" smtClean="0">
                <a:solidFill>
                  <a:schemeClr val="bg1"/>
                </a:solidFill>
              </a:rPr>
              <a:t>, centrifuging, pipetting, loading syringes, injections, animal inoculations, homogenizers, cell sorters, etc.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Aerosol generating procedures should be </a:t>
            </a:r>
          </a:p>
          <a:p>
            <a:pPr lvl="1" eaLnBrk="1" hangingPunct="1"/>
            <a:r>
              <a:rPr lang="en-US" dirty="0" smtClean="0">
                <a:solidFill>
                  <a:schemeClr val="bg1"/>
                </a:solidFill>
              </a:rPr>
              <a:t>Performed in a Biological Safety Cabinet (BSC), or</a:t>
            </a:r>
          </a:p>
          <a:p>
            <a:pPr lvl="1" eaLnBrk="1" hangingPunct="1"/>
            <a:r>
              <a:rPr lang="en-US" dirty="0" smtClean="0">
                <a:solidFill>
                  <a:schemeClr val="bg1"/>
                </a:solidFill>
              </a:rPr>
              <a:t>Plan to increase PPE</a:t>
            </a:r>
          </a:p>
          <a:p>
            <a:pPr lvl="1" eaLnBrk="1" hangingPunct="1"/>
            <a:r>
              <a:rPr lang="en-US" dirty="0" smtClean="0">
                <a:solidFill>
                  <a:schemeClr val="bg1"/>
                </a:solidFill>
              </a:rPr>
              <a:t>Respiratory protection may be required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2293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itle 1"/>
          <p:cNvSpPr>
            <a:spLocks noGrp="1"/>
          </p:cNvSpPr>
          <p:nvPr>
            <p:ph type="title"/>
          </p:nvPr>
        </p:nvSpPr>
        <p:spPr>
          <a:xfrm>
            <a:off x="655638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Transgenic Animals</a:t>
            </a:r>
          </a:p>
        </p:txBody>
      </p:sp>
      <p:sp>
        <p:nvSpPr>
          <p:cNvPr id="13316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bg1"/>
                </a:solidFill>
              </a:rPr>
              <a:t>Know the source and background of all transgenic animals that you plan to work with</a:t>
            </a:r>
          </a:p>
          <a:p>
            <a:pPr eaLnBrk="1" hangingPunct="1"/>
            <a:r>
              <a:rPr lang="en-US" sz="2800" smtClean="0">
                <a:solidFill>
                  <a:schemeClr val="bg1"/>
                </a:solidFill>
              </a:rPr>
              <a:t>For the most part, transgenic animals pose no greater risk than non-transgenic animals, however…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Some transgenic animals may have different needs as compared to non-transgenic animals</a:t>
            </a:r>
          </a:p>
          <a:p>
            <a:pPr eaLnBrk="1" hangingPunct="1"/>
            <a:r>
              <a:rPr lang="en-US" sz="2800" smtClean="0">
                <a:solidFill>
                  <a:schemeClr val="bg1"/>
                </a:solidFill>
              </a:rPr>
              <a:t>Work with DLAR staff to ensure proper housing and handling</a:t>
            </a:r>
          </a:p>
          <a:p>
            <a:pPr eaLnBrk="1" hangingPunct="1"/>
            <a:endParaRPr lang="en-US" smtClean="0"/>
          </a:p>
        </p:txBody>
      </p:sp>
      <p:sp>
        <p:nvSpPr>
          <p:cNvPr id="13317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655638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Transgenic Microorganisms</a:t>
            </a:r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eaLnBrk="1" hangingPunct="1"/>
            <a:r>
              <a:rPr lang="en-US" sz="3000" smtClean="0">
                <a:solidFill>
                  <a:schemeClr val="bg1"/>
                </a:solidFill>
              </a:rPr>
              <a:t>Microorganism with foreign genes inserted into its genome</a:t>
            </a:r>
          </a:p>
          <a:p>
            <a:pPr eaLnBrk="1" hangingPunct="1"/>
            <a:r>
              <a:rPr lang="en-US" sz="3000" smtClean="0">
                <a:solidFill>
                  <a:schemeClr val="bg1"/>
                </a:solidFill>
              </a:rPr>
              <a:t>Transgenic microorganisms may have…</a:t>
            </a:r>
          </a:p>
          <a:p>
            <a:pPr lvl="1" eaLnBrk="1" hangingPunct="1"/>
            <a:r>
              <a:rPr lang="en-US" sz="3000" smtClean="0">
                <a:solidFill>
                  <a:schemeClr val="bg1"/>
                </a:solidFill>
              </a:rPr>
              <a:t>Antibiotic resistance</a:t>
            </a:r>
          </a:p>
          <a:p>
            <a:pPr lvl="1" eaLnBrk="1" hangingPunct="1"/>
            <a:r>
              <a:rPr lang="en-US" sz="3000" smtClean="0">
                <a:solidFill>
                  <a:schemeClr val="bg1"/>
                </a:solidFill>
              </a:rPr>
              <a:t>Expanded host range</a:t>
            </a:r>
          </a:p>
          <a:p>
            <a:pPr lvl="1" eaLnBrk="1" hangingPunct="1"/>
            <a:r>
              <a:rPr lang="en-US" sz="3000" smtClean="0">
                <a:solidFill>
                  <a:schemeClr val="bg1"/>
                </a:solidFill>
              </a:rPr>
              <a:t>Enhanced pathogenicity</a:t>
            </a:r>
          </a:p>
          <a:p>
            <a:pPr eaLnBrk="1" hangingPunct="1"/>
            <a:r>
              <a:rPr lang="en-US" sz="3000" smtClean="0">
                <a:solidFill>
                  <a:schemeClr val="bg1"/>
                </a:solidFill>
              </a:rPr>
              <a:t>Includes use of attenuated E. coli to produce recombinant proteins, use of viral vectors to establish gene expression or knock-down</a:t>
            </a:r>
          </a:p>
          <a:p>
            <a:pPr eaLnBrk="1" hangingPunct="1"/>
            <a:endParaRPr lang="en-US" smtClean="0"/>
          </a:p>
        </p:txBody>
      </p:sp>
      <p:sp>
        <p:nvSpPr>
          <p:cNvPr id="14341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itle 1"/>
          <p:cNvSpPr>
            <a:spLocks noGrp="1"/>
          </p:cNvSpPr>
          <p:nvPr>
            <p:ph type="title"/>
          </p:nvPr>
        </p:nvSpPr>
        <p:spPr>
          <a:xfrm>
            <a:off x="655638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Use of Viral Vectors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Fundamental molecular biology tool, may present additional risk (even replication-deficient viral vectors)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Lentiviral vectors and amphotropic Retroviral vectors may integrate into the host genome (insertional mutagenesis)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Type of gene expressed may increase risk – oncogenes, tumor suppressors, toxins</a:t>
            </a:r>
          </a:p>
          <a:p>
            <a:pPr eaLnBrk="1" hangingPunct="1"/>
            <a:endParaRPr lang="en-US" smtClean="0"/>
          </a:p>
        </p:txBody>
      </p:sp>
      <p:sp>
        <p:nvSpPr>
          <p:cNvPr id="15365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1"/>
          <p:cNvSpPr>
            <a:spLocks noGrp="1"/>
          </p:cNvSpPr>
          <p:nvPr>
            <p:ph type="title"/>
          </p:nvPr>
        </p:nvSpPr>
        <p:spPr>
          <a:xfrm>
            <a:off x="655638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Use of Sharps</a:t>
            </a:r>
          </a:p>
        </p:txBody>
      </p:sp>
      <p:sp>
        <p:nvSpPr>
          <p:cNvPr id="1638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Needles, razor blades, scalpels, etc.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Dispose of in designated hard-sided sharps container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Do not overfill sharps container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Do not re-shield, bend, or break needles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Sharps used with animals presents greater risk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Animals must be restrained (physical restraint, anesthesia)</a:t>
            </a:r>
          </a:p>
          <a:p>
            <a:pPr eaLnBrk="1" hangingPunct="1"/>
            <a:endParaRPr lang="en-US" smtClean="0"/>
          </a:p>
        </p:txBody>
      </p:sp>
      <p:sp>
        <p:nvSpPr>
          <p:cNvPr id="16389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xfrm>
            <a:off x="655638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FFCC"/>
                </a:solidFill>
              </a:rPr>
              <a:t>Cultures of High Concentrations and/or Large Quantities</a:t>
            </a:r>
          </a:p>
        </p:txBody>
      </p:sp>
      <p:sp>
        <p:nvSpPr>
          <p:cNvPr id="17412" name="Content Placeholder 2"/>
          <p:cNvSpPr>
            <a:spLocks noGrp="1"/>
          </p:cNvSpPr>
          <p:nvPr>
            <p:ph idx="1"/>
          </p:nvPr>
        </p:nvSpPr>
        <p:spPr>
          <a:xfrm>
            <a:off x="655638" y="179705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Scaling a process up to higher concentrations or larger volumes of culture may change risk assessment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Large scale &gt; 10L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High concentrations</a:t>
            </a:r>
          </a:p>
          <a:p>
            <a:pPr lvl="1" eaLnBrk="1" hangingPunct="1"/>
            <a:r>
              <a:rPr lang="en-US" dirty="0" smtClean="0">
                <a:solidFill>
                  <a:schemeClr val="bg1"/>
                </a:solidFill>
              </a:rPr>
              <a:t>Risk assessment differs when using 10</a:t>
            </a:r>
            <a:r>
              <a:rPr lang="en-US" baseline="30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 concentration of virus versus 10</a:t>
            </a:r>
            <a:r>
              <a:rPr lang="en-US" baseline="30000" dirty="0" smtClean="0">
                <a:solidFill>
                  <a:schemeClr val="bg1"/>
                </a:solidFill>
              </a:rPr>
              <a:t>10</a:t>
            </a:r>
            <a:r>
              <a:rPr lang="en-US" dirty="0" smtClean="0">
                <a:solidFill>
                  <a:schemeClr val="bg1"/>
                </a:solidFill>
              </a:rPr>
              <a:t> concentration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7413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655638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Result of Risk Assessment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Once a risk assessment has been completed, the Biological Safety Level (BSL) is determined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Four Biological Safety Level designations: BSL1, BSL2, BSL3, BSL4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BSL is combination of:</a:t>
            </a:r>
          </a:p>
          <a:p>
            <a:pPr lvl="1" eaLnBrk="1" hangingPunct="1"/>
            <a:r>
              <a:rPr lang="en-US" dirty="0" smtClean="0">
                <a:solidFill>
                  <a:schemeClr val="bg1"/>
                </a:solidFill>
              </a:rPr>
              <a:t>Agent</a:t>
            </a:r>
          </a:p>
          <a:p>
            <a:pPr lvl="1" eaLnBrk="1" hangingPunct="1"/>
            <a:r>
              <a:rPr lang="en-US" dirty="0" smtClean="0">
                <a:solidFill>
                  <a:schemeClr val="bg1"/>
                </a:solidFill>
              </a:rPr>
              <a:t>Work practices/procedures</a:t>
            </a:r>
          </a:p>
          <a:p>
            <a:pPr lvl="1" eaLnBrk="1" hangingPunct="1"/>
            <a:r>
              <a:rPr lang="en-US" dirty="0" smtClean="0">
                <a:solidFill>
                  <a:schemeClr val="bg1"/>
                </a:solidFill>
              </a:rPr>
              <a:t>Safety equipment</a:t>
            </a:r>
          </a:p>
          <a:p>
            <a:pPr lvl="1" eaLnBrk="1" hangingPunct="1"/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acilities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8437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655638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Risk Mitigation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Once you have identified and assessed biohazardous risks based on agent and manipulations planned, how do you mitigate these risks?</a:t>
            </a:r>
          </a:p>
          <a:p>
            <a:pPr eaLnBrk="1" hangingPunct="1"/>
            <a:endParaRPr lang="en-US" smtClean="0">
              <a:solidFill>
                <a:schemeClr val="bg1"/>
              </a:solidFill>
            </a:endParaRP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Standard Microbiological Practices, Biological Safety Cabinet (BSC), and Personal Protective Equipment (PPE)</a:t>
            </a:r>
          </a:p>
          <a:p>
            <a:pPr eaLnBrk="1" hangingPunct="1"/>
            <a:endParaRPr lang="en-US" smtClean="0"/>
          </a:p>
        </p:txBody>
      </p:sp>
      <p:sp>
        <p:nvSpPr>
          <p:cNvPr id="19461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>
          <a:xfrm>
            <a:off x="655638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FFCC"/>
                </a:solidFill>
              </a:rPr>
              <a:t>Standard Microbiological Practices</a:t>
            </a:r>
          </a:p>
        </p:txBody>
      </p:sp>
      <p:sp>
        <p:nvSpPr>
          <p:cNvPr id="20484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endParaRPr lang="en-US" smtClean="0">
              <a:solidFill>
                <a:schemeClr val="bg1"/>
              </a:solidFill>
            </a:endParaRP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Essentially, good laboratory technique that leads to worker protection and good scientific results</a:t>
            </a:r>
          </a:p>
          <a:p>
            <a:pPr eaLnBrk="1" hangingPunct="1"/>
            <a:endParaRPr lang="en-US" smtClean="0">
              <a:solidFill>
                <a:schemeClr val="bg1"/>
              </a:solidFill>
            </a:endParaRP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Common to all laboratories working with biohazardous materials</a:t>
            </a:r>
          </a:p>
          <a:p>
            <a:pPr eaLnBrk="1" hangingPunct="1"/>
            <a:endParaRPr lang="en-US" smtClean="0"/>
          </a:p>
        </p:txBody>
      </p:sp>
      <p:sp>
        <p:nvSpPr>
          <p:cNvPr id="20485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655638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Identification of Biohazards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Biohazardous</a:t>
            </a:r>
            <a:r>
              <a:rPr lang="en-US" dirty="0" smtClean="0">
                <a:solidFill>
                  <a:schemeClr val="bg1"/>
                </a:solidFill>
              </a:rPr>
              <a:t> materials may include, but are not limited to:</a:t>
            </a:r>
          </a:p>
          <a:p>
            <a:pPr lvl="1" eaLnBrk="1" hangingPunct="1"/>
            <a:r>
              <a:rPr lang="en-US" dirty="0" smtClean="0">
                <a:solidFill>
                  <a:schemeClr val="bg1"/>
                </a:solidFill>
              </a:rPr>
              <a:t>Infectious agents (plant, animal, or human)</a:t>
            </a:r>
          </a:p>
          <a:p>
            <a:pPr lvl="1" eaLnBrk="1" hangingPunct="1"/>
            <a:r>
              <a:rPr lang="en-US" dirty="0" smtClean="0">
                <a:solidFill>
                  <a:schemeClr val="bg1"/>
                </a:solidFill>
              </a:rPr>
              <a:t>Recombinant nucleic acids </a:t>
            </a:r>
          </a:p>
          <a:p>
            <a:pPr lvl="1" eaLnBrk="1" hangingPunct="1"/>
            <a:r>
              <a:rPr lang="en-US" dirty="0" smtClean="0">
                <a:solidFill>
                  <a:schemeClr val="bg1"/>
                </a:solidFill>
              </a:rPr>
              <a:t>Infected animal blood and/or tissues</a:t>
            </a:r>
          </a:p>
          <a:p>
            <a:pPr lvl="1" eaLnBrk="1" hangingPunct="1"/>
            <a:r>
              <a:rPr lang="en-US" dirty="0" smtClean="0">
                <a:solidFill>
                  <a:schemeClr val="bg1"/>
                </a:solidFill>
              </a:rPr>
              <a:t>Human blood, blood products, or fluids</a:t>
            </a:r>
          </a:p>
          <a:p>
            <a:pPr lvl="1" eaLnBrk="1" hangingPunct="1"/>
            <a:r>
              <a:rPr lang="en-US" dirty="0" smtClean="0">
                <a:solidFill>
                  <a:schemeClr val="bg1"/>
                </a:solidFill>
              </a:rPr>
              <a:t>Human derived cell lines or tissues</a:t>
            </a:r>
          </a:p>
          <a:p>
            <a:pPr lvl="1" eaLnBrk="1" hangingPunct="1"/>
            <a:r>
              <a:rPr lang="en-US" dirty="0" smtClean="0">
                <a:solidFill>
                  <a:schemeClr val="bg1"/>
                </a:solidFill>
              </a:rPr>
              <a:t>Live vaccines</a:t>
            </a:r>
          </a:p>
          <a:p>
            <a:pPr lvl="1" eaLnBrk="1" hangingPunct="1"/>
            <a:r>
              <a:rPr lang="en-US" dirty="0" smtClean="0">
                <a:solidFill>
                  <a:schemeClr val="bg1"/>
                </a:solidFill>
              </a:rPr>
              <a:t>Synthetic nucleic acids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077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655638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FFCC"/>
                </a:solidFill>
              </a:rPr>
              <a:t>Standard Microbiological Practices</a:t>
            </a:r>
          </a:p>
        </p:txBody>
      </p:sp>
      <p:sp>
        <p:nvSpPr>
          <p:cNvPr id="21508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endParaRPr lang="en-US" smtClean="0">
              <a:solidFill>
                <a:schemeClr val="bg1"/>
              </a:solidFill>
            </a:endParaRP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Access to laboratory is restricted to trained personnel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Laboratory doors locked when unoccupied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Laboratory doors are properly labeled to indicate presence of biohazardous materials and provide emergency contact information</a:t>
            </a:r>
          </a:p>
          <a:p>
            <a:pPr eaLnBrk="1" hangingPunct="1"/>
            <a:endParaRPr lang="en-US" smtClean="0"/>
          </a:p>
        </p:txBody>
      </p:sp>
      <p:sp>
        <p:nvSpPr>
          <p:cNvPr id="21509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655638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FFCC"/>
                </a:solidFill>
              </a:rPr>
              <a:t>Standard Microbiological Practices</a:t>
            </a:r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Prohibited in laboratory: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Eating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Drinking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Smoking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Use of smokeless tobacco products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Chewing gum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Handling contact lenses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Applying cosmetics (including lip balm)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Storing food/drink for human consumption</a:t>
            </a:r>
          </a:p>
          <a:p>
            <a:pPr eaLnBrk="1" hangingPunct="1"/>
            <a:endParaRPr lang="en-US" smtClean="0"/>
          </a:p>
        </p:txBody>
      </p:sp>
      <p:sp>
        <p:nvSpPr>
          <p:cNvPr id="22533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655638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FFCC"/>
                </a:solidFill>
              </a:rPr>
              <a:t>Standard Microbiological Practices</a:t>
            </a:r>
          </a:p>
        </p:txBody>
      </p:sp>
      <p:sp>
        <p:nvSpPr>
          <p:cNvPr id="23556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Personnel wash hands: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After work with potentially hazardous materials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After removing gloves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When soiled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Before leaving the lab</a:t>
            </a:r>
          </a:p>
          <a:p>
            <a:pPr eaLnBrk="1" hangingPunct="1"/>
            <a:endParaRPr lang="en-US" smtClean="0">
              <a:solidFill>
                <a:schemeClr val="bg1"/>
              </a:solidFill>
            </a:endParaRP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Mouth pipetting is prohibited</a:t>
            </a:r>
          </a:p>
          <a:p>
            <a:pPr eaLnBrk="1" hangingPunct="1"/>
            <a:endParaRPr lang="en-US" smtClean="0"/>
          </a:p>
        </p:txBody>
      </p:sp>
      <p:sp>
        <p:nvSpPr>
          <p:cNvPr id="23557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655638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FFCC"/>
                </a:solidFill>
              </a:rPr>
              <a:t>Standard Microbiological Practices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endParaRPr lang="en-US" smtClean="0">
              <a:solidFill>
                <a:schemeClr val="bg1"/>
              </a:solidFill>
            </a:endParaRP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Plasticware is substituted for glassware whenever possible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Broken glass is not handled directly.  Broken glass should be removed with broom/dustpan, tongs, or forceps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Glass slides may be disposed of as sharps waste</a:t>
            </a:r>
          </a:p>
          <a:p>
            <a:pPr eaLnBrk="1" hangingPunct="1"/>
            <a:endParaRPr lang="en-US" smtClean="0"/>
          </a:p>
        </p:txBody>
      </p:sp>
      <p:sp>
        <p:nvSpPr>
          <p:cNvPr id="24581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655638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FFCC"/>
                </a:solidFill>
              </a:rPr>
              <a:t>Standard Microbiological Practices</a:t>
            </a: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Work surfaces are decontaminated: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When work is finished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After any spill or splash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Appropriate disinfectant utilized based on susceptibility of biohazardous agent(s) in use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Liquid biohazardous waste decontaminated prior to disposal in sanitary sewer</a:t>
            </a:r>
          </a:p>
          <a:p>
            <a:pPr eaLnBrk="1" hangingPunct="1"/>
            <a:endParaRPr lang="en-US" smtClean="0"/>
          </a:p>
        </p:txBody>
      </p:sp>
      <p:sp>
        <p:nvSpPr>
          <p:cNvPr id="25605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itle 1"/>
          <p:cNvSpPr>
            <a:spLocks noGrp="1"/>
          </p:cNvSpPr>
          <p:nvPr>
            <p:ph type="title"/>
          </p:nvPr>
        </p:nvSpPr>
        <p:spPr>
          <a:xfrm>
            <a:off x="655638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FFCC"/>
                </a:solidFill>
              </a:rPr>
              <a:t>Use of Disinfectant</a:t>
            </a:r>
          </a:p>
        </p:txBody>
      </p:sp>
      <p:sp>
        <p:nvSpPr>
          <p:cNvPr id="26628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bg1"/>
                </a:solidFill>
              </a:rPr>
              <a:t>Choose disinfectant based on agent susceptibility</a:t>
            </a:r>
          </a:p>
          <a:p>
            <a:pPr eaLnBrk="1" hangingPunct="1"/>
            <a:r>
              <a:rPr lang="en-US" sz="2800" smtClean="0">
                <a:solidFill>
                  <a:schemeClr val="bg1"/>
                </a:solidFill>
              </a:rPr>
              <a:t>Recommended Disinfectants: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0.5% Sodium Hypochlorite (10% household bleach)</a:t>
            </a:r>
          </a:p>
          <a:p>
            <a:pPr eaLnBrk="1" hangingPunct="1"/>
            <a:r>
              <a:rPr lang="en-US" sz="2800" smtClean="0">
                <a:solidFill>
                  <a:schemeClr val="bg1"/>
                </a:solidFill>
              </a:rPr>
              <a:t>Follow manufacturer’s instruction regarding dilution and required contact time</a:t>
            </a:r>
          </a:p>
          <a:p>
            <a:pPr eaLnBrk="1" hangingPunct="1"/>
            <a:r>
              <a:rPr lang="en-US" sz="2800" smtClean="0">
                <a:solidFill>
                  <a:schemeClr val="bg1"/>
                </a:solidFill>
              </a:rPr>
              <a:t>Organic material can inactivate disinfectants and should be cleaned from surfaces prior to disinfection</a:t>
            </a:r>
          </a:p>
          <a:p>
            <a:pPr eaLnBrk="1" hangingPunct="1"/>
            <a:endParaRPr lang="en-US" smtClean="0"/>
          </a:p>
        </p:txBody>
      </p:sp>
      <p:sp>
        <p:nvSpPr>
          <p:cNvPr id="26629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itle 1"/>
          <p:cNvSpPr>
            <a:spLocks noGrp="1"/>
          </p:cNvSpPr>
          <p:nvPr>
            <p:ph type="title"/>
          </p:nvPr>
        </p:nvSpPr>
        <p:spPr>
          <a:xfrm>
            <a:off x="655638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FFCC"/>
                </a:solidFill>
              </a:rPr>
              <a:t>Standard Microbiological Practices</a:t>
            </a:r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Solid biohazardous waste is decontaminated via autoclave</a:t>
            </a:r>
          </a:p>
          <a:p>
            <a:pPr eaLnBrk="1" hangingPunct="1"/>
            <a:endParaRPr lang="en-US" smtClean="0">
              <a:solidFill>
                <a:schemeClr val="bg1"/>
              </a:solidFill>
            </a:endParaRP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Waste is placed in orange/clear autoclave bag designated for biohazardous waste, sealed when 2/3 full and autoclaved prior to disposal in regular trash</a:t>
            </a:r>
          </a:p>
          <a:p>
            <a:pPr eaLnBrk="1" hangingPunct="1"/>
            <a:endParaRPr lang="en-US" smtClean="0"/>
          </a:p>
        </p:txBody>
      </p:sp>
      <p:sp>
        <p:nvSpPr>
          <p:cNvPr id="27653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655638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FFCC"/>
                </a:solidFill>
              </a:rPr>
              <a:t>Use of Autoclave</a:t>
            </a:r>
          </a:p>
        </p:txBody>
      </p:sp>
      <p:sp>
        <p:nvSpPr>
          <p:cNvPr id="28676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When operating autoclaves, wear buttoned lab coat, eye protection, close-toed shoes, and heat resistant gloves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Place autoclave bag in appropriate autoclave pan/bin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Do not crowd items in autoclave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Never leave </a:t>
            </a:r>
            <a:r>
              <a:rPr lang="en-US" dirty="0" err="1" smtClean="0">
                <a:solidFill>
                  <a:schemeClr val="bg1"/>
                </a:solidFill>
              </a:rPr>
              <a:t>biohazardous</a:t>
            </a:r>
            <a:r>
              <a:rPr lang="en-US" dirty="0" smtClean="0">
                <a:solidFill>
                  <a:schemeClr val="bg1"/>
                </a:solidFill>
              </a:rPr>
              <a:t> waste for autoclave unattended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8677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>
          <a:xfrm>
            <a:off x="655638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FFCC"/>
                </a:solidFill>
              </a:rPr>
              <a:t>Use of Autoclave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Be sure to select the correct autoclave cycle:</a:t>
            </a:r>
          </a:p>
          <a:p>
            <a:pPr lvl="1" eaLnBrk="1" hangingPunct="1"/>
            <a:r>
              <a:rPr lang="en-US" sz="2400" dirty="0" smtClean="0">
                <a:solidFill>
                  <a:schemeClr val="bg1"/>
                </a:solidFill>
              </a:rPr>
              <a:t>Temperatures between 121-124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ºC</a:t>
            </a:r>
          </a:p>
          <a:p>
            <a:pPr lvl="1" eaLnBrk="1" hangingPunct="1"/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Total processing time 60-120 minutes</a:t>
            </a:r>
          </a:p>
          <a:p>
            <a:pPr lvl="1" eaLnBrk="1" hangingPunct="1"/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Exposure time greater than 20 minutes</a:t>
            </a:r>
          </a:p>
          <a:p>
            <a:pPr lvl="1" eaLnBrk="1" hangingPunct="1"/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Minimum pressure 15 PSI</a:t>
            </a:r>
          </a:p>
          <a:p>
            <a:pPr lvl="1" eaLnBrk="1" hangingPunct="1"/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Select liquid or slow exhaust cycle</a:t>
            </a:r>
          </a:p>
          <a:p>
            <a:pPr eaLnBrk="1" hangingPunct="1"/>
            <a:r>
              <a:rPr lang="en-US" sz="2800" dirty="0" smtClean="0">
                <a:solidFill>
                  <a:schemeClr val="bg1"/>
                </a:solidFill>
                <a:cs typeface="Arial" pitchFamily="34" charset="0"/>
              </a:rPr>
              <a:t>Complete autoclave user log as required</a:t>
            </a:r>
          </a:p>
          <a:p>
            <a:pPr eaLnBrk="1" hangingPunct="1"/>
            <a:r>
              <a:rPr lang="en-US" sz="2800" dirty="0" smtClean="0">
                <a:solidFill>
                  <a:schemeClr val="bg1"/>
                </a:solidFill>
                <a:cs typeface="Arial" pitchFamily="34" charset="0"/>
              </a:rPr>
              <a:t>Verify cycle conditions were met before unloading</a:t>
            </a:r>
          </a:p>
          <a:p>
            <a:pPr eaLnBrk="1" hangingPunct="1"/>
            <a:r>
              <a:rPr lang="en-US" sz="2800" dirty="0" smtClean="0">
                <a:solidFill>
                  <a:schemeClr val="bg1"/>
                </a:solidFill>
                <a:cs typeface="Arial" pitchFamily="34" charset="0"/>
              </a:rPr>
              <a:t>Allow contents to cool before removing</a:t>
            </a:r>
          </a:p>
          <a:p>
            <a:pPr eaLnBrk="1" hangingPunct="1"/>
            <a:r>
              <a:rPr lang="en-US" sz="2800" dirty="0" smtClean="0">
                <a:solidFill>
                  <a:schemeClr val="bg1"/>
                </a:solidFill>
                <a:cs typeface="Arial" pitchFamily="34" charset="0"/>
              </a:rPr>
              <a:t>More information available </a:t>
            </a:r>
            <a:r>
              <a:rPr lang="en-US" sz="2800" dirty="0" smtClean="0">
                <a:solidFill>
                  <a:schemeClr val="bg1"/>
                </a:solidFill>
                <a:cs typeface="Arial" pitchFamily="34" charset="0"/>
                <a:hlinkClick r:id="rId4"/>
              </a:rPr>
              <a:t>here</a:t>
            </a:r>
            <a:endParaRPr lang="en-US" sz="2800" dirty="0" smtClean="0">
              <a:solidFill>
                <a:schemeClr val="bg1"/>
              </a:solidFill>
              <a:cs typeface="Arial" pitchFamily="34" charset="0"/>
            </a:endParaRPr>
          </a:p>
          <a:p>
            <a:pPr eaLnBrk="1" hangingPunct="1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9701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655638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FFCC"/>
                </a:solidFill>
              </a:rPr>
              <a:t>Biological Safety Cabinet</a:t>
            </a:r>
          </a:p>
        </p:txBody>
      </p:sp>
      <p:sp>
        <p:nvSpPr>
          <p:cNvPr id="30724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BSC – Primary containment device which utilizes HEPA filtered directional airflows to contain potentially infectious materials during experimental procedures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Provide protection of the surrounding environment, research personnel, and research materials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Used to contain potentially infectious aerosols, splashes, spills, etc.</a:t>
            </a:r>
          </a:p>
          <a:p>
            <a:pPr eaLnBrk="1" hangingPunct="1"/>
            <a:endParaRPr lang="en-US" smtClean="0"/>
          </a:p>
        </p:txBody>
      </p:sp>
      <p:sp>
        <p:nvSpPr>
          <p:cNvPr id="30725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655638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Infectious Agents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Viruses – ex: Influenza virus, Hepatitis B</a:t>
            </a:r>
          </a:p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Bacteria – ex: Staphylococcus </a:t>
            </a:r>
            <a:r>
              <a:rPr lang="en-US" sz="2800" dirty="0" err="1" smtClean="0">
                <a:solidFill>
                  <a:schemeClr val="bg1"/>
                </a:solidFill>
              </a:rPr>
              <a:t>aureus</a:t>
            </a:r>
            <a:r>
              <a:rPr lang="en-US" sz="2800" dirty="0" smtClean="0">
                <a:solidFill>
                  <a:schemeClr val="bg1"/>
                </a:solidFill>
              </a:rPr>
              <a:t>, Pathogenic Escherichia coli</a:t>
            </a:r>
          </a:p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Fungus – ex: </a:t>
            </a:r>
            <a:r>
              <a:rPr lang="en-US" sz="2800" dirty="0" err="1" smtClean="0">
                <a:solidFill>
                  <a:schemeClr val="bg1"/>
                </a:solidFill>
              </a:rPr>
              <a:t>Aspergillus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niger</a:t>
            </a:r>
            <a:r>
              <a:rPr lang="en-US" sz="2800" dirty="0" smtClean="0">
                <a:solidFill>
                  <a:schemeClr val="bg1"/>
                </a:solidFill>
              </a:rPr>
              <a:t>, Candida </a:t>
            </a:r>
            <a:r>
              <a:rPr lang="en-US" sz="2800" dirty="0" err="1" smtClean="0">
                <a:solidFill>
                  <a:schemeClr val="bg1"/>
                </a:solidFill>
              </a:rPr>
              <a:t>albicans</a:t>
            </a:r>
            <a:endParaRPr lang="en-US" sz="28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Parasites – ex: </a:t>
            </a:r>
            <a:r>
              <a:rPr lang="en-US" sz="2800" dirty="0" err="1" smtClean="0">
                <a:solidFill>
                  <a:schemeClr val="bg1"/>
                </a:solidFill>
              </a:rPr>
              <a:t>Ascaris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lumbricoides</a:t>
            </a:r>
            <a:r>
              <a:rPr lang="en-US" sz="2800" dirty="0" smtClean="0">
                <a:solidFill>
                  <a:schemeClr val="bg1"/>
                </a:solidFill>
              </a:rPr>
              <a:t>, Toxoplasma </a:t>
            </a:r>
            <a:r>
              <a:rPr lang="en-US" sz="2800" dirty="0" err="1" smtClean="0">
                <a:solidFill>
                  <a:schemeClr val="bg1"/>
                </a:solidFill>
              </a:rPr>
              <a:t>gondii</a:t>
            </a:r>
            <a:endParaRPr lang="en-US" sz="28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Prions – ex: Bovine spongiform encephalopathy (BSE), Creutzfeldt-Jakob disease (CJD)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101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itle 1"/>
          <p:cNvSpPr>
            <a:spLocks noGrp="1"/>
          </p:cNvSpPr>
          <p:nvPr>
            <p:ph type="title"/>
          </p:nvPr>
        </p:nvSpPr>
        <p:spPr>
          <a:xfrm>
            <a:off x="655638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FFCC"/>
                </a:solidFill>
              </a:rPr>
              <a:t>Use of BSCs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Do not store materials/equipment inside BSC</a:t>
            </a:r>
          </a:p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Clean/disinfect BSC before and after each use</a:t>
            </a:r>
          </a:p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Place all necessary work items inside BSC before beginning work</a:t>
            </a:r>
          </a:p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Disinfect all items taken out of BSC</a:t>
            </a:r>
          </a:p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Do not block air intake/exhaust grills or slots</a:t>
            </a:r>
          </a:p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Minimize arm movements in/out of cabinet</a:t>
            </a:r>
          </a:p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More information available </a:t>
            </a:r>
            <a:r>
              <a:rPr lang="en-US" sz="2800" dirty="0" smtClean="0">
                <a:solidFill>
                  <a:schemeClr val="bg1"/>
                </a:solidFill>
                <a:hlinkClick r:id="rId4"/>
              </a:rPr>
              <a:t>here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31749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itle 1"/>
          <p:cNvSpPr>
            <a:spLocks noGrp="1"/>
          </p:cNvSpPr>
          <p:nvPr>
            <p:ph type="title"/>
          </p:nvPr>
        </p:nvSpPr>
        <p:spPr>
          <a:xfrm>
            <a:off x="655638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FFCC"/>
                </a:solidFill>
              </a:rPr>
              <a:t>Ultraviolet Light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Some BSCs have ultraviolet (UV) lights installed to aid in disinfection of BSC surfaces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UK Biological Safety, NIH, CDC, NSF/ANSI, and ABSA agree that use of UV light is neither recommended or necessary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UV irradiation must only be used as a SECONDARY method of disinfection</a:t>
            </a:r>
          </a:p>
        </p:txBody>
      </p:sp>
      <p:sp>
        <p:nvSpPr>
          <p:cNvPr id="32773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itle 1"/>
          <p:cNvSpPr>
            <a:spLocks noGrp="1"/>
          </p:cNvSpPr>
          <p:nvPr>
            <p:ph type="title"/>
          </p:nvPr>
        </p:nvSpPr>
        <p:spPr>
          <a:xfrm>
            <a:off x="655637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FFFFCC"/>
                </a:solidFill>
              </a:rPr>
              <a:t>Ultraviolet Light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UV light ineffective if microbial organisms protected by dust, dirt, or organic matter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Fan must be turned off, sash should be closed (if possible) when UV light is on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Exposure to UV light can cause painful eye and skin burns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UV lamp should NEVER be on while an operator is working in the cabinet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More information available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here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2773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  <p:extLst>
      <p:ext uri="{BB962C8B-B14F-4D97-AF65-F5344CB8AC3E}">
        <p14:creationId xmlns:p14="http://schemas.microsoft.com/office/powerpoint/2010/main" val="39440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itle 1"/>
          <p:cNvSpPr>
            <a:spLocks noGrp="1"/>
          </p:cNvSpPr>
          <p:nvPr>
            <p:ph type="title"/>
          </p:nvPr>
        </p:nvSpPr>
        <p:spPr>
          <a:xfrm>
            <a:off x="655638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FFCC"/>
                </a:solidFill>
              </a:rPr>
              <a:t>Personal Protective Equipment</a:t>
            </a:r>
            <a:br>
              <a:rPr lang="en-US" sz="3600" smtClean="0">
                <a:solidFill>
                  <a:srgbClr val="FFFFCC"/>
                </a:solidFill>
              </a:rPr>
            </a:br>
            <a:r>
              <a:rPr lang="en-US" sz="3600" smtClean="0">
                <a:solidFill>
                  <a:srgbClr val="FFFFCC"/>
                </a:solidFill>
              </a:rPr>
              <a:t>(</a:t>
            </a:r>
            <a:r>
              <a:rPr lang="en-US" sz="2800" smtClean="0">
                <a:solidFill>
                  <a:srgbClr val="FFFFCC"/>
                </a:solidFill>
              </a:rPr>
              <a:t>PPE)</a:t>
            </a:r>
            <a:endParaRPr lang="en-US" sz="3600" smtClean="0">
              <a:solidFill>
                <a:srgbClr val="FFFFCC"/>
              </a:solidFill>
            </a:endParaRP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endParaRPr lang="en-US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Clothing and other accessories designed to create a barrier against biological hazards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Used in combination with engineering controls – BSCs, centrifuge containment devices, laboratory ventilation, containment animal caging, etc.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3797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itle 1"/>
          <p:cNvSpPr>
            <a:spLocks noGrp="1"/>
          </p:cNvSpPr>
          <p:nvPr>
            <p:ph type="title"/>
          </p:nvPr>
        </p:nvSpPr>
        <p:spPr>
          <a:xfrm>
            <a:off x="655638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FFCC"/>
                </a:solidFill>
              </a:rPr>
              <a:t>Personal Protective Equipment</a:t>
            </a:r>
            <a:br>
              <a:rPr lang="en-US" sz="3600" smtClean="0">
                <a:solidFill>
                  <a:srgbClr val="FFFFCC"/>
                </a:solidFill>
              </a:rPr>
            </a:br>
            <a:r>
              <a:rPr lang="en-US" sz="2800" smtClean="0">
                <a:solidFill>
                  <a:srgbClr val="FFFFCC"/>
                </a:solidFill>
              </a:rPr>
              <a:t>(PPE)</a:t>
            </a:r>
          </a:p>
        </p:txBody>
      </p:sp>
      <p:sp>
        <p:nvSpPr>
          <p:cNvPr id="34820" name="Content Placeholder 2"/>
          <p:cNvSpPr>
            <a:spLocks noGrp="1"/>
          </p:cNvSpPr>
          <p:nvPr>
            <p:ph idx="1"/>
          </p:nvPr>
        </p:nvSpPr>
        <p:spPr>
          <a:xfrm>
            <a:off x="655637" y="1143000"/>
            <a:ext cx="7772400" cy="5105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Face protection – Protects mucous membranes (eyes, nose, mouth) from potential splashes, spills, etc.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Body protection – Protects user’s body; also prevents spread of contaminant outside of laboratory space (i.e. office, classroom, home, etc.)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Respiratory protection – Protects user from inhalation hazards</a:t>
            </a:r>
            <a:endParaRPr lang="en-US" dirty="0" smtClean="0"/>
          </a:p>
        </p:txBody>
      </p:sp>
      <p:sp>
        <p:nvSpPr>
          <p:cNvPr id="34821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itle 1"/>
          <p:cNvSpPr>
            <a:spLocks noGrp="1"/>
          </p:cNvSpPr>
          <p:nvPr>
            <p:ph type="title"/>
          </p:nvPr>
        </p:nvSpPr>
        <p:spPr>
          <a:xfrm>
            <a:off x="655638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FFCC"/>
                </a:solidFill>
              </a:rPr>
              <a:t>Personal Protective Equipment</a:t>
            </a:r>
            <a:br>
              <a:rPr lang="en-US" sz="3600" smtClean="0">
                <a:solidFill>
                  <a:srgbClr val="FFFFCC"/>
                </a:solidFill>
              </a:rPr>
            </a:br>
            <a:r>
              <a:rPr lang="en-US" sz="2800" smtClean="0">
                <a:solidFill>
                  <a:srgbClr val="FFFFCC"/>
                </a:solidFill>
              </a:rPr>
              <a:t>(PPE)</a:t>
            </a:r>
          </a:p>
        </p:txBody>
      </p:sp>
      <p:sp>
        <p:nvSpPr>
          <p:cNvPr id="34820" name="Content Placeholder 2"/>
          <p:cNvSpPr>
            <a:spLocks noGrp="1"/>
          </p:cNvSpPr>
          <p:nvPr>
            <p:ph idx="1"/>
          </p:nvPr>
        </p:nvSpPr>
        <p:spPr>
          <a:xfrm>
            <a:off x="655637" y="1143000"/>
            <a:ext cx="7772400" cy="5105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Face protection – Protective eyewear, Face shield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Body protection – Lab coat, disposable lab gown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Respiratory protection – N95, Powered Air Purifying Respirator (PAPR)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Use of respiratory </a:t>
            </a:r>
            <a:r>
              <a:rPr lang="en-US" dirty="0" smtClean="0">
                <a:solidFill>
                  <a:schemeClr val="bg1"/>
                </a:solidFill>
              </a:rPr>
              <a:t>protection requires specific training, the completion of a medical evaluation, and fit-testing</a:t>
            </a:r>
          </a:p>
        </p:txBody>
      </p:sp>
      <p:sp>
        <p:nvSpPr>
          <p:cNvPr id="34821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  <p:extLst>
      <p:ext uri="{BB962C8B-B14F-4D97-AF65-F5344CB8AC3E}">
        <p14:creationId xmlns:p14="http://schemas.microsoft.com/office/powerpoint/2010/main" val="202707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itle 1"/>
          <p:cNvSpPr>
            <a:spLocks noGrp="1"/>
          </p:cNvSpPr>
          <p:nvPr>
            <p:ph type="title"/>
          </p:nvPr>
        </p:nvSpPr>
        <p:spPr>
          <a:xfrm>
            <a:off x="655638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FFCC"/>
                </a:solidFill>
              </a:rPr>
              <a:t>Regulation of Biohazardous Materials</a:t>
            </a:r>
          </a:p>
        </p:txBody>
      </p:sp>
      <p:sp>
        <p:nvSpPr>
          <p:cNvPr id="35844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endParaRPr lang="en-US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  <a:hlinkClick r:id="rId4"/>
              </a:rPr>
              <a:t>Center for Disease Control and Prevention’s Biosafety in Microbiological and Biomedical Laboratories</a:t>
            </a:r>
            <a:endParaRPr lang="en-US" dirty="0" smtClean="0">
              <a:solidFill>
                <a:schemeClr val="bg1"/>
              </a:solidFill>
            </a:endParaRPr>
          </a:p>
          <a:p>
            <a:pPr eaLnBrk="1" hangingPunct="1"/>
            <a:endParaRPr lang="en-US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  <a:hlinkClick r:id="rId5"/>
              </a:rPr>
              <a:t>NIH Guidelines for Research Involving Recombinant DNA Molecules</a:t>
            </a:r>
            <a:endParaRPr lang="en-US" dirty="0" smtClean="0">
              <a:solidFill>
                <a:schemeClr val="bg1"/>
              </a:solidFill>
            </a:endParaRPr>
          </a:p>
          <a:p>
            <a:pPr eaLnBrk="1" hangingPunct="1"/>
            <a:endParaRPr lang="en-US" dirty="0" smtClean="0"/>
          </a:p>
        </p:txBody>
      </p:sp>
      <p:sp>
        <p:nvSpPr>
          <p:cNvPr id="35845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itle 1"/>
          <p:cNvSpPr>
            <a:spLocks noGrp="1"/>
          </p:cNvSpPr>
          <p:nvPr>
            <p:ph type="title"/>
          </p:nvPr>
        </p:nvSpPr>
        <p:spPr>
          <a:xfrm>
            <a:off x="655638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rgbClr val="FFFFCC"/>
                </a:solidFill>
              </a:rPr>
              <a:t>CDC: Biosafety in Microbiological and Biomedical Laboratories (BMBL)</a:t>
            </a:r>
          </a:p>
        </p:txBody>
      </p:sp>
      <p:sp>
        <p:nvSpPr>
          <p:cNvPr id="36868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Code of practice for biosafety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Covers fundamentals of containment: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Microbiological practices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Safety equipment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Facility safeguards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Designed to protect laboratory workers, the environment, and the public from exposure to infectious microorganisms handled/stored in the laboratory</a:t>
            </a:r>
          </a:p>
          <a:p>
            <a:pPr eaLnBrk="1" hangingPunct="1"/>
            <a:endParaRPr lang="en-US" smtClean="0"/>
          </a:p>
        </p:txBody>
      </p:sp>
      <p:sp>
        <p:nvSpPr>
          <p:cNvPr id="36869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655638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rgbClr val="FFFFCC"/>
                </a:solidFill>
              </a:rPr>
              <a:t>CDC: Biosafety in Microbiological and Biomedical Laboratories (BMBL)</a:t>
            </a:r>
          </a:p>
        </p:txBody>
      </p:sp>
      <p:sp>
        <p:nvSpPr>
          <p:cNvPr id="37892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US" sz="2600" smtClean="0">
                <a:solidFill>
                  <a:schemeClr val="bg1"/>
                </a:solidFill>
              </a:rPr>
              <a:t>Biological Risk Assessment (Section II)</a:t>
            </a:r>
          </a:p>
          <a:p>
            <a:pPr eaLnBrk="1" hangingPunct="1"/>
            <a:r>
              <a:rPr lang="en-US" sz="2600" smtClean="0">
                <a:solidFill>
                  <a:schemeClr val="bg1"/>
                </a:solidFill>
              </a:rPr>
              <a:t>Principles of Biosafety (Section III)</a:t>
            </a:r>
          </a:p>
          <a:p>
            <a:pPr eaLnBrk="1" hangingPunct="1"/>
            <a:r>
              <a:rPr lang="en-US" sz="2600" smtClean="0">
                <a:solidFill>
                  <a:schemeClr val="bg1"/>
                </a:solidFill>
              </a:rPr>
              <a:t>Laboratory Biosafety Level Criteria (Section IV)</a:t>
            </a:r>
          </a:p>
          <a:p>
            <a:pPr eaLnBrk="1" hangingPunct="1"/>
            <a:r>
              <a:rPr lang="en-US" sz="2600" smtClean="0">
                <a:solidFill>
                  <a:schemeClr val="bg1"/>
                </a:solidFill>
              </a:rPr>
              <a:t>Vertebrate Animal Biosafety Level Criteria for Vivarium Research Facilities (Section V)</a:t>
            </a:r>
          </a:p>
          <a:p>
            <a:pPr eaLnBrk="1" hangingPunct="1"/>
            <a:r>
              <a:rPr lang="en-US" sz="2600" smtClean="0">
                <a:solidFill>
                  <a:schemeClr val="bg1"/>
                </a:solidFill>
              </a:rPr>
              <a:t>Principles of Laboratory Biosecurity (Section VI)</a:t>
            </a:r>
          </a:p>
          <a:p>
            <a:pPr eaLnBrk="1" hangingPunct="1"/>
            <a:r>
              <a:rPr lang="en-US" sz="2600" smtClean="0">
                <a:solidFill>
                  <a:schemeClr val="bg1"/>
                </a:solidFill>
              </a:rPr>
              <a:t>Occupational Health and Immunoprophylaxis (Section VII)</a:t>
            </a:r>
          </a:p>
          <a:p>
            <a:pPr eaLnBrk="1" hangingPunct="1"/>
            <a:r>
              <a:rPr lang="en-US" sz="2600" smtClean="0">
                <a:solidFill>
                  <a:schemeClr val="bg1"/>
                </a:solidFill>
              </a:rPr>
              <a:t>Agent Summary Statements (Section VIII)</a:t>
            </a:r>
          </a:p>
          <a:p>
            <a:pPr eaLnBrk="1" hangingPunct="1"/>
            <a:endParaRPr lang="en-US" smtClean="0"/>
          </a:p>
        </p:txBody>
      </p:sp>
      <p:sp>
        <p:nvSpPr>
          <p:cNvPr id="37893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itle 1"/>
          <p:cNvSpPr>
            <a:spLocks noGrp="1"/>
          </p:cNvSpPr>
          <p:nvPr>
            <p:ph type="title"/>
          </p:nvPr>
        </p:nvSpPr>
        <p:spPr>
          <a:xfrm>
            <a:off x="655638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FFCC"/>
                </a:solidFill>
              </a:rPr>
              <a:t>NIH Guidelines</a:t>
            </a:r>
          </a:p>
        </p:txBody>
      </p:sp>
      <p:sp>
        <p:nvSpPr>
          <p:cNvPr id="38916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Published by Department of Health &amp; Human Services, the National Institutes of  Health, Office of Biotechnology Activities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Specifies practices for constructing and handling: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rDNA molecules, and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Organisms and viruses containing rDNA molecules</a:t>
            </a:r>
          </a:p>
          <a:p>
            <a:pPr eaLnBrk="1" hangingPunct="1"/>
            <a:endParaRPr lang="en-US" smtClean="0"/>
          </a:p>
        </p:txBody>
      </p:sp>
      <p:sp>
        <p:nvSpPr>
          <p:cNvPr id="38917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655638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Recombinant Nucleic Acids</a:t>
            </a:r>
          </a:p>
        </p:txBody>
      </p:sp>
      <p:sp>
        <p:nvSpPr>
          <p:cNvPr id="5124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Plasmids with inserts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Viral Vectors – Adenoviral vector, Lentiviral vector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Some viral vectors are capable of integrating into your genome, increasing risk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Transgenic Animals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Transgenic microorganisms</a:t>
            </a:r>
          </a:p>
          <a:p>
            <a:pPr eaLnBrk="1" hangingPunct="1"/>
            <a:endParaRPr lang="en-US" smtClean="0"/>
          </a:p>
        </p:txBody>
      </p:sp>
      <p:sp>
        <p:nvSpPr>
          <p:cNvPr id="5125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itle 1"/>
          <p:cNvSpPr>
            <a:spLocks noGrp="1"/>
          </p:cNvSpPr>
          <p:nvPr>
            <p:ph type="title"/>
          </p:nvPr>
        </p:nvSpPr>
        <p:spPr>
          <a:xfrm>
            <a:off x="655638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FFCC"/>
                </a:solidFill>
              </a:rPr>
              <a:t>NIH Guidelines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rDNA: 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Molecules that are constructed outside living cells by joining natural or synthetic DNA segments to DNA molecules that can replicate in a living cell, or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Molecules that result from the replication of those described above, or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Synthetic DNA segments which are likely to yield a potentially harmful polynucleotide or polypeptide</a:t>
            </a:r>
          </a:p>
          <a:p>
            <a:pPr eaLnBrk="1" hangingPunct="1"/>
            <a:endParaRPr lang="en-US" smtClean="0"/>
          </a:p>
        </p:txBody>
      </p:sp>
      <p:sp>
        <p:nvSpPr>
          <p:cNvPr id="39941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itle 1"/>
          <p:cNvSpPr>
            <a:spLocks noGrp="1"/>
          </p:cNvSpPr>
          <p:nvPr>
            <p:ph type="title"/>
          </p:nvPr>
        </p:nvSpPr>
        <p:spPr>
          <a:xfrm>
            <a:off x="655638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FFCC"/>
                </a:solidFill>
              </a:rPr>
              <a:t>NIH Guidelines: Compliance</a:t>
            </a:r>
          </a:p>
        </p:txBody>
      </p:sp>
      <p:sp>
        <p:nvSpPr>
          <p:cNvPr id="40964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US" sz="3000" smtClean="0">
                <a:solidFill>
                  <a:schemeClr val="bg1"/>
                </a:solidFill>
              </a:rPr>
              <a:t>UK received over $100 million from the NIH in 2011</a:t>
            </a:r>
          </a:p>
          <a:p>
            <a:pPr eaLnBrk="1" hangingPunct="1"/>
            <a:r>
              <a:rPr lang="en-US" sz="3000" smtClean="0">
                <a:solidFill>
                  <a:schemeClr val="bg1"/>
                </a:solidFill>
              </a:rPr>
              <a:t>As a condition of NIH funding, institutions must ensure that research conducted at/sponsored by the institution, irrespective of funding source, shall comply with the NIH Guidelines</a:t>
            </a:r>
          </a:p>
          <a:p>
            <a:pPr eaLnBrk="1" hangingPunct="1"/>
            <a:r>
              <a:rPr lang="en-US" sz="3000" smtClean="0">
                <a:solidFill>
                  <a:schemeClr val="bg1"/>
                </a:solidFill>
              </a:rPr>
              <a:t>In other words, ALL rDNA research conducted at UK must comply with NIH Guidelines</a:t>
            </a:r>
          </a:p>
          <a:p>
            <a:pPr eaLnBrk="1" hangingPunct="1"/>
            <a:endParaRPr lang="en-US" smtClean="0"/>
          </a:p>
        </p:txBody>
      </p:sp>
      <p:sp>
        <p:nvSpPr>
          <p:cNvPr id="40965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itle 1"/>
          <p:cNvSpPr>
            <a:spLocks noGrp="1"/>
          </p:cNvSpPr>
          <p:nvPr>
            <p:ph type="title"/>
          </p:nvPr>
        </p:nvSpPr>
        <p:spPr>
          <a:xfrm>
            <a:off x="655638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FFCC"/>
                </a:solidFill>
              </a:rPr>
              <a:t>NIH Guidelines: Compliance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Non-compliance may result in…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Suspension, limitation, or termination of financial assistance for the non-compliant NIH-funded research project and of NIH funds for OTHER rDNA research at the institution, or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Requirement for prior NIH approval of any and/or all rDNA projects at the institution</a:t>
            </a:r>
          </a:p>
          <a:p>
            <a:pPr eaLnBrk="1" hangingPunct="1"/>
            <a:endParaRPr lang="en-US" smtClean="0"/>
          </a:p>
        </p:txBody>
      </p:sp>
      <p:sp>
        <p:nvSpPr>
          <p:cNvPr id="41989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itle 1"/>
          <p:cNvSpPr>
            <a:spLocks noGrp="1"/>
          </p:cNvSpPr>
          <p:nvPr>
            <p:ph type="title"/>
          </p:nvPr>
        </p:nvSpPr>
        <p:spPr>
          <a:xfrm>
            <a:off x="655638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FFCC"/>
                </a:solidFill>
              </a:rPr>
              <a:t>NIH Guidelines contain…</a:t>
            </a:r>
          </a:p>
        </p:txBody>
      </p:sp>
      <p:sp>
        <p:nvSpPr>
          <p:cNvPr id="43012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Safety Considerations (Section II)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Risk Assessment</a:t>
            </a:r>
          </a:p>
          <a:p>
            <a:pPr lvl="2" eaLnBrk="1" hangingPunct="1"/>
            <a:r>
              <a:rPr lang="en-US" smtClean="0">
                <a:solidFill>
                  <a:schemeClr val="bg1"/>
                </a:solidFill>
              </a:rPr>
              <a:t>Risk Groups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Containment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Experiments covered by the NIH Guidelines (Section III)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Roles &amp; Responsibilities (Section IV)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Institution, Institutional Biosafety Committee (IBC), Biological Safety Officer, Principal Investigator</a:t>
            </a:r>
          </a:p>
          <a:p>
            <a:pPr eaLnBrk="1" hangingPunct="1"/>
            <a:endParaRPr lang="en-US" smtClean="0"/>
          </a:p>
        </p:txBody>
      </p:sp>
      <p:sp>
        <p:nvSpPr>
          <p:cNvPr id="43013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Title 1"/>
          <p:cNvSpPr>
            <a:spLocks noGrp="1"/>
          </p:cNvSpPr>
          <p:nvPr>
            <p:ph type="title"/>
          </p:nvPr>
        </p:nvSpPr>
        <p:spPr>
          <a:xfrm>
            <a:off x="655638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FFCC"/>
                </a:solidFill>
              </a:rPr>
              <a:t>The Regulations Require…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chemeClr val="bg1"/>
                </a:solidFill>
              </a:rPr>
              <a:t>All rDNA research conducted at UK must be registered with the Institutional Biosafety Committee (IBC), even that which is exempt from the NIH Guidelines</a:t>
            </a:r>
          </a:p>
          <a:p>
            <a:pPr eaLnBrk="1" hangingPunct="1"/>
            <a:endParaRPr lang="en-US" sz="2400" smtClean="0">
              <a:solidFill>
                <a:schemeClr val="bg1"/>
              </a:solidFill>
            </a:endParaRPr>
          </a:p>
          <a:p>
            <a:pPr eaLnBrk="1" hangingPunct="1"/>
            <a:r>
              <a:rPr lang="en-US" sz="2400" smtClean="0">
                <a:solidFill>
                  <a:schemeClr val="bg1"/>
                </a:solidFill>
              </a:rPr>
              <a:t>Research worthy of registration may include, but is not limited to:</a:t>
            </a:r>
          </a:p>
          <a:p>
            <a:pPr lvl="1" eaLnBrk="1" hangingPunct="1"/>
            <a:r>
              <a:rPr lang="en-US" sz="2400" smtClean="0">
                <a:solidFill>
                  <a:schemeClr val="bg1"/>
                </a:solidFill>
              </a:rPr>
              <a:t>Infectious agents</a:t>
            </a:r>
          </a:p>
          <a:p>
            <a:pPr lvl="1" eaLnBrk="1" hangingPunct="1"/>
            <a:r>
              <a:rPr lang="en-US" sz="2400" smtClean="0">
                <a:solidFill>
                  <a:schemeClr val="bg1"/>
                </a:solidFill>
              </a:rPr>
              <a:t>Recombinant nucleic acids</a:t>
            </a:r>
          </a:p>
          <a:p>
            <a:pPr lvl="1" eaLnBrk="1" hangingPunct="1"/>
            <a:r>
              <a:rPr lang="en-US" sz="2400" smtClean="0">
                <a:solidFill>
                  <a:schemeClr val="bg1"/>
                </a:solidFill>
              </a:rPr>
              <a:t>Infected animal blood and/or tissue</a:t>
            </a:r>
          </a:p>
          <a:p>
            <a:pPr lvl="1" eaLnBrk="1" hangingPunct="1"/>
            <a:r>
              <a:rPr lang="en-US" sz="2400" smtClean="0">
                <a:solidFill>
                  <a:schemeClr val="bg1"/>
                </a:solidFill>
              </a:rPr>
              <a:t>Human blood, blood products, or fluids</a:t>
            </a:r>
          </a:p>
          <a:p>
            <a:pPr lvl="1" eaLnBrk="1" hangingPunct="1"/>
            <a:r>
              <a:rPr lang="en-US" sz="2400" smtClean="0">
                <a:solidFill>
                  <a:schemeClr val="bg1"/>
                </a:solidFill>
              </a:rPr>
              <a:t>Human derived cell lines or tissues</a:t>
            </a:r>
          </a:p>
          <a:p>
            <a:pPr lvl="1" eaLnBrk="1" hangingPunct="1"/>
            <a:r>
              <a:rPr lang="en-US" sz="2400" smtClean="0">
                <a:solidFill>
                  <a:schemeClr val="bg1"/>
                </a:solidFill>
              </a:rPr>
              <a:t>Live vaccines</a:t>
            </a:r>
          </a:p>
          <a:p>
            <a:pPr eaLnBrk="1" hangingPunct="1"/>
            <a:endParaRPr lang="en-US" smtClean="0"/>
          </a:p>
        </p:txBody>
      </p:sp>
      <p:sp>
        <p:nvSpPr>
          <p:cNvPr id="44037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itle 1"/>
          <p:cNvSpPr>
            <a:spLocks noGrp="1"/>
          </p:cNvSpPr>
          <p:nvPr>
            <p:ph type="title"/>
          </p:nvPr>
        </p:nvSpPr>
        <p:spPr>
          <a:xfrm>
            <a:off x="655638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FFCC"/>
                </a:solidFill>
              </a:rPr>
              <a:t>The Regulations Require…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There are 2 levels of IBC registration…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Registration Only</a:t>
            </a:r>
          </a:p>
          <a:p>
            <a:pPr lvl="2" eaLnBrk="1" hangingPunct="1"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Full IBC review and approval not required</a:t>
            </a:r>
          </a:p>
          <a:p>
            <a:pPr lvl="2" eaLnBrk="1" hangingPunct="1"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Online registration and biosafety audit are required</a:t>
            </a:r>
          </a:p>
          <a:p>
            <a:pPr lvl="2" eaLnBrk="1" hangingPunct="1"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Includes: NIH exempt </a:t>
            </a:r>
            <a:r>
              <a:rPr lang="en-US" sz="2000" dirty="0" err="1" smtClean="0">
                <a:solidFill>
                  <a:schemeClr val="bg1"/>
                </a:solidFill>
              </a:rPr>
              <a:t>rDNA</a:t>
            </a:r>
            <a:r>
              <a:rPr lang="en-US" sz="2000" dirty="0" smtClean="0">
                <a:solidFill>
                  <a:schemeClr val="bg1"/>
                </a:solidFill>
              </a:rPr>
              <a:t>, human cell/tissue culture, human source materials, RG1 infectious agents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IBC Registration &amp; Approval</a:t>
            </a:r>
          </a:p>
          <a:p>
            <a:pPr lvl="2" eaLnBrk="1" hangingPunct="1"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Full IBC review and approval required</a:t>
            </a:r>
          </a:p>
          <a:p>
            <a:pPr lvl="2" eaLnBrk="1" hangingPunct="1"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Online registration and biosafety audit are required</a:t>
            </a:r>
          </a:p>
          <a:p>
            <a:pPr lvl="2" eaLnBrk="1" hangingPunct="1"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Includes: RG2, RG3 or RG4* agents, work non-exempt by NIH Guidelines</a:t>
            </a:r>
          </a:p>
          <a:p>
            <a:pPr marL="0" indent="0" eaLnBrk="1" hangingPunct="1">
              <a:buFontTx/>
              <a:buNone/>
              <a:defRPr/>
            </a:pPr>
            <a:endParaRPr lang="en-US" sz="1200" dirty="0" smtClean="0">
              <a:solidFill>
                <a:schemeClr val="bg1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*Work with RG4 agents is not conducted at the University of Kentucky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5061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Title 1"/>
          <p:cNvSpPr>
            <a:spLocks noGrp="1"/>
          </p:cNvSpPr>
          <p:nvPr>
            <p:ph type="title"/>
          </p:nvPr>
        </p:nvSpPr>
        <p:spPr>
          <a:xfrm>
            <a:off x="655638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FFCC"/>
                </a:solidFill>
              </a:rPr>
              <a:t>Department of Biological Safety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dirty="0" smtClean="0">
                <a:solidFill>
                  <a:schemeClr val="bg1"/>
                </a:solidFill>
              </a:rPr>
              <a:t>For further information…</a:t>
            </a:r>
          </a:p>
          <a:p>
            <a:pPr eaLnBrk="1" hangingPunct="1">
              <a:defRPr/>
            </a:pPr>
            <a:r>
              <a:rPr lang="en-US" sz="2400" dirty="0" smtClean="0">
                <a:solidFill>
                  <a:schemeClr val="bg1"/>
                </a:solidFill>
                <a:hlinkClick r:id="rId4"/>
              </a:rPr>
              <a:t>http://ehs.uky.edu/biosafety/</a:t>
            </a:r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505 Oldham Court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Lexington, KY 40502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Phone: (859) 257-1049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Fax: (859) 323-3838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6085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  <p:pic>
        <p:nvPicPr>
          <p:cNvPr id="46086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28838"/>
            <a:ext cx="3454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655638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Infected animal blood/tissues</a:t>
            </a: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Samples of animal blood and/or tissues known to be harboring an infectious agent</a:t>
            </a:r>
          </a:p>
          <a:p>
            <a:pPr lvl="1" eaLnBrk="1" hangingPunct="1"/>
            <a:r>
              <a:rPr lang="en-US" dirty="0" smtClean="0">
                <a:solidFill>
                  <a:schemeClr val="bg1"/>
                </a:solidFill>
              </a:rPr>
              <a:t>Ex: Samples of </a:t>
            </a:r>
            <a:r>
              <a:rPr lang="en-US" dirty="0" err="1" smtClean="0">
                <a:solidFill>
                  <a:schemeClr val="bg1"/>
                </a:solidFill>
              </a:rPr>
              <a:t>equid</a:t>
            </a:r>
            <a:r>
              <a:rPr lang="en-US" dirty="0" smtClean="0">
                <a:solidFill>
                  <a:schemeClr val="bg1"/>
                </a:solidFill>
              </a:rPr>
              <a:t> tissue received from veterinary diagnostic laboratory known to be infected with equine herpes virus; Samples of wild-caught raccoons likely to harboring rabies infection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149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655638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Human Source Materials</a:t>
            </a:r>
          </a:p>
        </p:txBody>
      </p:sp>
      <p:sp>
        <p:nvSpPr>
          <p:cNvPr id="7172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Human blood or blood products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Serum, plasma, etc.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Other Potentially Infectious Materials (OPIM)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Human bodily fluids: semen, vaginal secretions, cerebrospinal fluid, unfixed human tissue, etc.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Human derived cell lines or tissues 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</a:rPr>
              <a:t>Including immortalized human cell lines</a:t>
            </a:r>
          </a:p>
          <a:p>
            <a:pPr eaLnBrk="1" hangingPunct="1"/>
            <a:endParaRPr lang="en-US" smtClean="0"/>
          </a:p>
        </p:txBody>
      </p:sp>
      <p:sp>
        <p:nvSpPr>
          <p:cNvPr id="7173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655638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Live Vaccines</a:t>
            </a:r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A vaccine containing an agent that resembles a pathogenic microorganism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Often made from weakened or dead forms of a microbe, its toxins, or surface proteins</a:t>
            </a:r>
          </a:p>
          <a:p>
            <a:pPr eaLnBrk="1" hangingPunct="1"/>
            <a:endParaRPr lang="en-US" smtClean="0"/>
          </a:p>
        </p:txBody>
      </p:sp>
      <p:sp>
        <p:nvSpPr>
          <p:cNvPr id="8197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9525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655638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FFFFCC"/>
                </a:solidFill>
              </a:rPr>
              <a:t>How do you manage risk of exposure when working with </a:t>
            </a:r>
            <a:r>
              <a:rPr lang="en-US" sz="2800" dirty="0" err="1" smtClean="0">
                <a:solidFill>
                  <a:srgbClr val="FFFFCC"/>
                </a:solidFill>
              </a:rPr>
              <a:t>biohazardous</a:t>
            </a:r>
            <a:r>
              <a:rPr lang="en-US" sz="2800" dirty="0" smtClean="0">
                <a:solidFill>
                  <a:srgbClr val="FFFFCC"/>
                </a:solidFill>
              </a:rPr>
              <a:t> materials?</a:t>
            </a: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en-US" baseline="30000" dirty="0" smtClean="0">
                <a:solidFill>
                  <a:schemeClr val="bg1"/>
                </a:solidFill>
              </a:rPr>
              <a:t>st</a:t>
            </a:r>
            <a:r>
              <a:rPr lang="en-US" dirty="0" smtClean="0">
                <a:solidFill>
                  <a:schemeClr val="bg1"/>
                </a:solidFill>
              </a:rPr>
              <a:t> step is identification of risk</a:t>
            </a:r>
          </a:p>
          <a:p>
            <a:pPr lvl="1" eaLnBrk="1" hangingPunct="1"/>
            <a:r>
              <a:rPr lang="en-US" dirty="0" smtClean="0">
                <a:solidFill>
                  <a:schemeClr val="bg1"/>
                </a:solidFill>
              </a:rPr>
              <a:t>Is it a pathogenic bacteria?  What are its characteristics?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baseline="30000" dirty="0" smtClean="0">
                <a:solidFill>
                  <a:schemeClr val="bg1"/>
                </a:solidFill>
              </a:rPr>
              <a:t>nd</a:t>
            </a:r>
            <a:r>
              <a:rPr lang="en-US" dirty="0" smtClean="0">
                <a:solidFill>
                  <a:schemeClr val="bg1"/>
                </a:solidFill>
              </a:rPr>
              <a:t> step is risk assessment</a:t>
            </a:r>
          </a:p>
          <a:p>
            <a:pPr lvl="1" eaLnBrk="1" hangingPunct="1"/>
            <a:r>
              <a:rPr lang="en-US" dirty="0" smtClean="0">
                <a:solidFill>
                  <a:schemeClr val="bg1"/>
                </a:solidFill>
              </a:rPr>
              <a:t>Determining the amount of risk based upon materials, manipulations planned, facility design, etc.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9221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0" descr="SeeBlue-Background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5" y="0"/>
            <a:ext cx="915987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627063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CC"/>
                </a:solidFill>
              </a:rPr>
              <a:t>Risk Assessment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95325" y="990600"/>
            <a:ext cx="7772400" cy="472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Initial risk assessment made by investigator based on Risk Group (RG)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Agents are classified according to relative pathogenicity for health adults</a:t>
            </a:r>
          </a:p>
          <a:p>
            <a:pPr eaLnBrk="1" hangingPunct="1"/>
            <a:endParaRPr lang="en-US" smtClean="0"/>
          </a:p>
        </p:txBody>
      </p:sp>
      <p:sp>
        <p:nvSpPr>
          <p:cNvPr id="10245" name="Text Box 14"/>
          <p:cNvSpPr txBox="1">
            <a:spLocks noChangeArrowheads="1"/>
          </p:cNvSpPr>
          <p:nvPr/>
        </p:nvSpPr>
        <p:spPr bwMode="auto">
          <a:xfrm>
            <a:off x="76200" y="6521450"/>
            <a:ext cx="1295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600" baseline="0">
                <a:solidFill>
                  <a:schemeClr val="bg1"/>
                </a:solidFill>
                <a:latin typeface="Helvetica" pitchFamily="48" charset="0"/>
                <a:ea typeface="Lucida Grande"/>
                <a:cs typeface="Lucida Grande"/>
              </a:rPr>
              <a:t>﻿</a:t>
            </a:r>
            <a:r>
              <a:rPr lang="en-US" sz="600" baseline="0">
                <a:solidFill>
                  <a:schemeClr val="bg1"/>
                </a:solidFill>
                <a:latin typeface="Helvetica" pitchFamily="48" charset="0"/>
              </a:rPr>
              <a:t>An Equal Opportunity University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001106"/>
              </p:ext>
            </p:extLst>
          </p:nvPr>
        </p:nvGraphicFramePr>
        <p:xfrm>
          <a:off x="1465262" y="3276600"/>
          <a:ext cx="6096000" cy="27889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71600"/>
                <a:gridCol w="472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Risk Group 1 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(RG1)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Not associated with disease in healthy adults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Risk Group</a:t>
                      </a:r>
                      <a:r>
                        <a:rPr lang="en-US" sz="1400" baseline="0" dirty="0" smtClean="0"/>
                        <a:t> 2 </a:t>
                      </a:r>
                    </a:p>
                    <a:p>
                      <a:r>
                        <a:rPr lang="en-US" sz="1400" baseline="0" dirty="0" smtClean="0"/>
                        <a:t>(RG2)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Associated with human disease which is rarely serious and for</a:t>
                      </a:r>
                      <a:r>
                        <a:rPr lang="en-US" sz="1400" baseline="0" dirty="0" smtClean="0"/>
                        <a:t> which preventive or therapeutic interventions are often available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77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Risk Group 3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r>
                        <a:rPr lang="en-US" sz="1400" baseline="0" dirty="0" smtClean="0"/>
                        <a:t>(RG3)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Associated with serious or lethal human disease for which preventive or therapeutic interventions may be available (high individual risk, low community risk)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Risk Group 4</a:t>
                      </a:r>
                    </a:p>
                    <a:p>
                      <a:r>
                        <a:rPr lang="en-US" sz="1400" dirty="0" smtClean="0"/>
                        <a:t>(RG4)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Likely to cause serious or lethal human disease for which preventive or therapeutic interventions are not usually available (high individual</a:t>
                      </a:r>
                      <a:r>
                        <a:rPr lang="en-US" sz="1400" baseline="0" dirty="0" smtClean="0"/>
                        <a:t> risk, high community risk)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 Dark Blu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Geneva"/>
        <a:cs typeface="Geneva"/>
      </a:majorFont>
      <a:minorFont>
        <a:latin typeface="Arial"/>
        <a:ea typeface="Geneva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Geneva"/>
            <a:cs typeface="Genev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Geneva"/>
            <a:cs typeface="Geneva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 Dark Blue</Template>
  <TotalTime>1199</TotalTime>
  <Words>2205</Words>
  <Application>Microsoft Office PowerPoint</Application>
  <PresentationFormat>On-screen Show (4:3)</PresentationFormat>
  <Paragraphs>376</Paragraphs>
  <Slides>46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UK Dark Blue</vt:lpstr>
      <vt:lpstr>Biological Safety Training Rev. 2012-0222</vt:lpstr>
      <vt:lpstr>Identification of Biohazards</vt:lpstr>
      <vt:lpstr>Infectious Agents</vt:lpstr>
      <vt:lpstr>Recombinant Nucleic Acids</vt:lpstr>
      <vt:lpstr>Infected animal blood/tissues</vt:lpstr>
      <vt:lpstr>Human Source Materials</vt:lpstr>
      <vt:lpstr>Live Vaccines</vt:lpstr>
      <vt:lpstr>How do you manage risk of exposure when working with biohazardous materials?</vt:lpstr>
      <vt:lpstr>Risk Assessment</vt:lpstr>
      <vt:lpstr>Risk Assessment</vt:lpstr>
      <vt:lpstr>Aerosols</vt:lpstr>
      <vt:lpstr>Transgenic Animals</vt:lpstr>
      <vt:lpstr>Transgenic Microorganisms</vt:lpstr>
      <vt:lpstr>Use of Viral Vectors</vt:lpstr>
      <vt:lpstr>Use of Sharps</vt:lpstr>
      <vt:lpstr>Cultures of High Concentrations and/or Large Quantities</vt:lpstr>
      <vt:lpstr>Result of Risk Assessment</vt:lpstr>
      <vt:lpstr>Risk Mitigation</vt:lpstr>
      <vt:lpstr>Standard Microbiological Practices</vt:lpstr>
      <vt:lpstr>Standard Microbiological Practices</vt:lpstr>
      <vt:lpstr>Standard Microbiological Practices</vt:lpstr>
      <vt:lpstr>Standard Microbiological Practices</vt:lpstr>
      <vt:lpstr>Standard Microbiological Practices</vt:lpstr>
      <vt:lpstr>Standard Microbiological Practices</vt:lpstr>
      <vt:lpstr>Use of Disinfectant</vt:lpstr>
      <vt:lpstr>Standard Microbiological Practices</vt:lpstr>
      <vt:lpstr>Use of Autoclave</vt:lpstr>
      <vt:lpstr>Use of Autoclave</vt:lpstr>
      <vt:lpstr>Biological Safety Cabinet</vt:lpstr>
      <vt:lpstr>Use of BSCs</vt:lpstr>
      <vt:lpstr>Ultraviolet Light</vt:lpstr>
      <vt:lpstr>Ultraviolet Light</vt:lpstr>
      <vt:lpstr>Personal Protective Equipment (PPE)</vt:lpstr>
      <vt:lpstr>Personal Protective Equipment (PPE)</vt:lpstr>
      <vt:lpstr>Personal Protective Equipment (PPE)</vt:lpstr>
      <vt:lpstr>Regulation of Biohazardous Materials</vt:lpstr>
      <vt:lpstr>CDC: Biosafety in Microbiological and Biomedical Laboratories (BMBL)</vt:lpstr>
      <vt:lpstr>CDC: Biosafety in Microbiological and Biomedical Laboratories (BMBL)</vt:lpstr>
      <vt:lpstr>NIH Guidelines</vt:lpstr>
      <vt:lpstr>NIH Guidelines</vt:lpstr>
      <vt:lpstr>NIH Guidelines: Compliance</vt:lpstr>
      <vt:lpstr>NIH Guidelines: Compliance</vt:lpstr>
      <vt:lpstr>NIH Guidelines contain…</vt:lpstr>
      <vt:lpstr>The Regulations Require…</vt:lpstr>
      <vt:lpstr>The Regulations Require…</vt:lpstr>
      <vt:lpstr>Department of Biological Safety</vt:lpstr>
    </vt:vector>
  </TitlesOfParts>
  <Company>Craig Watkins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Watkins</dc:creator>
  <cp:lastModifiedBy>dgwebb2</cp:lastModifiedBy>
  <cp:revision>42</cp:revision>
  <dcterms:created xsi:type="dcterms:W3CDTF">2007-10-12T20:14:18Z</dcterms:created>
  <dcterms:modified xsi:type="dcterms:W3CDTF">2012-06-13T12:53:35Z</dcterms:modified>
</cp:coreProperties>
</file>