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5" r:id="rId26"/>
    <p:sldId id="280" r:id="rId27"/>
    <p:sldId id="336" r:id="rId28"/>
    <p:sldId id="281" r:id="rId29"/>
    <p:sldId id="282" r:id="rId30"/>
    <p:sldId id="283" r:id="rId31"/>
    <p:sldId id="284" r:id="rId32"/>
    <p:sldId id="285" r:id="rId33"/>
    <p:sldId id="287" r:id="rId34"/>
    <p:sldId id="286" r:id="rId35"/>
    <p:sldId id="288" r:id="rId36"/>
    <p:sldId id="289" r:id="rId37"/>
    <p:sldId id="290" r:id="rId38"/>
    <p:sldId id="291" r:id="rId39"/>
    <p:sldId id="294" r:id="rId40"/>
    <p:sldId id="295" r:id="rId41"/>
    <p:sldId id="292" r:id="rId42"/>
    <p:sldId id="293" r:id="rId43"/>
    <p:sldId id="296" r:id="rId44"/>
    <p:sldId id="297" r:id="rId45"/>
    <p:sldId id="298" r:id="rId46"/>
    <p:sldId id="299" r:id="rId47"/>
    <p:sldId id="300" r:id="rId48"/>
    <p:sldId id="345" r:id="rId49"/>
    <p:sldId id="301" r:id="rId50"/>
    <p:sldId id="303" r:id="rId51"/>
    <p:sldId id="304" r:id="rId52"/>
    <p:sldId id="337" r:id="rId53"/>
    <p:sldId id="305" r:id="rId54"/>
    <p:sldId id="307" r:id="rId55"/>
    <p:sldId id="306" r:id="rId56"/>
    <p:sldId id="308" r:id="rId57"/>
    <p:sldId id="312" r:id="rId58"/>
    <p:sldId id="313" r:id="rId59"/>
    <p:sldId id="314" r:id="rId60"/>
    <p:sldId id="309" r:id="rId61"/>
    <p:sldId id="310" r:id="rId62"/>
    <p:sldId id="311" r:id="rId63"/>
    <p:sldId id="316" r:id="rId64"/>
    <p:sldId id="315"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3" r:id="rId81"/>
    <p:sldId id="332" r:id="rId82"/>
    <p:sldId id="334" r:id="rId83"/>
    <p:sldId id="338" r:id="rId84"/>
    <p:sldId id="339" r:id="rId85"/>
    <p:sldId id="340" r:id="rId86"/>
    <p:sldId id="341" r:id="rId87"/>
    <p:sldId id="342" r:id="rId88"/>
    <p:sldId id="343" r:id="rId89"/>
    <p:sldId id="344" r:id="rId90"/>
    <p:sldId id="346"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3" autoAdjust="0"/>
    <p:restoredTop sz="83550" autoAdjust="0"/>
  </p:normalViewPr>
  <p:slideViewPr>
    <p:cSldViewPr>
      <p:cViewPr varScale="1">
        <p:scale>
          <a:sx n="90" d="100"/>
          <a:sy n="90" d="100"/>
        </p:scale>
        <p:origin x="-1548" y="-102"/>
      </p:cViewPr>
      <p:guideLst>
        <p:guide orient="horz" pos="2160"/>
        <p:guide pos="2880"/>
      </p:guideLst>
    </p:cSldViewPr>
  </p:slideViewPr>
  <p:outlineViewPr>
    <p:cViewPr>
      <p:scale>
        <a:sx n="33" d="100"/>
        <a:sy n="33" d="100"/>
      </p:scale>
      <p:origin x="0" y="22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3F85E-3B8A-46FD-9ED3-44162A4F88EE}" type="datetimeFigureOut">
              <a:rPr lang="en-US" smtClean="0"/>
              <a:pPr/>
              <a:t>7/29/2015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71E08-F1DE-4428-94C9-4F9AFE5F1AB9}" type="slidenum">
              <a:rPr lang="en-US" smtClean="0"/>
              <a:pPr/>
              <a:t>‹#›</a:t>
            </a:fld>
            <a:endParaRPr lang="en-US" dirty="0"/>
          </a:p>
        </p:txBody>
      </p:sp>
    </p:spTree>
    <p:extLst>
      <p:ext uri="{BB962C8B-B14F-4D97-AF65-F5344CB8AC3E}">
        <p14:creationId xmlns:p14="http://schemas.microsoft.com/office/powerpoint/2010/main" val="206313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osha.gov/pls/oshaweb/owadisp.show_document?p_table=standards&amp;p_id=10106"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ehs.uky.edu/ohs/violations.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Chemical Hygiene</a:t>
            </a:r>
            <a:r>
              <a:rPr lang="en-US" baseline="0" dirty="0" smtClean="0"/>
              <a:t> Plan/Laboratory Safety Training Class.   This class is presented by Occupational Health and Safety.  This class is a mandatory class for all laboratory personnel.</a:t>
            </a:r>
          </a:p>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a:t>
            </a:fld>
            <a:endParaRPr lang="en-US" dirty="0"/>
          </a:p>
        </p:txBody>
      </p:sp>
    </p:spTree>
    <p:extLst>
      <p:ext uri="{BB962C8B-B14F-4D97-AF65-F5344CB8AC3E}">
        <p14:creationId xmlns:p14="http://schemas.microsoft.com/office/powerpoint/2010/main" val="353443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Faculty and staff</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charge of supervising laboratories (referred to as Laboratory Supervisors throughout document) have the following responsibilities for implementing the Chemical Hygiene Plan: </a:t>
            </a:r>
          </a:p>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13</a:t>
            </a:fld>
            <a:endParaRPr lang="en-US" dirty="0"/>
          </a:p>
        </p:txBody>
      </p:sp>
    </p:spTree>
    <p:extLst>
      <p:ext uri="{BB962C8B-B14F-4D97-AF65-F5344CB8AC3E}">
        <p14:creationId xmlns:p14="http://schemas.microsoft.com/office/powerpoint/2010/main" val="108064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Plan represents a minimum set of guidelines for the handling of hazardous chemicals in laboratories at the University of Kentucky. Individual administrative units, laboratories or research groups are required to develop more detailed procedures as their situations warrant. These procedures must be written, added to the laboratory's Chemical Hygiene Plan, and made available to Laboratory Workers. Acceptable lab safety references such as those listed in the </a:t>
            </a:r>
            <a:r>
              <a:rPr lang="en-US" sz="1200" u="sng" kern="1200" dirty="0" smtClean="0">
                <a:solidFill>
                  <a:schemeClr val="tx1"/>
                </a:solidFill>
                <a:latin typeface="+mn-lt"/>
                <a:ea typeface="+mn-ea"/>
                <a:cs typeface="+mn-cs"/>
              </a:rPr>
              <a:t>Forms section</a:t>
            </a:r>
            <a:r>
              <a:rPr lang="en-US" sz="1200" u="sng" kern="1200" dirty="0" smtClean="0">
                <a:solidFill>
                  <a:schemeClr val="tx1"/>
                </a:solidFill>
                <a:latin typeface="+mn-lt"/>
                <a:ea typeface="+mn-ea"/>
                <a:cs typeface="+mn-cs"/>
                <a:hlinkClick r:id="rId3"/>
              </a:rPr>
              <a:t> </a:t>
            </a:r>
            <a:r>
              <a:rPr lang="en-US" sz="1200" kern="1200" dirty="0" smtClean="0">
                <a:solidFill>
                  <a:schemeClr val="tx1"/>
                </a:solidFill>
                <a:latin typeface="+mn-lt"/>
                <a:ea typeface="+mn-ea"/>
                <a:cs typeface="+mn-cs"/>
              </a:rPr>
              <a:t>may be adopted in whole or may be useful in developing additional procedures. In all situations, individual faculty or staff will be responsible for enforcing adequate safety and hygiene measures in laboratories they supervise. If necessary, additional assistance from Environmental Health and Safety is available. A </a:t>
            </a:r>
            <a:r>
              <a:rPr lang="en-US" sz="1200" u="sng" kern="1200" dirty="0" smtClean="0">
                <a:solidFill>
                  <a:schemeClr val="tx1"/>
                </a:solidFill>
                <a:latin typeface="+mn-lt"/>
                <a:ea typeface="+mn-ea"/>
                <a:cs typeface="+mn-cs"/>
                <a:hlinkClick r:id="rId4"/>
              </a:rPr>
              <a:t>table of violations </a:t>
            </a:r>
            <a:r>
              <a:rPr lang="en-US" sz="1200" kern="1200" dirty="0" smtClean="0">
                <a:solidFill>
                  <a:schemeClr val="tx1"/>
                </a:solidFill>
                <a:latin typeface="+mn-lt"/>
                <a:ea typeface="+mn-ea"/>
                <a:cs typeface="+mn-cs"/>
              </a:rPr>
              <a:t>can be used as a guide for enforcing the adequate safety and hygiene measures. The following standard operating procedures apply to all labs at UK: </a:t>
            </a:r>
          </a:p>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Respect and understand the safety and health hazards associated with the chemicals and equipment in your laboratory, and practice the following general safety guidelines at ALL times:</a:t>
            </a:r>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16</a:t>
            </a:fld>
            <a:endParaRPr lang="en-US" dirty="0"/>
          </a:p>
        </p:txBody>
      </p:sp>
    </p:spTree>
    <p:extLst>
      <p:ext uri="{BB962C8B-B14F-4D97-AF65-F5344CB8AC3E}">
        <p14:creationId xmlns:p14="http://schemas.microsoft.com/office/powerpoint/2010/main" val="39122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door view panel should</a:t>
            </a:r>
            <a:r>
              <a:rPr lang="en-US" baseline="0" dirty="0" smtClean="0"/>
              <a:t> not be obstructive.  Equipment should be in good condition.</a:t>
            </a:r>
          </a:p>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17</a:t>
            </a:fld>
            <a:endParaRPr lang="en-US" dirty="0"/>
          </a:p>
        </p:txBody>
      </p:sp>
    </p:spTree>
    <p:extLst>
      <p:ext uri="{BB962C8B-B14F-4D97-AF65-F5344CB8AC3E}">
        <p14:creationId xmlns:p14="http://schemas.microsoft.com/office/powerpoint/2010/main" val="79558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Hazardous</a:t>
            </a:r>
            <a:r>
              <a:rPr lang="en-US" baseline="0" dirty="0" smtClean="0"/>
              <a:t> materials should never be used on the laboratory benches</a:t>
            </a:r>
            <a:r>
              <a:rPr lang="en-US" baseline="0" smtClean="0"/>
              <a:t>. </a:t>
            </a:r>
            <a:endParaRPr lang="en-US"/>
          </a:p>
        </p:txBody>
      </p:sp>
      <p:sp>
        <p:nvSpPr>
          <p:cNvPr id="4" name="Slide Number Placeholder 3"/>
          <p:cNvSpPr>
            <a:spLocks noGrp="1"/>
          </p:cNvSpPr>
          <p:nvPr>
            <p:ph type="sldNum" sz="quarter" idx="10"/>
          </p:nvPr>
        </p:nvSpPr>
        <p:spPr/>
        <p:txBody>
          <a:bodyPr/>
          <a:lstStyle/>
          <a:p>
            <a:fld id="{32B71E08-F1DE-4428-94C9-4F9AFE5F1AB9}" type="slidenum">
              <a:rPr lang="en-US" smtClean="0"/>
              <a:pPr/>
              <a:t>20</a:t>
            </a:fld>
            <a:endParaRPr lang="en-US" dirty="0"/>
          </a:p>
        </p:txBody>
      </p:sp>
    </p:spTree>
    <p:extLst>
      <p:ext uri="{BB962C8B-B14F-4D97-AF65-F5344CB8AC3E}">
        <p14:creationId xmlns:p14="http://schemas.microsoft.com/office/powerpoint/2010/main" val="928971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51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Sash height is usually 12 inches, but can be moved to 18 inches.</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64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training will cover the basic information needed to be in the lab safely.  </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2</a:t>
            </a:fld>
            <a:endParaRPr lang="en-US" dirty="0"/>
          </a:p>
        </p:txBody>
      </p:sp>
    </p:spTree>
    <p:extLst>
      <p:ext uri="{BB962C8B-B14F-4D97-AF65-F5344CB8AC3E}">
        <p14:creationId xmlns:p14="http://schemas.microsoft.com/office/powerpoint/2010/main" val="3515127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manufacturer's safety data sheets (SDSs) will generally contain much of the above information needed to comply with the information and training requirements of the OSHA Lab Standard. Laboratory supervisors and employees should understand the relevant SDSs and/or other comparable literature on the hazardous chemicals which are used or stored in their laboratory. Additional training for specific lab hazards must be provided by the employee's supervisor. </a:t>
            </a:r>
          </a:p>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76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88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that regulates the laboratory is titled, “Occupational Exposures to Hazardous Chemicals in Laboratories”  This is generally known as the lab standard and was put into law by OSHA in 1990.</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3</a:t>
            </a:fld>
            <a:endParaRPr lang="en-US" dirty="0"/>
          </a:p>
        </p:txBody>
      </p:sp>
    </p:spTree>
    <p:extLst>
      <p:ext uri="{BB962C8B-B14F-4D97-AF65-F5344CB8AC3E}">
        <p14:creationId xmlns:p14="http://schemas.microsoft.com/office/powerpoint/2010/main" val="64798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purpose of this model Chemical Hygiene Plan (CHP) is to define work practices and procedures to help ensure that laboratory workers at the University of Kentucky are protected from health and safety hazards associated with hazardous chemicals with which they work.</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a:t>
            </a:r>
            <a:r>
              <a:rPr lang="en-US" baseline="0" dirty="0" smtClean="0"/>
              <a:t>l personnel that work in a lab are covered by this standard.  The standard defines a laboratory as “a workplace where relatively small quantities of </a:t>
            </a:r>
            <a:r>
              <a:rPr lang="en-US" baseline="0" dirty="0" err="1" smtClean="0"/>
              <a:t>hazaroud</a:t>
            </a:r>
            <a:r>
              <a:rPr lang="en-US" baseline="0" dirty="0" smtClean="0"/>
              <a:t> chemical </a:t>
            </a:r>
            <a:r>
              <a:rPr lang="en-US" baseline="0" dirty="0" err="1" smtClean="0"/>
              <a:t>sare</a:t>
            </a:r>
            <a:r>
              <a:rPr lang="en-US" baseline="0" dirty="0" smtClean="0"/>
              <a:t> used on a non-production basis.”  A lab is also considered a place where chemicals are easily handled and manipulated by a person.    All laboratory workers must be 18 years of age.  If a laboratory plans to have a laboratory worker age 17 or younger then prior approval through the Occupational Health and Safety Department is needed.</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5</a:t>
            </a:fld>
            <a:endParaRPr lang="en-US" dirty="0"/>
          </a:p>
        </p:txBody>
      </p:sp>
    </p:spTree>
    <p:extLst>
      <p:ext uri="{BB962C8B-B14F-4D97-AF65-F5344CB8AC3E}">
        <p14:creationId xmlns:p14="http://schemas.microsoft.com/office/powerpoint/2010/main" val="112948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personnel must read the Chemical Hygiene Plan before work may begin.  The training records</a:t>
            </a:r>
            <a:r>
              <a:rPr lang="en-US" baseline="0" dirty="0" smtClean="0"/>
              <a:t> for the laboratory personnel must be kept with the Supervisor or PI.  Annually the Chemical Hygiene Plan must be reviewed.  The revision date should be listed on the ID page.</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6</a:t>
            </a:fld>
            <a:endParaRPr lang="en-US" dirty="0"/>
          </a:p>
        </p:txBody>
      </p:sp>
    </p:spTree>
    <p:extLst>
      <p:ext uri="{BB962C8B-B14F-4D97-AF65-F5344CB8AC3E}">
        <p14:creationId xmlns:p14="http://schemas.microsoft.com/office/powerpoint/2010/main" val="267507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laboratory must take the following classes when working in the laboratory.</a:t>
            </a:r>
            <a:r>
              <a:rPr lang="en-US" baseline="0" dirty="0" smtClean="0"/>
              <a:t>   The Chemical hygiene plan/laboratory Safety.  This training that is being taken now, meets this requirement. This training is only required once. The Chemical Hygiene Plan Annual Refresher is a shorter version of the Chemical Hygiene Plan/ Laboratory Safety and will need to be taken annually.</a:t>
            </a:r>
          </a:p>
          <a:p>
            <a:r>
              <a:rPr lang="en-US" baseline="0" dirty="0" err="1" smtClean="0"/>
              <a:t>Hazrdous</a:t>
            </a:r>
            <a:r>
              <a:rPr lang="en-US" baseline="0" dirty="0" smtClean="0"/>
              <a:t> Waste and Fire ext. Training are classes offered online that are also required annually.   </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University of Kentucky is committed to providing a safe and healthful</a:t>
            </a:r>
            <a:r>
              <a:rPr lang="en-US" baseline="0" dirty="0" smtClean="0"/>
              <a:t> environment for all person associated with the institution.  </a:t>
            </a:r>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Deans, Directors and Heads of Academic and Administrative Units have the primary responsibility for the health and safety of their staff and students.  Specific responsibilities regarding the implementation of the Chemical Hygiene Plan includes:</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2B71E08-F1DE-4428-94C9-4F9AFE5F1AB9}"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FF048F3-F2FF-49C2-AEB2-4A98ACC0AE07}" type="datetimeFigureOut">
              <a:rPr lang="en-US" smtClean="0"/>
              <a:pPr/>
              <a:t>7/29/2015</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0BE421E-9194-4E39-8ADA-735DEBC24E7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F048F3-F2FF-49C2-AEB2-4A98ACC0AE0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E421E-9194-4E39-8ADA-735DEBC24E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F048F3-F2FF-49C2-AEB2-4A98ACC0AE07}" type="datetimeFigureOut">
              <a:rPr lang="en-US" smtClean="0"/>
              <a:pPr/>
              <a:t>7/29/2015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E421E-9194-4E39-8ADA-735DEBC24E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FF048F3-F2FF-49C2-AEB2-4A98ACC0AE07}" type="datetimeFigureOut">
              <a:rPr lang="en-US" smtClean="0"/>
              <a:pPr/>
              <a:t>7/29/2015</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00BE421E-9194-4E39-8ADA-735DEBC24E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FF048F3-F2FF-49C2-AEB2-4A98ACC0AE07}" type="datetimeFigureOut">
              <a:rPr lang="en-US" smtClean="0"/>
              <a:pPr/>
              <a:t>7/29/2015</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00BE421E-9194-4E39-8ADA-735DEBC24E72}"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FF048F3-F2FF-49C2-AEB2-4A98ACC0AE07}" type="datetimeFigureOut">
              <a:rPr lang="en-US" smtClean="0"/>
              <a:pPr/>
              <a:t>7/29/2015</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00BE421E-9194-4E39-8ADA-735DEBC24E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FF048F3-F2FF-49C2-AEB2-4A98ACC0AE07}" type="datetimeFigureOut">
              <a:rPr lang="en-US" smtClean="0"/>
              <a:pPr/>
              <a:t>7/29/2015</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0BE421E-9194-4E39-8ADA-735DEBC24E7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F048F3-F2FF-49C2-AEB2-4A98ACC0AE07}" type="datetimeFigureOut">
              <a:rPr lang="en-US" smtClean="0"/>
              <a:pPr/>
              <a:t>7/29/2015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BE421E-9194-4E39-8ADA-735DEBC24E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FF048F3-F2FF-49C2-AEB2-4A98ACC0AE07}" type="datetimeFigureOut">
              <a:rPr lang="en-US" smtClean="0"/>
              <a:pPr/>
              <a:t>7/29/2015</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00BE421E-9194-4E39-8ADA-735DEBC24E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FF048F3-F2FF-49C2-AEB2-4A98ACC0AE07}" type="datetimeFigureOut">
              <a:rPr lang="en-US" smtClean="0"/>
              <a:pPr/>
              <a:t>7/29/2015</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0BE421E-9194-4E39-8ADA-735DEBC24E7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FF048F3-F2FF-49C2-AEB2-4A98ACC0AE07}" type="datetimeFigureOut">
              <a:rPr lang="en-US" smtClean="0"/>
              <a:pPr/>
              <a:t>7/29/2015</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0BE421E-9194-4E39-8ADA-735DEBC24E7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FF048F3-F2FF-49C2-AEB2-4A98ACC0AE07}" type="datetimeFigureOut">
              <a:rPr lang="en-US" smtClean="0"/>
              <a:pPr/>
              <a:t>7/29/2015</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0BE421E-9194-4E39-8ADA-735DEBC24E7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trax.uky.edu/Chemati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hs.uky.edu/docs/pdf/ohs_minors_in_labs_000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etrax.uky.edu/Chemati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hs.uky.edu/ohs/cgc2.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trax.uky.edu/Chemati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hyperlink" Target="http://ehs.uky.edu/docs/pdf/ohs_mercaptans.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hs.uky.edu/fire/natga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hs.uky.edu/ohs/pp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hs.uky.edu/ohs/labsafe.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ehs.uky.edu/ohs/glovefiles.html"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gif"/><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hyperlink" Target="file:///\\Nemo\ehs\DATA\OHS\Jan\CHP%20Info\Chemical%20Spill%20Release%20Flow%20Chart%20-%20for%20CHP%20-%20EMD%20Edits%20-%2002-2011.doc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ehs.uky.edu/docs/pdf/ohs_refrigerators.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gif"/><Relationship Id="rId7" Type="http://schemas.openxmlformats.org/officeDocument/2006/relationships/image" Target="../media/image24.jpeg"/><Relationship Id="rId2" Type="http://schemas.openxmlformats.org/officeDocument/2006/relationships/image" Target="../media/image19.gif"/><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gif"/><Relationship Id="rId10" Type="http://schemas.openxmlformats.org/officeDocument/2006/relationships/image" Target="../media/image27.gif"/><Relationship Id="rId4" Type="http://schemas.openxmlformats.org/officeDocument/2006/relationships/image" Target="../media/image21.gif"/><Relationship Id="rId9" Type="http://schemas.openxmlformats.org/officeDocument/2006/relationships/image" Target="../media/image26.jpeg"/></Relationships>
</file>

<file path=ppt/slides/_rels/slide4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ehs.uky.edu/ohs/minors_0001.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hs.uky.edu/classes/safe_checklist_lab_0001.ph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ehs.uky.edu/ohs/flowmonitor.php"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ilpi.com/msds/index.html" TargetMode="External"/><Relationship Id="rId2" Type="http://schemas.openxmlformats.org/officeDocument/2006/relationships/hyperlink" Target="http://www.osha.gov/pls/oshaweb/owadisp.show_document?p_table=standards&amp;p_id=10106"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hs.uky.edu/ohs/form6.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ehs.uky.edu/ohs/pregnant.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file:///\\Nemo\ehs\DATA\OHS\Jan\CHP%20Info\APPENDIX%20VII.docx"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Chemical Hygiene Plan/Laboratory Safety Training</a:t>
            </a:r>
            <a:endParaRPr lang="en-US" dirty="0"/>
          </a:p>
        </p:txBody>
      </p:sp>
      <p:sp>
        <p:nvSpPr>
          <p:cNvPr id="3" name="Subtitle 2"/>
          <p:cNvSpPr>
            <a:spLocks noGrp="1"/>
          </p:cNvSpPr>
          <p:nvPr>
            <p:ph type="subTitle" idx="1"/>
          </p:nvPr>
        </p:nvSpPr>
        <p:spPr/>
        <p:txBody>
          <a:bodyPr/>
          <a:lstStyle/>
          <a:p>
            <a:r>
              <a:rPr lang="en-US" dirty="0" smtClean="0"/>
              <a:t>Occupational Health and Safety</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Responsibilities of Faculty and Staff</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Inform and train employees concerning chemical safety as required by this Plan.  Retain training records and all documentation.</a:t>
            </a:r>
          </a:p>
          <a:p>
            <a:r>
              <a:rPr lang="en-US" dirty="0" smtClean="0"/>
              <a:t>Implement and enforce rules and standard of this plan concerning health and safety for laboratories under the supervisor’s jurisdiction and restrict access to the laboratory</a:t>
            </a:r>
          </a:p>
          <a:p>
            <a:r>
              <a:rPr lang="en-US" dirty="0" smtClean="0"/>
              <a:t>Serve as the Chemical Hygiene Officer for the laboratory</a:t>
            </a:r>
          </a:p>
          <a:p>
            <a:r>
              <a:rPr lang="en-US" dirty="0" smtClean="0"/>
              <a:t>Ensure compliance of laboratory workers in the Plan</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Faculty and Staff Responsibilities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Ensure the availability and enforce the proper use of appropriate personal protective equipment and relevant health and safety reference materials</a:t>
            </a:r>
          </a:p>
          <a:p>
            <a:r>
              <a:rPr lang="en-US" dirty="0" smtClean="0"/>
              <a:t>Remain cognizant of chemicals stored and used in labs and their associated hazards</a:t>
            </a:r>
          </a:p>
          <a:p>
            <a:r>
              <a:rPr lang="en-US" dirty="0" smtClean="0"/>
              <a:t>Develop an annual inventory of chemicals present in the laboratory (</a:t>
            </a:r>
            <a:r>
              <a:rPr lang="en-US" dirty="0" smtClean="0">
                <a:solidFill>
                  <a:srgbClr val="002060"/>
                </a:solidFill>
                <a:hlinkClick r:id="rId2"/>
              </a:rPr>
              <a:t>E-trax</a:t>
            </a:r>
            <a:r>
              <a:rPr lang="en-US" dirty="0" smtClean="0"/>
              <a:t> electronic system)</a:t>
            </a:r>
          </a:p>
          <a:p>
            <a:r>
              <a:rPr lang="en-US" dirty="0" smtClean="0"/>
              <a:t>Conduct internal inspections for health and safety concerns and maintain an inspection log</a:t>
            </a:r>
          </a:p>
          <a:p>
            <a:r>
              <a:rPr lang="en-US" dirty="0" smtClean="0"/>
              <a:t>Request assistance from Environmental Health and Safety, as needed</a:t>
            </a:r>
          </a:p>
          <a:p>
            <a:r>
              <a:rPr lang="en-US" dirty="0" smtClean="0"/>
              <a:t>Request allocation of funds from superiors for health and safety improvements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Worker Responsibilities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Follow all health and safety standards and rules</a:t>
            </a:r>
          </a:p>
          <a:p>
            <a:r>
              <a:rPr lang="en-US" dirty="0" smtClean="0"/>
              <a:t>Report all hazardous conditions to the laboratory supervisor</a:t>
            </a:r>
          </a:p>
          <a:p>
            <a:r>
              <a:rPr lang="en-US" dirty="0" smtClean="0"/>
              <a:t>Wear or use prescribed protective equipment</a:t>
            </a:r>
          </a:p>
          <a:p>
            <a:r>
              <a:rPr lang="en-US" dirty="0" smtClean="0"/>
              <a:t>Report any suspected job-related injuries or illnesses to the laboratory supervisor and seek treatment immediately</a:t>
            </a:r>
          </a:p>
          <a:p>
            <a:r>
              <a:rPr lang="en-US" dirty="0" smtClean="0"/>
              <a:t>Refrain from the operation of any equipment or instrumentation without proper instruction and authorization</a:t>
            </a:r>
          </a:p>
          <a:p>
            <a:r>
              <a:rPr lang="en-US" dirty="0" smtClean="0"/>
              <a:t>Remain aware of the hazards of the chemicals in the lab and how to handle hazardous chemical safely</a:t>
            </a:r>
          </a:p>
          <a:p>
            <a:r>
              <a:rPr lang="en-US" dirty="0" smtClean="0"/>
              <a:t>Request information and training when unsure how to handle a hazardous chemical or procedure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Standard Operating Procedures (SOPs)</a:t>
            </a:r>
            <a:endParaRPr lang="en-US" dirty="0"/>
          </a:p>
        </p:txBody>
      </p:sp>
      <p:pic>
        <p:nvPicPr>
          <p:cNvPr id="1026" name="Picture 2" descr="C:\Users\jghamo2\AppData\Local\Microsoft\Windows\Temporary Internet Files\Content.IE5\PSSBCXZI\MP900439382[1].jpg"/>
          <p:cNvPicPr>
            <a:picLocks noChangeAspect="1" noChangeArrowheads="1"/>
          </p:cNvPicPr>
          <p:nvPr/>
        </p:nvPicPr>
        <p:blipFill>
          <a:blip r:embed="rId3" cstate="print"/>
          <a:srcRect/>
          <a:stretch>
            <a:fillRect/>
          </a:stretch>
        </p:blipFill>
        <p:spPr bwMode="auto">
          <a:xfrm>
            <a:off x="533400" y="1600200"/>
            <a:ext cx="6400800" cy="448665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Standard Operating Procedures/ General Practices</a:t>
            </a:r>
            <a:endParaRPr lang="en-US" dirty="0"/>
          </a:p>
        </p:txBody>
      </p:sp>
      <p:sp>
        <p:nvSpPr>
          <p:cNvPr id="3" name="Content Placeholder 2"/>
          <p:cNvSpPr>
            <a:spLocks noGrp="1"/>
          </p:cNvSpPr>
          <p:nvPr>
            <p:ph idx="1"/>
          </p:nvPr>
        </p:nvSpPr>
        <p:spPr/>
        <p:txBody>
          <a:bodyPr/>
          <a:lstStyle/>
          <a:p>
            <a:r>
              <a:rPr lang="en-US" dirty="0" smtClean="0"/>
              <a:t>The Lab Standard requires operating procedures relevant to safety and health consideration to be followed when laboratory work involves the use of hazardous chemicals.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normAutofit fontScale="92500" lnSpcReduction="10000"/>
          </a:bodyPr>
          <a:lstStyle/>
          <a:p>
            <a:r>
              <a:rPr lang="en-US" sz="2200" u="sng" dirty="0" smtClean="0"/>
              <a:t>Authorized Access </a:t>
            </a:r>
            <a:r>
              <a:rPr lang="en-US" sz="2200" dirty="0" smtClean="0"/>
              <a:t>– The Laboratory Supervisor must restrict access to laboratories.  Children (under age 17) are not allowed in the laboratories except as authorized by the Laboratory Supervisor for an officially sanctioned activity (e.g. class or open house or approved </a:t>
            </a:r>
            <a:r>
              <a:rPr lang="en-US" sz="2200" dirty="0" smtClean="0">
                <a:hlinkClick r:id="rId3"/>
              </a:rPr>
              <a:t>Minor’s in lab form</a:t>
            </a:r>
            <a:r>
              <a:rPr lang="en-US" sz="2200" dirty="0" smtClean="0"/>
              <a:t>).  Pets are also prohibited from laboratories.</a:t>
            </a:r>
          </a:p>
          <a:p>
            <a:pPr>
              <a:buNone/>
            </a:pPr>
            <a:endParaRPr lang="en-US" sz="2200" dirty="0" smtClean="0"/>
          </a:p>
          <a:p>
            <a:r>
              <a:rPr lang="en-US" sz="2200" u="sng" dirty="0" smtClean="0"/>
              <a:t>Containers</a:t>
            </a:r>
            <a:r>
              <a:rPr lang="en-US" sz="2200" dirty="0" smtClean="0"/>
              <a:t> - Check the integrity of containers and if damaged or leaking, transfer to an acceptable container or call Environmental Management for assistance (323-6280). For disposal, submit an </a:t>
            </a:r>
            <a:r>
              <a:rPr lang="en-US" sz="2200" u="sng" dirty="0" smtClean="0">
                <a:hlinkClick r:id="rId4"/>
              </a:rPr>
              <a:t>E-trax</a:t>
            </a:r>
            <a:r>
              <a:rPr lang="en-US" sz="2200" dirty="0" smtClean="0"/>
              <a:t> electronic ticket to Environmental Management. Observe compatibility; for example, hydrofluoric acid must not be stored in glass and some oxidizers should not be stored in plastic containers</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Compressed Gas Cylinder Handling--Use appropriate handcarts to move cylinders. Cylinders must be secured at all times. Extremely toxic gases (e.g. hydrogen sulfide, chlorine, arsine) should not be moved through regular exit corridors, particularly during business hours. Always consider cylinders as full and handle them with corresponding care. NOTE: For additional information on cylinder handling, go to the </a:t>
            </a:r>
            <a:r>
              <a:rPr lang="en-US" u="sng" dirty="0" smtClean="0">
                <a:hlinkClick r:id="rId3"/>
              </a:rPr>
              <a:t>Compressed Gas Cylinders Guide</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normAutofit/>
          </a:bodyPr>
          <a:lstStyle/>
          <a:p>
            <a:r>
              <a:rPr lang="en-US" sz="2200" b="1" dirty="0" smtClean="0"/>
              <a:t>Door View Panel </a:t>
            </a:r>
            <a:r>
              <a:rPr lang="en-US" sz="2200" dirty="0" smtClean="0"/>
              <a:t>– Lab view panels should not be covered.</a:t>
            </a:r>
          </a:p>
          <a:p>
            <a:pPr>
              <a:buNone/>
            </a:pPr>
            <a:endParaRPr lang="en-US" sz="2200" dirty="0" smtClean="0"/>
          </a:p>
          <a:p>
            <a:r>
              <a:rPr lang="en-US" sz="2200" b="1" dirty="0" smtClean="0"/>
              <a:t>Equipment</a:t>
            </a:r>
            <a:r>
              <a:rPr lang="en-US" sz="2200" dirty="0" smtClean="0"/>
              <a:t> –Use proper equipment that is in good condition. For example, never use chipped or cracked glassware. Shield pressurized or vacuum apparatus and safeguard against bumping or overheating.</a:t>
            </a:r>
          </a:p>
          <a:p>
            <a:pPr>
              <a:buNone/>
            </a:pPr>
            <a:endParaRPr lang="en-US" sz="2200" dirty="0" smtClean="0"/>
          </a:p>
          <a:p>
            <a:r>
              <a:rPr lang="en-US" sz="2200" b="1" dirty="0" smtClean="0"/>
              <a:t>Glass Tubing –</a:t>
            </a:r>
            <a:r>
              <a:rPr lang="en-US" sz="2200" dirty="0" smtClean="0"/>
              <a:t>When inserting tubing into stoppers, lubricating tubing as well as wearing gloves or wrapping in a thick cloth will help protect hands from being cut in the event of the tubing slipping and breaking.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lstStyle/>
          <a:p>
            <a:r>
              <a:rPr lang="en-US" b="1" dirty="0" smtClean="0"/>
              <a:t>Disposal of Waste</a:t>
            </a:r>
            <a:r>
              <a:rPr lang="en-US" dirty="0" smtClean="0"/>
              <a:t> – It is important to segregate wastes. To request pick-up of hazardous waste, biohazardous waste or chemicals, fill out an  </a:t>
            </a:r>
            <a:r>
              <a:rPr lang="en-US" dirty="0" smtClean="0">
                <a:hlinkClick r:id="rId2"/>
              </a:rPr>
              <a:t>E-trax </a:t>
            </a:r>
            <a:r>
              <a:rPr lang="en-US" dirty="0" smtClean="0"/>
              <a:t>electronic ticket. Disposal of all laboratory waste must follow the procedures specified by Environmental Management (323-6280).  To request pick-up of radioactive wastes, contact Radiation Safety at 323-6780.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a:xfrm>
            <a:off x="234854" y="1566057"/>
            <a:ext cx="7689945" cy="4916429"/>
          </a:xfrm>
        </p:spPr>
        <p:txBody>
          <a:bodyPr>
            <a:normAutofit fontScale="92500" lnSpcReduction="20000"/>
          </a:bodyPr>
          <a:lstStyle/>
          <a:p>
            <a:pPr>
              <a:buNone/>
            </a:pPr>
            <a:r>
              <a:rPr lang="en-US" dirty="0" smtClean="0"/>
              <a:t> </a:t>
            </a:r>
          </a:p>
          <a:p>
            <a:r>
              <a:rPr lang="en-US" b="1" dirty="0" smtClean="0"/>
              <a:t>Food, Drink, Cosmetics</a:t>
            </a:r>
            <a:r>
              <a:rPr lang="en-US" dirty="0" smtClean="0"/>
              <a:t>. Eating, drinking and the application of cosmetics (including lip balm) is forbidden in areas where hazardous chemicals are used and must be done only in well-defined designated non-chemical areas. Do not store food in the same refrigerator with chemicals, biohazards or radioactive materials. Refrigerators, microwaves and ice machines must have labels that denote their use, i.e. "Not for food or drink”</a:t>
            </a:r>
          </a:p>
          <a:p>
            <a:pPr>
              <a:buNone/>
            </a:pPr>
            <a:endParaRPr lang="en-US" dirty="0"/>
          </a:p>
        </p:txBody>
      </p:sp>
      <p:pic>
        <p:nvPicPr>
          <p:cNvPr id="2050" name="Picture 2" descr="C:\Users\jghamo2\AppData\Local\Microsoft\Windows\Temporary Internet Files\Content.IE5\SUO4Y26Q\MC900389328[1].wmf"/>
          <p:cNvPicPr>
            <a:picLocks noChangeAspect="1" noChangeArrowheads="1"/>
          </p:cNvPicPr>
          <p:nvPr/>
        </p:nvPicPr>
        <p:blipFill>
          <a:blip r:embed="rId2" cstate="print"/>
          <a:srcRect/>
          <a:stretch>
            <a:fillRect/>
          </a:stretch>
        </p:blipFill>
        <p:spPr bwMode="auto">
          <a:xfrm>
            <a:off x="6858000" y="5638800"/>
            <a:ext cx="773508" cy="82019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8" name="Content Placeholder 7"/>
          <p:cNvSpPr>
            <a:spLocks noGrp="1"/>
          </p:cNvSpPr>
          <p:nvPr>
            <p:ph sz="half" idx="1"/>
          </p:nvPr>
        </p:nvSpPr>
        <p:spPr/>
        <p:txBody>
          <a:bodyPr>
            <a:normAutofit fontScale="92500" lnSpcReduction="10000"/>
          </a:bodyPr>
          <a:lstStyle/>
          <a:p>
            <a:r>
              <a:rPr lang="en-US" dirty="0" smtClean="0">
                <a:cs typeface="Times New Roman" pitchFamily="18" charset="0"/>
              </a:rPr>
              <a:t>Introduction</a:t>
            </a:r>
          </a:p>
          <a:p>
            <a:r>
              <a:rPr lang="en-US" dirty="0" smtClean="0">
                <a:cs typeface="Times New Roman" pitchFamily="18" charset="0"/>
              </a:rPr>
              <a:t>Responsibilities</a:t>
            </a:r>
          </a:p>
          <a:p>
            <a:r>
              <a:rPr lang="en-US" dirty="0" smtClean="0">
                <a:cs typeface="Times New Roman" pitchFamily="18" charset="0"/>
              </a:rPr>
              <a:t>Standard Operating Procedures/Standard Practices</a:t>
            </a:r>
          </a:p>
          <a:p>
            <a:r>
              <a:rPr lang="en-US" dirty="0" smtClean="0">
                <a:cs typeface="Times New Roman" pitchFamily="18" charset="0"/>
              </a:rPr>
              <a:t>Controlling Chemical Exposures</a:t>
            </a:r>
          </a:p>
          <a:p>
            <a:r>
              <a:rPr lang="en-US" dirty="0" smtClean="0">
                <a:cs typeface="Times New Roman" pitchFamily="18" charset="0"/>
              </a:rPr>
              <a:t>Chemical Fume Hoods and Other Engineering Controls </a:t>
            </a:r>
          </a:p>
          <a:p>
            <a:r>
              <a:rPr lang="en-US" dirty="0" smtClean="0">
                <a:cs typeface="Times New Roman" pitchFamily="18" charset="0"/>
              </a:rPr>
              <a:t>Employee Information and Training</a:t>
            </a:r>
          </a:p>
        </p:txBody>
      </p:sp>
      <p:sp>
        <p:nvSpPr>
          <p:cNvPr id="9" name="Content Placeholder 8"/>
          <p:cNvSpPr>
            <a:spLocks noGrp="1"/>
          </p:cNvSpPr>
          <p:nvPr>
            <p:ph sz="half" idx="2"/>
          </p:nvPr>
        </p:nvSpPr>
        <p:spPr/>
        <p:txBody>
          <a:bodyPr>
            <a:normAutofit fontScale="92500" lnSpcReduction="10000"/>
          </a:bodyPr>
          <a:lstStyle/>
          <a:p>
            <a:r>
              <a:rPr lang="en-US" dirty="0" smtClean="0">
                <a:cs typeface="Times New Roman" pitchFamily="18" charset="0"/>
              </a:rPr>
              <a:t>Prior Approval</a:t>
            </a:r>
          </a:p>
          <a:p>
            <a:r>
              <a:rPr lang="en-US" dirty="0" smtClean="0">
                <a:cs typeface="Times New Roman" pitchFamily="18" charset="0"/>
              </a:rPr>
              <a:t>Medical Consultation</a:t>
            </a:r>
          </a:p>
          <a:p>
            <a:r>
              <a:rPr lang="en-US" dirty="0" smtClean="0">
                <a:cs typeface="Times New Roman" pitchFamily="18" charset="0"/>
              </a:rPr>
              <a:t>Special Provisions for Select Carcinogens, Reproductive Toxins and Toxic Chemicals</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Hazardous Materials</a:t>
            </a:r>
            <a:r>
              <a:rPr lang="en-US" dirty="0" smtClean="0"/>
              <a:t> – Hazardous materials should not be used on open laboratory benches. </a:t>
            </a:r>
          </a:p>
          <a:p>
            <a:endParaRPr lang="en-US" dirty="0" smtClean="0"/>
          </a:p>
          <a:p>
            <a:r>
              <a:rPr lang="en-US" b="1" dirty="0" smtClean="0"/>
              <a:t>Horseplay</a:t>
            </a:r>
            <a:r>
              <a:rPr lang="en-US" dirty="0" smtClean="0"/>
              <a:t> – Horseplay, practical jokes or other inappropriate and unprofessional behavior in the laboratory setting is forbidden.  Avoid distracting or startling other workers.</a:t>
            </a:r>
          </a:p>
          <a:p>
            <a:pPr>
              <a:buNone/>
            </a:pPr>
            <a:endParaRPr lang="en-US" dirty="0" smtClean="0"/>
          </a:p>
          <a:p>
            <a:r>
              <a:rPr lang="en-US" b="1" dirty="0" smtClean="0"/>
              <a:t>Housekeeping</a:t>
            </a:r>
            <a:r>
              <a:rPr lang="en-US" dirty="0" smtClean="0"/>
              <a:t> – Exits, aisles and safety equipment must NOT be obstructed in any way with equipment, furniture, etc. No items must be stored in the corridors. For questions related to the use of corridors or any exiting or Fire Marshal issue, contact the Fire Marshal (257-8590).</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General SOPs/Standard Practices</a:t>
            </a:r>
            <a:endParaRPr lang="en-US" sz="3200" dirty="0">
              <a:cs typeface="Times New Roman" pitchFamily="18" charset="0"/>
            </a:endParaRPr>
          </a:p>
        </p:txBody>
      </p:sp>
      <p:sp>
        <p:nvSpPr>
          <p:cNvPr id="3" name="Content Placeholder 2"/>
          <p:cNvSpPr>
            <a:spLocks noGrp="1"/>
          </p:cNvSpPr>
          <p:nvPr>
            <p:ph idx="1"/>
          </p:nvPr>
        </p:nvSpPr>
        <p:spPr>
          <a:xfrm>
            <a:off x="250146" y="1703896"/>
            <a:ext cx="7674654" cy="4770056"/>
          </a:xfrm>
        </p:spPr>
        <p:txBody>
          <a:bodyPr>
            <a:normAutofit/>
          </a:bodyPr>
          <a:lstStyle/>
          <a:p>
            <a:r>
              <a:rPr lang="en-US" sz="2400" b="1" dirty="0" smtClean="0">
                <a:cs typeface="Times New Roman" pitchFamily="18" charset="0"/>
              </a:rPr>
              <a:t>Mercaptans</a:t>
            </a:r>
            <a:r>
              <a:rPr lang="en-US" sz="2400" dirty="0" smtClean="0">
                <a:cs typeface="Times New Roman" pitchFamily="18" charset="0"/>
              </a:rPr>
              <a:t> –To avoid false reporting of natural gas leaks, the Physical Plant department should be contacted when mercaptans are used in a laboratory in such a manner that persons outside of the laboratory could smell the mercaptan and suspect a natural gas leak in the building. For more information about mercaptans please see the </a:t>
            </a:r>
            <a:r>
              <a:rPr lang="en-US" sz="2400" u="sng" dirty="0" smtClean="0">
                <a:cs typeface="Times New Roman" pitchFamily="18" charset="0"/>
                <a:hlinkClick r:id="rId2"/>
              </a:rPr>
              <a:t>fact sheet </a:t>
            </a:r>
            <a:r>
              <a:rPr lang="en-US" sz="2400" u="sng" dirty="0" smtClean="0">
                <a:cs typeface="Times New Roman" pitchFamily="18" charset="0"/>
              </a:rPr>
              <a:t>.</a:t>
            </a:r>
            <a:endParaRPr lang="en-US" sz="2400" dirty="0" smtClean="0">
              <a:cs typeface="Times New Roman" pitchFamily="18" charset="0"/>
            </a:endParaRPr>
          </a:p>
          <a:p>
            <a:pPr>
              <a:buNone/>
            </a:pPr>
            <a:endParaRPr lang="en-US" dirty="0"/>
          </a:p>
        </p:txBody>
      </p:sp>
      <p:pic>
        <p:nvPicPr>
          <p:cNvPr id="3074" name="Picture 2" descr="C:\Users\jghamo2\AppData\Local\Microsoft\Windows\Temporary Internet Files\Content.IE5\PSSBCXZI\MC900014755[1].wmf"/>
          <p:cNvPicPr>
            <a:picLocks noChangeAspect="1" noChangeArrowheads="1"/>
          </p:cNvPicPr>
          <p:nvPr/>
        </p:nvPicPr>
        <p:blipFill>
          <a:blip r:embed="rId3" cstate="print"/>
          <a:srcRect/>
          <a:stretch>
            <a:fillRect/>
          </a:stretch>
        </p:blipFill>
        <p:spPr bwMode="auto">
          <a:xfrm>
            <a:off x="3352800" y="4876800"/>
            <a:ext cx="882650" cy="15970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a:xfrm>
            <a:off x="533400" y="1600200"/>
            <a:ext cx="7467600" cy="4873752"/>
          </a:xfrm>
        </p:spPr>
        <p:txBody>
          <a:bodyPr>
            <a:normAutofit fontScale="92500" lnSpcReduction="20000"/>
          </a:bodyPr>
          <a:lstStyle/>
          <a:p>
            <a:r>
              <a:rPr lang="en-US" b="1" dirty="0" smtClean="0"/>
              <a:t>Mouth Pipetting</a:t>
            </a:r>
            <a:r>
              <a:rPr lang="en-US" dirty="0" smtClean="0"/>
              <a:t> –Mouth pipetting is forbidden. </a:t>
            </a:r>
          </a:p>
          <a:p>
            <a:endParaRPr lang="en-US" b="1" dirty="0" smtClean="0"/>
          </a:p>
          <a:p>
            <a:pPr>
              <a:buNone/>
            </a:pPr>
            <a:endParaRPr lang="en-US" b="1" dirty="0" smtClean="0"/>
          </a:p>
          <a:p>
            <a:r>
              <a:rPr lang="en-US" b="1" dirty="0" smtClean="0"/>
              <a:t>Natural Gas –</a:t>
            </a:r>
            <a:r>
              <a:rPr lang="en-US" dirty="0" smtClean="0"/>
              <a:t>The Natural Gas Emergency Response Procedures are designed to provide a structured means for safe evacuation and notification of affected personnel when a potential Natural Gas Emergency exists.  For more information please see the natural gas </a:t>
            </a:r>
            <a:r>
              <a:rPr lang="en-US" u="sng" dirty="0" smtClean="0">
                <a:hlinkClick r:id="rId2"/>
              </a:rPr>
              <a:t>fact sheet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No Smoking.</a:t>
            </a:r>
            <a:r>
              <a:rPr lang="en-US" dirty="0" smtClean="0"/>
              <a:t> –This policy exists throughout the University and applies in all laboratories.</a:t>
            </a:r>
          </a:p>
          <a:p>
            <a:pPr>
              <a:buNone/>
            </a:pPr>
            <a:endParaRPr lang="en-US" dirty="0" smtClean="0"/>
          </a:p>
          <a:p>
            <a:r>
              <a:rPr lang="en-US" b="1" dirty="0" smtClean="0"/>
              <a:t>Perchloric Acid</a:t>
            </a:r>
            <a:r>
              <a:rPr lang="en-US" dirty="0" smtClean="0"/>
              <a:t> –If perchloric acid is heated above ambient temperature it will give off vapors that can condense and form explosive perchlorate salts. Hence, when heating perchloric acid above ambient temperature, a specifically designed and dedicated perchloric acid fume hood with a wash down system or a local scrubbing or trapping system must be used.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Unattended Experiments</a:t>
            </a:r>
            <a:r>
              <a:rPr lang="en-US" dirty="0" smtClean="0"/>
              <a:t> –Frequently, laboratory operations are carried out continuously or overnight. For experiments involving hazardous operations, it is essential to plan for interruptions in utility services such as electricity, water and inert gas. Operations are to be safe and plans made to avoid hazards in case of failure. If necessary, arrangements for routine inspection of the operation are to be made and, in all cases, the laboratory lights should be left on and an appropriate sign posted on the door.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SOPs/Standard Practices</a:t>
            </a:r>
            <a:endParaRPr lang="en-US" dirty="0"/>
          </a:p>
        </p:txBody>
      </p:sp>
      <p:sp>
        <p:nvSpPr>
          <p:cNvPr id="3" name="Content Placeholder 2"/>
          <p:cNvSpPr>
            <a:spLocks noGrp="1"/>
          </p:cNvSpPr>
          <p:nvPr>
            <p:ph idx="1"/>
          </p:nvPr>
        </p:nvSpPr>
        <p:spPr/>
        <p:txBody>
          <a:bodyPr/>
          <a:lstStyle/>
          <a:p>
            <a:r>
              <a:rPr lang="en-US" b="1" dirty="0" smtClean="0"/>
              <a:t>Working Alone</a:t>
            </a:r>
            <a:r>
              <a:rPr lang="en-US" dirty="0" smtClean="0"/>
              <a:t> –When working with acutely hazardous materials, it is advisable to have a second person present, or at a minimum, maintain surveillance via telephone contact.</a:t>
            </a:r>
            <a:endParaRPr lang="en-US" dirty="0"/>
          </a:p>
        </p:txBody>
      </p:sp>
      <p:pic>
        <p:nvPicPr>
          <p:cNvPr id="1026" name="Picture 2" descr="C:\Users\jghamo2\AppData\Local\Microsoft\Windows\Temporary Internet Files\Content.IE5\PSSBCXZI\MP900438482[1].jpg"/>
          <p:cNvPicPr>
            <a:picLocks noChangeAspect="1" noChangeArrowheads="1"/>
          </p:cNvPicPr>
          <p:nvPr/>
        </p:nvPicPr>
        <p:blipFill>
          <a:blip r:embed="rId2" cstate="print"/>
          <a:srcRect/>
          <a:stretch>
            <a:fillRect/>
          </a:stretch>
        </p:blipFill>
        <p:spPr bwMode="auto">
          <a:xfrm>
            <a:off x="2209800" y="4343400"/>
            <a:ext cx="3352800" cy="224477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Standard Operating Procedures</a:t>
            </a:r>
            <a:endParaRPr lang="en-US" dirty="0"/>
          </a:p>
        </p:txBody>
      </p:sp>
      <p:pic>
        <p:nvPicPr>
          <p:cNvPr id="4099" name="Picture 3" descr="C:\Users\jghamo2\AppData\Local\Microsoft\Windows\Temporary Internet Files\Content.IE5\R8NG463X\MP900216058[1].jpg"/>
          <p:cNvPicPr>
            <a:picLocks noChangeAspect="1" noChangeArrowheads="1"/>
          </p:cNvPicPr>
          <p:nvPr/>
        </p:nvPicPr>
        <p:blipFill>
          <a:blip r:embed="rId2" cstate="print"/>
          <a:srcRect/>
          <a:stretch>
            <a:fillRect/>
          </a:stretch>
        </p:blipFill>
        <p:spPr bwMode="auto">
          <a:xfrm>
            <a:off x="4724400" y="4549762"/>
            <a:ext cx="2671595" cy="1776425"/>
          </a:xfrm>
          <a:prstGeom prst="rect">
            <a:avLst/>
          </a:prstGeom>
          <a:noFill/>
        </p:spPr>
      </p:pic>
      <p:pic>
        <p:nvPicPr>
          <p:cNvPr id="4100" name="Picture 4" descr="C:\Users\jghamo2\AppData\Local\Microsoft\Windows\Temporary Internet Files\Content.IE5\SUO4Y26Q\MC900097829[1].wmf"/>
          <p:cNvPicPr>
            <a:picLocks noChangeAspect="1" noChangeArrowheads="1"/>
          </p:cNvPicPr>
          <p:nvPr/>
        </p:nvPicPr>
        <p:blipFill>
          <a:blip r:embed="rId3" cstate="print"/>
          <a:srcRect/>
          <a:stretch>
            <a:fillRect/>
          </a:stretch>
        </p:blipFill>
        <p:spPr bwMode="auto">
          <a:xfrm>
            <a:off x="609600" y="4495800"/>
            <a:ext cx="1782166" cy="1771193"/>
          </a:xfrm>
          <a:prstGeom prst="rect">
            <a:avLst/>
          </a:prstGeom>
          <a:noFill/>
        </p:spPr>
      </p:pic>
      <p:pic>
        <p:nvPicPr>
          <p:cNvPr id="4101" name="Picture 5" descr="C:\Users\jghamo2\AppData\Local\Microsoft\Windows\Temporary Internet Files\Content.IE5\PSSBCXZI\MC900197941[1].wmf"/>
          <p:cNvPicPr>
            <a:picLocks noChangeAspect="1" noChangeArrowheads="1"/>
          </p:cNvPicPr>
          <p:nvPr/>
        </p:nvPicPr>
        <p:blipFill>
          <a:blip r:embed="rId4" cstate="print"/>
          <a:srcRect/>
          <a:stretch>
            <a:fillRect/>
          </a:stretch>
        </p:blipFill>
        <p:spPr bwMode="auto">
          <a:xfrm>
            <a:off x="2438400" y="1828800"/>
            <a:ext cx="2566274" cy="227488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 Protective Equipment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spcBef>
                <a:spcPts val="0"/>
              </a:spcBef>
              <a:buClrTx/>
              <a:buSzTx/>
              <a:buNone/>
              <a:defRPr/>
            </a:pPr>
            <a:r>
              <a:rPr lang="en-US" dirty="0" smtClean="0"/>
              <a:t>OSHA has amended standards for personal protective equipment (PPE) to require employers to assess the workplace to determine if there are hazards requiring the use of PPE and certify that this assessment was performed. The following generic PPE requirement for labs can be used and supplemented as appropriate. For additional hazards, contact Occupational Health and Safety Department, 7-3827. </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Attire</a:t>
            </a:r>
            <a:endParaRPr lang="en-US" dirty="0"/>
          </a:p>
        </p:txBody>
      </p:sp>
      <p:sp>
        <p:nvSpPr>
          <p:cNvPr id="3" name="Content Placeholder 2"/>
          <p:cNvSpPr>
            <a:spLocks noGrp="1"/>
          </p:cNvSpPr>
          <p:nvPr>
            <p:ph idx="1"/>
          </p:nvPr>
        </p:nvSpPr>
        <p:spPr/>
        <p:txBody>
          <a:bodyPr/>
          <a:lstStyle/>
          <a:p>
            <a:r>
              <a:rPr lang="en-US" dirty="0" smtClean="0"/>
              <a:t>Personal protection and personal hygiene are two very basic aspects of laboratory safety. Wearing appropriate personal protective equipment and practicing good personal hygiene as described below will minimize exposures to hazardous chemicals during routine use and in the event of an accident. </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Protective equipment (PPE)</a:t>
            </a:r>
            <a:endParaRPr lang="en-US" dirty="0"/>
          </a:p>
        </p:txBody>
      </p:sp>
      <p:sp>
        <p:nvSpPr>
          <p:cNvPr id="3" name="Content Placeholder 2"/>
          <p:cNvSpPr>
            <a:spLocks noGrp="1"/>
          </p:cNvSpPr>
          <p:nvPr>
            <p:ph idx="1"/>
          </p:nvPr>
        </p:nvSpPr>
        <p:spPr/>
        <p:txBody>
          <a:bodyPr>
            <a:normAutofit/>
          </a:bodyPr>
          <a:lstStyle/>
          <a:p>
            <a:r>
              <a:rPr lang="en-US" b="1" dirty="0" smtClean="0"/>
              <a:t>Attire</a:t>
            </a:r>
            <a:r>
              <a:rPr lang="en-US" dirty="0" smtClean="0"/>
              <a:t> –Wear a lab coat or apron, cover legs and feet (no sandals or open-toed shoes), and confine loose clothing and long hair.  For addition information see the </a:t>
            </a:r>
            <a:r>
              <a:rPr lang="en-US" u="sng" dirty="0" smtClean="0">
                <a:hlinkClick r:id="rId2"/>
              </a:rPr>
              <a:t>PPE&amp; Apparel In Chemical Labs Fact Sheet</a:t>
            </a:r>
            <a:endParaRPr lang="en-US" u="sng"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normAutofit/>
          </a:bodyPr>
          <a:lstStyle/>
          <a:p>
            <a:r>
              <a:rPr lang="en-US" sz="2400" dirty="0" smtClean="0">
                <a:cs typeface="Times New Roman" pitchFamily="18" charset="0"/>
              </a:rPr>
              <a:t>The Chemical Hygiene Plan is part of the University’s compliance with the regulations promulgated on Jan. 31. 1990 by the U.S. Department of Labor Occupational  Health and Safety Administration (OSHA).</a:t>
            </a:r>
          </a:p>
          <a:p>
            <a:r>
              <a:rPr lang="en-US" sz="2400" dirty="0" smtClean="0">
                <a:cs typeface="Times New Roman" pitchFamily="18" charset="0"/>
              </a:rPr>
              <a:t>This Standard entitled, “Occupational Exposures to Hazardous Chemicals in Laboratories” is hereafter referred to as the Lab Standard</a:t>
            </a:r>
            <a:r>
              <a:rPr lang="en-US" dirty="0" smtClean="0">
                <a:cs typeface="Times New Roman" pitchFamily="18" charset="0"/>
              </a:rPr>
              <a:t>.</a:t>
            </a:r>
            <a:endParaRPr lang="en-US" dirty="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6400800" y="4800600"/>
            <a:ext cx="190500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Gloves-</a:t>
            </a:r>
            <a:r>
              <a:rPr lang="en-US" dirty="0" smtClean="0"/>
              <a:t> Gloves are essential when working with hazardous substances.  The proper gloves will prevent skin absorption, infection or burns.  All gloves materials are not equally effective in protection from chemical hazards.  Consult a chemical resistance chart such as the one found in the </a:t>
            </a:r>
            <a:r>
              <a:rPr lang="en-US" u="sng" dirty="0" smtClean="0">
                <a:hlinkClick r:id="rId2"/>
              </a:rPr>
              <a:t>Glove selection guide</a:t>
            </a:r>
            <a:r>
              <a:rPr lang="en-US" dirty="0" smtClean="0"/>
              <a:t>, or consult a glove manufacturer.   Environmental Management (323-6280) and Occupational Health and Safety (257-3827) are also available to assist with glove selection.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Eye Protection –</a:t>
            </a:r>
            <a:r>
              <a:rPr lang="en-US" dirty="0" smtClean="0"/>
              <a:t>It is University of Kentucky policy that personnel including students, staff, and visitors in laboratories wear appropriate safety glasses, goggles or face shields at all times, when chemicals are stored or handled.  Goggles are required when chemical splashes are possible.</a:t>
            </a:r>
          </a:p>
          <a:p>
            <a:r>
              <a:rPr lang="en-US" b="1" dirty="0" smtClean="0"/>
              <a:t>Face Shields</a:t>
            </a:r>
            <a:r>
              <a:rPr lang="en-US" dirty="0" smtClean="0"/>
              <a:t> –Full Face shields must be worn when conducting a procedure where splashing is a potential.  Full face shields with bottom caps to protect under the chin are preferred due to the tendency to raise the chin when a splash occurs.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 Assessment Guide</a:t>
            </a:r>
            <a:endParaRPr lang="en-US" dirty="0"/>
          </a:p>
        </p:txBody>
      </p:sp>
      <p:graphicFrame>
        <p:nvGraphicFramePr>
          <p:cNvPr id="4" name="Table 3"/>
          <p:cNvGraphicFramePr>
            <a:graphicFrameLocks noGrp="1"/>
          </p:cNvGraphicFramePr>
          <p:nvPr/>
        </p:nvGraphicFramePr>
        <p:xfrm>
          <a:off x="762001" y="1600201"/>
          <a:ext cx="7239000" cy="4724398"/>
        </p:xfrm>
        <a:graphic>
          <a:graphicData uri="http://schemas.openxmlformats.org/drawingml/2006/table">
            <a:tbl>
              <a:tblPr/>
              <a:tblGrid>
                <a:gridCol w="1856365"/>
                <a:gridCol w="1059606"/>
                <a:gridCol w="1510555"/>
                <a:gridCol w="2812474"/>
              </a:tblGrid>
              <a:tr h="435428">
                <a:tc gridSpan="4">
                  <a:txBody>
                    <a:bodyPr/>
                    <a:lstStyle/>
                    <a:p>
                      <a:pPr marL="0" marR="0">
                        <a:spcBef>
                          <a:spcPts val="0"/>
                        </a:spcBef>
                        <a:spcAft>
                          <a:spcPts val="0"/>
                        </a:spcAft>
                      </a:pPr>
                      <a:r>
                        <a:rPr lang="en-US" sz="1000" b="1" dirty="0">
                          <a:solidFill>
                            <a:schemeClr val="tx1"/>
                          </a:solidFill>
                          <a:latin typeface="Verdana"/>
                          <a:ea typeface="Times New Roman"/>
                          <a:cs typeface="Verdana"/>
                        </a:rPr>
                        <a:t>HAZARD ASSESSMENT AND PERSONAL PROTECTIVE EQUIPMENT REQUIREMENTS FOR GENERAL LABORATORY OPERATIONS </a:t>
                      </a:r>
                      <a:endParaRPr lang="en-US" sz="1200" dirty="0">
                        <a:solidFill>
                          <a:schemeClr val="tx1"/>
                        </a:solidFill>
                        <a:latin typeface="Verdana"/>
                        <a:ea typeface="Times New Roman"/>
                        <a:cs typeface="Verdana"/>
                      </a:endParaRPr>
                    </a:p>
                  </a:txBody>
                  <a:tcPr marL="68580" marR="68580" marT="0" marB="0" anchor="ctr">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17715">
                <a:tc>
                  <a:txBody>
                    <a:bodyPr/>
                    <a:lstStyle/>
                    <a:p>
                      <a:pPr marL="0" marR="0">
                        <a:spcBef>
                          <a:spcPts val="0"/>
                        </a:spcBef>
                        <a:spcAft>
                          <a:spcPts val="0"/>
                        </a:spcAft>
                      </a:pPr>
                      <a:r>
                        <a:rPr lang="en-US" sz="1000" b="1" dirty="0">
                          <a:solidFill>
                            <a:schemeClr val="tx1"/>
                          </a:solidFill>
                          <a:latin typeface="Verdana"/>
                          <a:ea typeface="Times New Roman"/>
                          <a:cs typeface="Verdana"/>
                        </a:rPr>
                        <a:t>Hazard </a:t>
                      </a:r>
                      <a:endParaRPr lang="en-US" sz="1200" dirty="0">
                        <a:solidFill>
                          <a:schemeClr val="tx1"/>
                        </a:solidFill>
                        <a:latin typeface="Verdana"/>
                        <a:ea typeface="Times New Roman"/>
                        <a:cs typeface="Verdana"/>
                      </a:endParaRPr>
                    </a:p>
                  </a:txBody>
                  <a:tcPr marL="68580" marR="68580" marT="0" marB="0" anchor="ctr">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gridSpan="3">
                  <a:txBody>
                    <a:bodyPr/>
                    <a:lstStyle/>
                    <a:p>
                      <a:pPr marL="0" marR="0">
                        <a:spcBef>
                          <a:spcPts val="0"/>
                        </a:spcBef>
                        <a:spcAft>
                          <a:spcPts val="0"/>
                        </a:spcAft>
                      </a:pPr>
                      <a:r>
                        <a:rPr lang="en-US" sz="1000" b="1" dirty="0">
                          <a:solidFill>
                            <a:schemeClr val="tx1"/>
                          </a:solidFill>
                          <a:latin typeface="Verdana"/>
                          <a:ea typeface="Times New Roman"/>
                          <a:cs typeface="Verdana"/>
                        </a:rPr>
                        <a:t>Personal Protective Equipment Required </a:t>
                      </a:r>
                      <a:endParaRPr lang="en-US" sz="1200" dirty="0">
                        <a:solidFill>
                          <a:schemeClr val="tx1"/>
                        </a:solidFill>
                        <a:latin typeface="Verdana"/>
                        <a:ea typeface="Times New Roman"/>
                        <a:cs typeface="Verdana"/>
                      </a:endParaRPr>
                    </a:p>
                  </a:txBody>
                  <a:tcPr marL="68580" marR="68580" marT="0" marB="0" anchor="ctr">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1257">
                <a:tc>
                  <a:txBody>
                    <a:bodyPr/>
                    <a:lstStyle/>
                    <a:p>
                      <a:pPr marL="0" marR="0">
                        <a:spcBef>
                          <a:spcPts val="0"/>
                        </a:spcBef>
                        <a:spcAft>
                          <a:spcPts val="0"/>
                        </a:spcAft>
                      </a:pPr>
                      <a:endParaRPr lang="en-US" sz="1200" dirty="0">
                        <a:solidFill>
                          <a:schemeClr val="tx1"/>
                        </a:solidFill>
                        <a:latin typeface="Verdana"/>
                        <a:ea typeface="Times New Roman"/>
                        <a:cs typeface="Times New Roman"/>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spcBef>
                          <a:spcPts val="0"/>
                        </a:spcBef>
                        <a:spcAft>
                          <a:spcPts val="0"/>
                        </a:spcAft>
                      </a:pPr>
                      <a:r>
                        <a:rPr lang="en-US" sz="1000" b="1" dirty="0">
                          <a:solidFill>
                            <a:schemeClr val="tx1"/>
                          </a:solidFill>
                          <a:latin typeface="Verdana"/>
                          <a:ea typeface="Times New Roman"/>
                          <a:cs typeface="Verdana"/>
                        </a:rPr>
                        <a:t>Eye </a:t>
                      </a:r>
                      <a:endParaRPr lang="en-US" sz="1200" dirty="0">
                        <a:solidFill>
                          <a:schemeClr val="tx1"/>
                        </a:solidFill>
                        <a:latin typeface="Verdana"/>
                        <a:ea typeface="Times New Roman"/>
                        <a:cs typeface="Verdana"/>
                      </a:endParaRPr>
                    </a:p>
                  </a:txBody>
                  <a:tcPr marL="68580" marR="68580" marT="0" marB="0" anchor="ctr">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spcBef>
                          <a:spcPts val="0"/>
                        </a:spcBef>
                        <a:spcAft>
                          <a:spcPts val="0"/>
                        </a:spcAft>
                      </a:pPr>
                      <a:r>
                        <a:rPr lang="en-US" sz="1000" b="1" dirty="0">
                          <a:solidFill>
                            <a:schemeClr val="tx1"/>
                          </a:solidFill>
                          <a:latin typeface="Verdana"/>
                          <a:ea typeface="Times New Roman"/>
                          <a:cs typeface="Verdana"/>
                        </a:rPr>
                        <a:t>Face </a:t>
                      </a:r>
                      <a:endParaRPr lang="en-US" sz="1200" dirty="0">
                        <a:solidFill>
                          <a:schemeClr val="tx1"/>
                        </a:solidFill>
                        <a:latin typeface="Verdana"/>
                        <a:ea typeface="Times New Roman"/>
                        <a:cs typeface="Verdana"/>
                      </a:endParaRPr>
                    </a:p>
                  </a:txBody>
                  <a:tcPr marL="68580" marR="68580" marT="0" marB="0" anchor="ctr">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spcBef>
                          <a:spcPts val="0"/>
                        </a:spcBef>
                        <a:spcAft>
                          <a:spcPts val="0"/>
                        </a:spcAft>
                      </a:pPr>
                      <a:r>
                        <a:rPr lang="en-US" sz="1000" b="1" dirty="0">
                          <a:solidFill>
                            <a:schemeClr val="tx1"/>
                          </a:solidFill>
                          <a:latin typeface="Verdana"/>
                          <a:ea typeface="Times New Roman"/>
                          <a:cs typeface="Verdana"/>
                        </a:rPr>
                        <a:t>Hand/Skin/Body </a:t>
                      </a:r>
                      <a:endParaRPr lang="en-US" sz="1200" dirty="0">
                        <a:solidFill>
                          <a:schemeClr val="tx1"/>
                        </a:solidFill>
                        <a:latin typeface="Verdana"/>
                        <a:ea typeface="Times New Roman"/>
                        <a:cs typeface="Verdana"/>
                      </a:endParaRPr>
                    </a:p>
                  </a:txBody>
                  <a:tcPr marL="68580" marR="68580" marT="0" marB="0" anchor="ctr">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r>
              <a:tr h="653142">
                <a:tc>
                  <a:txBody>
                    <a:bodyPr/>
                    <a:lstStyle/>
                    <a:p>
                      <a:pPr marL="0" marR="0" algn="l">
                        <a:spcBef>
                          <a:spcPts val="0"/>
                        </a:spcBef>
                        <a:spcAft>
                          <a:spcPts val="0"/>
                        </a:spcAft>
                      </a:pPr>
                      <a:r>
                        <a:rPr lang="en-US" sz="1000" dirty="0">
                          <a:solidFill>
                            <a:schemeClr val="tx1"/>
                          </a:solidFill>
                          <a:latin typeface="Verdana"/>
                          <a:ea typeface="Times New Roman"/>
                          <a:cs typeface="Verdana"/>
                        </a:rPr>
                        <a:t>Any lab use of chemicals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dirty="0">
                          <a:solidFill>
                            <a:schemeClr val="tx1"/>
                          </a:solidFill>
                          <a:latin typeface="Verdana"/>
                          <a:ea typeface="Times New Roman"/>
                          <a:cs typeface="Verdana"/>
                        </a:rPr>
                        <a:t>Safety glasses at all times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endParaRPr lang="en-US" sz="1200" dirty="0">
                        <a:solidFill>
                          <a:schemeClr val="tx1"/>
                        </a:solidFill>
                        <a:latin typeface="Verdana"/>
                        <a:ea typeface="Times New Roman"/>
                        <a:cs typeface="Times New Roman"/>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dirty="0">
                          <a:solidFill>
                            <a:schemeClr val="tx1"/>
                          </a:solidFill>
                          <a:latin typeface="Verdana"/>
                          <a:ea typeface="Times New Roman"/>
                          <a:cs typeface="Verdana"/>
                        </a:rPr>
                        <a:t>Lab coat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r>
              <a:tr h="653142">
                <a:tc>
                  <a:txBody>
                    <a:bodyPr/>
                    <a:lstStyle/>
                    <a:p>
                      <a:pPr marL="0" marR="0" algn="l">
                        <a:spcBef>
                          <a:spcPts val="0"/>
                        </a:spcBef>
                        <a:spcAft>
                          <a:spcPts val="0"/>
                        </a:spcAft>
                      </a:pPr>
                      <a:r>
                        <a:rPr lang="en-US" sz="1000" dirty="0">
                          <a:solidFill>
                            <a:schemeClr val="tx1"/>
                          </a:solidFill>
                          <a:latin typeface="Verdana"/>
                          <a:ea typeface="Times New Roman"/>
                          <a:cs typeface="Verdana"/>
                        </a:rPr>
                        <a:t>Use of corrosive chemicals, strong oxidizing agents,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dirty="0">
                          <a:solidFill>
                            <a:schemeClr val="tx1"/>
                          </a:solidFill>
                          <a:latin typeface="Verdana"/>
                          <a:ea typeface="Times New Roman"/>
                          <a:cs typeface="Verdana"/>
                        </a:rPr>
                        <a:t>Chemical splash goggles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dirty="0">
                          <a:solidFill>
                            <a:schemeClr val="tx1"/>
                          </a:solidFill>
                          <a:latin typeface="Verdana"/>
                          <a:ea typeface="Times New Roman"/>
                          <a:cs typeface="Verdana"/>
                        </a:rPr>
                        <a:t>Full face shield and goggles (for work with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u="none" strike="noStrike" dirty="0">
                          <a:solidFill>
                            <a:schemeClr val="tx1"/>
                          </a:solidFill>
                          <a:latin typeface="Verdana"/>
                          <a:ea typeface="Times New Roman"/>
                          <a:cs typeface="Verdana"/>
                          <a:hlinkClick r:id="rId2"/>
                        </a:rPr>
                        <a:t>--Resistant gloves for chemical resistance of common glove </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r>
              <a:tr h="870858">
                <a:tc>
                  <a:txBody>
                    <a:bodyPr/>
                    <a:lstStyle/>
                    <a:p>
                      <a:pPr marL="0" marR="0" algn="l">
                        <a:spcBef>
                          <a:spcPts val="0"/>
                        </a:spcBef>
                        <a:spcAft>
                          <a:spcPts val="0"/>
                        </a:spcAft>
                      </a:pPr>
                      <a:r>
                        <a:rPr lang="en-US" sz="1000" dirty="0" smtClean="0">
                          <a:solidFill>
                            <a:schemeClr val="tx1"/>
                          </a:solidFill>
                          <a:latin typeface="Verdana"/>
                          <a:ea typeface="Times New Roman"/>
                          <a:cs typeface="Verdana"/>
                        </a:rPr>
                        <a:t>Carcinogens, </a:t>
                      </a:r>
                      <a:r>
                        <a:rPr lang="en-US" sz="1000" dirty="0">
                          <a:solidFill>
                            <a:schemeClr val="tx1"/>
                          </a:solidFill>
                          <a:latin typeface="Verdana"/>
                          <a:ea typeface="Times New Roman"/>
                          <a:cs typeface="Verdana"/>
                        </a:rPr>
                        <a:t>mutagens, etc</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endParaRPr lang="en-US" sz="10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dirty="0">
                          <a:solidFill>
                            <a:schemeClr val="tx1"/>
                          </a:solidFill>
                          <a:latin typeface="Verdana"/>
                          <a:ea typeface="Times New Roman"/>
                          <a:cs typeface="Verdana"/>
                        </a:rPr>
                        <a:t>Over 4 liters of corrosive liquid</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1000" dirty="0">
                          <a:solidFill>
                            <a:schemeClr val="tx1"/>
                          </a:solidFill>
                          <a:latin typeface="Verdana"/>
                          <a:ea typeface="Times New Roman"/>
                          <a:cs typeface="Times New Roman"/>
                        </a:rPr>
                        <a:t>Impervious lab coat, coveralls, apron, protective suit (for work with greater than 5 gallons of corrosive liquid)</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r>
              <a:tr h="979714">
                <a:tc>
                  <a:txBody>
                    <a:bodyPr/>
                    <a:lstStyle/>
                    <a:p>
                      <a:pPr marL="0" marR="0" algn="l">
                        <a:spcBef>
                          <a:spcPts val="0"/>
                        </a:spcBef>
                        <a:spcAft>
                          <a:spcPts val="0"/>
                        </a:spcAft>
                      </a:pPr>
                      <a:r>
                        <a:rPr lang="en-US" sz="1000" dirty="0">
                          <a:solidFill>
                            <a:schemeClr val="tx1"/>
                          </a:solidFill>
                          <a:latin typeface="Verdana"/>
                          <a:ea typeface="Times New Roman"/>
                          <a:cs typeface="Verdana"/>
                        </a:rPr>
                        <a:t>Temperature Extremes</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endParaRPr lang="en-US" sz="10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endParaRPr lang="en-US" sz="10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900" dirty="0">
                          <a:solidFill>
                            <a:schemeClr val="tx1"/>
                          </a:solidFill>
                          <a:latin typeface="Verdana"/>
                          <a:ea typeface="Times New Roman"/>
                          <a:cs typeface="Times New Roman"/>
                        </a:rPr>
                        <a:t>Insulated gloves for handling ovens, furnaces, cryogenic </a:t>
                      </a:r>
                      <a:r>
                        <a:rPr lang="en-US" sz="900" dirty="0" smtClean="0">
                          <a:solidFill>
                            <a:schemeClr val="tx1"/>
                          </a:solidFill>
                          <a:latin typeface="Verdana"/>
                          <a:ea typeface="Times New Roman"/>
                          <a:cs typeface="Times New Roman"/>
                        </a:rPr>
                        <a:t>bath </a:t>
                      </a:r>
                      <a:r>
                        <a:rPr lang="en-US" sz="900" dirty="0">
                          <a:solidFill>
                            <a:schemeClr val="tx1"/>
                          </a:solidFill>
                          <a:latin typeface="Verdana"/>
                          <a:ea typeface="Times New Roman"/>
                          <a:cs typeface="Times New Roman"/>
                        </a:rPr>
                        <a:t>and other devices over 100 degrees Centigrade or below -1 degrees Centigrade</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r>
              <a:tr h="653142">
                <a:tc>
                  <a:txBody>
                    <a:bodyPr/>
                    <a:lstStyle/>
                    <a:p>
                      <a:pPr marL="0" marR="0" algn="l">
                        <a:spcBef>
                          <a:spcPts val="0"/>
                        </a:spcBef>
                        <a:spcAft>
                          <a:spcPts val="0"/>
                        </a:spcAft>
                      </a:pPr>
                      <a:r>
                        <a:rPr lang="en-US" sz="1000" dirty="0">
                          <a:solidFill>
                            <a:schemeClr val="tx1"/>
                          </a:solidFill>
                          <a:latin typeface="Verdana"/>
                          <a:ea typeface="Times New Roman"/>
                          <a:cs typeface="Verdana"/>
                        </a:rPr>
                        <a:t>Sharp Objects (broken glass, rods into stoppers)</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endParaRPr lang="en-US" sz="10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endParaRPr lang="en-US" sz="10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0" marR="0" algn="l">
                        <a:spcBef>
                          <a:spcPts val="0"/>
                        </a:spcBef>
                        <a:spcAft>
                          <a:spcPts val="0"/>
                        </a:spcAft>
                      </a:pPr>
                      <a:r>
                        <a:rPr lang="en-US" sz="900" dirty="0">
                          <a:solidFill>
                            <a:schemeClr val="tx1"/>
                          </a:solidFill>
                          <a:latin typeface="Verdana"/>
                          <a:ea typeface="Times New Roman"/>
                          <a:cs typeface="Times New Roman"/>
                        </a:rPr>
                        <a:t>Heavy cloth barrier or leather gloves</a:t>
                      </a:r>
                      <a:endParaRPr lang="en-US" sz="1200" dirty="0">
                        <a:solidFill>
                          <a:schemeClr val="tx1"/>
                        </a:solidFill>
                        <a:latin typeface="Verdana"/>
                        <a:ea typeface="Times New Roman"/>
                        <a:cs typeface="Verdana"/>
                      </a:endParaRPr>
                    </a:p>
                  </a:txBody>
                  <a:tcPr marL="68580" marR="6858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PPE </a:t>
            </a:r>
            <a:endParaRPr lang="en-US" dirty="0"/>
          </a:p>
        </p:txBody>
      </p:sp>
      <p:sp>
        <p:nvSpPr>
          <p:cNvPr id="3" name="Content Placeholder 2"/>
          <p:cNvSpPr>
            <a:spLocks noGrp="1"/>
          </p:cNvSpPr>
          <p:nvPr>
            <p:ph idx="1"/>
          </p:nvPr>
        </p:nvSpPr>
        <p:spPr>
          <a:xfrm>
            <a:off x="474662" y="1576387"/>
            <a:ext cx="7467600" cy="4873752"/>
          </a:xfrm>
        </p:spPr>
        <p:txBody>
          <a:bodyPr/>
          <a:lstStyle/>
          <a:p>
            <a:r>
              <a:rPr lang="en-US" b="1" dirty="0" smtClean="0"/>
              <a:t>Respiratory Protection –</a:t>
            </a:r>
            <a:r>
              <a:rPr lang="en-US" dirty="0" smtClean="0"/>
              <a:t>The use of some substances may require the use of respiratory protection (respirators).  See “Controlling Chemical Exposures” in this training for more information.</a:t>
            </a:r>
          </a:p>
          <a:p>
            <a:pPr>
              <a:buNone/>
            </a:pPr>
            <a:endParaRPr lang="en-US" dirty="0"/>
          </a:p>
        </p:txBody>
      </p:sp>
      <p:pic>
        <p:nvPicPr>
          <p:cNvPr id="53250" name="Picture 2" descr="C:\Users\jghamo2\AppData\Local\Microsoft\Windows\Temporary Internet Files\Content.IE5\IFLK3H1F\MC900340272[1].wmf"/>
          <p:cNvPicPr>
            <a:picLocks noChangeAspect="1" noChangeArrowheads="1"/>
          </p:cNvPicPr>
          <p:nvPr/>
        </p:nvPicPr>
        <p:blipFill>
          <a:blip r:embed="rId2" cstate="print"/>
          <a:srcRect/>
          <a:stretch>
            <a:fillRect/>
          </a:stretch>
        </p:blipFill>
        <p:spPr bwMode="auto">
          <a:xfrm>
            <a:off x="5181600" y="4648200"/>
            <a:ext cx="1855787" cy="17176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Laboratory Practices</a:t>
            </a:r>
            <a:endParaRPr lang="en-US" dirty="0"/>
          </a:p>
        </p:txBody>
      </p:sp>
      <p:sp>
        <p:nvSpPr>
          <p:cNvPr id="3" name="Content Placeholder 2"/>
          <p:cNvSpPr>
            <a:spLocks noGrp="1"/>
          </p:cNvSpPr>
          <p:nvPr>
            <p:ph idx="1"/>
          </p:nvPr>
        </p:nvSpPr>
        <p:spPr/>
        <p:txBody>
          <a:bodyPr/>
          <a:lstStyle/>
          <a:p>
            <a:r>
              <a:rPr lang="en-US" b="1" dirty="0" smtClean="0"/>
              <a:t>Personal Use of Chemicals</a:t>
            </a:r>
            <a:r>
              <a:rPr lang="en-US" dirty="0" smtClean="0"/>
              <a:t> –Lab workers are not allowed to remove chemicals from the lab for personal use.</a:t>
            </a:r>
          </a:p>
          <a:p>
            <a:pPr>
              <a:buNone/>
            </a:pPr>
            <a:endParaRPr lang="en-US" dirty="0" smtClean="0"/>
          </a:p>
          <a:p>
            <a:r>
              <a:rPr lang="en-US" b="1" dirty="0" smtClean="0"/>
              <a:t>Personal Hygiene –</a:t>
            </a:r>
            <a:r>
              <a:rPr lang="en-US" dirty="0" smtClean="0"/>
              <a:t>Hands should be washed frequently throughout the day, before leaving the lab, after contact with any hazardous materials, and before eating.</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282575"/>
            <a:ext cx="7467600" cy="1143000"/>
          </a:xfrm>
        </p:spPr>
        <p:txBody>
          <a:bodyPr>
            <a:normAutofit fontScale="90000"/>
          </a:bodyPr>
          <a:lstStyle/>
          <a:p>
            <a:r>
              <a:rPr lang="en-US" dirty="0" smtClean="0"/>
              <a:t>Hazardous Material Handling and Storage</a:t>
            </a:r>
            <a:endParaRPr lang="en-US" dirty="0"/>
          </a:p>
        </p:txBody>
      </p:sp>
      <p:pic>
        <p:nvPicPr>
          <p:cNvPr id="54274" name="Picture 2" descr="C:\Users\jghamo2\AppData\Local\Microsoft\Windows\Temporary Internet Files\Content.IE5\R8NG463X\MM900282795[1].gif"/>
          <p:cNvPicPr>
            <a:picLocks noChangeAspect="1" noChangeArrowheads="1" noCrop="1"/>
          </p:cNvPicPr>
          <p:nvPr/>
        </p:nvPicPr>
        <p:blipFill>
          <a:blip r:embed="rId2" cstate="print"/>
          <a:srcRect/>
          <a:stretch>
            <a:fillRect/>
          </a:stretch>
        </p:blipFill>
        <p:spPr bwMode="auto">
          <a:xfrm>
            <a:off x="1243013" y="2351087"/>
            <a:ext cx="1362075" cy="1409700"/>
          </a:xfrm>
          <a:prstGeom prst="rect">
            <a:avLst/>
          </a:prstGeom>
          <a:noFill/>
        </p:spPr>
      </p:pic>
      <p:pic>
        <p:nvPicPr>
          <p:cNvPr id="54275" name="Picture 3" descr="C:\Users\jghamo2\AppData\Local\Microsoft\Windows\Temporary Internet Files\Content.IE5\PSSBCXZI\MC900097841[1].wmf"/>
          <p:cNvPicPr>
            <a:picLocks noChangeAspect="1" noChangeArrowheads="1"/>
          </p:cNvPicPr>
          <p:nvPr/>
        </p:nvPicPr>
        <p:blipFill>
          <a:blip r:embed="rId3" cstate="print"/>
          <a:srcRect/>
          <a:stretch>
            <a:fillRect/>
          </a:stretch>
        </p:blipFill>
        <p:spPr bwMode="auto">
          <a:xfrm>
            <a:off x="5029200" y="2286000"/>
            <a:ext cx="1793875" cy="1617662"/>
          </a:xfrm>
          <a:prstGeom prst="rect">
            <a:avLst/>
          </a:prstGeom>
          <a:noFill/>
        </p:spPr>
      </p:pic>
      <p:pic>
        <p:nvPicPr>
          <p:cNvPr id="54276" name="Picture 4" descr="C:\Users\jghamo2\AppData\Local\Microsoft\Windows\Temporary Internet Files\Content.IE5\SUO4Y26Q\MC900238289[1].wmf"/>
          <p:cNvPicPr>
            <a:picLocks noChangeAspect="1" noChangeArrowheads="1"/>
          </p:cNvPicPr>
          <p:nvPr/>
        </p:nvPicPr>
        <p:blipFill>
          <a:blip r:embed="rId4" cstate="print"/>
          <a:srcRect/>
          <a:stretch>
            <a:fillRect/>
          </a:stretch>
        </p:blipFill>
        <p:spPr bwMode="auto">
          <a:xfrm>
            <a:off x="2971800" y="4191000"/>
            <a:ext cx="2370499" cy="216076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Hazardous Material Handling and Storage</a:t>
            </a:r>
            <a:endParaRPr lang="en-US" dirty="0"/>
          </a:p>
        </p:txBody>
      </p:sp>
      <p:sp>
        <p:nvSpPr>
          <p:cNvPr id="3" name="Content Placeholder 2"/>
          <p:cNvSpPr>
            <a:spLocks noGrp="1"/>
          </p:cNvSpPr>
          <p:nvPr>
            <p:ph idx="1"/>
          </p:nvPr>
        </p:nvSpPr>
        <p:spPr/>
        <p:txBody>
          <a:bodyPr/>
          <a:lstStyle/>
          <a:p>
            <a:pPr>
              <a:buNone/>
            </a:pPr>
            <a:r>
              <a:rPr lang="en-US" dirty="0" smtClean="0"/>
              <a:t>Hazards associated with various chemicals and gases vary widely. Understanding the hazards associated with a compound and minimizing the quantity used and stored in the lab will decrease chance of injury. </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Chemical Spills and Accident Response</a:t>
            </a:r>
            <a:endParaRPr lang="en-US" dirty="0"/>
          </a:p>
        </p:txBody>
      </p:sp>
      <p:sp>
        <p:nvSpPr>
          <p:cNvPr id="3" name="Content Placeholder 2"/>
          <p:cNvSpPr>
            <a:spLocks noGrp="1"/>
          </p:cNvSpPr>
          <p:nvPr>
            <p:ph idx="1"/>
          </p:nvPr>
        </p:nvSpPr>
        <p:spPr/>
        <p:txBody>
          <a:bodyPr/>
          <a:lstStyle/>
          <a:p>
            <a:r>
              <a:rPr lang="en-US" dirty="0" smtClean="0"/>
              <a:t>As a matter of policy, University personnel should handle their own small spills and releases. For emergency situations i.e., large spills and leaks, evacuate and call 911 (Campus Police) from a safe location. See</a:t>
            </a:r>
            <a:r>
              <a:rPr lang="en-US" u="sng" dirty="0" smtClean="0"/>
              <a:t> </a:t>
            </a:r>
            <a:r>
              <a:rPr lang="en-US" u="sng" dirty="0" smtClean="0">
                <a:hlinkClick r:id="rId2"/>
              </a:rPr>
              <a:t>flow chart</a:t>
            </a:r>
            <a:r>
              <a:rPr lang="en-US" dirty="0" smtClean="0"/>
              <a:t>, Planning for Emergencies for more information. </a:t>
            </a:r>
          </a:p>
          <a:p>
            <a:pPr>
              <a:buNone/>
            </a:pPr>
            <a:endParaRPr lang="en-US" dirty="0"/>
          </a:p>
        </p:txBody>
      </p:sp>
      <p:pic>
        <p:nvPicPr>
          <p:cNvPr id="55300" name="Picture 4" descr="C:\Users\jghamo2\AppData\Local\Microsoft\Windows\Temporary Internet Files\Content.IE5\R8NG463X\MC900018432[1].wmf"/>
          <p:cNvPicPr>
            <a:picLocks noChangeAspect="1" noChangeArrowheads="1"/>
          </p:cNvPicPr>
          <p:nvPr/>
        </p:nvPicPr>
        <p:blipFill>
          <a:blip r:embed="rId3" cstate="print"/>
          <a:srcRect/>
          <a:stretch>
            <a:fillRect/>
          </a:stretch>
        </p:blipFill>
        <p:spPr bwMode="auto">
          <a:xfrm>
            <a:off x="5486400" y="5334000"/>
            <a:ext cx="1947672" cy="107533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Chemicals ideally should be stored by compatibility, not simply by alphabetical arrangement. Oxidizers should be separated from organics, air/water reactives must be kept dry and cyanides should be stored away from acids. </a:t>
            </a:r>
          </a:p>
          <a:p>
            <a:pPr>
              <a:buNone/>
            </a:pPr>
            <a:endParaRPr lang="en-US" dirty="0" smtClean="0"/>
          </a:p>
          <a:p>
            <a:r>
              <a:rPr lang="en-US" dirty="0" smtClean="0"/>
              <a:t>Volatile toxic substances must be stored in volatile storage cabinets adequate to the purpose. When volatiles must be stored in a cooled atmosphere, explosion-proof refrigerators or similar specially designed equipment must be used. </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incompatible Chemicals</a:t>
            </a:r>
            <a:endParaRPr lang="en-US" dirty="0"/>
          </a:p>
        </p:txBody>
      </p:sp>
      <p:pic>
        <p:nvPicPr>
          <p:cNvPr id="19" name="Picture 4" descr="incompatibles 002"/>
          <p:cNvPicPr>
            <a:picLocks noGrp="1" noChangeAspect="1" noChangeArrowheads="1"/>
          </p:cNvPicPr>
          <p:nvPr>
            <p:ph sz="half" idx="1"/>
          </p:nvPr>
        </p:nvPicPr>
        <p:blipFill>
          <a:blip r:embed="rId2" cstate="print"/>
          <a:stretch>
            <a:fillRect/>
          </a:stretch>
        </p:blipFill>
        <p:spPr bwMode="auto">
          <a:xfrm>
            <a:off x="990600" y="1828800"/>
            <a:ext cx="2971800" cy="2228850"/>
          </a:xfrm>
          <a:prstGeom prst="rect">
            <a:avLst/>
          </a:prstGeom>
          <a:noFill/>
        </p:spPr>
      </p:pic>
      <p:sp>
        <p:nvSpPr>
          <p:cNvPr id="20" name="Content Placeholder 19"/>
          <p:cNvSpPr>
            <a:spLocks noGrp="1"/>
          </p:cNvSpPr>
          <p:nvPr>
            <p:ph sz="half" idx="2"/>
          </p:nvPr>
        </p:nvSpPr>
        <p:spPr/>
        <p:txBody>
          <a:bodyPr/>
          <a:lstStyle/>
          <a:p>
            <a:r>
              <a:rPr lang="en-US" dirty="0" smtClean="0"/>
              <a:t>Acetic acid with Nitric acid</a:t>
            </a:r>
          </a:p>
          <a:p>
            <a:endParaRPr lang="en-US" dirty="0" smtClean="0"/>
          </a:p>
          <a:p>
            <a:endParaRPr lang="en-US" dirty="0" smtClean="0"/>
          </a:p>
          <a:p>
            <a:endParaRPr lang="en-US" dirty="0" smtClean="0"/>
          </a:p>
          <a:p>
            <a:endParaRPr lang="en-US" dirty="0" smtClean="0"/>
          </a:p>
          <a:p>
            <a:endParaRPr lang="en-US" dirty="0" smtClean="0"/>
          </a:p>
          <a:p>
            <a:r>
              <a:rPr lang="en-US" dirty="0" smtClean="0"/>
              <a:t>Bleach and Hydrochloric acid</a:t>
            </a:r>
            <a:endParaRPr lang="en-US" dirty="0"/>
          </a:p>
        </p:txBody>
      </p:sp>
      <p:pic>
        <p:nvPicPr>
          <p:cNvPr id="57350" name="Picture 6"/>
          <p:cNvPicPr>
            <a:picLocks noChangeAspect="1" noChangeArrowheads="1"/>
          </p:cNvPicPr>
          <p:nvPr/>
        </p:nvPicPr>
        <p:blipFill>
          <a:blip r:embed="rId3" cstate="print"/>
          <a:srcRect/>
          <a:stretch>
            <a:fillRect/>
          </a:stretch>
        </p:blipFill>
        <p:spPr bwMode="auto">
          <a:xfrm>
            <a:off x="1219200" y="4648200"/>
            <a:ext cx="1981200" cy="1880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Responsibilities of Chemical Hygiene Plan</a:t>
            </a:r>
            <a:endParaRPr lang="en-US" dirty="0"/>
          </a:p>
        </p:txBody>
      </p:sp>
      <p:sp>
        <p:nvSpPr>
          <p:cNvPr id="3" name="Content Placeholder 2"/>
          <p:cNvSpPr>
            <a:spLocks noGrp="1"/>
          </p:cNvSpPr>
          <p:nvPr>
            <p:ph idx="1"/>
          </p:nvPr>
        </p:nvSpPr>
        <p:spPr/>
        <p:txBody>
          <a:bodyPr>
            <a:normAutofit fontScale="70000" lnSpcReduction="20000"/>
          </a:bodyPr>
          <a:lstStyle/>
          <a:p>
            <a:r>
              <a:rPr lang="en-US" sz="3100" dirty="0" smtClean="0">
                <a:cs typeface="Times New Roman" pitchFamily="18" charset="0"/>
              </a:rPr>
              <a:t>Standard Operating Procedures</a:t>
            </a:r>
          </a:p>
          <a:p>
            <a:r>
              <a:rPr lang="en-US" sz="3100" dirty="0" smtClean="0">
                <a:cs typeface="Times New Roman" pitchFamily="18" charset="0"/>
              </a:rPr>
              <a:t>Criteria to determine and implement specific control measures, such as engineering controls and personal protective equipment</a:t>
            </a:r>
          </a:p>
          <a:p>
            <a:r>
              <a:rPr lang="en-US" sz="3100" dirty="0" smtClean="0">
                <a:cs typeface="Times New Roman" pitchFamily="18" charset="0"/>
              </a:rPr>
              <a:t>A program that ensures that fume hoods and other engineering controls are functioning properly</a:t>
            </a:r>
          </a:p>
          <a:p>
            <a:r>
              <a:rPr lang="en-US" sz="3100" dirty="0" smtClean="0">
                <a:cs typeface="Times New Roman" pitchFamily="18" charset="0"/>
              </a:rPr>
              <a:t>Information and training requirements</a:t>
            </a:r>
          </a:p>
          <a:p>
            <a:r>
              <a:rPr lang="en-US" sz="3100" dirty="0" smtClean="0">
                <a:cs typeface="Times New Roman" pitchFamily="18" charset="0"/>
              </a:rPr>
              <a:t>When a lab will require “prior approval”</a:t>
            </a:r>
          </a:p>
          <a:p>
            <a:r>
              <a:rPr lang="en-US" sz="3100" dirty="0" smtClean="0">
                <a:cs typeface="Times New Roman" pitchFamily="18" charset="0"/>
              </a:rPr>
              <a:t>Provisions for medical consultation and medical exams</a:t>
            </a:r>
          </a:p>
          <a:p>
            <a:r>
              <a:rPr lang="en-US" sz="3100" dirty="0" smtClean="0">
                <a:cs typeface="Times New Roman" pitchFamily="18" charset="0"/>
              </a:rPr>
              <a:t>Designation of the Chemical Hygiene Officer</a:t>
            </a:r>
          </a:p>
          <a:p>
            <a:r>
              <a:rPr lang="en-US" sz="3100" dirty="0" smtClean="0">
                <a:cs typeface="Times New Roman" pitchFamily="18" charset="0"/>
              </a:rPr>
              <a:t>Additional precautions for select carcinogens, reproductive toxins and extremely toxic substances</a:t>
            </a:r>
            <a:r>
              <a:rPr lang="en-US"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pic>
        <p:nvPicPr>
          <p:cNvPr id="58370" name="Picture 2"/>
          <p:cNvPicPr>
            <a:picLocks noGrp="1" noChangeAspect="1" noChangeArrowheads="1"/>
          </p:cNvPicPr>
          <p:nvPr>
            <p:ph sz="half" idx="1"/>
          </p:nvPr>
        </p:nvPicPr>
        <p:blipFill>
          <a:blip r:embed="rId2" cstate="print"/>
          <a:srcRect/>
          <a:stretch>
            <a:fillRect/>
          </a:stretch>
        </p:blipFill>
        <p:spPr bwMode="auto">
          <a:xfrm>
            <a:off x="838200" y="1905000"/>
            <a:ext cx="1876425" cy="1247775"/>
          </a:xfrm>
          <a:prstGeom prst="rect">
            <a:avLst/>
          </a:prstGeom>
          <a:noFill/>
          <a:ln w="9525">
            <a:noFill/>
            <a:miter lim="800000"/>
            <a:headEnd/>
            <a:tailEnd/>
          </a:ln>
        </p:spPr>
      </p:pic>
      <p:sp>
        <p:nvSpPr>
          <p:cNvPr id="4" name="Content Placeholder 3"/>
          <p:cNvSpPr>
            <a:spLocks noGrp="1"/>
          </p:cNvSpPr>
          <p:nvPr>
            <p:ph sz="half" idx="2"/>
          </p:nvPr>
        </p:nvSpPr>
        <p:spPr/>
        <p:txBody>
          <a:bodyPr>
            <a:normAutofit/>
          </a:bodyPr>
          <a:lstStyle/>
          <a:p>
            <a:r>
              <a:rPr lang="en-US" dirty="0" smtClean="0"/>
              <a:t>Potassium dichromate, acetone and perchloric acid</a:t>
            </a:r>
          </a:p>
          <a:p>
            <a:endParaRPr lang="en-US" dirty="0" smtClean="0"/>
          </a:p>
          <a:p>
            <a:pPr>
              <a:buNone/>
            </a:pPr>
            <a:endParaRPr lang="en-US" dirty="0" smtClean="0"/>
          </a:p>
          <a:p>
            <a:r>
              <a:rPr lang="en-US" dirty="0" smtClean="0"/>
              <a:t>Sodium borohydride and tetrodotoxin</a:t>
            </a:r>
          </a:p>
          <a:p>
            <a:pPr>
              <a:buNone/>
            </a:pPr>
            <a:endParaRPr lang="en-US" dirty="0" smtClean="0"/>
          </a:p>
        </p:txBody>
      </p:sp>
      <p:pic>
        <p:nvPicPr>
          <p:cNvPr id="58371" name="Picture 3"/>
          <p:cNvPicPr>
            <a:picLocks noChangeAspect="1" noChangeArrowheads="1"/>
          </p:cNvPicPr>
          <p:nvPr/>
        </p:nvPicPr>
        <p:blipFill>
          <a:blip r:embed="rId3" cstate="print"/>
          <a:srcRect/>
          <a:stretch>
            <a:fillRect/>
          </a:stretch>
        </p:blipFill>
        <p:spPr bwMode="auto">
          <a:xfrm>
            <a:off x="1447800" y="3962400"/>
            <a:ext cx="762000" cy="11607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Flammables in Refrigerators</a:t>
            </a:r>
            <a:endParaRPr lang="en-US" dirty="0"/>
          </a:p>
        </p:txBody>
      </p:sp>
      <p:sp>
        <p:nvSpPr>
          <p:cNvPr id="3" name="Content Placeholder 2"/>
          <p:cNvSpPr>
            <a:spLocks noGrp="1"/>
          </p:cNvSpPr>
          <p:nvPr>
            <p:ph idx="1"/>
          </p:nvPr>
        </p:nvSpPr>
        <p:spPr/>
        <p:txBody>
          <a:bodyPr/>
          <a:lstStyle/>
          <a:p>
            <a:r>
              <a:rPr lang="en-US" dirty="0" smtClean="0"/>
              <a:t>Do not store flammable liquids in a refrigerator unless it is approved for such storage. Such Refrigerators are designed not to spark inside the refrigerator. If refrigerated storage is needed, it is advisable to choose an explosion-proof refrigerator or flammable safe refrigerator. The differences in refrigerators are explained </a:t>
            </a:r>
            <a:r>
              <a:rPr lang="en-US" u="sng" dirty="0" smtClean="0">
                <a:hlinkClick r:id="rId2"/>
              </a:rPr>
              <a:t>here</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Handling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Chemical Handling –</a:t>
            </a:r>
            <a:r>
              <a:rPr lang="en-US" dirty="0" smtClean="0"/>
              <a:t>Encourage the use of poly coated bottles or use bottle carriers for transporting chemicals which are in regular glass containers. Close caps securely and avoid storing chemicals containers in hard to reach areas.  Pour chemicals carefully, and never add water to concentrated acid.  Metal containers and non-conductive containers (e.g., glass or plastic) holding more than five gallons must be grounded when transferring flammable liquids</a:t>
            </a:r>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Cylinder 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Cylinders must be stored in well ventilated areas with their protective caps screwed on and the cylinder secured (e.g., strapped or chained in an upright position) to reduce the chance of the cylinder being knocked over.  </a:t>
            </a:r>
          </a:p>
          <a:p>
            <a:pPr lvl="1"/>
            <a:r>
              <a:rPr lang="en-US" dirty="0" smtClean="0"/>
              <a:t>Do not store cylinders near heat or high traffic areas.  </a:t>
            </a:r>
          </a:p>
          <a:p>
            <a:pPr lvl="1"/>
            <a:r>
              <a:rPr lang="en-US" dirty="0" smtClean="0"/>
              <a:t>Whenever possible do not store flammables and oxidizers together.  </a:t>
            </a:r>
          </a:p>
          <a:p>
            <a:pPr lvl="1"/>
            <a:r>
              <a:rPr lang="en-US" dirty="0" smtClean="0"/>
              <a:t>Do not store empty and full cylinders together.  </a:t>
            </a:r>
          </a:p>
          <a:p>
            <a:pPr lvl="1"/>
            <a:r>
              <a:rPr lang="en-US" dirty="0" smtClean="0"/>
              <a:t>Clearly mark empty cylinders.  </a:t>
            </a:r>
          </a:p>
          <a:p>
            <a:pPr lvl="1"/>
            <a:r>
              <a:rPr lang="en-US" dirty="0" smtClean="0"/>
              <a:t>Storage of large quantities of cylinders must be done in an approved gas cylinder storage area.  </a:t>
            </a:r>
          </a:p>
          <a:p>
            <a:pPr marL="344488" lvl="1" indent="-344488">
              <a:buNone/>
            </a:pPr>
            <a:r>
              <a:rPr lang="en-US" dirty="0" smtClean="0"/>
              <a:t>For storage and use of flammable gas cylinders, consult Office of Fire Marshal 257-6362.</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All chemical containers must be labeled.  </a:t>
            </a:r>
          </a:p>
          <a:p>
            <a:r>
              <a:rPr lang="en-US" dirty="0" smtClean="0"/>
              <a:t>All labels must be legible, in English and include chemical/product name (chemical formulas alone are not acceptable) and include information related to relevant hazards.  </a:t>
            </a:r>
          </a:p>
          <a:p>
            <a:r>
              <a:rPr lang="en-US" dirty="0" smtClean="0"/>
              <a:t>Labels on incoming containers must not be removed or defaced.  </a:t>
            </a:r>
          </a:p>
          <a:p>
            <a:r>
              <a:rPr lang="en-US" dirty="0" smtClean="0"/>
              <a:t>Date all peroxidizable and other chemicals, which may become unstable over time (e.g. picric acid, ethers); test and/or dispose of them when appropriate.  </a:t>
            </a:r>
          </a:p>
          <a:p>
            <a:r>
              <a:rPr lang="en-US" dirty="0" smtClean="0"/>
              <a:t>Waste chemical containers must be clearly marked as “Hazardous Waste” indicating specific names of waste </a:t>
            </a:r>
            <a:r>
              <a:rPr lang="en-US" dirty="0" smtClean="0"/>
              <a:t>chemicals</a:t>
            </a:r>
            <a:r>
              <a:rPr lang="en-US"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GHS Labels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Globally Harmonized System of Classification and Labeling of Chemicals (GHS)</a:t>
            </a:r>
          </a:p>
          <a:p>
            <a:pPr lvl="1"/>
            <a:r>
              <a:rPr lang="en-US" dirty="0" smtClean="0"/>
              <a:t>GHS is an acronym for The Globally Harmonized System of Classification and Labeling of Chemicals.  It is a common coherent approach to defining and classifying hazard, and communicating information on labels and safety data sheets. Its target audience includes workers, consumers, transport workers and emergency responders. It provides the underlying infrastructure for establishment of national, comprehensive chemical safety programs.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GHS </a:t>
            </a:r>
            <a:r>
              <a:rPr lang="en-US" dirty="0" smtClean="0"/>
              <a:t>Labels</a:t>
            </a:r>
            <a:endParaRPr lang="en-US" dirty="0"/>
          </a:p>
        </p:txBody>
      </p:sp>
      <p:sp>
        <p:nvSpPr>
          <p:cNvPr id="3" name="Content Placeholder 2"/>
          <p:cNvSpPr>
            <a:spLocks noGrp="1"/>
          </p:cNvSpPr>
          <p:nvPr>
            <p:ph idx="1"/>
          </p:nvPr>
        </p:nvSpPr>
        <p:spPr/>
        <p:txBody>
          <a:bodyPr/>
          <a:lstStyle/>
          <a:p>
            <a:r>
              <a:rPr lang="en-US" dirty="0" smtClean="0"/>
              <a:t>GHS Requirements</a:t>
            </a:r>
          </a:p>
          <a:p>
            <a:pPr lvl="1"/>
            <a:r>
              <a:rPr lang="en-US" dirty="0" smtClean="0"/>
              <a:t>Health, physical and environmental hazard criteria for substances and for classification of mixtures</a:t>
            </a:r>
            <a:endParaRPr lang="en-US" sz="3300" dirty="0" smtClean="0"/>
          </a:p>
          <a:p>
            <a:pPr lvl="1"/>
            <a:r>
              <a:rPr lang="en-US" dirty="0" smtClean="0"/>
              <a:t>Provisions for communicating information on labels (including harmonized pictograms, hazard statements, and signals words)</a:t>
            </a:r>
            <a:endParaRPr lang="en-US" sz="3300" dirty="0" smtClean="0"/>
          </a:p>
          <a:p>
            <a:pPr lvl="1"/>
            <a:r>
              <a:rPr lang="en-US" dirty="0" smtClean="0"/>
              <a:t>A 16- section safety data sheet – no longer called Material Safety Data Sheets</a:t>
            </a:r>
            <a:endParaRPr lang="en-US" sz="3300" dirty="0" smtClean="0"/>
          </a:p>
          <a:p>
            <a:pPr lvl="1">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GHS </a:t>
            </a:r>
            <a:r>
              <a:rPr lang="en-US" dirty="0" smtClean="0"/>
              <a:t>Labels</a:t>
            </a:r>
            <a:endParaRPr lang="en-US" dirty="0"/>
          </a:p>
        </p:txBody>
      </p:sp>
      <p:sp>
        <p:nvSpPr>
          <p:cNvPr id="3" name="Content Placeholder 2"/>
          <p:cNvSpPr>
            <a:spLocks noGrp="1"/>
          </p:cNvSpPr>
          <p:nvPr>
            <p:ph idx="1"/>
          </p:nvPr>
        </p:nvSpPr>
        <p:spPr/>
        <p:txBody>
          <a:bodyPr>
            <a:normAutofit lnSpcReduction="10000"/>
          </a:bodyPr>
          <a:lstStyle/>
          <a:p>
            <a:r>
              <a:rPr lang="en-US" dirty="0" smtClean="0"/>
              <a:t>GHS Label Elements</a:t>
            </a:r>
          </a:p>
          <a:p>
            <a:pPr lvl="1"/>
            <a:r>
              <a:rPr lang="en-US" dirty="0" smtClean="0"/>
              <a:t>Symbol (hazard pictograms): convey health, physical and environmental hazard information, assigned to a GHS hazard class and category</a:t>
            </a:r>
            <a:endParaRPr lang="en-US" sz="3300" dirty="0" smtClean="0"/>
          </a:p>
          <a:p>
            <a:pPr lvl="1"/>
            <a:r>
              <a:rPr lang="en-US" dirty="0" smtClean="0"/>
              <a:t>Signal Words: “Danger” or “Warning” are used to emphasize and indicate the relative level of severity of the hazard.</a:t>
            </a:r>
            <a:endParaRPr lang="en-US" sz="3300" dirty="0" smtClean="0"/>
          </a:p>
          <a:p>
            <a:pPr lvl="1"/>
            <a:r>
              <a:rPr lang="en-US" dirty="0" smtClean="0"/>
              <a:t>Hazard Statements: Standard phrases assigned to a hazard class and category that describe the nature of the hazard.</a:t>
            </a:r>
            <a:endParaRPr lang="en-US" sz="3300" dirty="0" smtClean="0"/>
          </a:p>
          <a:p>
            <a:endParaRPr lang="en-US" sz="3600" dirty="0" smtClean="0"/>
          </a:p>
          <a:p>
            <a:pPr lvl="1"/>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GHS Pictograms and Hazard Classes</a:t>
            </a:r>
            <a:endParaRPr lang="en-US" sz="3200" dirty="0"/>
          </a:p>
        </p:txBody>
      </p:sp>
      <p:graphicFrame>
        <p:nvGraphicFramePr>
          <p:cNvPr id="3" name="Table 2"/>
          <p:cNvGraphicFramePr>
            <a:graphicFrameLocks noGrp="1"/>
          </p:cNvGraphicFramePr>
          <p:nvPr/>
        </p:nvGraphicFramePr>
        <p:xfrm>
          <a:off x="228600" y="1303638"/>
          <a:ext cx="8382000" cy="5096560"/>
        </p:xfrm>
        <a:graphic>
          <a:graphicData uri="http://schemas.openxmlformats.org/drawingml/2006/table">
            <a:tbl>
              <a:tblPr/>
              <a:tblGrid>
                <a:gridCol w="2794000"/>
                <a:gridCol w="2794000"/>
                <a:gridCol w="2794000"/>
              </a:tblGrid>
              <a:tr h="248164">
                <a:tc gridSpan="3">
                  <a:txBody>
                    <a:bodyPr/>
                    <a:lstStyle/>
                    <a:p>
                      <a:pPr marL="0" marR="0" algn="ctr">
                        <a:lnSpc>
                          <a:spcPct val="100000"/>
                        </a:lnSpc>
                        <a:spcBef>
                          <a:spcPts val="0"/>
                        </a:spcBef>
                        <a:spcAft>
                          <a:spcPts val="0"/>
                        </a:spcAft>
                      </a:pPr>
                      <a:endParaRPr lang="en-US" sz="1000" dirty="0">
                        <a:latin typeface="Calibri"/>
                        <a:ea typeface="Times New Roman"/>
                        <a:cs typeface="Times New Roman"/>
                      </a:endParaRPr>
                    </a:p>
                  </a:txBody>
                  <a:tcPr marL="17413" marR="17413" marT="17413" marB="17413">
                    <a:lnL>
                      <a:noFill/>
                    </a:lnL>
                    <a:lnR>
                      <a:noFill/>
                    </a:lnR>
                    <a:lnT>
                      <a:noFill/>
                    </a:lnT>
                    <a:lnB>
                      <a:noFill/>
                    </a:lnB>
                  </a:tcPr>
                </a:tc>
                <a:tc hMerge="1">
                  <a:txBody>
                    <a:bodyPr/>
                    <a:lstStyle/>
                    <a:p>
                      <a:endParaRPr lang="en-US"/>
                    </a:p>
                  </a:txBody>
                  <a:tcPr/>
                </a:tc>
                <a:tc hMerge="1">
                  <a:txBody>
                    <a:bodyPr/>
                    <a:lstStyle/>
                    <a:p>
                      <a:endParaRPr lang="en-US"/>
                    </a:p>
                  </a:txBody>
                  <a:tcPr/>
                </a:tc>
              </a:tr>
              <a:tr h="1343798">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Oxidizers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Flammables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Self Reactives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Pyrophorics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Self-Heating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Emits Flammable Gas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Organic Peroxides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Explosives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Self Reactives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Organic Peroxides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r>
              <a:tr h="520154">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Acute toxicity (severe) </a:t>
                      </a: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Corrosives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Gases Under Pressure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r>
              <a:tr h="2082932">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Carcinogen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Respiratory Sensitizer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Reproductive Toxicity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Target Organ Toxicity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Mutagenicity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Aspiration Toxicity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c>
                  <a:txBody>
                    <a:bodyPr/>
                    <a:lstStyle/>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endParaRPr lang="en-US" sz="900" dirty="0" smtClean="0">
                        <a:solidFill>
                          <a:schemeClr val="tx1"/>
                        </a:solidFill>
                        <a:latin typeface="Calibri"/>
                        <a:ea typeface="Times New Roman"/>
                        <a:cs typeface="Arial"/>
                      </a:endParaRPr>
                    </a:p>
                    <a:p>
                      <a:pPr marL="342900" marR="0" lvl="0" indent="-342900">
                        <a:lnSpc>
                          <a:spcPct val="100000"/>
                        </a:lnSpc>
                        <a:spcBef>
                          <a:spcPts val="0"/>
                        </a:spcBef>
                        <a:spcAft>
                          <a:spcPts val="0"/>
                        </a:spcAft>
                        <a:buSzPts val="1000"/>
                        <a:buFont typeface="Wingdings"/>
                        <a:buChar char=""/>
                        <a:tabLst>
                          <a:tab pos="457200" algn="l"/>
                        </a:tabLst>
                      </a:pPr>
                      <a:r>
                        <a:rPr lang="en-US" sz="900" dirty="0" smtClean="0">
                          <a:solidFill>
                            <a:schemeClr val="tx1"/>
                          </a:solidFill>
                          <a:latin typeface="Calibri"/>
                          <a:ea typeface="Times New Roman"/>
                          <a:cs typeface="Arial"/>
                        </a:rPr>
                        <a:t>Environmental </a:t>
                      </a:r>
                      <a:r>
                        <a:rPr lang="en-US" sz="900" dirty="0">
                          <a:solidFill>
                            <a:schemeClr val="tx1"/>
                          </a:solidFill>
                          <a:latin typeface="Calibri"/>
                          <a:ea typeface="Times New Roman"/>
                          <a:cs typeface="Arial"/>
                        </a:rPr>
                        <a:t>Toxicity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c>
                  <a:txBody>
                    <a:bodyPr/>
                    <a:lstStyle/>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Irritant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Dermal Sensitizer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Acute toxicity (harmful)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Narcotic Effects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Respiratory Tract </a:t>
                      </a:r>
                      <a:endParaRPr lang="en-US" sz="1000" dirty="0">
                        <a:solidFill>
                          <a:schemeClr val="tx1"/>
                        </a:solidFill>
                        <a:latin typeface="Calibri"/>
                        <a:ea typeface="Times New Roman"/>
                        <a:cs typeface="Times New Roman"/>
                      </a:endParaRPr>
                    </a:p>
                    <a:p>
                      <a:pPr marL="342900" marR="0" lvl="0" indent="-342900">
                        <a:lnSpc>
                          <a:spcPct val="100000"/>
                        </a:lnSpc>
                        <a:spcBef>
                          <a:spcPts val="0"/>
                        </a:spcBef>
                        <a:spcAft>
                          <a:spcPts val="0"/>
                        </a:spcAft>
                        <a:buSzPts val="1000"/>
                        <a:buFont typeface="Wingdings"/>
                        <a:buChar char=""/>
                        <a:tabLst>
                          <a:tab pos="457200" algn="l"/>
                        </a:tabLst>
                      </a:pPr>
                      <a:r>
                        <a:rPr lang="en-US" sz="900" dirty="0">
                          <a:solidFill>
                            <a:schemeClr val="tx1"/>
                          </a:solidFill>
                          <a:latin typeface="Calibri"/>
                          <a:ea typeface="Times New Roman"/>
                          <a:cs typeface="Arial"/>
                        </a:rPr>
                        <a:t>Irritation </a:t>
                      </a:r>
                      <a:endParaRPr lang="en-US" sz="1000" dirty="0">
                        <a:solidFill>
                          <a:schemeClr val="tx1"/>
                        </a:solidFill>
                        <a:latin typeface="Calibri"/>
                        <a:ea typeface="Times New Roman"/>
                        <a:cs typeface="Times New Roman"/>
                      </a:endParaRPr>
                    </a:p>
                  </a:txBody>
                  <a:tcPr marL="17413" marR="17413" marT="17413" marB="17413">
                    <a:lnL>
                      <a:noFill/>
                    </a:lnL>
                    <a:lnR>
                      <a:noFill/>
                    </a:lnR>
                    <a:lnT>
                      <a:noFill/>
                    </a:lnT>
                    <a:lnB>
                      <a:noFill/>
                    </a:lnB>
                  </a:tcPr>
                </a:tc>
              </a:tr>
            </a:tbl>
          </a:graphicData>
        </a:graphic>
      </p:graphicFrame>
      <p:pic>
        <p:nvPicPr>
          <p:cNvPr id="69641" name="Picture 3" descr="Pictogram"/>
          <p:cNvPicPr>
            <a:picLocks noChangeAspect="1" noChangeArrowheads="1"/>
          </p:cNvPicPr>
          <p:nvPr/>
        </p:nvPicPr>
        <p:blipFill>
          <a:blip r:embed="rId2" cstate="print"/>
          <a:stretch>
            <a:fillRect/>
          </a:stretch>
        </p:blipFill>
        <p:spPr bwMode="auto">
          <a:xfrm>
            <a:off x="1371600" y="1524000"/>
            <a:ext cx="1085850" cy="1085850"/>
          </a:xfrm>
          <a:prstGeom prst="rect">
            <a:avLst/>
          </a:prstGeom>
          <a:solidFill>
            <a:schemeClr val="tx1"/>
          </a:solidFill>
          <a:ln>
            <a:noFill/>
          </a:ln>
        </p:spPr>
      </p:pic>
      <p:pic>
        <p:nvPicPr>
          <p:cNvPr id="69640" name="Picture 4" descr="Pictogram"/>
          <p:cNvPicPr>
            <a:picLocks noChangeAspect="1" noChangeArrowheads="1"/>
          </p:cNvPicPr>
          <p:nvPr/>
        </p:nvPicPr>
        <p:blipFill>
          <a:blip r:embed="rId3" cstate="print"/>
          <a:srcRect/>
          <a:stretch>
            <a:fillRect/>
          </a:stretch>
        </p:blipFill>
        <p:spPr bwMode="auto">
          <a:xfrm>
            <a:off x="4495800" y="1524000"/>
            <a:ext cx="1076325" cy="1076325"/>
          </a:xfrm>
          <a:prstGeom prst="rect">
            <a:avLst/>
          </a:prstGeom>
          <a:solidFill>
            <a:schemeClr val="tx1"/>
          </a:solidFill>
        </p:spPr>
      </p:pic>
      <p:pic>
        <p:nvPicPr>
          <p:cNvPr id="69639" name="Picture 5" descr="Pictogram"/>
          <p:cNvPicPr>
            <a:picLocks noChangeAspect="1" noChangeArrowheads="1"/>
          </p:cNvPicPr>
          <p:nvPr/>
        </p:nvPicPr>
        <p:blipFill>
          <a:blip r:embed="rId4" cstate="print"/>
          <a:srcRect/>
          <a:stretch>
            <a:fillRect/>
          </a:stretch>
        </p:blipFill>
        <p:spPr bwMode="auto">
          <a:xfrm>
            <a:off x="7239000" y="1524000"/>
            <a:ext cx="1076325" cy="1076325"/>
          </a:xfrm>
          <a:prstGeom prst="rect">
            <a:avLst/>
          </a:prstGeom>
          <a:solidFill>
            <a:schemeClr val="tx1"/>
          </a:solidFill>
        </p:spPr>
      </p:pic>
      <p:pic>
        <p:nvPicPr>
          <p:cNvPr id="69638" name="Picture 6" descr="Pictogram"/>
          <p:cNvPicPr>
            <a:picLocks noChangeAspect="1" noChangeArrowheads="1"/>
          </p:cNvPicPr>
          <p:nvPr/>
        </p:nvPicPr>
        <p:blipFill>
          <a:blip r:embed="rId5" cstate="print"/>
          <a:srcRect/>
          <a:stretch>
            <a:fillRect/>
          </a:stretch>
        </p:blipFill>
        <p:spPr bwMode="auto">
          <a:xfrm>
            <a:off x="1371600" y="3124200"/>
            <a:ext cx="1076325" cy="1076325"/>
          </a:xfrm>
          <a:prstGeom prst="rect">
            <a:avLst/>
          </a:prstGeom>
          <a:solidFill>
            <a:schemeClr val="tx1"/>
          </a:solidFill>
        </p:spPr>
      </p:pic>
      <p:pic>
        <p:nvPicPr>
          <p:cNvPr id="69637" name="Picture 7" descr="Pictogram"/>
          <p:cNvPicPr>
            <a:picLocks noChangeAspect="1" noChangeArrowheads="1"/>
          </p:cNvPicPr>
          <p:nvPr/>
        </p:nvPicPr>
        <p:blipFill>
          <a:blip r:embed="rId6" cstate="print"/>
          <a:srcRect/>
          <a:stretch>
            <a:fillRect/>
          </a:stretch>
        </p:blipFill>
        <p:spPr bwMode="auto">
          <a:xfrm>
            <a:off x="3505200" y="3124200"/>
            <a:ext cx="1076325" cy="1076325"/>
          </a:xfrm>
          <a:prstGeom prst="rect">
            <a:avLst/>
          </a:prstGeom>
          <a:noFill/>
        </p:spPr>
      </p:pic>
      <p:pic>
        <p:nvPicPr>
          <p:cNvPr id="69636" name="Picture 8" descr="Pictogram"/>
          <p:cNvPicPr>
            <a:picLocks noChangeAspect="1" noChangeArrowheads="1"/>
          </p:cNvPicPr>
          <p:nvPr/>
        </p:nvPicPr>
        <p:blipFill>
          <a:blip r:embed="rId7" cstate="print"/>
          <a:srcRect/>
          <a:stretch>
            <a:fillRect/>
          </a:stretch>
        </p:blipFill>
        <p:spPr bwMode="auto">
          <a:xfrm>
            <a:off x="6324600" y="3124200"/>
            <a:ext cx="1076325" cy="1076325"/>
          </a:xfrm>
          <a:prstGeom prst="rect">
            <a:avLst/>
          </a:prstGeom>
          <a:noFill/>
        </p:spPr>
      </p:pic>
      <p:pic>
        <p:nvPicPr>
          <p:cNvPr id="69635" name="Picture 9" descr="Pictogram"/>
          <p:cNvPicPr>
            <a:picLocks noChangeAspect="1" noChangeArrowheads="1"/>
          </p:cNvPicPr>
          <p:nvPr/>
        </p:nvPicPr>
        <p:blipFill>
          <a:blip r:embed="rId8" cstate="print"/>
          <a:srcRect/>
          <a:stretch>
            <a:fillRect/>
          </a:stretch>
        </p:blipFill>
        <p:spPr bwMode="auto">
          <a:xfrm>
            <a:off x="609600" y="5257800"/>
            <a:ext cx="1228725" cy="1228725"/>
          </a:xfrm>
          <a:prstGeom prst="rect">
            <a:avLst/>
          </a:prstGeom>
          <a:noFill/>
        </p:spPr>
      </p:pic>
      <p:pic>
        <p:nvPicPr>
          <p:cNvPr id="69634" name="Picture 10" descr="Pictogram"/>
          <p:cNvPicPr>
            <a:picLocks noChangeAspect="1" noChangeArrowheads="1"/>
          </p:cNvPicPr>
          <p:nvPr/>
        </p:nvPicPr>
        <p:blipFill>
          <a:blip r:embed="rId9" cstate="print"/>
          <a:srcRect/>
          <a:stretch>
            <a:fillRect/>
          </a:stretch>
        </p:blipFill>
        <p:spPr bwMode="auto">
          <a:xfrm>
            <a:off x="3505200" y="5181600"/>
            <a:ext cx="1076325" cy="1076325"/>
          </a:xfrm>
          <a:prstGeom prst="rect">
            <a:avLst/>
          </a:prstGeom>
          <a:noFill/>
        </p:spPr>
      </p:pic>
      <p:pic>
        <p:nvPicPr>
          <p:cNvPr id="69633" name="Picture 11" descr="Pictogram"/>
          <p:cNvPicPr>
            <a:picLocks noChangeAspect="1" noChangeArrowheads="1"/>
          </p:cNvPicPr>
          <p:nvPr/>
        </p:nvPicPr>
        <p:blipFill>
          <a:blip r:embed="rId10" cstate="print"/>
          <a:srcRect/>
          <a:stretch>
            <a:fillRect/>
          </a:stretch>
        </p:blipFill>
        <p:spPr bwMode="auto">
          <a:xfrm>
            <a:off x="6172200" y="5181600"/>
            <a:ext cx="1076325" cy="1076325"/>
          </a:xfrm>
          <a:prstGeom prst="rect">
            <a:avLst/>
          </a:prstGeom>
          <a:solidFill>
            <a:schemeClr val="tx1"/>
          </a:solid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GHS Example Label</a:t>
            </a:r>
            <a:endParaRPr lang="en-US" dirty="0"/>
          </a:p>
        </p:txBody>
      </p:sp>
      <p:pic>
        <p:nvPicPr>
          <p:cNvPr id="59393" name="Picture 1" descr="Pictogram"/>
          <p:cNvPicPr>
            <a:picLocks noChangeAspect="1" noChangeArrowheads="1"/>
          </p:cNvPicPr>
          <p:nvPr/>
        </p:nvPicPr>
        <p:blipFill>
          <a:blip r:embed="rId2" cstate="print"/>
          <a:srcRect/>
          <a:stretch>
            <a:fillRect/>
          </a:stretch>
        </p:blipFill>
        <p:spPr bwMode="auto">
          <a:xfrm>
            <a:off x="914400" y="1676400"/>
            <a:ext cx="1085850" cy="1085850"/>
          </a:xfrm>
          <a:prstGeom prst="rect">
            <a:avLst/>
          </a:prstGeom>
          <a:solidFill>
            <a:schemeClr val="tx1"/>
          </a:solidFill>
        </p:spPr>
      </p:pic>
      <p:pic>
        <p:nvPicPr>
          <p:cNvPr id="59394" name="Picture 2" descr="Pictogram"/>
          <p:cNvPicPr>
            <a:picLocks noChangeAspect="1" noChangeArrowheads="1"/>
          </p:cNvPicPr>
          <p:nvPr/>
        </p:nvPicPr>
        <p:blipFill>
          <a:blip r:embed="rId3" cstate="print"/>
          <a:srcRect/>
          <a:stretch>
            <a:fillRect/>
          </a:stretch>
        </p:blipFill>
        <p:spPr bwMode="auto">
          <a:xfrm>
            <a:off x="7010400" y="1600200"/>
            <a:ext cx="1085850" cy="1085850"/>
          </a:xfrm>
          <a:prstGeom prst="rect">
            <a:avLst/>
          </a:prstGeom>
          <a:solidFill>
            <a:schemeClr val="tx1"/>
          </a:solidFill>
        </p:spPr>
      </p:pic>
      <p:sp>
        <p:nvSpPr>
          <p:cNvPr id="59395" name="Rectangle 3"/>
          <p:cNvSpPr>
            <a:spLocks noChangeArrowheads="1"/>
          </p:cNvSpPr>
          <p:nvPr/>
        </p:nvSpPr>
        <p:spPr bwMode="auto">
          <a:xfrm>
            <a:off x="685800" y="2093640"/>
            <a:ext cx="7315201" cy="38933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ToxiFlam (Contains: XYZ)  </a:t>
            </a:r>
            <a:r>
              <a:rPr kumimoji="0" lang="en-US" sz="1000" b="0" i="0" u="none" strike="noStrike" cap="none" normalizeH="0" baseline="0" dirty="0" smtClean="0">
                <a:ln>
                  <a:noFill/>
                </a:ln>
                <a:solidFill>
                  <a:schemeClr val="tx1"/>
                </a:solidFill>
                <a:effectLst/>
                <a:latin typeface="Verdana" pitchFamily="34" charset="0"/>
                <a:cs typeface="Arial" pitchFamily="34" charset="0"/>
              </a:rPr>
              <a:t>  </a:t>
            </a:r>
            <a:br>
              <a:rPr kumimoji="0" lang="en-US" sz="1000" b="0" i="0" u="none" strike="noStrike" cap="none" normalizeH="0" baseline="0" dirty="0" smtClean="0">
                <a:ln>
                  <a:noFill/>
                </a:ln>
                <a:solidFill>
                  <a:schemeClr val="tx1"/>
                </a:solidFill>
                <a:effectLst/>
                <a:latin typeface="Verdana" pitchFamily="34" charset="0"/>
                <a:cs typeface="Arial" pitchFamily="34" charset="0"/>
              </a:rPr>
            </a:br>
            <a:r>
              <a:rPr kumimoji="0" lang="en-US" sz="1000" b="0" i="0" u="none" strike="noStrike" cap="none" normalizeH="0" baseline="0" dirty="0" smtClean="0">
                <a:ln>
                  <a:noFill/>
                </a:ln>
                <a:solidFill>
                  <a:schemeClr val="tx1"/>
                </a:solidFill>
                <a:effectLst/>
                <a:latin typeface="Verdana" pitchFamily="34" charset="0"/>
                <a:cs typeface="Arial" pitchFamily="34" charset="0"/>
              </a:rPr>
              <a:t/>
            </a:r>
            <a:br>
              <a:rPr kumimoji="0" lang="en-US" sz="1000" b="0" i="0" u="none" strike="noStrike" cap="none" normalizeH="0" baseline="0" dirty="0" smtClean="0">
                <a:ln>
                  <a:noFill/>
                </a:ln>
                <a:solidFill>
                  <a:schemeClr val="tx1"/>
                </a:solidFill>
                <a:effectLst/>
                <a:latin typeface="Verdana" pitchFamily="34" charset="0"/>
                <a:cs typeface="Arial" pitchFamily="34" charset="0"/>
              </a:rPr>
            </a:br>
            <a:r>
              <a:rPr kumimoji="0" lang="en-US" sz="1100" b="0" i="0" u="none" strike="noStrike" cap="none" normalizeH="0" baseline="0" dirty="0" smtClean="0">
                <a:ln>
                  <a:noFill/>
                </a:ln>
                <a:solidFill>
                  <a:schemeClr val="tx1"/>
                </a:solidFill>
                <a:effectLst/>
                <a:latin typeface="Verdana" pitchFamily="34" charset="0"/>
                <a:cs typeface="Arial" pitchFamily="34" charset="0"/>
              </a:rPr>
              <a:t>Danger! Toxic If Swallowed, Flammable Liquid and Vapor</a:t>
            </a: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1100" b="0" i="0" u="none" strike="noStrike" cap="none" normalizeH="0" baseline="0" dirty="0" smtClean="0">
                <a:ln>
                  <a:noFill/>
                </a:ln>
                <a:solidFill>
                  <a:schemeClr val="tx1"/>
                </a:solidFill>
                <a:effectLst/>
                <a:latin typeface="Arial" pitchFamily="34" charset="0"/>
                <a:cs typeface="Arial" pitchFamily="34" charset="0"/>
              </a:rPr>
              <a:t>Do not eat, drink or use tobacco when using this product. Wash hands thoroughly after handling. Keep container tightly closed. Keep away from heat/sparks/open flame. - No smoking. Wear protective gloves and eye/face protection. Ground container and receiving equipment. Use explosion-proof electrical equipment. Take precautionary measures against static discharge. </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1100" b="0" i="0" u="none" strike="noStrike" cap="none" normalizeH="0" baseline="0" dirty="0" smtClean="0">
                <a:ln>
                  <a:noFill/>
                </a:ln>
                <a:solidFill>
                  <a:schemeClr val="tx1"/>
                </a:solidFill>
                <a:effectLst/>
                <a:latin typeface="Arial" pitchFamily="34" charset="0"/>
                <a:cs typeface="Arial" pitchFamily="34" charset="0"/>
              </a:rPr>
              <a:t>Use only non-sparking tools. Store in cool/well-ventilated place.</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11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cs typeface="Arial" pitchFamily="34" charset="0"/>
              </a:rPr>
              <a:t>IF SWALLOWED: Immediately call a POISON CONTROL CENTER or doctor/physician. Rinse mouth.</a:t>
            </a:r>
            <a:br>
              <a:rPr kumimoji="0" lang="en-US" sz="1100" b="0" i="0" u="none" strike="noStrike" cap="none" normalizeH="0" baseline="0" dirty="0" smtClean="0">
                <a:ln>
                  <a:noFill/>
                </a:ln>
                <a:solidFill>
                  <a:schemeClr val="tx1"/>
                </a:solidFill>
                <a:effectLst/>
                <a:latin typeface="Verdana" pitchFamily="34" charset="0"/>
                <a:cs typeface="Arial" pitchFamily="34" charset="0"/>
              </a:rPr>
            </a:br>
            <a:r>
              <a:rPr kumimoji="0" lang="en-US" sz="1100" b="0" i="0" u="none" strike="noStrike" cap="none" normalizeH="0" baseline="0" dirty="0" smtClean="0">
                <a:ln>
                  <a:noFill/>
                </a:ln>
                <a:solidFill>
                  <a:schemeClr val="tx1"/>
                </a:solidFill>
                <a:effectLst/>
                <a:latin typeface="Verdana" pitchFamily="34" charset="0"/>
                <a:cs typeface="Arial" pitchFamily="34" charset="0"/>
              </a:rPr>
              <a:t/>
            </a:r>
            <a:br>
              <a:rPr kumimoji="0" lang="en-US" sz="1100" b="0" i="0" u="none" strike="noStrike" cap="none" normalizeH="0" baseline="0" dirty="0" smtClean="0">
                <a:ln>
                  <a:noFill/>
                </a:ln>
                <a:solidFill>
                  <a:schemeClr val="tx1"/>
                </a:solidFill>
                <a:effectLst/>
                <a:latin typeface="Verdana" pitchFamily="34" charset="0"/>
                <a:cs typeface="Arial" pitchFamily="34" charset="0"/>
              </a:rPr>
            </a:br>
            <a:r>
              <a:rPr kumimoji="0" lang="en-US" sz="1100" b="0" i="0" u="none" strike="noStrike" cap="none" normalizeH="0" baseline="0" dirty="0" smtClean="0">
                <a:ln>
                  <a:noFill/>
                </a:ln>
                <a:solidFill>
                  <a:schemeClr val="tx1"/>
                </a:solidFill>
                <a:effectLst/>
                <a:latin typeface="Verdana" pitchFamily="34" charset="0"/>
                <a:cs typeface="Arial" pitchFamily="34" charset="0"/>
              </a:rPr>
              <a:t>In case of fire, use water fog, dry chemical, CO</a:t>
            </a:r>
            <a:r>
              <a:rPr kumimoji="0" lang="en-US" sz="1100" b="0" i="0" u="none" strike="noStrike" cap="none" normalizeH="0" baseline="-30000" dirty="0" smtClean="0">
                <a:ln>
                  <a:noFill/>
                </a:ln>
                <a:solidFill>
                  <a:schemeClr val="tx1"/>
                </a:solidFill>
                <a:effectLst/>
                <a:latin typeface="Verdana" pitchFamily="34" charset="0"/>
                <a:cs typeface="Arial" pitchFamily="34" charset="0"/>
              </a:rPr>
              <a:t>2</a:t>
            </a:r>
            <a:r>
              <a:rPr kumimoji="0" lang="en-US" sz="1100" b="0" i="0" u="none" strike="noStrike" cap="none" normalizeH="0" baseline="0" dirty="0" smtClean="0">
                <a:ln>
                  <a:noFill/>
                </a:ln>
                <a:solidFill>
                  <a:schemeClr val="tx1"/>
                </a:solidFill>
                <a:effectLst/>
                <a:latin typeface="Verdana" pitchFamily="34" charset="0"/>
                <a:cs typeface="Arial" pitchFamily="34" charset="0"/>
              </a:rPr>
              <a:t>, or "alcohol" foam.</a:t>
            </a: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600" b="0" i="0" u="none" strike="noStrike" cap="none" normalizeH="0" baseline="0" dirty="0" smtClean="0">
                <a:ln>
                  <a:noFill/>
                </a:ln>
                <a:solidFill>
                  <a:schemeClr val="tx1"/>
                </a:solidFill>
                <a:effectLst/>
                <a:latin typeface="Arial" pitchFamily="34" charset="0"/>
                <a:cs typeface="Arial" pitchFamily="34" charset="0"/>
              </a:rPr>
              <a:t/>
            </a:r>
            <a:br>
              <a:rPr kumimoji="0" lang="en-US" sz="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See Safety Data Sheet for further details regarding safe use of this product.</a:t>
            </a:r>
            <a:br>
              <a:rPr kumimoji="0" lang="en-US" sz="1400" b="0" i="0" u="none" strike="noStrike" cap="none" normalizeH="0" baseline="0" dirty="0" smtClean="0">
                <a:ln>
                  <a:noFill/>
                </a:ln>
                <a:solidFill>
                  <a:schemeClr val="tx1"/>
                </a:solidFill>
                <a:effectLst/>
                <a:latin typeface="Arial" pitchFamily="34" charset="0"/>
                <a:cs typeface="Arial" pitchFamily="34" charset="0"/>
              </a:rPr>
            </a:br>
            <a:r>
              <a:rPr kumimoji="0" lang="en-US" sz="1400" b="0" i="0" u="none" strike="noStrike" cap="none" normalizeH="0" baseline="0" dirty="0" smtClean="0">
                <a:ln>
                  <a:noFill/>
                </a:ln>
                <a:solidFill>
                  <a:schemeClr val="tx1"/>
                </a:solidFill>
                <a:effectLst/>
                <a:latin typeface="Arial" pitchFamily="34" charset="0"/>
                <a:cs typeface="Arial" pitchFamily="34" charset="0"/>
              </a:rPr>
              <a:t/>
            </a:r>
            <a:br>
              <a:rPr kumimoji="0" lang="en-US" sz="1400" b="0" i="0" u="none" strike="noStrike" cap="none" normalizeH="0" baseline="0" dirty="0" smtClean="0">
                <a:ln>
                  <a:noFill/>
                </a:ln>
                <a:solidFill>
                  <a:schemeClr val="tx1"/>
                </a:solidFill>
                <a:effectLst/>
                <a:latin typeface="Arial" pitchFamily="34" charset="0"/>
                <a:cs typeface="Arial" pitchFamily="34" charset="0"/>
              </a:rPr>
            </a:br>
            <a:r>
              <a:rPr kumimoji="0" lang="en-US" sz="1400" b="0" i="0" u="none" strike="noStrike" cap="none" normalizeH="0" baseline="0" dirty="0" smtClean="0">
                <a:ln>
                  <a:noFill/>
                </a:ln>
                <a:solidFill>
                  <a:schemeClr val="tx1"/>
                </a:solidFill>
                <a:effectLst/>
                <a:latin typeface="Arial" pitchFamily="34" charset="0"/>
                <a:cs typeface="Arial" pitchFamily="34" charset="0"/>
              </a:rPr>
              <a:t>MyCompany, MyStreet, MyTown NJ 00000, Tel: 444 999 9999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cs typeface="Times New Roman" pitchFamily="18" charset="0"/>
              </a:rPr>
              <a:t>Covered by standard</a:t>
            </a:r>
            <a:endParaRPr lang="en-US" sz="4400" dirty="0">
              <a:cs typeface="Times New Roman" pitchFamily="18" charset="0"/>
            </a:endParaRPr>
          </a:p>
        </p:txBody>
      </p:sp>
      <p:sp>
        <p:nvSpPr>
          <p:cNvPr id="3" name="Content Placeholder 2"/>
          <p:cNvSpPr>
            <a:spLocks noGrp="1"/>
          </p:cNvSpPr>
          <p:nvPr>
            <p:ph idx="1"/>
          </p:nvPr>
        </p:nvSpPr>
        <p:spPr>
          <a:ln>
            <a:solidFill>
              <a:srgbClr val="002060"/>
            </a:solidFill>
          </a:ln>
        </p:spPr>
        <p:txBody>
          <a:bodyPr>
            <a:normAutofit/>
          </a:bodyPr>
          <a:lstStyle/>
          <a:p>
            <a:r>
              <a:rPr lang="en-US" sz="2400" dirty="0" smtClean="0">
                <a:cs typeface="Times New Roman" pitchFamily="18" charset="0"/>
              </a:rPr>
              <a:t>Everyone is covered by the standard that works in a laboratory.</a:t>
            </a:r>
          </a:p>
          <a:p>
            <a:pPr>
              <a:buNone/>
            </a:pPr>
            <a:endParaRPr lang="en-US" sz="2400" dirty="0" smtClean="0">
              <a:cs typeface="Times New Roman" pitchFamily="18" charset="0"/>
            </a:endParaRPr>
          </a:p>
          <a:p>
            <a:r>
              <a:rPr lang="en-US" sz="2400" dirty="0" smtClean="0">
                <a:cs typeface="Times New Roman" pitchFamily="18" charset="0"/>
              </a:rPr>
              <a:t>Laboratory is defined by OSHA as, “a workplace where relatively small quantities of hazardous chemicals are used on a non-production basis.”</a:t>
            </a:r>
          </a:p>
          <a:p>
            <a:pPr>
              <a:buNone/>
            </a:pPr>
            <a:endParaRPr lang="en-US" sz="2400" dirty="0" smtClean="0">
              <a:cs typeface="Times New Roman" pitchFamily="18" charset="0"/>
            </a:endParaRPr>
          </a:p>
          <a:p>
            <a:r>
              <a:rPr lang="en-US" sz="2400" dirty="0" smtClean="0">
                <a:cs typeface="Times New Roman" pitchFamily="18" charset="0"/>
              </a:rPr>
              <a:t>Laboratory workers should be 18 years or older.  For students age 17 and under, prior approval is needed through the </a:t>
            </a:r>
            <a:r>
              <a:rPr lang="en-US" sz="2400" b="1" dirty="0" smtClean="0">
                <a:solidFill>
                  <a:srgbClr val="002060"/>
                </a:solidFill>
                <a:cs typeface="Times New Roman" pitchFamily="18" charset="0"/>
                <a:hlinkClick r:id="rId3"/>
              </a:rPr>
              <a:t>Minors in Lab Policy</a:t>
            </a:r>
            <a:endParaRPr lang="en-US" sz="2400" b="1" dirty="0" smtClean="0">
              <a:solidFill>
                <a:srgbClr val="002060"/>
              </a:solidFill>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Door Signage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Room number </a:t>
            </a:r>
          </a:p>
          <a:p>
            <a:r>
              <a:rPr lang="en-US" dirty="0" smtClean="0"/>
              <a:t>Department </a:t>
            </a:r>
          </a:p>
          <a:p>
            <a:r>
              <a:rPr lang="en-US" dirty="0" smtClean="0"/>
              <a:t>Laboratory supervisor's name </a:t>
            </a:r>
          </a:p>
          <a:p>
            <a:r>
              <a:rPr lang="en-US" dirty="0" smtClean="0"/>
              <a:t>Emergency contacts, including names, office location, and office and emergency telephone numbers </a:t>
            </a:r>
          </a:p>
          <a:p>
            <a:r>
              <a:rPr lang="en-US" dirty="0" smtClean="0"/>
              <a:t>Special hazards/instructions (e.g. location of large quantities of flammables or the presence of a "local alarm" system).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Chemical Exposures</a:t>
            </a:r>
            <a:endParaRPr lang="en-US" dirty="0"/>
          </a:p>
        </p:txBody>
      </p:sp>
      <p:pic>
        <p:nvPicPr>
          <p:cNvPr id="70658" name="Picture 2" descr="C:\Users\jghamo2\AppData\Local\Microsoft\Windows\Temporary Internet Files\Content.IE5\IFLK3H1F\MC900290625[1].wmf"/>
          <p:cNvPicPr>
            <a:picLocks noChangeAspect="1" noChangeArrowheads="1"/>
          </p:cNvPicPr>
          <p:nvPr/>
        </p:nvPicPr>
        <p:blipFill>
          <a:blip r:embed="rId3" cstate="print"/>
          <a:srcRect/>
          <a:stretch>
            <a:fillRect/>
          </a:stretch>
        </p:blipFill>
        <p:spPr bwMode="auto">
          <a:xfrm>
            <a:off x="1066800" y="2133600"/>
            <a:ext cx="2284491" cy="2767343"/>
          </a:xfrm>
          <a:prstGeom prst="rect">
            <a:avLst/>
          </a:prstGeom>
          <a:noFill/>
        </p:spPr>
      </p:pic>
      <p:pic>
        <p:nvPicPr>
          <p:cNvPr id="70659" name="Picture 3" descr="C:\Users\jghamo2\AppData\Local\Microsoft\Windows\Temporary Internet Files\Content.IE5\PSSBCXZI\MC900290623[1].wmf"/>
          <p:cNvPicPr>
            <a:picLocks noChangeAspect="1" noChangeArrowheads="1"/>
          </p:cNvPicPr>
          <p:nvPr/>
        </p:nvPicPr>
        <p:blipFill>
          <a:blip r:embed="rId4" cstate="print"/>
          <a:srcRect/>
          <a:stretch>
            <a:fillRect/>
          </a:stretch>
        </p:blipFill>
        <p:spPr bwMode="auto">
          <a:xfrm>
            <a:off x="5638800" y="2209800"/>
            <a:ext cx="2537988" cy="2679826"/>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Chemical Exposures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Lab Standard requires the employer to determine and implement control measures to reduce employee exposure to hazardous chemicals; and particular attention must be given to the selection of control measures for chemicals that are known to be extremely hazardous. There are three major routes of entry for a chemical to enter the body: inhalation, absorption, and ingestion. Three types of controls for prevention of these various routes of entry include engineering controls, administrative or work practice controls and personal protective equipment. Each route of entry a chemical can take to enter the body can be controlled in a number of ways, as explained below. </a:t>
            </a:r>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Inhalation Hazards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Most common route of exposure</a:t>
            </a:r>
          </a:p>
          <a:p>
            <a:pPr>
              <a:buNone/>
            </a:pPr>
            <a:endParaRPr lang="en-US" dirty="0" smtClean="0"/>
          </a:p>
          <a:p>
            <a:r>
              <a:rPr lang="en-US" dirty="0" smtClean="0"/>
              <a:t>Substitute to less volatile or toxic</a:t>
            </a:r>
          </a:p>
          <a:p>
            <a:pPr>
              <a:buNone/>
            </a:pPr>
            <a:endParaRPr lang="en-US" dirty="0" smtClean="0"/>
          </a:p>
          <a:p>
            <a:r>
              <a:rPr lang="en-US" dirty="0" smtClean="0"/>
              <a:t>Engineering control system</a:t>
            </a:r>
          </a:p>
          <a:p>
            <a:pPr lvl="1"/>
            <a:r>
              <a:rPr lang="en-US" dirty="0" smtClean="0"/>
              <a:t>Fume hoods</a:t>
            </a:r>
          </a:p>
          <a:p>
            <a:pPr lvl="1"/>
            <a:r>
              <a:rPr lang="en-US" dirty="0" smtClean="0"/>
              <a:t>Biosafety cabinet</a:t>
            </a:r>
          </a:p>
          <a:p>
            <a:pPr lvl="1"/>
            <a:r>
              <a:rPr lang="en-US" dirty="0" smtClean="0"/>
              <a:t>Glove box</a:t>
            </a:r>
          </a:p>
          <a:p>
            <a:pPr lvl="1"/>
            <a:r>
              <a:rPr lang="en-US" dirty="0" smtClean="0"/>
              <a:t>Closed system</a:t>
            </a:r>
          </a:p>
          <a:p>
            <a:pPr>
              <a:buNone/>
            </a:pPr>
            <a:endParaRPr lang="en-US" dirty="0" smtClean="0"/>
          </a:p>
          <a:p>
            <a:r>
              <a:rPr lang="en-US" dirty="0" smtClean="0"/>
              <a:t>Respirator may be used to reduce exposure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Inhalation Hazards</a:t>
            </a:r>
            <a:endParaRPr lang="en-US" dirty="0"/>
          </a:p>
        </p:txBody>
      </p:sp>
      <p:sp>
        <p:nvSpPr>
          <p:cNvPr id="3" name="Content Placeholder 2"/>
          <p:cNvSpPr>
            <a:spLocks noGrp="1"/>
          </p:cNvSpPr>
          <p:nvPr>
            <p:ph idx="1"/>
          </p:nvPr>
        </p:nvSpPr>
        <p:spPr/>
        <p:txBody>
          <a:bodyPr/>
          <a:lstStyle/>
          <a:p>
            <a:r>
              <a:rPr lang="en-US" dirty="0" smtClean="0"/>
              <a:t>Minimization of exposure time for individuals</a:t>
            </a:r>
          </a:p>
          <a:p>
            <a:endParaRPr lang="en-US" dirty="0" smtClean="0"/>
          </a:p>
          <a:p>
            <a:r>
              <a:rPr lang="en-US" dirty="0" smtClean="0"/>
              <a:t>Restrict access to an area where a hazardous chemical is used</a:t>
            </a:r>
          </a:p>
          <a:p>
            <a:endParaRPr lang="en-US" dirty="0" smtClean="0"/>
          </a:p>
          <a:p>
            <a:r>
              <a:rPr lang="en-US" dirty="0" smtClean="0"/>
              <a:t>Proper signage on lab door to indicate special hazards within.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Respirators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OSHA Respiratory Standard (1910.134) must be followed for employees wearing a respirator</a:t>
            </a:r>
          </a:p>
          <a:p>
            <a:pPr lvl="1"/>
            <a:r>
              <a:rPr lang="en-US" dirty="0" smtClean="0"/>
              <a:t>Written respiratory program</a:t>
            </a:r>
          </a:p>
          <a:p>
            <a:pPr lvl="1"/>
            <a:r>
              <a:rPr lang="en-US" dirty="0" smtClean="0"/>
              <a:t>Training on proper use of respirators</a:t>
            </a:r>
          </a:p>
          <a:p>
            <a:pPr lvl="1"/>
            <a:r>
              <a:rPr lang="en-US" dirty="0" smtClean="0"/>
              <a:t>Medical surveillance</a:t>
            </a:r>
          </a:p>
          <a:p>
            <a:pPr lvl="1"/>
            <a:r>
              <a:rPr lang="en-US" dirty="0" smtClean="0"/>
              <a:t>Fit testing</a:t>
            </a:r>
          </a:p>
          <a:p>
            <a:pPr lvl="1"/>
            <a:endParaRPr lang="en-US" dirty="0" smtClean="0"/>
          </a:p>
          <a:p>
            <a:pPr marL="168275" lvl="1" indent="-168275">
              <a:buNone/>
            </a:pPr>
            <a:r>
              <a:rPr lang="en-US" dirty="0" smtClean="0"/>
              <a:t>Contact Occupation Health and Safety (257-3827) for more information about using respirators in the laboratory.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Skin/Eye Contact hazards</a:t>
            </a:r>
            <a:endParaRPr lang="en-US" dirty="0"/>
          </a:p>
        </p:txBody>
      </p:sp>
      <p:sp>
        <p:nvSpPr>
          <p:cNvPr id="3" name="Content Placeholder 2"/>
          <p:cNvSpPr>
            <a:spLocks noGrp="1"/>
          </p:cNvSpPr>
          <p:nvPr>
            <p:ph idx="1"/>
          </p:nvPr>
        </p:nvSpPr>
        <p:spPr/>
        <p:txBody>
          <a:bodyPr/>
          <a:lstStyle/>
          <a:p>
            <a:r>
              <a:rPr lang="en-US" dirty="0" smtClean="0"/>
              <a:t>Wearing PPE to prevent contact hazards</a:t>
            </a:r>
          </a:p>
          <a:p>
            <a:pPr>
              <a:buNone/>
            </a:pPr>
            <a:endParaRPr lang="en-US" dirty="0" smtClean="0"/>
          </a:p>
          <a:p>
            <a:r>
              <a:rPr lang="en-US" dirty="0" smtClean="0"/>
              <a:t>Not all gloves are suited for all materials</a:t>
            </a:r>
          </a:p>
          <a:p>
            <a:pPr>
              <a:buNone/>
            </a:pPr>
            <a:endParaRPr lang="en-US" dirty="0" smtClean="0"/>
          </a:p>
          <a:p>
            <a:r>
              <a:rPr lang="en-US" dirty="0" smtClean="0"/>
              <a:t>If contact to a hazardous chemical occurs use the emergency eye wash or emergency safety shower.</a:t>
            </a:r>
          </a:p>
        </p:txBody>
      </p:sp>
      <p:pic>
        <p:nvPicPr>
          <p:cNvPr id="2052" name="Picture 4" descr="C:\Users\jghamo2\AppData\Local\Microsoft\Windows\Temporary Internet Files\Content.IE5\PSSBCXZI\MP900424380[1].jpg"/>
          <p:cNvPicPr>
            <a:picLocks noChangeAspect="1" noChangeArrowheads="1"/>
          </p:cNvPicPr>
          <p:nvPr/>
        </p:nvPicPr>
        <p:blipFill>
          <a:blip r:embed="rId2" cstate="print"/>
          <a:srcRect/>
          <a:stretch>
            <a:fillRect/>
          </a:stretch>
        </p:blipFill>
        <p:spPr bwMode="auto">
          <a:xfrm>
            <a:off x="6858000" y="5105400"/>
            <a:ext cx="1752600" cy="17526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Eye Wash and Safety Shower</a:t>
            </a:r>
            <a:endParaRPr lang="en-US" dirty="0"/>
          </a:p>
        </p:txBody>
      </p:sp>
      <p:sp>
        <p:nvSpPr>
          <p:cNvPr id="3" name="Content Placeholder 2"/>
          <p:cNvSpPr>
            <a:spLocks noGrp="1"/>
          </p:cNvSpPr>
          <p:nvPr>
            <p:ph idx="1"/>
          </p:nvPr>
        </p:nvSpPr>
        <p:spPr/>
        <p:txBody>
          <a:bodyPr/>
          <a:lstStyle/>
          <a:p>
            <a:r>
              <a:rPr lang="en-US" dirty="0" smtClean="0"/>
              <a:t>Safety showers and/ or eye washes are required in labs where corrosive chemicals are used.  Eye washes must be tested weekly by laboratory personnel.  Safety Showers must be tested monthly by building maintenance staff.</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on using an Emergency Eye Wash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Always wash with tepid water or eye solution from the inside edges of the eyes to the outside; this will help to avoid washing the chemicals back into the eyes or into an unaffected eye.</a:t>
            </a:r>
          </a:p>
          <a:p>
            <a:pPr lvl="0"/>
            <a:r>
              <a:rPr lang="en-US" dirty="0" smtClean="0"/>
              <a:t>Water or eye solution should </a:t>
            </a:r>
            <a:r>
              <a:rPr lang="en-US" b="1" dirty="0" smtClean="0"/>
              <a:t>not</a:t>
            </a:r>
            <a:r>
              <a:rPr lang="en-US" dirty="0" smtClean="0"/>
              <a:t> be directly aimed onto the eyeball, but aimed to the base of the nose</a:t>
            </a:r>
          </a:p>
          <a:p>
            <a:r>
              <a:rPr lang="en-US" dirty="0" smtClean="0"/>
              <a:t> Flush eyes and eyelids with water or eye solution for a </a:t>
            </a:r>
            <a:r>
              <a:rPr lang="en-US" b="1" dirty="0" smtClean="0"/>
              <a:t>minimum of 15 minutes</a:t>
            </a:r>
            <a:r>
              <a:rPr lang="en-US" dirty="0" smtClean="0"/>
              <a:t> “Roll” eyes around to ensure full rinsing.</a:t>
            </a:r>
          </a:p>
          <a:p>
            <a:r>
              <a:rPr lang="en-US" dirty="0" smtClean="0"/>
              <a:t> Immediately seek medical attention.</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Safety Shower</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Stand directly under the shower head</a:t>
            </a:r>
          </a:p>
          <a:p>
            <a:pPr>
              <a:buNone/>
            </a:pPr>
            <a:endParaRPr lang="en-US" dirty="0" smtClean="0"/>
          </a:p>
          <a:p>
            <a:pPr lvl="0"/>
            <a:r>
              <a:rPr lang="en-US" dirty="0" smtClean="0"/>
              <a:t>Pull handle to activate shower</a:t>
            </a:r>
          </a:p>
          <a:p>
            <a:pPr>
              <a:buNone/>
            </a:pPr>
            <a:endParaRPr lang="en-US" dirty="0" smtClean="0"/>
          </a:p>
          <a:p>
            <a:pPr lvl="0"/>
            <a:r>
              <a:rPr lang="en-US" dirty="0" smtClean="0"/>
              <a:t>Wash with tepid water for a </a:t>
            </a:r>
            <a:r>
              <a:rPr lang="en-US" b="1" dirty="0" smtClean="0"/>
              <a:t>minimum of 15 minutes</a:t>
            </a:r>
            <a:endParaRPr lang="en-US" dirty="0" smtClean="0"/>
          </a:p>
          <a:p>
            <a:pPr>
              <a:buNone/>
            </a:pPr>
            <a:endParaRPr lang="en-US" dirty="0" smtClean="0"/>
          </a:p>
          <a:p>
            <a:pPr lvl="0"/>
            <a:r>
              <a:rPr lang="en-US" dirty="0" smtClean="0"/>
              <a:t>To turn off the shower push the handle up</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mn-lt"/>
                <a:cs typeface="Times New Roman" pitchFamily="18" charset="0"/>
              </a:rPr>
              <a:t>Training Requirements</a:t>
            </a:r>
            <a:endParaRPr lang="en-US" sz="4400" dirty="0">
              <a:latin typeface="+mn-lt"/>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cs typeface="Times New Roman" pitchFamily="18" charset="0"/>
              </a:rPr>
              <a:t>Before commencement of lab duties, all laboratory workers must read the Chemical Hygiene Plan.</a:t>
            </a:r>
          </a:p>
          <a:p>
            <a:pPr>
              <a:buNone/>
            </a:pPr>
            <a:endParaRPr lang="en-US" sz="2400" dirty="0" smtClean="0">
              <a:cs typeface="Times New Roman" pitchFamily="18" charset="0"/>
            </a:endParaRPr>
          </a:p>
          <a:p>
            <a:r>
              <a:rPr lang="en-US" sz="2400" dirty="0" smtClean="0">
                <a:cs typeface="Times New Roman" pitchFamily="18" charset="0"/>
              </a:rPr>
              <a:t>Training records should be kept with either the Principal Investigator (PI) or the lab supervisor. </a:t>
            </a:r>
          </a:p>
          <a:p>
            <a:pPr>
              <a:buNone/>
            </a:pPr>
            <a:endParaRPr lang="en-US" sz="2400" dirty="0" smtClean="0">
              <a:cs typeface="Times New Roman" pitchFamily="18" charset="0"/>
            </a:endParaRPr>
          </a:p>
          <a:p>
            <a:r>
              <a:rPr lang="en-US" sz="2400" dirty="0" smtClean="0">
                <a:cs typeface="Times New Roman" pitchFamily="18" charset="0"/>
              </a:rPr>
              <a:t>The chemical Hygiene Plan must be reviewed annually by the Laboratory’s Chemical Hygiene Officer and the “revised date” must be listed on the identification page.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Ingestion Hazards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Lab Standard forbids eating, drinking, applying make-up and lip balm in areas where hazardous chemicals are used.</a:t>
            </a:r>
          </a:p>
          <a:p>
            <a:pPr>
              <a:buNone/>
            </a:pPr>
            <a:endParaRPr lang="en-US" dirty="0" smtClean="0"/>
          </a:p>
          <a:p>
            <a:r>
              <a:rPr lang="en-US" dirty="0" smtClean="0"/>
              <a:t>Mouth pipetting is forbidden.</a:t>
            </a:r>
          </a:p>
          <a:p>
            <a:pPr>
              <a:buNone/>
            </a:pPr>
            <a:endParaRPr lang="en-US" dirty="0" smtClean="0"/>
          </a:p>
          <a:p>
            <a:r>
              <a:rPr lang="en-US" dirty="0" smtClean="0"/>
              <a:t>Always wear appropriate gloves.</a:t>
            </a:r>
          </a:p>
          <a:p>
            <a:pPr>
              <a:buNone/>
            </a:pPr>
            <a:endParaRPr lang="en-US" dirty="0" smtClean="0"/>
          </a:p>
          <a:p>
            <a:r>
              <a:rPr lang="en-US" dirty="0" smtClean="0"/>
              <a:t>Wash hands after using chemical and before eating.</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Assessment</a:t>
            </a:r>
            <a:endParaRPr lang="en-US" dirty="0"/>
          </a:p>
        </p:txBody>
      </p:sp>
      <p:sp>
        <p:nvSpPr>
          <p:cNvPr id="3" name="Content Placeholder 2"/>
          <p:cNvSpPr>
            <a:spLocks noGrp="1"/>
          </p:cNvSpPr>
          <p:nvPr>
            <p:ph idx="1"/>
          </p:nvPr>
        </p:nvSpPr>
        <p:spPr/>
        <p:txBody>
          <a:bodyPr>
            <a:normAutofit fontScale="92500"/>
          </a:bodyPr>
          <a:lstStyle/>
          <a:p>
            <a:r>
              <a:rPr lang="en-US" dirty="0" smtClean="0"/>
              <a:t>At the request of faculty, staff or students, exposure evaluations may be conducted by Occupational Health for any suspected over exposure to substances regulated by OSHA. Records of exposure evaluations will be kept in the Occupational Health and Safety Department and provided to the department and affected employees and any other appropriate authorities at the University.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Fume Hoods and Other Engineering Controls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8200" y="2209800"/>
            <a:ext cx="2381250" cy="15906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9200" y="2209800"/>
            <a:ext cx="2381250"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411162"/>
          </a:xfrm>
        </p:spPr>
        <p:txBody>
          <a:bodyPr>
            <a:normAutofit fontScale="90000"/>
          </a:bodyPr>
          <a:lstStyle/>
          <a:p>
            <a:r>
              <a:rPr lang="en-US" dirty="0" smtClean="0"/>
              <a:t>Face Velocities</a:t>
            </a:r>
            <a:endParaRPr lang="en-US" dirty="0"/>
          </a:p>
        </p:txBody>
      </p:sp>
      <p:sp>
        <p:nvSpPr>
          <p:cNvPr id="3" name="Content Placeholder 2"/>
          <p:cNvSpPr>
            <a:spLocks noGrp="1"/>
          </p:cNvSpPr>
          <p:nvPr>
            <p:ph idx="1"/>
          </p:nvPr>
        </p:nvSpPr>
        <p:spPr>
          <a:xfrm>
            <a:off x="457200" y="762000"/>
            <a:ext cx="6477000" cy="5711952"/>
          </a:xfrm>
        </p:spPr>
        <p:txBody>
          <a:bodyPr>
            <a:normAutofit fontScale="77500" lnSpcReduction="20000"/>
          </a:bodyPr>
          <a:lstStyle/>
          <a:p>
            <a:r>
              <a:rPr lang="en-US" dirty="0" smtClean="0"/>
              <a:t>Chemical fume hoods are the most common engineering control in laboratories. All chemical hoods at University of Kentucky facilities should have face velocities between 80-120 feet per minute (fpm)with the sash at a "working height" of approximately 12 inches. As a general rule, chemical hoods should not be operated with the sash fully open and should have the sash closed when not being used. The office of Occupational Health and Safety (OHS) will conduct a chemical hood inspection for all chemical hoods at the university. Chemical hoods with face velocities within the 80-150 fpm range may be used without restriction and will be marked with a fume hood sticker showing face velocity at a height designated with an arrow. </a:t>
            </a:r>
          </a:p>
          <a:p>
            <a:pPr>
              <a:buNone/>
            </a:pPr>
            <a:endParaRPr lang="en-US" dirty="0"/>
          </a:p>
        </p:txBody>
      </p:sp>
      <p:pic>
        <p:nvPicPr>
          <p:cNvPr id="4" name="Picture 2" descr="Hood Inspection Sticker"/>
          <p:cNvPicPr>
            <a:picLocks noChangeAspect="1" noChangeArrowheads="1"/>
          </p:cNvPicPr>
          <p:nvPr/>
        </p:nvPicPr>
        <p:blipFill>
          <a:blip r:embed="rId2" cstate="print"/>
          <a:srcRect/>
          <a:stretch>
            <a:fillRect/>
          </a:stretch>
        </p:blipFill>
        <p:spPr bwMode="auto">
          <a:xfrm>
            <a:off x="6934200" y="533400"/>
            <a:ext cx="1743075"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Velocities</a:t>
            </a:r>
            <a:endParaRPr lang="en-US" dirty="0"/>
          </a:p>
        </p:txBody>
      </p:sp>
      <p:graphicFrame>
        <p:nvGraphicFramePr>
          <p:cNvPr id="3" name="Table 2"/>
          <p:cNvGraphicFramePr>
            <a:graphicFrameLocks noGrp="1"/>
          </p:cNvGraphicFramePr>
          <p:nvPr/>
        </p:nvGraphicFramePr>
        <p:xfrm>
          <a:off x="685800" y="1524000"/>
          <a:ext cx="6553200" cy="4826002"/>
        </p:xfrm>
        <a:graphic>
          <a:graphicData uri="http://schemas.openxmlformats.org/drawingml/2006/table">
            <a:tbl>
              <a:tblPr/>
              <a:tblGrid>
                <a:gridCol w="2184400"/>
                <a:gridCol w="2184400"/>
                <a:gridCol w="2184400"/>
              </a:tblGrid>
              <a:tr h="96734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1" i="0" u="none" strike="noStrike" cap="none" normalizeH="0" baseline="0" dirty="0" smtClean="0">
                          <a:ln>
                            <a:noFill/>
                          </a:ln>
                          <a:solidFill>
                            <a:schemeClr val="tx1"/>
                          </a:solidFill>
                          <a:effectLst/>
                          <a:latin typeface="Times New Roman" pitchFamily="18" charset="0"/>
                        </a:rPr>
                        <a:t>Face Velocity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1" i="0" u="none" strike="noStrike" cap="none" normalizeH="0" baseline="0" dirty="0" smtClean="0">
                          <a:ln>
                            <a:noFill/>
                          </a:ln>
                          <a:solidFill>
                            <a:schemeClr val="tx1"/>
                          </a:solidFill>
                          <a:effectLst/>
                          <a:latin typeface="Times New Roman" pitchFamily="18" charset="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1" i="0" u="none" strike="noStrike" cap="none" normalizeH="0" baseline="0" dirty="0" smtClean="0">
                          <a:ln>
                            <a:noFill/>
                          </a:ln>
                          <a:solidFill>
                            <a:schemeClr val="tx1"/>
                          </a:solidFill>
                          <a:effectLst/>
                          <a:latin typeface="Times New Roman" pitchFamily="18" charset="0"/>
                        </a:rPr>
                        <a:t>Use Restrictions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34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80-120 fpm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Passing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No Restrictions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34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121- 150 fpm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Marginal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No Restrictions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6642">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60-79 fpm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Marginal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Limited use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34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dirty="0" smtClean="0">
                          <a:ln>
                            <a:noFill/>
                          </a:ln>
                          <a:solidFill>
                            <a:schemeClr val="tx1"/>
                          </a:solidFill>
                          <a:effectLst/>
                          <a:latin typeface="Times New Roman" pitchFamily="18" charset="0"/>
                        </a:rPr>
                        <a:t>Below 60 and above 150 fpm</a:t>
                      </a:r>
                      <a:r>
                        <a:rPr kumimoji="0" lang="en-US" sz="2800" b="0" i="0" u="none" strike="noStrike" cap="none" normalizeH="0" baseline="0" dirty="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Failing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dirty="0" smtClean="0">
                          <a:ln>
                            <a:noFill/>
                          </a:ln>
                          <a:solidFill>
                            <a:schemeClr val="tx1"/>
                          </a:solidFill>
                          <a:effectLst/>
                          <a:latin typeface="Times New Roman" pitchFamily="18" charset="0"/>
                        </a:rPr>
                        <a:t>Do not use 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Fume Hoods Needing Repairs</a:t>
            </a:r>
            <a:endParaRPr lang="en-US" dirty="0"/>
          </a:p>
        </p:txBody>
      </p:sp>
      <p:sp>
        <p:nvSpPr>
          <p:cNvPr id="3" name="Content Placeholder 2"/>
          <p:cNvSpPr>
            <a:spLocks noGrp="1"/>
          </p:cNvSpPr>
          <p:nvPr>
            <p:ph idx="1"/>
          </p:nvPr>
        </p:nvSpPr>
        <p:spPr>
          <a:xfrm>
            <a:off x="457200" y="1600200"/>
            <a:ext cx="6629400" cy="4873752"/>
          </a:xfrm>
        </p:spPr>
        <p:txBody>
          <a:bodyPr>
            <a:normAutofit lnSpcReduction="10000"/>
          </a:bodyPr>
          <a:lstStyle/>
          <a:p>
            <a:r>
              <a:rPr lang="en-US" dirty="0" smtClean="0"/>
              <a:t>If outside acceptable range, OHS will mark as failing and will tape the fume hoods sash closed with the red sticker.</a:t>
            </a:r>
          </a:p>
          <a:p>
            <a:endParaRPr lang="en-US" dirty="0" smtClean="0"/>
          </a:p>
          <a:p>
            <a:r>
              <a:rPr lang="en-US" dirty="0" smtClean="0"/>
              <a:t>OHS will submit a work order to repair fume hood.</a:t>
            </a:r>
          </a:p>
          <a:p>
            <a:endParaRPr lang="en-US" dirty="0" smtClean="0"/>
          </a:p>
          <a:p>
            <a:r>
              <a:rPr lang="en-US" dirty="0" smtClean="0"/>
              <a:t>OHS will re-evaluate fume hood once repaired.</a:t>
            </a:r>
            <a:endParaRPr lang="en-US" dirty="0"/>
          </a:p>
        </p:txBody>
      </p:sp>
      <p:pic>
        <p:nvPicPr>
          <p:cNvPr id="4" name="Picture 3" descr="Hood Failure Sticker"/>
          <p:cNvPicPr>
            <a:picLocks noChangeAspect="1" noChangeArrowheads="1"/>
          </p:cNvPicPr>
          <p:nvPr/>
        </p:nvPicPr>
        <p:blipFill>
          <a:blip r:embed="rId2" cstate="print"/>
          <a:srcRect/>
          <a:stretch>
            <a:fillRect/>
          </a:stretch>
        </p:blipFill>
        <p:spPr bwMode="auto">
          <a:xfrm>
            <a:off x="7086600" y="381000"/>
            <a:ext cx="1504950" cy="6319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Work Practices for Laboratory Fume Hoods</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smtClean="0"/>
              <a:t>When using a chemical fume hood, one must remember that the hood does not provide absolute containment or absolute protection from the materials in the hood.  That may be especially true for toxic airborne contaminants with exposure limits in the low part per billion ranges.  However, for most exposures, a properly designed fume hood is a properly designed room can proved adequate protection by following certain work practices.  The work practices below are recommended by the American Conference of Governmental Industrial Hygienists in their test: “Industrial Ventilation: A Manual of Recommended Practices.”</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Work Practices for Laboratory Fume Hoods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operations that may generate air contaminants at levels above the exposure limit must be conducted inside a fume hood.</a:t>
            </a:r>
          </a:p>
          <a:p>
            <a:r>
              <a:rPr lang="en-US" dirty="0" smtClean="0"/>
              <a:t>Keep all apparatus at least 6 inches back from the face of the hood. </a:t>
            </a:r>
          </a:p>
          <a:p>
            <a:r>
              <a:rPr lang="en-US" dirty="0" smtClean="0"/>
              <a:t>Do not put your head in the fume hood except for set up.  Chemicals should not be in the fume hood at this time.</a:t>
            </a:r>
          </a:p>
          <a:p>
            <a:r>
              <a:rPr lang="en-US" dirty="0" smtClean="0"/>
              <a:t>Do not use the fume hood as a waste disposal mechanism except for very small quantities of volatile materials.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Practices Continued</a:t>
            </a:r>
            <a:endParaRPr lang="en-US" dirty="0"/>
          </a:p>
        </p:txBody>
      </p:sp>
      <p:sp>
        <p:nvSpPr>
          <p:cNvPr id="3" name="Content Placeholder 2"/>
          <p:cNvSpPr>
            <a:spLocks noGrp="1"/>
          </p:cNvSpPr>
          <p:nvPr>
            <p:ph idx="1"/>
          </p:nvPr>
        </p:nvSpPr>
        <p:spPr/>
        <p:txBody>
          <a:bodyPr>
            <a:normAutofit/>
          </a:bodyPr>
          <a:lstStyle/>
          <a:p>
            <a:r>
              <a:rPr lang="en-US" sz="2000" dirty="0" smtClean="0"/>
              <a:t>Excessive storage of chemical or any apparatus in the hood will impair the performance of the chemical fume hood.  Store flammable chemicals in an approved flammable storage cabinet.  Store corrosive chemicals in a corrosive storage cabinet.</a:t>
            </a:r>
          </a:p>
          <a:p>
            <a:r>
              <a:rPr lang="en-US" sz="2000" dirty="0" smtClean="0"/>
              <a:t>Make sure the fume hood is “on” whenever the hood in in use.  A chemwipe is a visual indication of flow.</a:t>
            </a:r>
          </a:p>
          <a:p>
            <a:pPr>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219200" y="4876800"/>
            <a:ext cx="1943100" cy="1304925"/>
          </a:xfrm>
          <a:prstGeom prst="rect">
            <a:avLst/>
          </a:prstGeom>
          <a:noFill/>
          <a:ln w="9525">
            <a:noFill/>
            <a:miter lim="800000"/>
            <a:headEnd/>
            <a:tailEnd/>
          </a:ln>
        </p:spPr>
      </p:pic>
      <p:sp>
        <p:nvSpPr>
          <p:cNvPr id="6" name="Rectangle 5"/>
          <p:cNvSpPr/>
          <p:nvPr/>
        </p:nvSpPr>
        <p:spPr>
          <a:xfrm>
            <a:off x="3429000" y="4876800"/>
            <a:ext cx="4038600" cy="646331"/>
          </a:xfrm>
          <a:prstGeom prst="rect">
            <a:avLst/>
          </a:prstGeom>
        </p:spPr>
        <p:txBody>
          <a:bodyPr wrap="square">
            <a:spAutoFit/>
          </a:bodyPr>
          <a:lstStyle/>
          <a:p>
            <a:r>
              <a:rPr lang="en-US" dirty="0" smtClean="0"/>
              <a:t>Be familiar with your chemical hood monitor and/or alarm</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Practices Continued</a:t>
            </a:r>
            <a:endParaRPr lang="en-US" dirty="0"/>
          </a:p>
        </p:txBody>
      </p:sp>
      <p:sp>
        <p:nvSpPr>
          <p:cNvPr id="3" name="Content Placeholder 2"/>
          <p:cNvSpPr>
            <a:spLocks noGrp="1"/>
          </p:cNvSpPr>
          <p:nvPr>
            <p:ph idx="1"/>
          </p:nvPr>
        </p:nvSpPr>
        <p:spPr/>
        <p:txBody>
          <a:bodyPr/>
          <a:lstStyle/>
          <a:p>
            <a:r>
              <a:rPr lang="en-US" sz="2000" dirty="0" smtClean="0"/>
              <a:t>Using hazardous solids (powders) in the fume hood may not be appropriate.</a:t>
            </a:r>
          </a:p>
          <a:p>
            <a:r>
              <a:rPr lang="en-US" sz="2000" dirty="0" smtClean="0"/>
              <a:t>Keep the slots in the hood baffle free of obstruction by apparatus or containers.  No more than 25% of the bottom slot should be blocked.</a:t>
            </a:r>
          </a:p>
          <a:p>
            <a:r>
              <a:rPr lang="en-US" sz="2000" dirty="0" smtClean="0"/>
              <a:t>Minimize foot traffic past the face of the fume hood</a:t>
            </a:r>
            <a:r>
              <a:rPr lang="en-US" dirty="0" smtClean="0"/>
              <a:t>.</a:t>
            </a:r>
          </a:p>
          <a:p>
            <a:pPr>
              <a:buNone/>
            </a:pP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76400" y="4572000"/>
            <a:ext cx="2167365" cy="1447800"/>
          </a:xfrm>
          <a:prstGeom prst="rect">
            <a:avLst/>
          </a:prstGeom>
          <a:noFill/>
          <a:ln w="9525">
            <a:noFill/>
            <a:miter lim="800000"/>
            <a:headEnd/>
            <a:tailEnd/>
          </a:ln>
        </p:spPr>
      </p:pic>
      <p:sp>
        <p:nvSpPr>
          <p:cNvPr id="6" name="TextBox 5"/>
          <p:cNvSpPr txBox="1"/>
          <p:nvPr/>
        </p:nvSpPr>
        <p:spPr>
          <a:xfrm>
            <a:off x="4343400" y="5029200"/>
            <a:ext cx="2667000" cy="584775"/>
          </a:xfrm>
          <a:prstGeom prst="rect">
            <a:avLst/>
          </a:prstGeom>
          <a:noFill/>
        </p:spPr>
        <p:txBody>
          <a:bodyPr wrap="square" rtlCol="0">
            <a:spAutoFit/>
          </a:bodyPr>
          <a:lstStyle/>
          <a:p>
            <a:r>
              <a:rPr lang="en-US" sz="1600" dirty="0" smtClean="0"/>
              <a:t>Sash movement also creates some turbulence</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 Requirements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 minimum, the following classes must be taken for </a:t>
            </a:r>
            <a:r>
              <a:rPr lang="en-US" b="1" u="sng" dirty="0" smtClean="0"/>
              <a:t>ALL</a:t>
            </a:r>
            <a:r>
              <a:rPr lang="en-US" dirty="0" smtClean="0"/>
              <a:t> laboratory personnel.</a:t>
            </a:r>
          </a:p>
          <a:p>
            <a:pPr lvl="1"/>
            <a:r>
              <a:rPr lang="en-US" dirty="0" smtClean="0"/>
              <a:t>Chemical Hygiene Plan/Laboratory Safety</a:t>
            </a:r>
          </a:p>
          <a:p>
            <a:pPr lvl="1"/>
            <a:r>
              <a:rPr lang="en-US" dirty="0" smtClean="0"/>
              <a:t>Chemical Hygiene Plan Annual Refresher</a:t>
            </a:r>
          </a:p>
          <a:p>
            <a:pPr lvl="1"/>
            <a:r>
              <a:rPr lang="en-US" dirty="0" smtClean="0"/>
              <a:t>Hazardous Waste</a:t>
            </a:r>
          </a:p>
          <a:p>
            <a:pPr lvl="1"/>
            <a:r>
              <a:rPr lang="en-US" dirty="0" smtClean="0"/>
              <a:t>Fire Extinguisher Training</a:t>
            </a:r>
          </a:p>
          <a:p>
            <a:r>
              <a:rPr lang="en-US" dirty="0" smtClean="0"/>
              <a:t>If other hazards are present in the lab, such as biological or radiological agents, training must be conducted in these areas as well.   Below is a link to </a:t>
            </a:r>
            <a:r>
              <a:rPr lang="en-US" dirty="0" smtClean="0">
                <a:solidFill>
                  <a:srgbClr val="002060"/>
                </a:solidFill>
                <a:hlinkClick r:id="rId3"/>
              </a:rPr>
              <a:t>Environmental Health and Safety Training Checklist</a:t>
            </a:r>
            <a:endParaRPr lang="en-US" dirty="0" smtClean="0">
              <a:solidFill>
                <a:srgbClr val="00206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More Work Practices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Keep laboratory doors and windows closed (exception: some laboratories are designed for the lab doors to be open).</a:t>
            </a:r>
          </a:p>
          <a:p>
            <a:r>
              <a:rPr lang="en-US" dirty="0" smtClean="0"/>
              <a:t>Do not remove fume hood sash or panels except when necessary for apparatus set-up; replace sash or panels before operating.</a:t>
            </a:r>
          </a:p>
          <a:p>
            <a:r>
              <a:rPr lang="en-US" dirty="0" smtClean="0"/>
              <a:t>Do not place electrical receptacles or other spark sources inside the hood when flammable liquids or gases are present.  No permanent electrical receptacles are permitted in the hood.</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Work Practices</a:t>
            </a:r>
            <a:endParaRPr lang="en-US" dirty="0"/>
          </a:p>
        </p:txBody>
      </p:sp>
      <p:sp>
        <p:nvSpPr>
          <p:cNvPr id="3" name="Content Placeholder 2"/>
          <p:cNvSpPr>
            <a:spLocks noGrp="1"/>
          </p:cNvSpPr>
          <p:nvPr>
            <p:ph idx="1"/>
          </p:nvPr>
        </p:nvSpPr>
        <p:spPr/>
        <p:txBody>
          <a:bodyPr>
            <a:normAutofit fontScale="92500"/>
          </a:bodyPr>
          <a:lstStyle/>
          <a:p>
            <a:r>
              <a:rPr lang="en-US" dirty="0" smtClean="0"/>
              <a:t>Use and appropriate barricade if there is a chance of explosion or eruption.</a:t>
            </a:r>
          </a:p>
          <a:p>
            <a:r>
              <a:rPr lang="en-US" dirty="0" smtClean="0"/>
              <a:t>If the fume hood sash is supposed to be partially closed for operation, the fume hood should be so labeled and the appropriate closure point clearly indicated.</a:t>
            </a:r>
          </a:p>
          <a:p>
            <a:r>
              <a:rPr lang="en-US" dirty="0" smtClean="0"/>
              <a:t>All chemical fume hoods should have spill protection lips (at the front of the hood and for cup sinks located in the hood.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Work Practices</a:t>
            </a:r>
            <a:endParaRPr lang="en-US" dirty="0"/>
          </a:p>
        </p:txBody>
      </p:sp>
      <p:sp>
        <p:nvSpPr>
          <p:cNvPr id="3" name="Content Placeholder 2"/>
          <p:cNvSpPr>
            <a:spLocks noGrp="1"/>
          </p:cNvSpPr>
          <p:nvPr>
            <p:ph idx="1"/>
          </p:nvPr>
        </p:nvSpPr>
        <p:spPr/>
        <p:txBody>
          <a:bodyPr>
            <a:normAutofit/>
          </a:bodyPr>
          <a:lstStyle/>
          <a:p>
            <a:r>
              <a:rPr lang="en-US" sz="2000" dirty="0" smtClean="0"/>
              <a:t>Where perchloric acid is heated above ambient temperature, vapors may condense within the exhaust system to form explosive perchlorate salts.  In such instances, specially designed chemical fume hood exhaust systems must be utilized.  These systems will have dedicated exhaust and a water wash down system, and may be used for perchloric acid digestion only</a:t>
            </a:r>
            <a:endParaRPr lang="en-US" sz="2000" dirty="0"/>
          </a:p>
        </p:txBody>
      </p:sp>
      <p:pic>
        <p:nvPicPr>
          <p:cNvPr id="7170" name="Picture 2"/>
          <p:cNvPicPr>
            <a:picLocks noChangeAspect="1" noChangeArrowheads="1"/>
          </p:cNvPicPr>
          <p:nvPr/>
        </p:nvPicPr>
        <p:blipFill>
          <a:blip r:embed="rId2" cstate="print"/>
          <a:srcRect/>
          <a:stretch>
            <a:fillRect/>
          </a:stretch>
        </p:blipFill>
        <p:spPr bwMode="auto">
          <a:xfrm>
            <a:off x="1143000" y="4724400"/>
            <a:ext cx="2857500" cy="1905000"/>
          </a:xfrm>
          <a:prstGeom prst="rect">
            <a:avLst/>
          </a:prstGeom>
          <a:noFill/>
          <a:ln w="9525">
            <a:noFill/>
            <a:miter lim="800000"/>
            <a:headEnd/>
            <a:tailEnd/>
          </a:ln>
        </p:spPr>
      </p:pic>
      <p:sp>
        <p:nvSpPr>
          <p:cNvPr id="5" name="TextBox 4"/>
          <p:cNvSpPr txBox="1"/>
          <p:nvPr/>
        </p:nvSpPr>
        <p:spPr>
          <a:xfrm>
            <a:off x="4495800" y="5029200"/>
            <a:ext cx="2667000" cy="954107"/>
          </a:xfrm>
          <a:prstGeom prst="rect">
            <a:avLst/>
          </a:prstGeom>
          <a:noFill/>
        </p:spPr>
        <p:txBody>
          <a:bodyPr wrap="square" rtlCol="0">
            <a:spAutoFit/>
          </a:bodyPr>
          <a:lstStyle/>
          <a:p>
            <a:r>
              <a:rPr lang="en-US" sz="1400" dirty="0" smtClean="0"/>
              <a:t>Always use a special perchloric acid hood when heating</a:t>
            </a:r>
          </a:p>
          <a:p>
            <a:r>
              <a:rPr lang="en-US" sz="1400" dirty="0" smtClean="0"/>
              <a:t>perchloric acid.</a:t>
            </a:r>
            <a:endParaRPr lang="en-US" sz="14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Fume Hood Guide</a:t>
            </a:r>
            <a:endParaRPr lang="en-US" dirty="0"/>
          </a:p>
        </p:txBody>
      </p:sp>
      <p:sp>
        <p:nvSpPr>
          <p:cNvPr id="3" name="Content Placeholder 2"/>
          <p:cNvSpPr>
            <a:spLocks noGrp="1"/>
          </p:cNvSpPr>
          <p:nvPr>
            <p:ph idx="1"/>
          </p:nvPr>
        </p:nvSpPr>
        <p:spPr/>
        <p:txBody>
          <a:bodyPr/>
          <a:lstStyle/>
          <a:p>
            <a:r>
              <a:rPr lang="en-US" dirty="0" smtClean="0"/>
              <a:t>Any questions or requests for assistance in evaluation of chemical fume hoods may be directed to Occupational Health and Safety at 257-3827</a:t>
            </a:r>
          </a:p>
          <a:p>
            <a:endParaRPr lang="en-US" dirty="0" smtClean="0"/>
          </a:p>
          <a:p>
            <a:endParaRPr lang="en-US" dirty="0" smtClean="0"/>
          </a:p>
          <a:p>
            <a:r>
              <a:rPr lang="en-US" dirty="0" smtClean="0">
                <a:hlinkClick r:id="rId2"/>
              </a:rPr>
              <a:t>Guide</a:t>
            </a:r>
            <a:r>
              <a:rPr lang="en-US" dirty="0" smtClean="0"/>
              <a:t> to Fume Hood Flow Monitors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Information and Training</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All individuals who work in laboratories who may be expose to hazardous chemicals must be apprised of the hazards of chemicals present in their work area. </a:t>
            </a:r>
          </a:p>
          <a:p>
            <a:r>
              <a:rPr lang="en-US" dirty="0" smtClean="0"/>
              <a:t>THIS INFORMATION AND TRAINING AS OUTLINED BELOW MUST BE PROVIDED BEFORE INITIAL ASSIGNMENT AND BEFORE NEW EXPOSURE SITUATIONS. </a:t>
            </a:r>
          </a:p>
          <a:p>
            <a:r>
              <a:rPr lang="en-US" dirty="0" smtClean="0"/>
              <a:t>Equipment necessary for the safe handling of hazardous substances must also be provided. </a:t>
            </a:r>
          </a:p>
          <a:p>
            <a:r>
              <a:rPr lang="en-US" dirty="0" smtClean="0"/>
              <a:t>IT IS THE RESPONSIBILITY OF THE PRINCIPAL INVESTIGATOR TO ENSURE THAT ALL LABORATORY WORKERS HAVE BEEN PROPERLY TRAINED. </a:t>
            </a:r>
          </a:p>
          <a:p>
            <a:r>
              <a:rPr lang="en-US" dirty="0" smtClean="0"/>
              <a:t>Occupational Health and Safety Department personnel will give presentations concerning </a:t>
            </a:r>
            <a:r>
              <a:rPr lang="en-US" b="1" dirty="0" smtClean="0"/>
              <a:t>general </a:t>
            </a:r>
            <a:r>
              <a:rPr lang="en-US" dirty="0" smtClean="0"/>
              <a:t>lab safety practices several times a year. However, training </a:t>
            </a:r>
            <a:r>
              <a:rPr lang="en-US" b="1" dirty="0" smtClean="0"/>
              <a:t>specific </a:t>
            </a:r>
            <a:r>
              <a:rPr lang="en-US" dirty="0" smtClean="0"/>
              <a:t>for the particular lab where an employee is assigned is the responsibility of that employee's supervisor.</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Information Requirements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"Occupational Exposures to Hazardous Chemicals in Laboratories" (the OSHA Lab Standard -See </a:t>
            </a:r>
            <a:r>
              <a:rPr lang="en-US" u="sng" dirty="0" smtClean="0">
                <a:hlinkClick r:id="rId2"/>
              </a:rPr>
              <a:t>Appendix I</a:t>
            </a:r>
            <a:r>
              <a:rPr lang="en-US" dirty="0" smtClean="0"/>
              <a:t>)  </a:t>
            </a:r>
          </a:p>
          <a:p>
            <a:pPr lvl="0"/>
            <a:r>
              <a:rPr lang="en-US" dirty="0" smtClean="0"/>
              <a:t>Chemical Hygiene Plan </a:t>
            </a:r>
          </a:p>
          <a:p>
            <a:pPr lvl="0"/>
            <a:r>
              <a:rPr lang="en-US" dirty="0" smtClean="0"/>
              <a:t>Reference materials on chemical safety (including </a:t>
            </a:r>
            <a:r>
              <a:rPr lang="en-US" u="sng" dirty="0" smtClean="0">
                <a:hlinkClick r:id="rId3"/>
              </a:rPr>
              <a:t> safety data sheets</a:t>
            </a:r>
            <a:r>
              <a:rPr lang="en-US" dirty="0" smtClean="0"/>
              <a:t>)  </a:t>
            </a:r>
          </a:p>
          <a:p>
            <a:pPr lvl="0"/>
            <a:r>
              <a:rPr lang="en-US" dirty="0" smtClean="0"/>
              <a:t>Permissible exposure limits for OSHA regulated substances</a:t>
            </a:r>
          </a:p>
          <a:p>
            <a:r>
              <a:rPr lang="en-US" dirty="0" smtClean="0"/>
              <a:t>No applicable OSHA standard, the recommended exposure limits or threshold limit value (TLV) may be provided. Contact Occupational Health and Safety at 257-3827 for assistance </a:t>
            </a:r>
          </a:p>
          <a:p>
            <a:pPr lvl="0"/>
            <a:r>
              <a:rPr lang="en-US" dirty="0" smtClean="0"/>
              <a:t>Signs and symptoms associated with exposure to the hazardous chemicals found in the lab </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Training Requirements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Laboratory Worker training must include: </a:t>
            </a:r>
          </a:p>
          <a:p>
            <a:pPr lvl="0"/>
            <a:r>
              <a:rPr lang="en-US" dirty="0" smtClean="0"/>
              <a:t>How a release of a hazardous chemicals is going to be detected. Examples of detection methods include visual appearance, odor, detector papers, and an understanding of chemical monitoring devices </a:t>
            </a:r>
          </a:p>
          <a:p>
            <a:pPr lvl="0"/>
            <a:r>
              <a:rPr lang="en-US" dirty="0" smtClean="0"/>
              <a:t>Physical and health hazards of the chemicals </a:t>
            </a:r>
          </a:p>
          <a:p>
            <a:pPr lvl="0"/>
            <a:r>
              <a:rPr lang="en-US" dirty="0" smtClean="0"/>
              <a:t>Hazardous waste training </a:t>
            </a:r>
          </a:p>
          <a:p>
            <a:pPr lvl="0"/>
            <a:r>
              <a:rPr lang="en-US" dirty="0" smtClean="0"/>
              <a:t>The work practices, personal protective equipment, and emergency procedures to be used to ensure that the employee protects himself/herself from overexposure to hazardous chemicals</a:t>
            </a:r>
          </a:p>
          <a:p>
            <a:pPr lvl="0"/>
            <a:r>
              <a:rPr lang="en-US" dirty="0" smtClean="0"/>
              <a:t>Medical consultations and examinations.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Approval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responsibility for approval of the acquisition and use of toxic chemical agents rests with the laboratory supervisor. Some materials including toxic compressed gases, radioactive materials, and certain recombinant DNA and biohazards require prior internal (University of Kentucky) or external approval at various levels. If there are questions concerning the need for approvals, appropriate Environmental Health and Safety departments (e.g. Radiation Safety) should be consulted. </a:t>
            </a:r>
          </a:p>
          <a:p>
            <a:pPr>
              <a:buNone/>
            </a:pP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Consultation</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If an employee develops any symptoms thought to arise from chemical overexposure</a:t>
            </a:r>
          </a:p>
          <a:p>
            <a:pPr lvl="0"/>
            <a:r>
              <a:rPr lang="en-US" dirty="0" smtClean="0"/>
              <a:t>After an event such as a major spill, leak or explosion which may have resulted in an overexposure  </a:t>
            </a:r>
          </a:p>
          <a:p>
            <a:r>
              <a:rPr lang="en-US" dirty="0" smtClean="0"/>
              <a:t>The departmental or Institutional Chemical Hygiene Officer identifies an overexposure as the result of an evaluation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Consultation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Employee accidents, injuries, or illnesses should be reported immediately by the employee’s supervisor.  Student workers receiving pay other than scholarships, fellowships, student loans, or grants are generally considered employees.  Any employee accident, injury, or illness must be reported by the supervisor to UK Workers’ Care by calling 1-800-440-6285.</a:t>
            </a:r>
          </a:p>
          <a:p>
            <a:pPr>
              <a:buNone/>
            </a:pPr>
            <a:endParaRPr lang="en-US" dirty="0" smtClean="0"/>
          </a:p>
          <a:p>
            <a:r>
              <a:rPr lang="en-US" dirty="0" smtClean="0"/>
              <a:t>Also the accident, injury or illness should be reported internally using the </a:t>
            </a:r>
            <a:r>
              <a:rPr lang="en-US" dirty="0" smtClean="0">
                <a:hlinkClick r:id="rId2"/>
              </a:rPr>
              <a:t>University’s Form 6.</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Responsibilities associated with Laboratory Safety and the Chemical Hygiene Plan</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Environmental Health and Safety Department’s Responsibilities</a:t>
            </a:r>
          </a:p>
          <a:p>
            <a:pPr lvl="1"/>
            <a:r>
              <a:rPr lang="en-US" dirty="0" smtClean="0"/>
              <a:t>Appoint an Institutional Chemical Hygiene Officer who will routinely review the model Chemical Hygiene Plan and suggest modifications as needed</a:t>
            </a:r>
          </a:p>
          <a:p>
            <a:pPr lvl="1"/>
            <a:r>
              <a:rPr lang="en-US" dirty="0" smtClean="0"/>
              <a:t>Provide technical assistance to Laboratory Supervisors and workers concerning appropriate storage, handling and disposal of hazardous chemicals</a:t>
            </a:r>
          </a:p>
          <a:p>
            <a:pPr lvl="1"/>
            <a:r>
              <a:rPr lang="en-US" dirty="0" smtClean="0"/>
              <a:t>Provide general laboratory safety training upon request</a:t>
            </a:r>
          </a:p>
          <a:p>
            <a:pPr lvl="1"/>
            <a:r>
              <a:rPr lang="en-US" dirty="0" smtClean="0"/>
              <a:t>Conduct exposure assessments and laboratory inspections upon request and on a routine basis</a:t>
            </a:r>
          </a:p>
          <a:p>
            <a:pPr lvl="1"/>
            <a:r>
              <a:rPr lang="en-US" dirty="0" smtClean="0"/>
              <a:t>Provide technical assistance concerning personal protective equipment and laboratory safety equipment</a:t>
            </a:r>
          </a:p>
          <a:p>
            <a:pPr lvl="1"/>
            <a:r>
              <a:rPr lang="en-US" dirty="0" smtClean="0"/>
              <a:t>Remain current on rules and regulations concerning chemicals used on campus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Hygiene Officer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laboratory supervisor shall serve as the "Chemical Hygiene Officer" for her/his laboratories. The designated Chemical Hygiene Officer has the primary responsibility for safety and health within her/his laboratories. The Chemical Hygiene Officer is also responsible for conducting an annual review of the Chemical Hygiene Plan(s) that apply to his/her laboratories. </a:t>
            </a:r>
          </a:p>
          <a:p>
            <a:pPr>
              <a:buNone/>
            </a:pPr>
            <a:endParaRPr lang="en-US" dirty="0" smtClean="0"/>
          </a:p>
          <a:p>
            <a:r>
              <a:rPr lang="en-US" dirty="0" smtClean="0"/>
              <a:t>The Laboratory Safety Specialist of the Occupational Health and Safety Department is designated as the "Institutional Chemical Hygiene Officer" for the University of Kentucky. The Institutional Chemical Hygiene Officer is responsible for coordinating an annual review of the Model Chemical Hygiene Plan and serving as a resource to the individual laboratory Chemical Hygiene Officers.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Pregnant Laboratory Workers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Individuals or childbearing potential are warned to be especially cautious when working with chemicals known to reproductive toxins.  Some examples of these chemicals are arsenic, benzene, cadmium compounds, mercury compounds, and toluene, and formamide.  These individuals must use appropriate protective apparel (especially gloves) to prevent skin contact.  For more information and a complete list of reproductive toxins, please see </a:t>
            </a:r>
            <a:r>
              <a:rPr lang="en-US" u="sng" dirty="0" smtClean="0">
                <a:hlinkClick r:id="rId2"/>
              </a:rPr>
              <a:t>here</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Special Provisions for Select Carcinogens, Reproductive Toxins and Toxic Chemicals</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Provisions for additional employee protection for work with particularly hazardous substances. These include "select carcinogens," (see </a:t>
            </a:r>
            <a:r>
              <a:rPr lang="en-US" u="sng" dirty="0" smtClean="0">
                <a:hlinkClick r:id="rId2" action="ppaction://hlinkfile"/>
              </a:rPr>
              <a:t>Appendix VII </a:t>
            </a:r>
            <a:r>
              <a:rPr lang="en-US" dirty="0" smtClean="0"/>
              <a:t>for a list of select carcinogens) reproductive toxins and substances that have a high degree of acute toxicity. The following provisions must be included: </a:t>
            </a:r>
          </a:p>
          <a:p>
            <a:pPr lvl="1"/>
            <a:r>
              <a:rPr lang="en-US" dirty="0" smtClean="0"/>
              <a:t>Establishment of a designated area; </a:t>
            </a:r>
          </a:p>
          <a:p>
            <a:pPr lvl="1"/>
            <a:r>
              <a:rPr lang="en-US" dirty="0" smtClean="0"/>
              <a:t>Use of containment devices such as fume hoods or glove boxes; </a:t>
            </a:r>
          </a:p>
          <a:p>
            <a:pPr lvl="1"/>
            <a:r>
              <a:rPr lang="en-US" dirty="0" smtClean="0"/>
              <a:t>Procedures for safe removal of contaminated waste; and </a:t>
            </a:r>
          </a:p>
          <a:p>
            <a:pPr lvl="1"/>
            <a:r>
              <a:rPr lang="en-US" dirty="0" smtClean="0"/>
              <a:t>Decontamination procedures.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cs typeface="Times New Roman" pitchFamily="18" charset="0"/>
              </a:rPr>
              <a:t>Special Provisions for Select Carcinogens, Reproductive Toxins and Toxic Chemicals – Minimum Guidelines</a:t>
            </a:r>
            <a:endParaRPr lang="en-US" sz="2800" dirty="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t>Quantities of these chemical used and stored in the laboratory must be minimized, as should their concentration in solution or mixtures.</a:t>
            </a:r>
          </a:p>
          <a:p>
            <a:endParaRPr lang="en-US" dirty="0" smtClean="0"/>
          </a:p>
          <a:p>
            <a:r>
              <a:rPr lang="en-US" dirty="0" smtClean="0"/>
              <a:t>Compressed gas cylinders which contain acutely toxic chemicals such as arsine, chlorine and nitrogen dioxide, must be kept in well-ventilated areas.</a:t>
            </a:r>
          </a:p>
          <a:p>
            <a:endParaRPr lang="en-US" dirty="0" smtClean="0"/>
          </a:p>
          <a:p>
            <a:r>
              <a:rPr lang="en-US" dirty="0" smtClean="0"/>
              <a:t>Detection equipment may be required in laboratories where chemicals, especially poisonous gases, with a high degree of acute toxicity are utilized.</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 Provisions for Select Carcinogens, Reproductive Toxins and Toxic Chemicals – Minimum Guidelines</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smtClean="0"/>
              <a:t>Work with genotoxins, reproductive toxins and acutely toxic chemicals must be performed within a certified functioning fume hood, biological safety cabinet, ventilated glove box, sealed system, or other systems designed to minimize exposure to the substances.  (The exhaust air from the ventilation systems may require scrubbing, or other treatment, before being released into the atmosphere.)  In all cases, work with these types of chemicals must be done in such a manner that the OSHA permissible exposure limits or similar standards are not exceeded.</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cs typeface="Times New Roman" pitchFamily="18" charset="0"/>
              </a:rPr>
              <a:t>Special Provisions for Select Carcinogens, Reproductive Toxins and Toxic Chemicals – Minimum Guidelines</a:t>
            </a:r>
            <a:endParaRPr lang="en-US" sz="2800" dirty="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cs typeface="Times New Roman" pitchFamily="18" charset="0"/>
              </a:rPr>
              <a:t>The ventilation efficiency of the designated fume hood, glove box or gas cabinet, and the operational  effectiveness of mechanical and electrical equipment used to contain or manipulate these special substances should be evaluated periodically by the laboratory personnel at intervals determined by the Laboratory Supervisor.   The interval of evaluating systems may vary from weekly to annually depending upon the frequency of usage, quantities employed and level of hazard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 Provisions for Select Carcinogens, Reproductive Toxins and Toxic Chemicals – Minimum Guidelines</a:t>
            </a:r>
            <a:endParaRPr lang="en-US" sz="2800" dirty="0"/>
          </a:p>
        </p:txBody>
      </p:sp>
      <p:sp>
        <p:nvSpPr>
          <p:cNvPr id="3" name="Content Placeholder 2"/>
          <p:cNvSpPr>
            <a:spLocks noGrp="1"/>
          </p:cNvSpPr>
          <p:nvPr>
            <p:ph idx="1"/>
          </p:nvPr>
        </p:nvSpPr>
        <p:spPr/>
        <p:txBody>
          <a:bodyPr>
            <a:normAutofit fontScale="92500" lnSpcReduction="20000"/>
          </a:bodyPr>
          <a:lstStyle/>
          <a:p>
            <a:pPr lvl="0"/>
            <a:r>
              <a:rPr lang="en-US" dirty="0" smtClean="0"/>
              <a:t>Each laboratory utilizing these substance must designate an area for this purpose and must sign or mark this area with an appropriate hazard warning.  The designated area may be an entire lab like BSL-3 and 4 Labs.   The designated area can be a piece of equipment like a fume hood or a biosafety cabinet.   The designated are should be marked with a </a:t>
            </a:r>
            <a:r>
              <a:rPr lang="en-US" b="1" dirty="0" smtClean="0"/>
              <a:t>DANGER</a:t>
            </a:r>
            <a:r>
              <a:rPr lang="en-US" dirty="0" smtClean="0"/>
              <a:t>, specific agent, </a:t>
            </a:r>
            <a:r>
              <a:rPr lang="en-US" b="1" dirty="0" smtClean="0"/>
              <a:t>AUTHORIZED PERSONNEL ONLY </a:t>
            </a:r>
            <a:r>
              <a:rPr lang="en-US" dirty="0" smtClean="0"/>
              <a:t>or comparable warning sign.</a:t>
            </a:r>
          </a:p>
          <a:p>
            <a:pPr lvl="0">
              <a:buNone/>
            </a:pPr>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cs typeface="Times New Roman" pitchFamily="18" charset="0"/>
              </a:rPr>
              <a:t>Special Provisions for Select Carcinogens, Reproductive Toxins and Toxic Chemicals – Minimum Guidelines</a:t>
            </a:r>
            <a:endParaRPr lang="en-US" sz="2800" dirty="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600" dirty="0" smtClean="0">
                <a:cs typeface="Times New Roman" pitchFamily="18" charset="0"/>
              </a:rPr>
              <a:t>All laboratory workers who work in a laboratory, which has an designated area, must be trained on the following.</a:t>
            </a:r>
          </a:p>
          <a:p>
            <a:pPr>
              <a:buNone/>
            </a:pPr>
            <a:endParaRPr lang="en-US" sz="2600" dirty="0" smtClean="0">
              <a:cs typeface="Times New Roman" pitchFamily="18" charset="0"/>
            </a:endParaRPr>
          </a:p>
          <a:p>
            <a:pPr lvl="1"/>
            <a:r>
              <a:rPr lang="en-US" dirty="0" smtClean="0">
                <a:cs typeface="Times New Roman" pitchFamily="18" charset="0"/>
              </a:rPr>
              <a:t>Deleterious effects</a:t>
            </a:r>
          </a:p>
          <a:p>
            <a:pPr lvl="1"/>
            <a:r>
              <a:rPr lang="en-US" dirty="0" smtClean="0">
                <a:cs typeface="Times New Roman" pitchFamily="18" charset="0"/>
              </a:rPr>
              <a:t>Signs and symptoms</a:t>
            </a:r>
          </a:p>
          <a:p>
            <a:pPr lvl="1"/>
            <a:r>
              <a:rPr lang="en-US" dirty="0" smtClean="0">
                <a:cs typeface="Times New Roman" pitchFamily="18" charset="0"/>
              </a:rPr>
              <a:t>Safe handling and storage </a:t>
            </a:r>
          </a:p>
          <a:p>
            <a:pPr lvl="1"/>
            <a:endParaRPr lang="en-US" dirty="0" smtClean="0">
              <a:cs typeface="Times New Roman" pitchFamily="18" charset="0"/>
            </a:endParaRPr>
          </a:p>
          <a:p>
            <a:pPr marL="292100" lvl="1" indent="-273050">
              <a:buNone/>
            </a:pPr>
            <a:r>
              <a:rPr lang="en-US" dirty="0" smtClean="0">
                <a:cs typeface="Times New Roman" pitchFamily="18" charset="0"/>
              </a:rPr>
              <a:t>This training is the responsibility of the Laboratory Supervisor or PI and must be done prior to the use of any of these materials</a:t>
            </a:r>
            <a:r>
              <a:rPr lang="en-US" dirty="0" smtClean="0"/>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 Provisions for Select Carcinogens, Reproductive Toxins and Toxic Chemicals – Minimum Guidelines</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Laboratory workers working with these chemicals must have access to appropriate protective equipment and clothing (available at no expense to the workers) and must be trained on how to properly utilize the safety equipment.</a:t>
            </a:r>
          </a:p>
          <a:p>
            <a:endParaRPr lang="en-US" dirty="0" smtClean="0"/>
          </a:p>
          <a:p>
            <a:r>
              <a:rPr lang="en-US" dirty="0" smtClean="0"/>
              <a:t>Special precautions to avoid release and exposure to highly toxic materials must be utilized.  </a:t>
            </a:r>
          </a:p>
          <a:p>
            <a:pPr lvl="1"/>
            <a:r>
              <a:rPr lang="en-US" dirty="0" smtClean="0"/>
              <a:t>Volatile substance – kept cool</a:t>
            </a:r>
          </a:p>
          <a:p>
            <a:pPr lvl="1"/>
            <a:r>
              <a:rPr lang="en-US" dirty="0" smtClean="0"/>
              <a:t>Gases – properly functioning valves and regulators</a:t>
            </a:r>
          </a:p>
          <a:p>
            <a:pPr lvl="1"/>
            <a:r>
              <a:rPr lang="en-US" dirty="0" smtClean="0"/>
              <a:t>Dispersive solids – kept in closed containers, minimal air movement when used, and avoid static charges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cs typeface="Times New Roman" pitchFamily="18" charset="0"/>
              </a:rPr>
              <a:t>Special Provisions for Select Carcinogens, Reproductive Toxins and Toxic Chemicals – Minimum Guidelines</a:t>
            </a:r>
            <a:endParaRPr lang="en-US" sz="2800" dirty="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cs typeface="Times New Roman" pitchFamily="18" charset="0"/>
              </a:rPr>
              <a:t>The designate working area must be thoroughly and appropriately decontaminated and cleaned at regular intervals determined by the Laboratory Supervisor.  The interval may be as short as one day or as long as six months depending upon the frequency of usage and level of hazard.</a:t>
            </a:r>
          </a:p>
          <a:p>
            <a:endParaRPr lang="en-US" sz="2400" dirty="0" smtClean="0">
              <a:cs typeface="Times New Roman" pitchFamily="18" charset="0"/>
            </a:endParaRPr>
          </a:p>
          <a:p>
            <a:r>
              <a:rPr lang="en-US" sz="2400" dirty="0" smtClean="0">
                <a:cs typeface="Times New Roman" pitchFamily="18" charset="0"/>
              </a:rPr>
              <a:t>For special disposal information, contact Environmental Management at 323-6280</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latin typeface="+mn-lt"/>
                <a:cs typeface="Times New Roman" pitchFamily="18" charset="0"/>
              </a:rPr>
              <a:t>Responsibilities of Deans, Directors and Heads of Academic and Administrative Units</a:t>
            </a:r>
            <a:endParaRPr lang="en-US" sz="3200" dirty="0">
              <a:latin typeface="+mn-lt"/>
              <a:cs typeface="Times New Roman"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Collaborate with faculty and staff to adapt the Model Chemical Hygiene Plan to include lab-specific guidelines and to develop strategies to implement the Plan</a:t>
            </a:r>
          </a:p>
          <a:p>
            <a:r>
              <a:rPr lang="en-US" sz="2800" dirty="0" smtClean="0">
                <a:latin typeface="Times New Roman" pitchFamily="18" charset="0"/>
                <a:cs typeface="Times New Roman" pitchFamily="18" charset="0"/>
              </a:rPr>
              <a:t>Consider the idea of developing departmental-wide laboratory safety training programs and/or committees</a:t>
            </a:r>
          </a:p>
          <a:p>
            <a:r>
              <a:rPr lang="en-US" sz="2800" dirty="0" smtClean="0">
                <a:latin typeface="Times New Roman" pitchFamily="18" charset="0"/>
                <a:cs typeface="Times New Roman" pitchFamily="18" charset="0"/>
              </a:rPr>
              <a:t>Make budget arrangements for health and safety improvements.  It is the responsibility of these respective individuals to request the necessary monies in the budget process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about Materials?</a:t>
            </a:r>
            <a:endParaRPr lang="en-US" dirty="0"/>
          </a:p>
        </p:txBody>
      </p:sp>
      <p:sp>
        <p:nvSpPr>
          <p:cNvPr id="3" name="Content Placeholder 2"/>
          <p:cNvSpPr>
            <a:spLocks noGrp="1"/>
          </p:cNvSpPr>
          <p:nvPr>
            <p:ph idx="1"/>
          </p:nvPr>
        </p:nvSpPr>
        <p:spPr/>
        <p:txBody>
          <a:bodyPr/>
          <a:lstStyle/>
          <a:p>
            <a:r>
              <a:rPr lang="en-US" dirty="0" smtClean="0"/>
              <a:t>Jan Eggum</a:t>
            </a:r>
          </a:p>
          <a:p>
            <a:r>
              <a:rPr lang="en-US" dirty="0" smtClean="0"/>
              <a:t>Phone: 257-3242</a:t>
            </a:r>
          </a:p>
          <a:p>
            <a:r>
              <a:rPr lang="en-US" dirty="0" smtClean="0"/>
              <a:t>Email: jghamo2@email.uky.edu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730</TotalTime>
  <Words>6492</Words>
  <Application>Microsoft Office PowerPoint</Application>
  <PresentationFormat>On-screen Show (4:3)</PresentationFormat>
  <Paragraphs>492</Paragraphs>
  <Slides>90</Slides>
  <Notes>21</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Verve</vt:lpstr>
      <vt:lpstr>Chemical Hygiene Plan/Laboratory Safety Training</vt:lpstr>
      <vt:lpstr>Table of Contents</vt:lpstr>
      <vt:lpstr>Introduction</vt:lpstr>
      <vt:lpstr>Responsibilities of Chemical Hygiene Plan</vt:lpstr>
      <vt:lpstr>Covered by standard</vt:lpstr>
      <vt:lpstr>Training Requirements</vt:lpstr>
      <vt:lpstr>Training Requirements continued</vt:lpstr>
      <vt:lpstr>Responsibilities associated with Laboratory Safety and the Chemical Hygiene Plan</vt:lpstr>
      <vt:lpstr>Responsibilities of Deans, Directors and Heads of Academic and Administrative Units</vt:lpstr>
      <vt:lpstr>Responsibilities of Faculty and Staff</vt:lpstr>
      <vt:lpstr>Faculty and Staff Responsibilities continued</vt:lpstr>
      <vt:lpstr>Laboratory Worker Responsibilities</vt:lpstr>
      <vt:lpstr>Standard Operating Procedures (SOPs)</vt:lpstr>
      <vt:lpstr>Standard Operating Procedures/ General Practices</vt:lpstr>
      <vt:lpstr>General SOPs/Standard Practices</vt:lpstr>
      <vt:lpstr>General SOPs/Standard Practices</vt:lpstr>
      <vt:lpstr>General SOPs/Standard Practices</vt:lpstr>
      <vt:lpstr>General SOPs/Standard Practices</vt:lpstr>
      <vt:lpstr>General SOPs/Standard Practices</vt:lpstr>
      <vt:lpstr>General SOPs/Standard Practices</vt:lpstr>
      <vt:lpstr>General SOPs/Standard Practices</vt:lpstr>
      <vt:lpstr>General Sops/Standard Practices</vt:lpstr>
      <vt:lpstr>General SOPs/Standard Practices</vt:lpstr>
      <vt:lpstr>General SOPs/Standard Practices</vt:lpstr>
      <vt:lpstr>General SOPs/Standard Practices</vt:lpstr>
      <vt:lpstr>Personal Standard Operating Procedures</vt:lpstr>
      <vt:lpstr>Personal Protective Equipment.</vt:lpstr>
      <vt:lpstr>Personal Attire</vt:lpstr>
      <vt:lpstr>Personal Protective equipment (PPE)</vt:lpstr>
      <vt:lpstr>PPE</vt:lpstr>
      <vt:lpstr>PPE</vt:lpstr>
      <vt:lpstr>PPE Assessment Guide</vt:lpstr>
      <vt:lpstr>PPE </vt:lpstr>
      <vt:lpstr>Good Laboratory Practices</vt:lpstr>
      <vt:lpstr>Hazardous Material Handling and Storage</vt:lpstr>
      <vt:lpstr>Hazardous Material Handling and Storage</vt:lpstr>
      <vt:lpstr>Chemical Spills and Accident Response</vt:lpstr>
      <vt:lpstr>Chemical Storage</vt:lpstr>
      <vt:lpstr>Examples of incompatible Chemicals</vt:lpstr>
      <vt:lpstr>More Examples</vt:lpstr>
      <vt:lpstr>Flammables in Refrigerators</vt:lpstr>
      <vt:lpstr>Chemical Handling</vt:lpstr>
      <vt:lpstr>Cylinder Storage</vt:lpstr>
      <vt:lpstr>Labels</vt:lpstr>
      <vt:lpstr>GHS Labels</vt:lpstr>
      <vt:lpstr>GHS Labels</vt:lpstr>
      <vt:lpstr>GHS Labels</vt:lpstr>
      <vt:lpstr>GHS Pictograms and Hazard Classes</vt:lpstr>
      <vt:lpstr>GHS Example Label</vt:lpstr>
      <vt:lpstr>Laboratory Door Signage Requirements</vt:lpstr>
      <vt:lpstr>Controlling Chemical Exposures</vt:lpstr>
      <vt:lpstr>Controlling Chemical Exposures</vt:lpstr>
      <vt:lpstr>Inhalation Hazards</vt:lpstr>
      <vt:lpstr>Reducing Inhalation Hazards</vt:lpstr>
      <vt:lpstr>Respirators</vt:lpstr>
      <vt:lpstr>Skin/Eye Contact hazards</vt:lpstr>
      <vt:lpstr>Emergency Eye Wash and Safety Shower</vt:lpstr>
      <vt:lpstr>Steps on using an Emergency Eye Wash </vt:lpstr>
      <vt:lpstr>Using a Safety Shower</vt:lpstr>
      <vt:lpstr>Ingestion Hazards</vt:lpstr>
      <vt:lpstr>Exposure Assessment</vt:lpstr>
      <vt:lpstr>Chemical Fume Hoods and Other Engineering Controls</vt:lpstr>
      <vt:lpstr>Face Velocities</vt:lpstr>
      <vt:lpstr>Face Velocities</vt:lpstr>
      <vt:lpstr>Fume Hoods Needing Repairs</vt:lpstr>
      <vt:lpstr>Safe Work Practices for Laboratory Fume Hoods</vt:lpstr>
      <vt:lpstr>Safe Work Practices for Laboratory Fume Hoods</vt:lpstr>
      <vt:lpstr>Work Practices Continued</vt:lpstr>
      <vt:lpstr>Work Practices Continued</vt:lpstr>
      <vt:lpstr>More Work Practices</vt:lpstr>
      <vt:lpstr>More Work Practices</vt:lpstr>
      <vt:lpstr>Even More Work Practices</vt:lpstr>
      <vt:lpstr>Fume Hood Guide</vt:lpstr>
      <vt:lpstr>Employee Information and Training</vt:lpstr>
      <vt:lpstr>Mandatory Information Requirements</vt:lpstr>
      <vt:lpstr>Mandatory Training Requirements</vt:lpstr>
      <vt:lpstr>Prior Approval</vt:lpstr>
      <vt:lpstr>Medical Consultation</vt:lpstr>
      <vt:lpstr>Medical Consultation</vt:lpstr>
      <vt:lpstr>Chemical Hygiene Officer</vt:lpstr>
      <vt:lpstr>Pregnant Laboratory Workers</vt:lpstr>
      <vt:lpstr>Special Provisions for Select Carcinogens, Reproductive Toxins and Toxic Chemicals</vt:lpstr>
      <vt:lpstr>Special Provisions for Select Carcinogens, Reproductive Toxins and Toxic Chemicals – Minimum Guidelines</vt:lpstr>
      <vt:lpstr>Special Provisions for Select Carcinogens, Reproductive Toxins and Toxic Chemicals – Minimum Guidelines</vt:lpstr>
      <vt:lpstr>Special Provisions for Select Carcinogens, Reproductive Toxins and Toxic Chemicals – Minimum Guidelines</vt:lpstr>
      <vt:lpstr>Special Provisions for Select Carcinogens, Reproductive Toxins and Toxic Chemicals – Minimum Guidelines</vt:lpstr>
      <vt:lpstr>Special Provisions for Select Carcinogens, Reproductive Toxins and Toxic Chemicals – Minimum Guidelines</vt:lpstr>
      <vt:lpstr>Special Provisions for Select Carcinogens, Reproductive Toxins and Toxic Chemicals – Minimum Guidelines</vt:lpstr>
      <vt:lpstr>Special Provisions for Select Carcinogens, Reproductive Toxins and Toxic Chemicals – Minimum Guidelines</vt:lpstr>
      <vt:lpstr>Questions about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Hygiene Plan/Laboratory Safety Training</dc:title>
  <dc:creator>jghamo2</dc:creator>
  <cp:lastModifiedBy>jghamo2</cp:lastModifiedBy>
  <cp:revision>74</cp:revision>
  <dcterms:created xsi:type="dcterms:W3CDTF">2012-01-26T18:19:14Z</dcterms:created>
  <dcterms:modified xsi:type="dcterms:W3CDTF">2015-07-29T18:51:12Z</dcterms:modified>
</cp:coreProperties>
</file>