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22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F1826FC-3129-4EAD-818B-635DBA77A4AB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7C02D8-1516-4A63-9619-E60FFB552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3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B60-A9DB-4A1B-972C-50815107250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EEAD-176A-4287-ADDA-B58259FE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8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B60-A9DB-4A1B-972C-50815107250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EEAD-176A-4287-ADDA-B58259FE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B60-A9DB-4A1B-972C-50815107250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EEAD-176A-4287-ADDA-B58259FE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51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B60-A9DB-4A1B-972C-50815107250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EEAD-176A-4287-ADDA-B58259FE67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814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B60-A9DB-4A1B-972C-50815107250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EEAD-176A-4287-ADDA-B58259FE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23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B60-A9DB-4A1B-972C-50815107250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EEAD-176A-4287-ADDA-B58259FE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11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B60-A9DB-4A1B-972C-50815107250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EEAD-176A-4287-ADDA-B58259FE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91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B60-A9DB-4A1B-972C-50815107250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EEAD-176A-4287-ADDA-B58259FE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11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B60-A9DB-4A1B-972C-50815107250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EEAD-176A-4287-ADDA-B58259FE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7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B60-A9DB-4A1B-972C-50815107250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EEAD-176A-4287-ADDA-B58259FE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5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B60-A9DB-4A1B-972C-50815107250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EEAD-176A-4287-ADDA-B58259FE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3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B60-A9DB-4A1B-972C-50815107250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EEAD-176A-4287-ADDA-B58259FE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0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B60-A9DB-4A1B-972C-50815107250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EEAD-176A-4287-ADDA-B58259FE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1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B60-A9DB-4A1B-972C-50815107250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EEAD-176A-4287-ADDA-B58259FE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1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B60-A9DB-4A1B-972C-50815107250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EEAD-176A-4287-ADDA-B58259FE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B60-A9DB-4A1B-972C-50815107250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EEAD-176A-4287-ADDA-B58259FE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B60-A9DB-4A1B-972C-50815107250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EEAD-176A-4287-ADDA-B58259FE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567FB60-A9DB-4A1B-972C-50815107250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52EEAD-176A-4287-ADDA-B58259FE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4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chem.ncbi.nlm.nih.gov/lcs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ohs.ca/oshanswers/hsprograms/risk_assessment.html" TargetMode="External"/><Relationship Id="rId2" Type="http://schemas.openxmlformats.org/officeDocument/2006/relationships/hyperlink" Target="http://www.inchemistrydigital.org/inchemistry/september_october_2016?pg=8#pg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s.org/content/dam/acsorg/about/governance/committees/chemicalsafety/publications/identifying-and-evaluating-hazards-in-research-laboratories.pdf" TargetMode="External"/><Relationship Id="rId4" Type="http://schemas.openxmlformats.org/officeDocument/2006/relationships/hyperlink" Target="https://www.acs.org/content/acs/en/about/governance/committees/chemicalsafety/hazard-assessmen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jghamo2@email.uky.edu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hs.uky.edu/classes/safe_checklist_lab_0001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hs.uky.edu/ohs/chematix.php" TargetMode="External"/><Relationship Id="rId2" Type="http://schemas.openxmlformats.org/officeDocument/2006/relationships/hyperlink" Target="https://www.etrax.uky.edu/Chemati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robert@uky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2017 Chemical Hygiene Plan/Laboratory Safety Annual Refresher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Jan Eggum, Laboratory Safety Specialist</a:t>
            </a:r>
          </a:p>
          <a:p>
            <a:r>
              <a:rPr lang="en-US" dirty="0"/>
              <a:t>Reviewed by the Chemical Safety Committee</a:t>
            </a:r>
          </a:p>
        </p:txBody>
      </p:sp>
    </p:spTree>
    <p:extLst>
      <p:ext uri="{BB962C8B-B14F-4D97-AF65-F5344CB8AC3E}">
        <p14:creationId xmlns:p14="http://schemas.microsoft.com/office/powerpoint/2010/main" val="1847708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pic>
        <p:nvPicPr>
          <p:cNvPr id="2050" name="Picture 2" descr="Image result for risk matrix templates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" t="9630"/>
          <a:stretch/>
        </p:blipFill>
        <p:spPr bwMode="auto">
          <a:xfrm>
            <a:off x="5861304" y="1747107"/>
            <a:ext cx="5599175" cy="443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10896" y="1700784"/>
            <a:ext cx="5181600" cy="4351338"/>
          </a:xfrm>
        </p:spPr>
        <p:txBody>
          <a:bodyPr/>
          <a:lstStyle/>
          <a:p>
            <a:r>
              <a:rPr lang="en-US" dirty="0"/>
              <a:t>Begin a risk assessment by evaluating the process and the hazard.  </a:t>
            </a:r>
          </a:p>
          <a:p>
            <a:r>
              <a:rPr lang="en-US" dirty="0"/>
              <a:t>Example – Dissolving sodium chloride pellets in boiling water using a stirring rod. </a:t>
            </a:r>
          </a:p>
          <a:p>
            <a:pPr marL="0" indent="0">
              <a:buNone/>
            </a:pPr>
            <a:r>
              <a:rPr lang="en-US" dirty="0"/>
              <a:t>	One of the recognized 	hazard would be boiling 	water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8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next step would be to use the Matrix to see were the recognized hazard would land.</a:t>
            </a:r>
          </a:p>
          <a:p>
            <a:pPr lvl="1"/>
            <a:r>
              <a:rPr lang="en-US" dirty="0"/>
              <a:t>In this example a splash would have a moderate probability and a moderate consequence (a burn)</a:t>
            </a:r>
          </a:p>
        </p:txBody>
      </p:sp>
      <p:pic>
        <p:nvPicPr>
          <p:cNvPr id="5" name="Picture 2" descr="Image result for risk matrix templates"/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72200" y="1993392"/>
            <a:ext cx="5687568" cy="415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>
            <a:off x="9872472" y="3329338"/>
            <a:ext cx="234696" cy="1106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461248" y="4453128"/>
            <a:ext cx="1252728" cy="32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next step would be determine a way to control or eliminate the risk. </a:t>
            </a:r>
          </a:p>
          <a:p>
            <a:endParaRPr lang="en-US" dirty="0"/>
          </a:p>
          <a:p>
            <a:r>
              <a:rPr lang="en-US" dirty="0"/>
              <a:t>For the example, a couple of control methods could be used.</a:t>
            </a:r>
          </a:p>
          <a:p>
            <a:pPr lvl="1"/>
            <a:r>
              <a:rPr lang="en-US" dirty="0"/>
              <a:t>A stir plate instead of a stirring rod</a:t>
            </a:r>
          </a:p>
          <a:p>
            <a:pPr lvl="1"/>
            <a:r>
              <a:rPr lang="en-US" dirty="0"/>
              <a:t>Use room temperature water</a:t>
            </a:r>
          </a:p>
          <a:p>
            <a:pPr lvl="1"/>
            <a:r>
              <a:rPr lang="en-US" dirty="0"/>
              <a:t>Combination of the two</a:t>
            </a:r>
          </a:p>
          <a:p>
            <a:pPr lvl="1"/>
            <a:r>
              <a:rPr lang="en-US" dirty="0"/>
              <a:t>Other ideas would include, PPE worn or can the chemical be substituted, could the stir vessel be closed??? – All of these would be questions to ask.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6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Key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tool for risk assessment is the 5 Key Questions Method.  This method will take you through the process of identifying, evaluating and controlling the hazard.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using this method, document all answers to the questions.</a:t>
            </a:r>
          </a:p>
        </p:txBody>
      </p:sp>
    </p:spTree>
    <p:extLst>
      <p:ext uri="{BB962C8B-B14F-4D97-AF65-F5344CB8AC3E}">
        <p14:creationId xmlns:p14="http://schemas.microsoft.com/office/powerpoint/2010/main" val="325170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What specific chemical or physical reactivity hazard are associated with the way I’m using these chemicals?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Research the information available about the chemical or Physical Hazard</a:t>
            </a:r>
          </a:p>
          <a:p>
            <a:pPr lvl="1"/>
            <a:r>
              <a:rPr lang="en-US" dirty="0"/>
              <a:t>The SDS may not have all the needed information, other resources will need to be utilized.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Resources for Chemical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6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What type of Ventilation do I need?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dirty="0"/>
              <a:t>Can the materials be manipulated on the benchtop or do you need a Fume Hood or another type of Engineering Control?</a:t>
            </a:r>
          </a:p>
          <a:p>
            <a:pPr lvl="1"/>
            <a:r>
              <a:rPr lang="en-US" dirty="0"/>
              <a:t>In the SDS, look for Phrases “Well-Ventilated Space” in the Precautionary Statements</a:t>
            </a:r>
          </a:p>
          <a:p>
            <a:pPr lvl="1"/>
            <a:r>
              <a:rPr lang="en-US" dirty="0"/>
              <a:t>For most operations, the Fume Hood should Provide protection for the Vapors, however, if you are unsure, Contact Occupational Health and Safety.</a:t>
            </a:r>
          </a:p>
        </p:txBody>
      </p:sp>
    </p:spTree>
    <p:extLst>
      <p:ext uri="{BB962C8B-B14F-4D97-AF65-F5344CB8AC3E}">
        <p14:creationId xmlns:p14="http://schemas.microsoft.com/office/powerpoint/2010/main" val="57456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800" dirty="0"/>
              <a:t>What Personal Protective Equipment (PPE) do I need?</a:t>
            </a:r>
          </a:p>
          <a:p>
            <a:pPr marL="0" indent="0" algn="ctr">
              <a:buNone/>
            </a:pPr>
            <a:endParaRPr lang="en-US" sz="2800" dirty="0"/>
          </a:p>
          <a:p>
            <a:pPr lvl="1"/>
            <a:r>
              <a:rPr lang="en-US" dirty="0"/>
              <a:t>What PPE is Required for the Chemical and the Process?</a:t>
            </a:r>
          </a:p>
          <a:p>
            <a:pPr lvl="1"/>
            <a:r>
              <a:rPr lang="en-US" dirty="0"/>
              <a:t>Consider the following for PPE Selection</a:t>
            </a:r>
          </a:p>
          <a:p>
            <a:pPr lvl="2"/>
            <a:r>
              <a:rPr lang="en-US" dirty="0"/>
              <a:t>Fit – Size Matters.  Make Sure the PPE has a good fit.  Otherwise it will not offer any protection, nor will it be comfortable to wear.</a:t>
            </a:r>
          </a:p>
          <a:p>
            <a:pPr lvl="2"/>
            <a:r>
              <a:rPr lang="en-US" dirty="0"/>
              <a:t>Type – This will be dependent on the Materials being utilized.  Will safety Glasses be okay, verses Safety Googles?</a:t>
            </a:r>
          </a:p>
          <a:p>
            <a:pPr lvl="2"/>
            <a:r>
              <a:rPr lang="en-US" dirty="0"/>
              <a:t>Material – Not all Materials protect against all Chemicals.  Choose the materials that will Offer Protection Against the Chemicals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25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What Emergency Response protocols will be needed if Something Goes Wrong?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Before the Experiment, Know how to use the Safety Equipment in the laboratory, such as the Fire Extinguisher, eyewash and Safety Shower.</a:t>
            </a:r>
          </a:p>
          <a:p>
            <a:pPr lvl="1"/>
            <a:r>
              <a:rPr lang="en-US" dirty="0"/>
              <a:t>Plan for the “oh Crap” moment when something goes Wrong – Know how to handle a spill or release of the Chemical or Physical Hazard of the Experiment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52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/>
              <a:t>What Will I do with the Waste Generated?</a:t>
            </a:r>
          </a:p>
          <a:p>
            <a:r>
              <a:rPr lang="en-US" dirty="0"/>
              <a:t>Containers must be completely closed with a tight fitting lid at all times, except when adding waste</a:t>
            </a:r>
          </a:p>
          <a:p>
            <a:r>
              <a:rPr lang="en-US" dirty="0"/>
              <a:t>Containers must be labeled with the words, “Hazardous Waste” </a:t>
            </a:r>
          </a:p>
          <a:p>
            <a:r>
              <a:rPr lang="en-US" dirty="0"/>
              <a:t>Containers contents must be written on the container</a:t>
            </a:r>
          </a:p>
          <a:p>
            <a:r>
              <a:rPr lang="en-US" dirty="0"/>
              <a:t>Containers must not be dated during use buy only when they have Been filled and are Ready for pick-up</a:t>
            </a:r>
          </a:p>
          <a:p>
            <a:r>
              <a:rPr lang="en-US" dirty="0"/>
              <a:t>Incompatible wastes must not be placed in the same container</a:t>
            </a:r>
          </a:p>
        </p:txBody>
      </p:sp>
    </p:spTree>
    <p:extLst>
      <p:ext uri="{BB962C8B-B14F-4D97-AF65-F5344CB8AC3E}">
        <p14:creationId xmlns:p14="http://schemas.microsoft.com/office/powerpoint/2010/main" val="83398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on 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 RISK Assessment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Five Questions</a:t>
            </a:r>
            <a:endParaRPr lang="en-US" dirty="0"/>
          </a:p>
          <a:p>
            <a:r>
              <a:rPr lang="en-US" dirty="0">
                <a:hlinkClick r:id="rId3"/>
              </a:rPr>
              <a:t>Canadian Centre for Occupational Health and Safety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Risk Assessment Specific to Research Laboratories</a:t>
            </a:r>
          </a:p>
          <a:p>
            <a:r>
              <a:rPr lang="en-US" dirty="0">
                <a:hlinkClick r:id="rId4"/>
              </a:rPr>
              <a:t>American Chemical Society Hazard Assessment in Research Laboratories</a:t>
            </a:r>
            <a:endParaRPr lang="en-US" dirty="0"/>
          </a:p>
          <a:p>
            <a:r>
              <a:rPr lang="en-US" dirty="0">
                <a:hlinkClick r:id="rId5"/>
              </a:rPr>
              <a:t>Identifying and Evaluating Hazards in Research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5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Training Requirements</a:t>
            </a:r>
          </a:p>
          <a:p>
            <a:endParaRPr lang="en-US" dirty="0"/>
          </a:p>
          <a:p>
            <a:r>
              <a:rPr lang="en-US" dirty="0"/>
              <a:t>Compressed Gas Cylinder Safety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Risk Assessment</a:t>
            </a:r>
          </a:p>
        </p:txBody>
      </p:sp>
    </p:spTree>
    <p:extLst>
      <p:ext uri="{BB962C8B-B14F-4D97-AF65-F5344CB8AC3E}">
        <p14:creationId xmlns:p14="http://schemas.microsoft.com/office/powerpoint/2010/main" val="1852446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33231" y="1746504"/>
            <a:ext cx="10364452" cy="3557016"/>
          </a:xfrm>
        </p:spPr>
        <p:txBody>
          <a:bodyPr/>
          <a:lstStyle/>
          <a:p>
            <a:pPr algn="l"/>
            <a:r>
              <a:rPr lang="en-US" sz="2800" dirty="0"/>
              <a:t>For additional information about the Content presented in this training, please contact: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Jan Eggum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jghamo2@email.uky.edu</a:t>
            </a:r>
            <a:endParaRPr lang="en-US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257-3242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3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Requirements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43870431"/>
              </p:ext>
            </p:extLst>
          </p:nvPr>
        </p:nvGraphicFramePr>
        <p:xfrm>
          <a:off x="746760" y="1690688"/>
          <a:ext cx="10515600" cy="252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6468733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76631460"/>
                    </a:ext>
                  </a:extLst>
                </a:gridCol>
              </a:tblGrid>
              <a:tr h="420815">
                <a:tc>
                  <a:txBody>
                    <a:bodyPr/>
                    <a:lstStyle/>
                    <a:p>
                      <a:r>
                        <a:rPr lang="en-US" dirty="0"/>
                        <a:t>Training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55146"/>
                  </a:ext>
                </a:extLst>
              </a:tr>
              <a:tr h="420815">
                <a:tc>
                  <a:txBody>
                    <a:bodyPr/>
                    <a:lstStyle/>
                    <a:p>
                      <a:r>
                        <a:rPr lang="en-US" dirty="0"/>
                        <a:t>Chemical</a:t>
                      </a:r>
                      <a:r>
                        <a:rPr lang="en-US" baseline="0" dirty="0"/>
                        <a:t> Hygiene Plan/Laboratory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52538"/>
                  </a:ext>
                </a:extLst>
              </a:tr>
              <a:tr h="420815">
                <a:tc>
                  <a:txBody>
                    <a:bodyPr/>
                    <a:lstStyle/>
                    <a:p>
                      <a:r>
                        <a:rPr lang="en-US" dirty="0"/>
                        <a:t>Chemical Hygiene Plan/Laboratory</a:t>
                      </a:r>
                      <a:r>
                        <a:rPr lang="en-US" baseline="0" dirty="0"/>
                        <a:t> Safety Annual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375984"/>
                  </a:ext>
                </a:extLst>
              </a:tr>
              <a:tr h="420815">
                <a:tc>
                  <a:txBody>
                    <a:bodyPr/>
                    <a:lstStyle/>
                    <a:p>
                      <a:r>
                        <a:rPr lang="en-US" dirty="0"/>
                        <a:t>Hazardous</a:t>
                      </a:r>
                      <a:r>
                        <a:rPr lang="en-US" baseline="0" dirty="0"/>
                        <a:t> Waste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80953"/>
                  </a:ext>
                </a:extLst>
              </a:tr>
              <a:tr h="420815">
                <a:tc>
                  <a:txBody>
                    <a:bodyPr/>
                    <a:lstStyle/>
                    <a:p>
                      <a:r>
                        <a:rPr lang="en-US" dirty="0"/>
                        <a:t>Fire Extinguisher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971788"/>
                  </a:ext>
                </a:extLst>
              </a:tr>
              <a:tr h="420815">
                <a:tc>
                  <a:txBody>
                    <a:bodyPr/>
                    <a:lstStyle/>
                    <a:p>
                      <a:r>
                        <a:rPr lang="en-US" dirty="0"/>
                        <a:t>Lab Specific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Initially,</a:t>
                      </a:r>
                      <a:r>
                        <a:rPr lang="en-US" baseline="0" dirty="0"/>
                        <a:t> then when process or chemical changes in lab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596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517136"/>
            <a:ext cx="10253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 are the minimum requirements for initial entry into a laboratory at the University of Kentucky.   This is for </a:t>
            </a:r>
            <a:r>
              <a:rPr lang="en-US" u="sng" dirty="0"/>
              <a:t>all</a:t>
            </a:r>
            <a:r>
              <a:rPr lang="en-US" dirty="0"/>
              <a:t> personnel working in the laboratory.   </a:t>
            </a:r>
          </a:p>
          <a:p>
            <a:endParaRPr lang="en-US" dirty="0"/>
          </a:p>
          <a:p>
            <a:r>
              <a:rPr lang="en-US" dirty="0"/>
              <a:t>Additional training might be required, based on the materials utilized in the laboratory.  Review the </a:t>
            </a:r>
            <a:r>
              <a:rPr lang="en-US" dirty="0">
                <a:hlinkClick r:id="rId2"/>
              </a:rPr>
              <a:t>Laboratory Safety Training Checklist </a:t>
            </a:r>
            <a:r>
              <a:rPr lang="en-US" dirty="0"/>
              <a:t>for additional information.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76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Inventory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 updated chemical inventory is required for all laboratories.  </a:t>
            </a:r>
          </a:p>
          <a:p>
            <a:r>
              <a:rPr lang="en-US" dirty="0"/>
              <a:t>UK has an online chemical inventory system called, </a:t>
            </a:r>
            <a:r>
              <a:rPr lang="en-US" dirty="0">
                <a:hlinkClick r:id="rId2"/>
              </a:rPr>
              <a:t>Chematix</a:t>
            </a:r>
            <a:r>
              <a:rPr lang="en-US" dirty="0"/>
              <a:t>.</a:t>
            </a:r>
          </a:p>
          <a:p>
            <a:r>
              <a:rPr lang="en-US" dirty="0"/>
              <a:t>See the training videos for help with </a:t>
            </a:r>
            <a:r>
              <a:rPr lang="en-US" dirty="0">
                <a:hlinkClick r:id="rId3"/>
              </a:rPr>
              <a:t>Chematix</a:t>
            </a:r>
            <a:r>
              <a:rPr lang="en-US" dirty="0"/>
              <a:t>.</a:t>
            </a:r>
          </a:p>
          <a:p>
            <a:r>
              <a:rPr lang="en-US" dirty="0"/>
              <a:t>For questions, please contact the following person:</a:t>
            </a:r>
          </a:p>
          <a:p>
            <a:pPr marL="1371600" lvl="3" indent="0">
              <a:buNone/>
            </a:pPr>
            <a:r>
              <a:rPr lang="en-US" sz="2000" dirty="0"/>
              <a:t>Robert Thomas</a:t>
            </a:r>
          </a:p>
          <a:p>
            <a:pPr marL="1371600" lvl="3" indent="0">
              <a:buNone/>
            </a:pPr>
            <a:r>
              <a:rPr lang="en-US" sz="2000" dirty="0"/>
              <a:t>Email: </a:t>
            </a:r>
            <a:r>
              <a:rPr lang="en-US" sz="2000" dirty="0">
                <a:hlinkClick r:id="rId4"/>
              </a:rPr>
              <a:t>trobert@uky.edu</a:t>
            </a:r>
            <a:endParaRPr lang="en-US" sz="2000" dirty="0"/>
          </a:p>
          <a:p>
            <a:pPr marL="1371600" lvl="3" indent="0">
              <a:buNone/>
            </a:pPr>
            <a:r>
              <a:rPr lang="en-US" sz="2000" dirty="0"/>
              <a:t>Phone: 257-4016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Compressed Gas Cylinders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General Transport Recommendations</a:t>
            </a:r>
          </a:p>
          <a:p>
            <a:pPr lvl="1"/>
            <a:r>
              <a:rPr lang="en-US" sz="2800" dirty="0"/>
              <a:t>Transport cylinders by hand truck, do not roll, drag or slide cylinders</a:t>
            </a:r>
          </a:p>
          <a:p>
            <a:pPr lvl="1"/>
            <a:r>
              <a:rPr lang="en-US" sz="2800" dirty="0"/>
              <a:t>Secure cylinders to hand truck</a:t>
            </a:r>
          </a:p>
          <a:p>
            <a:pPr lvl="1"/>
            <a:r>
              <a:rPr lang="en-US" sz="2800" dirty="0"/>
              <a:t>Move cylinders with valve caps in place</a:t>
            </a:r>
          </a:p>
          <a:p>
            <a:pPr lvl="1"/>
            <a:r>
              <a:rPr lang="en-US" sz="2800" dirty="0"/>
              <a:t>Move extremely toxic chemical during off hours if possible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Compressed Gas Cylinders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General Storage of Cylinders</a:t>
            </a:r>
          </a:p>
          <a:p>
            <a:pPr lvl="1"/>
            <a:r>
              <a:rPr lang="en-US" sz="2800" dirty="0"/>
              <a:t>Secure cylinders to a wall or immovable object at all times</a:t>
            </a:r>
          </a:p>
          <a:p>
            <a:pPr lvl="1"/>
            <a:r>
              <a:rPr lang="en-US" sz="2800" dirty="0"/>
              <a:t>Secure cylinders upright, with either a valve cap or gauge on the cylinder</a:t>
            </a:r>
          </a:p>
          <a:p>
            <a:pPr lvl="1"/>
            <a:r>
              <a:rPr lang="en-US" sz="2800" dirty="0"/>
              <a:t>Store cylinders in well-ventilated areas</a:t>
            </a:r>
          </a:p>
          <a:p>
            <a:pPr lvl="1"/>
            <a:r>
              <a:rPr lang="en-US" sz="2800" dirty="0"/>
              <a:t>Separate empty and full cylinders</a:t>
            </a:r>
          </a:p>
          <a:p>
            <a:pPr lvl="1"/>
            <a:r>
              <a:rPr lang="en-US" sz="2800" dirty="0"/>
              <a:t>Secure cylinders according to compatibilities</a:t>
            </a:r>
          </a:p>
        </p:txBody>
      </p:sp>
    </p:spTree>
    <p:extLst>
      <p:ext uri="{BB962C8B-B14F-4D97-AF65-F5344CB8AC3E}">
        <p14:creationId xmlns:p14="http://schemas.microsoft.com/office/powerpoint/2010/main" val="125052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Compressed Gas Cylinders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General Use of Cylinders</a:t>
            </a:r>
          </a:p>
          <a:p>
            <a:pPr lvl="1"/>
            <a:r>
              <a:rPr lang="en-US" dirty="0"/>
              <a:t>Match regulator with the cylinder</a:t>
            </a:r>
          </a:p>
          <a:p>
            <a:pPr lvl="1"/>
            <a:r>
              <a:rPr lang="en-US" dirty="0"/>
              <a:t>Use the appropriate tubing </a:t>
            </a:r>
          </a:p>
          <a:p>
            <a:pPr lvl="1"/>
            <a:r>
              <a:rPr lang="en-US" dirty="0"/>
              <a:t>Use appropriate personal protective equipment when needed</a:t>
            </a:r>
          </a:p>
          <a:p>
            <a:pPr marL="0" indent="0">
              <a:buNone/>
            </a:pPr>
            <a:r>
              <a:rPr lang="en-US" sz="3200" dirty="0"/>
              <a:t>Other Considerations</a:t>
            </a:r>
          </a:p>
          <a:p>
            <a:pPr lvl="1"/>
            <a:r>
              <a:rPr lang="en-US" dirty="0"/>
              <a:t>Contact manufacture for information on use, compatible materials, and appropriate regulator</a:t>
            </a:r>
          </a:p>
          <a:p>
            <a:pPr lvl="1"/>
            <a:r>
              <a:rPr lang="en-US" dirty="0"/>
              <a:t>For storage and use of flammable gasses, contact the Fire Marshal’s Office, 7-6326.</a:t>
            </a:r>
          </a:p>
        </p:txBody>
      </p:sp>
    </p:spTree>
    <p:extLst>
      <p:ext uri="{BB962C8B-B14F-4D97-AF65-F5344CB8AC3E}">
        <p14:creationId xmlns:p14="http://schemas.microsoft.com/office/powerpoint/2010/main" val="190509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risk assessment is a thorough look at the workplace to identify situations, processes, etc. that may cause harm, particularly to people.</a:t>
            </a:r>
          </a:p>
          <a:p>
            <a:pPr marL="0" indent="0">
              <a:buNone/>
            </a:pPr>
            <a:r>
              <a:rPr lang="en-US" dirty="0"/>
              <a:t>The process entails </a:t>
            </a:r>
          </a:p>
          <a:p>
            <a:pPr lvl="2"/>
            <a:r>
              <a:rPr lang="en-US" dirty="0"/>
              <a:t>Identifying Hazards</a:t>
            </a:r>
          </a:p>
          <a:p>
            <a:pPr lvl="2"/>
            <a:r>
              <a:rPr lang="en-US" dirty="0"/>
              <a:t>Analyzing or evaluating the risk associate with the hazard</a:t>
            </a:r>
          </a:p>
          <a:p>
            <a:pPr lvl="2"/>
            <a:r>
              <a:rPr lang="en-US" dirty="0"/>
              <a:t>Determining appropriate ways to eliminate or control the hazard</a:t>
            </a:r>
          </a:p>
          <a:p>
            <a:pPr lvl="1"/>
            <a:endParaRPr lang="en-US" dirty="0"/>
          </a:p>
          <a:p>
            <a:r>
              <a:rPr lang="en-US" dirty="0"/>
              <a:t>What is the goal of a risk assessment?</a:t>
            </a:r>
          </a:p>
          <a:p>
            <a:pPr marL="457200" lvl="1" indent="0">
              <a:buNone/>
            </a:pPr>
            <a:r>
              <a:rPr lang="en-US" dirty="0"/>
              <a:t>The aim of the risk assessment process is to remove a hazard or reduce the level of its risk by adding precautions or control measures.</a:t>
            </a:r>
          </a:p>
        </p:txBody>
      </p:sp>
    </p:spTree>
    <p:extLst>
      <p:ext uri="{BB962C8B-B14F-4D97-AF65-F5344CB8AC3E}">
        <p14:creationId xmlns:p14="http://schemas.microsoft.com/office/powerpoint/2010/main" val="313495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Matrix Chart</a:t>
            </a:r>
          </a:p>
        </p:txBody>
      </p:sp>
      <p:pic>
        <p:nvPicPr>
          <p:cNvPr id="1028" name="Picture 4" descr="Image result for risk matrix templates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8"/>
          <a:stretch/>
        </p:blipFill>
        <p:spPr bwMode="auto">
          <a:xfrm>
            <a:off x="219456" y="1825625"/>
            <a:ext cx="5462016" cy="422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Risks are based on likelihood and consequences.   This chart illustrates that as the likelihood increases, the severity of the consequences increases.  </a:t>
            </a:r>
          </a:p>
          <a:p>
            <a:r>
              <a:rPr lang="en-US" dirty="0"/>
              <a:t>This chart is a tool to help the research rank the risk of the steps of the procedures. </a:t>
            </a:r>
          </a:p>
        </p:txBody>
      </p:sp>
    </p:spTree>
    <p:extLst>
      <p:ext uri="{BB962C8B-B14F-4D97-AF65-F5344CB8AC3E}">
        <p14:creationId xmlns:p14="http://schemas.microsoft.com/office/powerpoint/2010/main" val="285728252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594</TotalTime>
  <Words>1060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Droplet</vt:lpstr>
      <vt:lpstr>2017 Chemical Hygiene Plan/Laboratory Safety Annual Refresher</vt:lpstr>
      <vt:lpstr>Agenda</vt:lpstr>
      <vt:lpstr>Training Requirements</vt:lpstr>
      <vt:lpstr>Chemical Inventory </vt:lpstr>
      <vt:lpstr>Compressed Gas Cylinders</vt:lpstr>
      <vt:lpstr>Compressed Gas Cylinders</vt:lpstr>
      <vt:lpstr>Compressed Gas Cylinders</vt:lpstr>
      <vt:lpstr>Risk Assessment</vt:lpstr>
      <vt:lpstr>Risk Matrix Chart</vt:lpstr>
      <vt:lpstr>Risk Assessment</vt:lpstr>
      <vt:lpstr>Risk Assessment</vt:lpstr>
      <vt:lpstr>Risk Assessment</vt:lpstr>
      <vt:lpstr>5 Key Questions</vt:lpstr>
      <vt:lpstr>Question 1</vt:lpstr>
      <vt:lpstr>Question 2</vt:lpstr>
      <vt:lpstr>Question 3</vt:lpstr>
      <vt:lpstr>Question 4</vt:lpstr>
      <vt:lpstr>Question 5</vt:lpstr>
      <vt:lpstr>Resources on RISK Assessment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Chemical Hygiene Plan/Laboratory Safety Annual Refresher</dc:title>
  <dc:creator>Eggum, Janet G</dc:creator>
  <cp:lastModifiedBy>Eggum, Janet G</cp:lastModifiedBy>
  <cp:revision>27</cp:revision>
  <cp:lastPrinted>2016-12-21T13:10:06Z</cp:lastPrinted>
  <dcterms:created xsi:type="dcterms:W3CDTF">2016-12-19T21:04:00Z</dcterms:created>
  <dcterms:modified xsi:type="dcterms:W3CDTF">2017-02-20T19:12:43Z</dcterms:modified>
</cp:coreProperties>
</file>