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33"/>
  </p:notesMasterIdLst>
  <p:handoutMasterIdLst>
    <p:handoutMasterId r:id="rId34"/>
  </p:handoutMasterIdLst>
  <p:sldIdLst>
    <p:sldId id="257" r:id="rId3"/>
    <p:sldId id="259" r:id="rId4"/>
    <p:sldId id="260" r:id="rId5"/>
    <p:sldId id="261" r:id="rId6"/>
    <p:sldId id="262" r:id="rId7"/>
    <p:sldId id="299" r:id="rId8"/>
    <p:sldId id="300" r:id="rId9"/>
    <p:sldId id="301" r:id="rId10"/>
    <p:sldId id="302" r:id="rId11"/>
    <p:sldId id="303" r:id="rId12"/>
    <p:sldId id="304" r:id="rId13"/>
    <p:sldId id="287" r:id="rId14"/>
    <p:sldId id="288" r:id="rId15"/>
    <p:sldId id="289" r:id="rId16"/>
    <p:sldId id="290" r:id="rId17"/>
    <p:sldId id="294" r:id="rId18"/>
    <p:sldId id="275" r:id="rId19"/>
    <p:sldId id="276" r:id="rId20"/>
    <p:sldId id="278" r:id="rId21"/>
    <p:sldId id="279" r:id="rId22"/>
    <p:sldId id="281" r:id="rId23"/>
    <p:sldId id="282" r:id="rId24"/>
    <p:sldId id="284" r:id="rId25"/>
    <p:sldId id="307" r:id="rId26"/>
    <p:sldId id="308" r:id="rId27"/>
    <p:sldId id="285" r:id="rId28"/>
    <p:sldId id="286" r:id="rId29"/>
    <p:sldId id="291" r:id="rId30"/>
    <p:sldId id="292" r:id="rId31"/>
    <p:sldId id="293" r:id="rId32"/>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8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defRPr sz="1200">
                <a:latin typeface="Tahoma" pitchFamily="34" charset="0"/>
              </a:defRPr>
            </a:lvl1pPr>
          </a:lstStyle>
          <a:p>
            <a:pPr>
              <a:defRPr/>
            </a:pPr>
            <a:endParaRPr lang="en-US"/>
          </a:p>
        </p:txBody>
      </p:sp>
      <p:sp>
        <p:nvSpPr>
          <p:cNvPr id="59395"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a:defRPr sz="1200">
                <a:latin typeface="Tahoma" pitchFamily="34" charset="0"/>
              </a:defRPr>
            </a:lvl1pPr>
          </a:lstStyle>
          <a:p>
            <a:pPr>
              <a:defRPr/>
            </a:pPr>
            <a:fld id="{729F9A4D-A95B-474B-AA0A-82A5D0AE48F1}" type="datetimeFigureOut">
              <a:rPr lang="en-US"/>
              <a:pPr>
                <a:defRPr/>
              </a:pPr>
              <a:t>12/6/2010</a:t>
            </a:fld>
            <a:endParaRPr lang="en-US"/>
          </a:p>
        </p:txBody>
      </p:sp>
      <p:sp>
        <p:nvSpPr>
          <p:cNvPr id="59396"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defRPr sz="1200">
                <a:latin typeface="Tahoma" pitchFamily="34" charset="0"/>
              </a:defRPr>
            </a:lvl1pPr>
          </a:lstStyle>
          <a:p>
            <a:pPr>
              <a:defRPr/>
            </a:pPr>
            <a:r>
              <a:rPr lang="en-US" smtClean="0"/>
              <a:t>J:\BioSafety\Biosafety Training\Online Biosafety Training\Biological Safety Training Part 6 (NIH Guidelines)</a:t>
            </a:r>
            <a:endParaRPr lang="en-US"/>
          </a:p>
        </p:txBody>
      </p:sp>
      <p:sp>
        <p:nvSpPr>
          <p:cNvPr id="59397"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a:defRPr sz="1200">
                <a:latin typeface="Tahoma" pitchFamily="34" charset="0"/>
              </a:defRPr>
            </a:lvl1pPr>
          </a:lstStyle>
          <a:p>
            <a:pPr>
              <a:defRPr/>
            </a:pPr>
            <a:fld id="{1EF9FCCA-1FA6-4D10-819C-1BA4C67B68DD}" type="slidenum">
              <a:rPr lang="en-US"/>
              <a:pPr>
                <a:defRPr/>
              </a:pPr>
              <a:t>‹#›</a:t>
            </a:fld>
            <a:endParaRPr lang="en-US"/>
          </a:p>
        </p:txBody>
      </p:sp>
    </p:spTree>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pPr>
              <a:defRPr/>
            </a:pPr>
            <a:fld id="{72286DFD-4C33-473F-824F-93CD05D822D9}" type="datetimeFigureOut">
              <a:rPr lang="en-US"/>
              <a:pPr>
                <a:defRPr/>
              </a:pPr>
              <a:t>12/6/2010</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pPr>
              <a:defRPr/>
            </a:pPr>
            <a:r>
              <a:rPr lang="en-US" smtClean="0"/>
              <a:t>J:\BioSafety\Biosafety Training\Online Biosafety Training\Biological Safety Training Part 6 (NIH Guidelines)</a:t>
            </a:r>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vl1pPr>
          </a:lstStyle>
          <a:p>
            <a:pPr>
              <a:defRPr/>
            </a:pPr>
            <a:fld id="{2D179F50-628E-4169-A3E3-C922AE42D300}" type="slidenum">
              <a:rPr lang="en-US"/>
              <a:pPr>
                <a:defRPr/>
              </a:pPr>
              <a:t>‹#›</a:t>
            </a:fld>
            <a:endParaRPr lang="en-US"/>
          </a:p>
        </p:txBody>
      </p:sp>
    </p:spTree>
  </p:cSld>
  <p:clrMap bg1="lt1" tx1="dk1" bg2="lt2" tx2="dk2" accent1="accent1" accent2="accent2" accent3="accent3" accent4="accent4" accent5="accent5" accent6="accent6" hlink="hlink" folHlink="folHlink"/>
  <p:hf sldNum="0"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 name="Footer Placeholder 3"/>
          <p:cNvSpPr>
            <a:spLocks noGrp="1"/>
          </p:cNvSpPr>
          <p:nvPr>
            <p:ph type="ftr" sz="quarter" idx="10"/>
          </p:nvPr>
        </p:nvSpPr>
        <p:spPr/>
        <p:txBody>
          <a:bodyPr/>
          <a:lstStyle/>
          <a:p>
            <a:pPr>
              <a:defRPr/>
            </a:pPr>
            <a:r>
              <a:rPr lang="en-US" smtClean="0"/>
              <a:t>J:\BioSafety\Biosafety Training\Online Biosafety Training\Biological Safety Training Part 6 (NIH Guidelines)</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J:\BioSafety\Biosafety Training\Online Biosafety Training\Biological Safety Training Part 6 (NIH Guidelines)</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458200" cy="5943600"/>
            <a:chOff x="0" y="0"/>
            <a:chExt cx="5328" cy="3744"/>
          </a:xfrm>
        </p:grpSpPr>
        <p:sp>
          <p:nvSpPr>
            <p:cNvPr id="5" name="Freeform 3"/>
            <p:cNvSpPr>
              <a:spLocks/>
            </p:cNvSpPr>
            <p:nvPr/>
          </p:nvSpPr>
          <p:spPr bwMode="hidden">
            <a:xfrm>
              <a:off x="0" y="1440"/>
              <a:ext cx="5155" cy="2304"/>
            </a:xfrm>
            <a:custGeom>
              <a:avLst/>
              <a:gdLst/>
              <a:ahLst/>
              <a:cxnLst>
                <a:cxn ang="0">
                  <a:pos x="5154" y="1769"/>
                </a:cxn>
                <a:cxn ang="0">
                  <a:pos x="0" y="2304"/>
                </a:cxn>
                <a:cxn ang="0">
                  <a:pos x="0" y="1252"/>
                </a:cxn>
                <a:cxn ang="0">
                  <a:pos x="5155" y="0"/>
                </a:cxn>
                <a:cxn ang="0">
                  <a:pos x="5155" y="1416"/>
                </a:cxn>
                <a:cxn ang="0">
                  <a:pos x="5154" y="1769"/>
                </a:cxn>
              </a:cxnLst>
              <a:rect l="0" t="0" r="r" b="b"/>
              <a:pathLst>
                <a:path w="5155" h="2304">
                  <a:moveTo>
                    <a:pt x="5154" y="1769"/>
                  </a:moveTo>
                  <a:lnTo>
                    <a:pt x="0" y="2304"/>
                  </a:lnTo>
                  <a:lnTo>
                    <a:pt x="0" y="1252"/>
                  </a:lnTo>
                  <a:lnTo>
                    <a:pt x="5155" y="0"/>
                  </a:lnTo>
                  <a:lnTo>
                    <a:pt x="5155" y="1416"/>
                  </a:lnTo>
                  <a:lnTo>
                    <a:pt x="5154" y="1769"/>
                  </a:lnTo>
                  <a:close/>
                </a:path>
              </a:pathLst>
            </a:custGeom>
            <a:gradFill rotWithShape="1">
              <a:gsLst>
                <a:gs pos="0">
                  <a:schemeClr val="bg1">
                    <a:gamma/>
                    <a:shade val="84706"/>
                    <a:invGamma/>
                  </a:schemeClr>
                </a:gs>
                <a:gs pos="100000">
                  <a:schemeClr val="bg1"/>
                </a:gs>
              </a:gsLst>
              <a:lin ang="0" scaled="1"/>
            </a:gra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4"/>
            <p:cNvSpPr>
              <a:spLocks/>
            </p:cNvSpPr>
            <p:nvPr/>
          </p:nvSpPr>
          <p:spPr bwMode="hidden">
            <a:xfrm>
              <a:off x="0" y="0"/>
              <a:ext cx="5328" cy="3689"/>
            </a:xfrm>
            <a:custGeom>
              <a:avLst/>
              <a:gdLst/>
              <a:ahLst/>
              <a:cxnLst>
                <a:cxn ang="0">
                  <a:pos x="5311" y="3209"/>
                </a:cxn>
                <a:cxn ang="0">
                  <a:pos x="0" y="3689"/>
                </a:cxn>
                <a:cxn ang="0">
                  <a:pos x="0" y="9"/>
                </a:cxn>
                <a:cxn ang="0">
                  <a:pos x="5328" y="0"/>
                </a:cxn>
                <a:cxn ang="0">
                  <a:pos x="5311" y="3209"/>
                </a:cxn>
              </a:cxnLst>
              <a:rect l="0" t="0" r="r" b="b"/>
              <a:pathLst>
                <a:path w="5328" h="3689">
                  <a:moveTo>
                    <a:pt x="5311" y="3209"/>
                  </a:moveTo>
                  <a:lnTo>
                    <a:pt x="0" y="3689"/>
                  </a:lnTo>
                  <a:lnTo>
                    <a:pt x="0" y="9"/>
                  </a:lnTo>
                  <a:lnTo>
                    <a:pt x="5328" y="0"/>
                  </a:lnTo>
                  <a:lnTo>
                    <a:pt x="5311" y="3209"/>
                  </a:lnTo>
                  <a:close/>
                </a:path>
              </a:pathLst>
            </a:custGeom>
            <a:gradFill rotWithShape="1">
              <a:gsLst>
                <a:gs pos="0">
                  <a:schemeClr val="bg2"/>
                </a:gs>
                <a:gs pos="100000">
                  <a:schemeClr val="bg1"/>
                </a:gs>
              </a:gsLst>
              <a:lin ang="0" scaled="1"/>
            </a:gradFill>
            <a:ln w="9525">
              <a:noFill/>
              <a:round/>
              <a:headEnd/>
              <a:tailEnd/>
            </a:ln>
          </p:spPr>
          <p:txBody>
            <a:bodyPr/>
            <a:lstStyle/>
            <a:p>
              <a:pPr fontAlgn="auto">
                <a:spcBef>
                  <a:spcPts val="0"/>
                </a:spcBef>
                <a:spcAft>
                  <a:spcPts val="0"/>
                </a:spcAft>
                <a:defRPr/>
              </a:pPr>
              <a:endParaRPr lang="en-US">
                <a:latin typeface="+mn-lt"/>
              </a:endParaRPr>
            </a:p>
          </p:txBody>
        </p:sp>
      </p:grpSp>
      <p:sp>
        <p:nvSpPr>
          <p:cNvPr id="25605" name="Rectangle 5"/>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25609" name="Rectangle 9"/>
          <p:cNvSpPr>
            <a:spLocks noGrp="1" noChangeArrowheads="1"/>
          </p:cNvSpPr>
          <p:nvPr>
            <p:ph type="ctrTitle" sz="quarter"/>
          </p:nvPr>
        </p:nvSpPr>
        <p:spPr>
          <a:xfrm>
            <a:off x="685800" y="1768475"/>
            <a:ext cx="7772400" cy="1736725"/>
          </a:xfrm>
        </p:spPr>
        <p:txBody>
          <a:bodyPr anchor="b" anchorCtr="1"/>
          <a:lstStyle>
            <a:lvl1pPr>
              <a:defRPr sz="5400"/>
            </a:lvl1pPr>
          </a:lstStyle>
          <a:p>
            <a:r>
              <a:rPr lang="en-US" smtClean="0"/>
              <a:t>Click to edit Master title style</a:t>
            </a:r>
            <a:endParaRPr lang="en-US"/>
          </a:p>
        </p:txBody>
      </p:sp>
      <p:sp>
        <p:nvSpPr>
          <p:cNvPr id="7" name="Rectangle 6"/>
          <p:cNvSpPr>
            <a:spLocks noGrp="1" noChangeArrowheads="1"/>
          </p:cNvSpPr>
          <p:nvPr>
            <p:ph type="dt" sz="quarter" idx="10"/>
          </p:nvPr>
        </p:nvSpPr>
        <p:spPr/>
        <p:txBody>
          <a:bodyPr/>
          <a:lstStyle>
            <a:lvl1pPr>
              <a:defRPr/>
            </a:lvl1pPr>
          </a:lstStyle>
          <a:p>
            <a:pPr>
              <a:defRPr/>
            </a:pPr>
            <a:fld id="{C4DDAE04-049D-4200-9CB6-2F3A9894CD89}" type="datetime1">
              <a:rPr lang="en-US"/>
              <a:pPr>
                <a:defRPr/>
              </a:pPr>
              <a:t>12/6/2010</a:t>
            </a:fld>
            <a:endParaRPr lang="en-US"/>
          </a:p>
        </p:txBody>
      </p:sp>
      <p:sp>
        <p:nvSpPr>
          <p:cNvPr id="8" name="Rectangle 7"/>
          <p:cNvSpPr>
            <a:spLocks noGrp="1" noChangeArrowheads="1"/>
          </p:cNvSpPr>
          <p:nvPr>
            <p:ph type="ftr" sz="quarter" idx="11"/>
          </p:nvPr>
        </p:nvSpPr>
        <p:spPr/>
        <p:txBody>
          <a:bodyPr/>
          <a:lstStyle>
            <a:lvl1pPr>
              <a:defRPr/>
            </a:lvl1pPr>
          </a:lstStyle>
          <a:p>
            <a:pPr>
              <a:defRPr/>
            </a:pPr>
            <a:endParaRPr lang="en-US"/>
          </a:p>
        </p:txBody>
      </p:sp>
      <p:sp>
        <p:nvSpPr>
          <p:cNvPr id="9" name="Rectangle 8"/>
          <p:cNvSpPr>
            <a:spLocks noGrp="1" noChangeArrowheads="1"/>
          </p:cNvSpPr>
          <p:nvPr>
            <p:ph type="sldNum" sz="quarter" idx="12"/>
          </p:nvPr>
        </p:nvSpPr>
        <p:spPr/>
        <p:txBody>
          <a:bodyPr/>
          <a:lstStyle>
            <a:lvl1pPr>
              <a:defRPr/>
            </a:lvl1pPr>
          </a:lstStyle>
          <a:p>
            <a:pPr>
              <a:defRPr/>
            </a:pPr>
            <a:fld id="{9907FD76-1F1E-4803-914E-A5CDD427117A}" type="slidenum">
              <a:rPr lang="en-US"/>
              <a:pPr>
                <a:defRPr/>
              </a:pPr>
              <a:t>‹#›</a:t>
            </a:fld>
            <a:endParaRPr lang="en-US"/>
          </a:p>
        </p:txBody>
      </p:sp>
    </p:spTree>
  </p:cSld>
  <p:clrMapOvr>
    <a:masterClrMapping/>
  </p:clrMapOvr>
  <p:transition advTm="15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fld id="{D77C92ED-88FA-46E5-9E76-B214A36B3FD0}" type="datetime1">
              <a:rPr lang="en-US"/>
              <a:pPr>
                <a:defRPr/>
              </a:pPr>
              <a:t>12/6/2010</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1B1926B8-6169-4BF1-9169-11062E69FCD0}" type="slidenum">
              <a:rPr lang="en-US"/>
              <a:pPr>
                <a:defRPr/>
              </a:pPr>
              <a:t>‹#›</a:t>
            </a:fld>
            <a:endParaRPr lang="en-US"/>
          </a:p>
        </p:txBody>
      </p:sp>
    </p:spTree>
  </p:cSld>
  <p:clrMapOvr>
    <a:masterClrMapping/>
  </p:clrMapOvr>
  <p:transition advTm="15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21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21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fld id="{81A94716-28F6-4B87-AF62-083D4A4BEC5E}" type="datetime1">
              <a:rPr lang="en-US"/>
              <a:pPr>
                <a:defRPr/>
              </a:pPr>
              <a:t>12/6/2010</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E4AE8733-AC82-4B68-9847-DB5A885E1822}" type="slidenum">
              <a:rPr lang="en-US"/>
              <a:pPr>
                <a:defRPr/>
              </a:pPr>
              <a:t>‹#›</a:t>
            </a:fld>
            <a:endParaRPr lang="en-US"/>
          </a:p>
        </p:txBody>
      </p:sp>
    </p:spTree>
  </p:cSld>
  <p:clrMapOvr>
    <a:masterClrMapping/>
  </p:clrMapOvr>
  <p:transition advTm="15000"/>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495800"/>
          </a:xfrm>
        </p:spPr>
        <p:txBody>
          <a:bodyPr/>
          <a:lstStyle/>
          <a:p>
            <a:pPr lvl="0"/>
            <a:r>
              <a:rPr lang="en-US" noProof="0" smtClean="0"/>
              <a:t>Click icon to add table</a:t>
            </a:r>
            <a:endParaRPr lang="en-US" noProof="0"/>
          </a:p>
        </p:txBody>
      </p:sp>
      <p:sp>
        <p:nvSpPr>
          <p:cNvPr id="4" name="Rectangle 7"/>
          <p:cNvSpPr>
            <a:spLocks noGrp="1" noChangeArrowheads="1"/>
          </p:cNvSpPr>
          <p:nvPr>
            <p:ph type="dt" sz="half" idx="10"/>
          </p:nvPr>
        </p:nvSpPr>
        <p:spPr>
          <a:ln/>
        </p:spPr>
        <p:txBody>
          <a:bodyPr/>
          <a:lstStyle>
            <a:lvl1pPr>
              <a:defRPr/>
            </a:lvl1pPr>
          </a:lstStyle>
          <a:p>
            <a:pPr>
              <a:defRPr/>
            </a:pPr>
            <a:fld id="{C18F9B67-65FE-40A6-B7D5-7AA8DEF4894D}" type="datetime1">
              <a:rPr lang="en-US"/>
              <a:pPr>
                <a:defRPr/>
              </a:pPr>
              <a:t>12/6/2010</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2137E3D9-90F0-4E75-8705-DC28828E7F73}" type="slidenum">
              <a:rPr lang="en-US"/>
              <a:pPr>
                <a:defRPr/>
              </a:pPr>
              <a:t>‹#›</a:t>
            </a:fld>
            <a:endParaRPr lang="en-US"/>
          </a:p>
        </p:txBody>
      </p:sp>
    </p:spTree>
  </p:cSld>
  <p:clrMapOvr>
    <a:masterClrMapping/>
  </p:clrMapOvr>
  <p:transition advTm="1500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8D8D5787-1592-4724-82A9-4BCCE7AF49A1}" type="datetime1">
              <a:rPr lang="en-US"/>
              <a:pPr>
                <a:defRPr/>
              </a:pPr>
              <a:t>12/6/2010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9A585A3-EA2B-42FD-A9C3-E692E8DD648D}"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A34666FD-738D-4088-A16D-AA5FA65953F6}" type="datetime1">
              <a:rPr lang="en-US"/>
              <a:pPr>
                <a:defRPr/>
              </a:pPr>
              <a:t>12/6/2010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E85C44E-7CA4-4D0E-99A9-02944B486FC5}"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B2C0FE83-1E21-43FB-8B4D-CAABE7CB0828}" type="datetime1">
              <a:rPr lang="en-US"/>
              <a:pPr>
                <a:defRPr/>
              </a:pPr>
              <a:t>12/6/2010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7D665DD-652D-416A-A57D-7F8FAC953E68}"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B6A8769C-62C2-49E6-B7F0-A7088467FF2C}" type="datetime1">
              <a:rPr lang="en-US"/>
              <a:pPr>
                <a:defRPr/>
              </a:pPr>
              <a:t>12/6/2010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64C7093-4067-48D3-97EB-4294128EF40A}"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1ACC4E22-321E-4829-B798-32A849B6B727}" type="datetime1">
              <a:rPr lang="en-US"/>
              <a:pPr>
                <a:defRPr/>
              </a:pPr>
              <a:t>12/6/2010</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A6C371D-A737-49D3-9532-A27A21B7810E}"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C8B9046E-57B4-4ABE-A412-2BF69FBFBAA4}" type="datetime1">
              <a:rPr lang="en-US"/>
              <a:pPr>
                <a:defRPr/>
              </a:pPr>
              <a:t>12/6/2010</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E28F2CB-BA05-475C-B992-156C98F5925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023BC185-5D22-436A-AEC8-3E040A268C6D}" type="datetime1">
              <a:rPr lang="en-US"/>
              <a:pPr>
                <a:defRPr/>
              </a:pPr>
              <a:t>12/6/2010</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4CD0B74-9F97-4B64-8EE0-4135D525E06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fld id="{6E68F350-D426-42EF-9E6E-39E05F416D0F}" type="datetime1">
              <a:rPr lang="en-US"/>
              <a:pPr>
                <a:defRPr/>
              </a:pPr>
              <a:t>12/6/2010</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B6EC5CAF-4ECE-41FA-8152-B465884859E1}" type="slidenum">
              <a:rPr lang="en-US"/>
              <a:pPr>
                <a:defRPr/>
              </a:pPr>
              <a:t>‹#›</a:t>
            </a:fld>
            <a:endParaRPr lang="en-US"/>
          </a:p>
        </p:txBody>
      </p:sp>
    </p:spTree>
  </p:cSld>
  <p:clrMapOvr>
    <a:masterClrMapping/>
  </p:clrMapOvr>
  <p:transition advTm="1500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FC52BB57-B2D4-442A-9E7B-E85705AFC53B}" type="datetime1">
              <a:rPr lang="en-US"/>
              <a:pPr>
                <a:defRPr/>
              </a:pPr>
              <a:t>12/6/2010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B560DE8-A229-4602-91A8-258D36B26E43}"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861D58D-9873-40EE-BA59-A63922FBDA23}" type="datetime1">
              <a:rPr lang="en-US"/>
              <a:pPr>
                <a:defRPr/>
              </a:pPr>
              <a:t>12/6/2010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84AB811-88BC-4BED-B8D7-10569DD765D0}"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F5B25F56-4BAC-4031-B691-C9C651D23AE3}" type="datetime1">
              <a:rPr lang="en-US"/>
              <a:pPr>
                <a:defRPr/>
              </a:pPr>
              <a:t>12/6/2010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0DC7A53-DD6E-43D6-9A2D-682D295B765F}"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6FE1B5C9-DC9E-450F-9A0B-9D4B37150131}" type="datetime1">
              <a:rPr lang="en-US"/>
              <a:pPr>
                <a:defRPr/>
              </a:pPr>
              <a:t>12/6/2010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7733896-8760-4249-89AC-502EF36F1E5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fld id="{ED7F8479-6F8C-4419-86A8-379DEF14912A}" type="datetime1">
              <a:rPr lang="en-US"/>
              <a:pPr>
                <a:defRPr/>
              </a:pPr>
              <a:t>12/6/2010</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76EA1AF0-A0C0-4E08-B4BC-88E2295BA07D}" type="slidenum">
              <a:rPr lang="en-US"/>
              <a:pPr>
                <a:defRPr/>
              </a:pPr>
              <a:t>‹#›</a:t>
            </a:fld>
            <a:endParaRPr lang="en-US"/>
          </a:p>
        </p:txBody>
      </p:sp>
    </p:spTree>
  </p:cSld>
  <p:clrMapOvr>
    <a:masterClrMapping/>
  </p:clrMapOvr>
  <p:transition advTm="15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fld id="{76180641-4D94-4E0A-B4FA-57BF9F44B67E}" type="datetime1">
              <a:rPr lang="en-US"/>
              <a:pPr>
                <a:defRPr/>
              </a:pPr>
              <a:t>12/6/2010</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D4A260F0-5F8A-4D7E-94A5-FB11A4A84DBF}" type="slidenum">
              <a:rPr lang="en-US"/>
              <a:pPr>
                <a:defRPr/>
              </a:pPr>
              <a:t>‹#›</a:t>
            </a:fld>
            <a:endParaRPr lang="en-US"/>
          </a:p>
        </p:txBody>
      </p:sp>
    </p:spTree>
  </p:cSld>
  <p:clrMapOvr>
    <a:masterClrMapping/>
  </p:clrMapOvr>
  <p:transition advTm="15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fld id="{0CEA84A7-A7AA-44AC-962F-BE94646528F0}" type="datetime1">
              <a:rPr lang="en-US"/>
              <a:pPr>
                <a:defRPr/>
              </a:pPr>
              <a:t>12/6/2010</a:t>
            </a:fld>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a:p>
        </p:txBody>
      </p:sp>
      <p:sp>
        <p:nvSpPr>
          <p:cNvPr id="9" name="Rectangle 9"/>
          <p:cNvSpPr>
            <a:spLocks noGrp="1" noChangeArrowheads="1"/>
          </p:cNvSpPr>
          <p:nvPr>
            <p:ph type="sldNum" sz="quarter" idx="12"/>
          </p:nvPr>
        </p:nvSpPr>
        <p:spPr>
          <a:ln/>
        </p:spPr>
        <p:txBody>
          <a:bodyPr/>
          <a:lstStyle>
            <a:lvl1pPr>
              <a:defRPr/>
            </a:lvl1pPr>
          </a:lstStyle>
          <a:p>
            <a:pPr>
              <a:defRPr/>
            </a:pPr>
            <a:fld id="{73D67993-BA2C-4AE4-BF4A-969E0AF8F384}" type="slidenum">
              <a:rPr lang="en-US"/>
              <a:pPr>
                <a:defRPr/>
              </a:pPr>
              <a:t>‹#›</a:t>
            </a:fld>
            <a:endParaRPr lang="en-US"/>
          </a:p>
        </p:txBody>
      </p:sp>
    </p:spTree>
  </p:cSld>
  <p:clrMapOvr>
    <a:masterClrMapping/>
  </p:clrMapOvr>
  <p:transition advTm="15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pPr>
              <a:defRPr/>
            </a:pPr>
            <a:fld id="{956C0AA3-294A-4EFB-9C7D-C03AD1B08D0F}" type="datetime1">
              <a:rPr lang="en-US"/>
              <a:pPr>
                <a:defRPr/>
              </a:pPr>
              <a:t>12/6/2010</a:t>
            </a:fld>
            <a:endParaRPr 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a:p>
        </p:txBody>
      </p:sp>
      <p:sp>
        <p:nvSpPr>
          <p:cNvPr id="5" name="Rectangle 9"/>
          <p:cNvSpPr>
            <a:spLocks noGrp="1" noChangeArrowheads="1"/>
          </p:cNvSpPr>
          <p:nvPr>
            <p:ph type="sldNum" sz="quarter" idx="12"/>
          </p:nvPr>
        </p:nvSpPr>
        <p:spPr>
          <a:ln/>
        </p:spPr>
        <p:txBody>
          <a:bodyPr/>
          <a:lstStyle>
            <a:lvl1pPr>
              <a:defRPr/>
            </a:lvl1pPr>
          </a:lstStyle>
          <a:p>
            <a:pPr>
              <a:defRPr/>
            </a:pPr>
            <a:fld id="{39AE4EBD-6557-4B00-8D95-0B457960C8C3}" type="slidenum">
              <a:rPr lang="en-US"/>
              <a:pPr>
                <a:defRPr/>
              </a:pPr>
              <a:t>‹#›</a:t>
            </a:fld>
            <a:endParaRPr lang="en-US"/>
          </a:p>
        </p:txBody>
      </p:sp>
    </p:spTree>
  </p:cSld>
  <p:clrMapOvr>
    <a:masterClrMapping/>
  </p:clrMapOvr>
  <p:transition advTm="15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3F6D89D0-5244-46F1-9E93-518BDE8A08B3}" type="datetime1">
              <a:rPr lang="en-US"/>
              <a:pPr>
                <a:defRPr/>
              </a:pPr>
              <a:t>12/6/2010</a:t>
            </a:fld>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a:p>
        </p:txBody>
      </p:sp>
      <p:sp>
        <p:nvSpPr>
          <p:cNvPr id="4" name="Rectangle 9"/>
          <p:cNvSpPr>
            <a:spLocks noGrp="1" noChangeArrowheads="1"/>
          </p:cNvSpPr>
          <p:nvPr>
            <p:ph type="sldNum" sz="quarter" idx="12"/>
          </p:nvPr>
        </p:nvSpPr>
        <p:spPr>
          <a:ln/>
        </p:spPr>
        <p:txBody>
          <a:bodyPr/>
          <a:lstStyle>
            <a:lvl1pPr>
              <a:defRPr/>
            </a:lvl1pPr>
          </a:lstStyle>
          <a:p>
            <a:pPr>
              <a:defRPr/>
            </a:pPr>
            <a:fld id="{08A39EA5-8036-4A01-AE8B-2085391CE745}" type="slidenum">
              <a:rPr lang="en-US"/>
              <a:pPr>
                <a:defRPr/>
              </a:pPr>
              <a:t>‹#›</a:t>
            </a:fld>
            <a:endParaRPr lang="en-US"/>
          </a:p>
        </p:txBody>
      </p:sp>
    </p:spTree>
  </p:cSld>
  <p:clrMapOvr>
    <a:masterClrMapping/>
  </p:clrMapOvr>
  <p:transition advTm="15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21FC11E3-4A75-4637-8EB4-4F5258532266}" type="datetime1">
              <a:rPr lang="en-US"/>
              <a:pPr>
                <a:defRPr/>
              </a:pPr>
              <a:t>12/6/2010</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ADE96DB4-2F4D-4D96-8357-E5359A82EC35}" type="slidenum">
              <a:rPr lang="en-US"/>
              <a:pPr>
                <a:defRPr/>
              </a:pPr>
              <a:t>‹#›</a:t>
            </a:fld>
            <a:endParaRPr lang="en-US"/>
          </a:p>
        </p:txBody>
      </p:sp>
    </p:spTree>
  </p:cSld>
  <p:clrMapOvr>
    <a:masterClrMapping/>
  </p:clrMapOvr>
  <p:transition advTm="15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AF42B2EB-58C0-47F9-AF75-A61C35D26482}" type="datetime1">
              <a:rPr lang="en-US"/>
              <a:pPr>
                <a:defRPr/>
              </a:pPr>
              <a:t>12/6/2010</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A9BD7885-5FE7-4BA6-8D78-C3BFDD9E9D9F}" type="slidenum">
              <a:rPr lang="en-US"/>
              <a:pPr>
                <a:defRPr/>
              </a:pPr>
              <a:t>‹#›</a:t>
            </a:fld>
            <a:endParaRPr lang="en-US"/>
          </a:p>
        </p:txBody>
      </p:sp>
    </p:spTree>
  </p:cSld>
  <p:clrMapOvr>
    <a:masterClrMapping/>
  </p:clrMapOvr>
  <p:transition advTm="15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242175" cy="1981200"/>
            <a:chOff x="0" y="0"/>
            <a:chExt cx="4562" cy="1248"/>
          </a:xfrm>
        </p:grpSpPr>
        <p:sp>
          <p:nvSpPr>
            <p:cNvPr id="24579" name="Freeform 3"/>
            <p:cNvSpPr>
              <a:spLocks/>
            </p:cNvSpPr>
            <p:nvPr/>
          </p:nvSpPr>
          <p:spPr bwMode="hidden">
            <a:xfrm>
              <a:off x="0" y="583"/>
              <a:ext cx="4487" cy="665"/>
            </a:xfrm>
            <a:custGeom>
              <a:avLst/>
              <a:gdLst/>
              <a:ahLst/>
              <a:cxnLst>
                <a:cxn ang="0">
                  <a:pos x="4800" y="299"/>
                </a:cxn>
                <a:cxn ang="0">
                  <a:pos x="0" y="665"/>
                </a:cxn>
                <a:cxn ang="0">
                  <a:pos x="0" y="0"/>
                </a:cxn>
                <a:cxn ang="0">
                  <a:pos x="4806" y="1"/>
                </a:cxn>
                <a:cxn ang="0">
                  <a:pos x="4800" y="153"/>
                </a:cxn>
                <a:cxn ang="0">
                  <a:pos x="4800" y="299"/>
                </a:cxn>
              </a:cxnLst>
              <a:rect l="0" t="0" r="r" b="b"/>
              <a:pathLst>
                <a:path w="4806" h="665">
                  <a:moveTo>
                    <a:pt x="4800" y="299"/>
                  </a:moveTo>
                  <a:lnTo>
                    <a:pt x="0" y="665"/>
                  </a:lnTo>
                  <a:lnTo>
                    <a:pt x="0" y="0"/>
                  </a:lnTo>
                  <a:lnTo>
                    <a:pt x="4806" y="1"/>
                  </a:lnTo>
                  <a:lnTo>
                    <a:pt x="4800" y="153"/>
                  </a:lnTo>
                  <a:lnTo>
                    <a:pt x="4800" y="299"/>
                  </a:lnTo>
                  <a:close/>
                </a:path>
              </a:pathLst>
            </a:custGeom>
            <a:gradFill rotWithShape="1">
              <a:gsLst>
                <a:gs pos="0">
                  <a:schemeClr val="bg1">
                    <a:gamma/>
                    <a:shade val="94118"/>
                    <a:invGamma/>
                  </a:schemeClr>
                </a:gs>
                <a:gs pos="100000">
                  <a:schemeClr val="bg1"/>
                </a:gs>
              </a:gsLst>
              <a:lin ang="0" scaled="1"/>
            </a:gradFill>
            <a:ln w="9525">
              <a:noFill/>
              <a:round/>
              <a:headEnd/>
              <a:tailEnd/>
            </a:ln>
          </p:spPr>
          <p:txBody>
            <a:bodyPr/>
            <a:lstStyle/>
            <a:p>
              <a:pPr fontAlgn="auto">
                <a:spcBef>
                  <a:spcPts val="0"/>
                </a:spcBef>
                <a:spcAft>
                  <a:spcPts val="0"/>
                </a:spcAft>
                <a:defRPr/>
              </a:pPr>
              <a:endParaRPr lang="en-US">
                <a:latin typeface="+mn-lt"/>
              </a:endParaRPr>
            </a:p>
          </p:txBody>
        </p:sp>
        <p:sp>
          <p:nvSpPr>
            <p:cNvPr id="24580" name="Freeform 4"/>
            <p:cNvSpPr>
              <a:spLocks/>
            </p:cNvSpPr>
            <p:nvPr/>
          </p:nvSpPr>
          <p:spPr bwMode="hidden">
            <a:xfrm>
              <a:off x="0" y="0"/>
              <a:ext cx="4562" cy="1199"/>
            </a:xfrm>
            <a:custGeom>
              <a:avLst/>
              <a:gdLst/>
              <a:ahLst/>
              <a:cxnLst>
                <a:cxn ang="0">
                  <a:pos x="4560" y="932"/>
                </a:cxn>
                <a:cxn ang="0">
                  <a:pos x="0" y="1199"/>
                </a:cxn>
                <a:cxn ang="0">
                  <a:pos x="0" y="0"/>
                </a:cxn>
                <a:cxn ang="0">
                  <a:pos x="4562" y="0"/>
                </a:cxn>
                <a:cxn ang="0">
                  <a:pos x="4560" y="932"/>
                </a:cxn>
                <a:cxn ang="0">
                  <a:pos x="4560" y="932"/>
                </a:cxn>
              </a:cxnLst>
              <a:rect l="0" t="0" r="r" b="b"/>
              <a:pathLst>
                <a:path w="4562" h="1199">
                  <a:moveTo>
                    <a:pt x="4560" y="932"/>
                  </a:moveTo>
                  <a:lnTo>
                    <a:pt x="0" y="1199"/>
                  </a:lnTo>
                  <a:lnTo>
                    <a:pt x="0" y="0"/>
                  </a:lnTo>
                  <a:lnTo>
                    <a:pt x="4562" y="0"/>
                  </a:lnTo>
                  <a:lnTo>
                    <a:pt x="4560" y="932"/>
                  </a:lnTo>
                  <a:lnTo>
                    <a:pt x="4560" y="932"/>
                  </a:lnTo>
                  <a:close/>
                </a:path>
              </a:pathLst>
            </a:custGeom>
            <a:gradFill rotWithShape="0">
              <a:gsLst>
                <a:gs pos="0">
                  <a:schemeClr val="bg2"/>
                </a:gs>
                <a:gs pos="100000">
                  <a:schemeClr val="bg1"/>
                </a:gs>
              </a:gsLst>
              <a:lin ang="0" scaled="1"/>
            </a:gradFill>
            <a:ln w="9525">
              <a:noFill/>
              <a:round/>
              <a:headEnd/>
              <a:tailEnd/>
            </a:ln>
          </p:spPr>
          <p:txBody>
            <a:bodyPr/>
            <a:lstStyle/>
            <a:p>
              <a:pPr fontAlgn="auto">
                <a:spcBef>
                  <a:spcPts val="0"/>
                </a:spcBef>
                <a:spcAft>
                  <a:spcPts val="0"/>
                </a:spcAft>
                <a:defRPr/>
              </a:pPr>
              <a:endParaRPr lang="en-US">
                <a:latin typeface="+mn-lt"/>
              </a:endParaRPr>
            </a:p>
          </p:txBody>
        </p:sp>
      </p:grpSp>
      <p:sp>
        <p:nvSpPr>
          <p:cNvPr id="24581" name="Rectangle 5"/>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4582" name="Rectangle 6"/>
          <p:cNvSpPr>
            <a:spLocks noGrp="1" noChangeArrowheads="1"/>
          </p:cNvSpPr>
          <p:nvPr>
            <p:ph type="body" idx="1"/>
          </p:nvPr>
        </p:nvSpPr>
        <p:spPr bwMode="auto">
          <a:xfrm>
            <a:off x="457200" y="1600200"/>
            <a:ext cx="82296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583" name="Rectangle 7"/>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effectLst>
                  <a:outerShdw blurRad="38100" dist="38100" dir="2700000" algn="tl">
                    <a:srgbClr val="000000"/>
                  </a:outerShdw>
                </a:effectLst>
                <a:latin typeface="+mn-lt"/>
              </a:defRPr>
            </a:lvl1pPr>
          </a:lstStyle>
          <a:p>
            <a:pPr>
              <a:defRPr/>
            </a:pPr>
            <a:fld id="{2DDB80D4-4796-410A-A9D7-170B10311C4C}" type="datetime1">
              <a:rPr lang="en-US"/>
              <a:pPr>
                <a:defRPr/>
              </a:pPr>
              <a:t>12/6/2010</a:t>
            </a:fld>
            <a:endParaRPr lang="en-US"/>
          </a:p>
        </p:txBody>
      </p:sp>
      <p:sp>
        <p:nvSpPr>
          <p:cNvPr id="24584" name="Rectangle 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effectLst>
                  <a:outerShdw blurRad="38100" dist="38100" dir="2700000" algn="tl">
                    <a:srgbClr val="000000"/>
                  </a:outerShdw>
                </a:effectLst>
                <a:latin typeface="+mn-lt"/>
              </a:defRPr>
            </a:lvl1pPr>
          </a:lstStyle>
          <a:p>
            <a:pPr>
              <a:defRPr/>
            </a:pPr>
            <a:endParaRPr lang="en-US"/>
          </a:p>
        </p:txBody>
      </p:sp>
      <p:sp>
        <p:nvSpPr>
          <p:cNvPr id="24585" name="Rectangle 9"/>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effectLst>
                  <a:outerShdw blurRad="38100" dist="38100" dir="2700000" algn="tl">
                    <a:srgbClr val="000000"/>
                  </a:outerShdw>
                </a:effectLst>
                <a:latin typeface="+mn-lt"/>
              </a:defRPr>
            </a:lvl1pPr>
          </a:lstStyle>
          <a:p>
            <a:pPr>
              <a:defRPr/>
            </a:pPr>
            <a:fld id="{974087BE-69F1-4DC3-A894-38DD51E52ABE}"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97"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advTm="15000"/>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33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04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latin typeface="+mn-lt"/>
              </a:defRPr>
            </a:lvl1pPr>
          </a:lstStyle>
          <a:p>
            <a:pPr>
              <a:defRPr/>
            </a:pPr>
            <a:fld id="{0BE3F6B8-81FE-498C-82DE-6BC636F9A8AB}" type="datetime1">
              <a:rPr lang="en-US"/>
              <a:pPr>
                <a:defRPr/>
              </a:pPr>
              <a:t>12/6/2010</a:t>
            </a:fld>
            <a:endParaRPr lang="en-US"/>
          </a:p>
        </p:txBody>
      </p:sp>
      <p:sp>
        <p:nvSpPr>
          <p:cNvPr id="604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400">
                <a:latin typeface="+mn-lt"/>
              </a:defRPr>
            </a:lvl1pPr>
          </a:lstStyle>
          <a:p>
            <a:pPr>
              <a:defRPr/>
            </a:pPr>
            <a:endParaRPr lang="en-US"/>
          </a:p>
        </p:txBody>
      </p:sp>
      <p:sp>
        <p:nvSpPr>
          <p:cNvPr id="604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400">
                <a:latin typeface="+mn-lt"/>
              </a:defRPr>
            </a:lvl1pPr>
          </a:lstStyle>
          <a:p>
            <a:pPr>
              <a:defRPr/>
            </a:pPr>
            <a:fld id="{F995F9F1-0A13-4C3F-9BF0-E7803D7B8E5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 Id="rId5" Type="http://schemas.openxmlformats.org/officeDocument/2006/relationships/image" Target="../media/image12.gif"/><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2.xml"/><Relationship Id="rId4" Type="http://schemas.openxmlformats.org/officeDocument/2006/relationships/image" Target="../media/image23.wmf"/></Relationships>
</file>

<file path=ppt/slides/_rels/slide23.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hyperlink" Target="http://ehs.uky.edu/ehs/docs/pdf/training_checklist.pdf"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hyperlink" Target="http://ehs.uky.edu/ehs/ohs/accident.html" TargetMode="External"/><Relationship Id="rId1" Type="http://schemas.openxmlformats.org/officeDocument/2006/relationships/slideLayout" Target="../slideLayouts/slideLayout2.xml"/><Relationship Id="rId4" Type="http://schemas.openxmlformats.org/officeDocument/2006/relationships/image" Target="../media/image28.wmf"/></Relationships>
</file>

<file path=ppt/slides/_rels/slide2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cdc.gov/biosafety/publications/bmbl5/index.htm" TargetMode="External"/><Relationship Id="rId2" Type="http://schemas.openxmlformats.org/officeDocument/2006/relationships/hyperlink" Target="http://ehs.uky.edu/biosafety/" TargetMode="External"/><Relationship Id="rId1" Type="http://schemas.openxmlformats.org/officeDocument/2006/relationships/slideLayout" Target="../slideLayouts/slideLayout2.xml"/><Relationship Id="rId4" Type="http://schemas.openxmlformats.org/officeDocument/2006/relationships/hyperlink" Target="http://oba.od.nih.gov/oba/rac/guidelines_02/NIH_Gdlnes_lnk_2002z.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ba.od.nih.gov/oba/rac/guidelines_02/NIH_Gdlnes_lnk_2002z.pdf"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hyperlink" Target="http://ehs.uky.edu/" TargetMode="External"/><Relationship Id="rId2" Type="http://schemas.openxmlformats.org/officeDocument/2006/relationships/hyperlink" Target="mailto:bnels3@email.uky.edu" TargetMode="Externa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hyperlink" Target="http://ehs.uky.edu/eh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7" descr="C:\Users\dgwebb2\AppData\Local\Microsoft\Windows\Temporary Internet Files\Content.IE5\48FN9J6Z\MP900408973[1].jpg"/>
          <p:cNvPicPr>
            <a:picLocks noChangeAspect="1" noChangeArrowheads="1"/>
          </p:cNvPicPr>
          <p:nvPr/>
        </p:nvPicPr>
        <p:blipFill>
          <a:blip r:embed="rId3" cstate="print">
            <a:lum bright="70000" contrast="-70000"/>
          </a:blip>
          <a:srcRect/>
          <a:stretch>
            <a:fillRect/>
          </a:stretch>
        </p:blipFill>
        <p:spPr bwMode="auto">
          <a:xfrm>
            <a:off x="0" y="0"/>
            <a:ext cx="9144000" cy="6858000"/>
          </a:xfrm>
          <a:prstGeom prst="rect">
            <a:avLst/>
          </a:prstGeom>
          <a:noFill/>
          <a:ln w="9525">
            <a:noFill/>
            <a:miter lim="800000"/>
            <a:headEnd/>
            <a:tailEnd/>
          </a:ln>
        </p:spPr>
      </p:pic>
      <p:sp>
        <p:nvSpPr>
          <p:cNvPr id="23555" name="Rectangle 3"/>
          <p:cNvSpPr>
            <a:spLocks noGrp="1" noChangeArrowheads="1"/>
          </p:cNvSpPr>
          <p:nvPr>
            <p:ph type="title"/>
          </p:nvPr>
        </p:nvSpPr>
        <p:spPr>
          <a:xfrm>
            <a:off x="381000" y="838200"/>
            <a:ext cx="6096000" cy="3810000"/>
          </a:xfrm>
        </p:spPr>
        <p:txBody>
          <a:bodyPr/>
          <a:lstStyle/>
          <a:p>
            <a:pPr algn="l" eaLnBrk="1" hangingPunct="1">
              <a:defRPr/>
            </a:pPr>
            <a:r>
              <a:rPr lang="en-US" sz="5400" dirty="0" smtClean="0">
                <a:solidFill>
                  <a:schemeClr val="accent5">
                    <a:lumMod val="50000"/>
                  </a:schemeClr>
                </a:solidFill>
                <a:effectLst/>
                <a:latin typeface="Arial" pitchFamily="34" charset="0"/>
                <a:cs typeface="Arial" pitchFamily="34" charset="0"/>
              </a:rPr>
              <a:t>Biological Safety…</a:t>
            </a:r>
            <a:br>
              <a:rPr lang="en-US" sz="5400" dirty="0" smtClean="0">
                <a:solidFill>
                  <a:schemeClr val="accent5">
                    <a:lumMod val="50000"/>
                  </a:schemeClr>
                </a:solidFill>
                <a:effectLst/>
                <a:latin typeface="Arial" pitchFamily="34" charset="0"/>
                <a:cs typeface="Arial" pitchFamily="34" charset="0"/>
              </a:rPr>
            </a:br>
            <a:r>
              <a:rPr lang="en-US" sz="5400" dirty="0" smtClean="0">
                <a:solidFill>
                  <a:schemeClr val="accent5">
                    <a:lumMod val="50000"/>
                  </a:schemeClr>
                </a:solidFill>
                <a:effectLst/>
                <a:latin typeface="Arial" pitchFamily="34" charset="0"/>
                <a:cs typeface="Arial" pitchFamily="34" charset="0"/>
              </a:rPr>
              <a:t>It’s in Your Hands</a:t>
            </a:r>
            <a:br>
              <a:rPr lang="en-US" sz="5400" dirty="0" smtClean="0">
                <a:solidFill>
                  <a:schemeClr val="accent5">
                    <a:lumMod val="50000"/>
                  </a:schemeClr>
                </a:solidFill>
                <a:effectLst/>
                <a:latin typeface="Arial" pitchFamily="34" charset="0"/>
                <a:cs typeface="Arial" pitchFamily="34" charset="0"/>
              </a:rPr>
            </a:br>
            <a:r>
              <a:rPr lang="en-US" sz="5400" dirty="0" smtClean="0">
                <a:solidFill>
                  <a:schemeClr val="accent5">
                    <a:lumMod val="50000"/>
                  </a:schemeClr>
                </a:solidFill>
                <a:effectLst/>
                <a:latin typeface="Arial" pitchFamily="34" charset="0"/>
                <a:cs typeface="Arial" pitchFamily="34" charset="0"/>
              </a:rPr>
              <a:t/>
            </a:r>
            <a:br>
              <a:rPr lang="en-US" sz="5400" dirty="0" smtClean="0">
                <a:solidFill>
                  <a:schemeClr val="accent5">
                    <a:lumMod val="50000"/>
                  </a:schemeClr>
                </a:solidFill>
                <a:effectLst/>
                <a:latin typeface="Arial" pitchFamily="34" charset="0"/>
                <a:cs typeface="Arial" pitchFamily="34" charset="0"/>
              </a:rPr>
            </a:br>
            <a:r>
              <a:rPr lang="en-US" sz="3200" b="1" i="1" dirty="0" smtClean="0">
                <a:solidFill>
                  <a:schemeClr val="accent5">
                    <a:lumMod val="50000"/>
                  </a:schemeClr>
                </a:solidFill>
                <a:effectLst/>
                <a:latin typeface="Arial" pitchFamily="34" charset="0"/>
                <a:cs typeface="Arial" pitchFamily="34" charset="0"/>
              </a:rPr>
              <a:t>The NIH Guidelines at UK</a:t>
            </a:r>
            <a:endParaRPr lang="en-US" sz="3200" b="1" i="1" dirty="0">
              <a:solidFill>
                <a:schemeClr val="accent5">
                  <a:lumMod val="50000"/>
                </a:schemeClr>
              </a:solidFill>
              <a:effectLst/>
              <a:latin typeface="Arial" pitchFamily="34" charset="0"/>
              <a:cs typeface="Arial" pitchFamily="34" charset="0"/>
            </a:endParaRPr>
          </a:p>
        </p:txBody>
      </p:sp>
      <p:sp>
        <p:nvSpPr>
          <p:cNvPr id="23556" name="Text Box 4"/>
          <p:cNvSpPr txBox="1">
            <a:spLocks noChangeArrowheads="1"/>
          </p:cNvSpPr>
          <p:nvPr/>
        </p:nvSpPr>
        <p:spPr bwMode="auto">
          <a:xfrm>
            <a:off x="228600" y="4876800"/>
            <a:ext cx="4953000" cy="1016000"/>
          </a:xfrm>
          <a:prstGeom prst="rect">
            <a:avLst/>
          </a:prstGeom>
          <a:noFill/>
          <a:ln w="9525">
            <a:noFill/>
            <a:miter lim="800000"/>
            <a:headEnd/>
            <a:tailEnd/>
          </a:ln>
          <a:effectLst/>
        </p:spPr>
        <p:txBody>
          <a:bodyPr>
            <a:spAutoFit/>
          </a:bodyPr>
          <a:lstStyle/>
          <a:p>
            <a:pPr algn="ctr" eaLnBrk="0" fontAlgn="auto" hangingPunct="0">
              <a:spcBef>
                <a:spcPct val="50000"/>
              </a:spcBef>
              <a:spcAft>
                <a:spcPts val="0"/>
              </a:spcAft>
              <a:defRPr/>
            </a:pPr>
            <a:r>
              <a:rPr lang="en-US" sz="2400" dirty="0">
                <a:solidFill>
                  <a:schemeClr val="accent4">
                    <a:lumMod val="10000"/>
                  </a:schemeClr>
                </a:solidFill>
                <a:latin typeface="Tahoma" pitchFamily="34" charset="0"/>
              </a:rPr>
              <a:t>University of Kentucky</a:t>
            </a:r>
          </a:p>
          <a:p>
            <a:pPr algn="ctr" eaLnBrk="0" fontAlgn="auto" hangingPunct="0">
              <a:spcBef>
                <a:spcPct val="50000"/>
              </a:spcBef>
              <a:spcAft>
                <a:spcPts val="0"/>
              </a:spcAft>
              <a:defRPr/>
            </a:pPr>
            <a:r>
              <a:rPr lang="en-US" sz="2400" dirty="0">
                <a:solidFill>
                  <a:schemeClr val="accent4">
                    <a:lumMod val="10000"/>
                  </a:schemeClr>
                </a:solidFill>
                <a:latin typeface="Tahoma" pitchFamily="34" charset="0"/>
              </a:rPr>
              <a:t>Department of Biological Safety</a:t>
            </a:r>
          </a:p>
        </p:txBody>
      </p:sp>
    </p:spTree>
  </p:cSld>
  <p:clrMapOvr>
    <a:masterClrMapping/>
  </p:clrMapOvr>
  <p:transition advTm="15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Containment: Section II-B</a:t>
            </a:r>
            <a:endParaRPr lang="en-US" dirty="0"/>
          </a:p>
        </p:txBody>
      </p:sp>
      <p:sp>
        <p:nvSpPr>
          <p:cNvPr id="3" name="Content Placeholder 2"/>
          <p:cNvSpPr>
            <a:spLocks noGrp="1"/>
          </p:cNvSpPr>
          <p:nvPr>
            <p:ph idx="1"/>
          </p:nvPr>
        </p:nvSpPr>
        <p:spPr/>
        <p:txBody>
          <a:bodyPr/>
          <a:lstStyle/>
          <a:p>
            <a:pPr eaLnBrk="1" hangingPunct="1">
              <a:defRPr/>
            </a:pPr>
            <a:r>
              <a:rPr lang="en-US" dirty="0" smtClean="0"/>
              <a:t>Standard practices</a:t>
            </a:r>
          </a:p>
          <a:p>
            <a:pPr eaLnBrk="1" hangingPunct="1">
              <a:defRPr/>
            </a:pPr>
            <a:r>
              <a:rPr lang="en-US" dirty="0" smtClean="0"/>
              <a:t>Special procedures, equipment, laboratory installations for physical barriers (Appendix G)</a:t>
            </a:r>
          </a:p>
          <a:p>
            <a:pPr eaLnBrk="1" hangingPunct="1">
              <a:defRPr/>
            </a:pPr>
            <a:r>
              <a:rPr lang="en-US" dirty="0" smtClean="0"/>
              <a:t>Biological barriers (Appendix I)</a:t>
            </a:r>
          </a:p>
          <a:p>
            <a:pPr lvl="1" eaLnBrk="1" hangingPunct="1">
              <a:defRPr/>
            </a:pPr>
            <a:r>
              <a:rPr lang="en-US" dirty="0" smtClean="0"/>
              <a:t>Limited infectivity of vector or vehicle for specific hosts</a:t>
            </a:r>
          </a:p>
          <a:p>
            <a:pPr lvl="1" eaLnBrk="1" hangingPunct="1">
              <a:defRPr/>
            </a:pPr>
            <a:r>
              <a:rPr lang="en-US" dirty="0" smtClean="0"/>
              <a:t>Dissemination and survival in environment</a:t>
            </a:r>
          </a:p>
          <a:p>
            <a:pPr eaLnBrk="1" hangingPunct="1">
              <a:defRPr/>
            </a:pPr>
            <a:endParaRPr lang="en-US" dirty="0"/>
          </a:p>
        </p:txBody>
      </p:sp>
    </p:spTree>
  </p:cSld>
  <p:clrMapOvr>
    <a:masterClrMapping/>
  </p:clrMapOvr>
  <p:transition advTm="15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Containment: Section II-B</a:t>
            </a:r>
            <a:endParaRPr lang="en-US" dirty="0"/>
          </a:p>
        </p:txBody>
      </p:sp>
      <p:sp>
        <p:nvSpPr>
          <p:cNvPr id="3" name="Content Placeholder 2"/>
          <p:cNvSpPr>
            <a:spLocks noGrp="1"/>
          </p:cNvSpPr>
          <p:nvPr>
            <p:ph idx="1"/>
          </p:nvPr>
        </p:nvSpPr>
        <p:spPr/>
        <p:txBody>
          <a:bodyPr/>
          <a:lstStyle/>
          <a:p>
            <a:pPr>
              <a:defRPr/>
            </a:pPr>
            <a:r>
              <a:rPr lang="en-US" sz="2400" smtClean="0">
                <a:effectLst/>
              </a:rPr>
              <a:t>Appendix G specifies physical containment</a:t>
            </a:r>
          </a:p>
          <a:p>
            <a:pPr>
              <a:buFont typeface="Wingdings" pitchFamily="2" charset="2"/>
              <a:buNone/>
              <a:defRPr/>
            </a:pPr>
            <a:r>
              <a:rPr lang="en-US" sz="2400" smtClean="0">
                <a:effectLst/>
              </a:rPr>
              <a:t>	 for standard laboratory experiments, including</a:t>
            </a:r>
          </a:p>
          <a:p>
            <a:pPr>
              <a:buFont typeface="Wingdings" pitchFamily="2" charset="2"/>
              <a:buNone/>
              <a:defRPr/>
            </a:pPr>
            <a:r>
              <a:rPr lang="en-US" sz="2400" smtClean="0">
                <a:effectLst/>
              </a:rPr>
              <a:t>	small animals</a:t>
            </a:r>
          </a:p>
          <a:p>
            <a:pPr eaLnBrk="1" hangingPunct="1">
              <a:defRPr/>
            </a:pPr>
            <a:endParaRPr lang="en-US" sz="2400" smtClean="0"/>
          </a:p>
          <a:p>
            <a:pPr eaLnBrk="1" hangingPunct="1">
              <a:defRPr/>
            </a:pPr>
            <a:r>
              <a:rPr lang="en-US" sz="2400" smtClean="0"/>
              <a:t>Appendix P describes plant specific biosafety levels</a:t>
            </a:r>
          </a:p>
          <a:p>
            <a:pPr eaLnBrk="1" hangingPunct="1">
              <a:buFont typeface="Wingdings" pitchFamily="2" charset="2"/>
              <a:buNone/>
              <a:defRPr/>
            </a:pPr>
            <a:r>
              <a:rPr lang="en-US" sz="2400" smtClean="0"/>
              <a:t>	 (BL1-P through BL4-P) </a:t>
            </a:r>
          </a:p>
          <a:p>
            <a:pPr>
              <a:defRPr/>
            </a:pPr>
            <a:endParaRPr lang="en-US" sz="2400" smtClean="0"/>
          </a:p>
          <a:p>
            <a:pPr>
              <a:defRPr/>
            </a:pPr>
            <a:r>
              <a:rPr lang="en-US" sz="2400" smtClean="0"/>
              <a:t>Appendix Q describes large animal specific biosafety levels (BSL-1N through BSL-4N)</a:t>
            </a:r>
          </a:p>
          <a:p>
            <a:pPr eaLnBrk="1" hangingPunct="1">
              <a:buFont typeface="Wingdings" pitchFamily="2" charset="2"/>
              <a:buNone/>
              <a:defRPr/>
            </a:pPr>
            <a:endParaRPr lang="en-US" sz="2400" smtClean="0"/>
          </a:p>
          <a:p>
            <a:pPr eaLnBrk="1" hangingPunct="1">
              <a:buFont typeface="Wingdings" pitchFamily="2" charset="2"/>
              <a:buNone/>
              <a:defRPr/>
            </a:pPr>
            <a:endParaRPr lang="en-US" sz="2400" smtClean="0"/>
          </a:p>
          <a:p>
            <a:pPr eaLnBrk="1" hangingPunct="1">
              <a:defRPr/>
            </a:pPr>
            <a:endParaRPr lang="en-US" smtClean="0"/>
          </a:p>
          <a:p>
            <a:pPr eaLnBrk="1" hangingPunct="1">
              <a:defRPr/>
            </a:pPr>
            <a:endParaRPr lang="en-US" smtClean="0"/>
          </a:p>
          <a:p>
            <a:pPr eaLnBrk="1" hangingPunct="1">
              <a:defRPr/>
            </a:pPr>
            <a:endParaRPr lang="en-US" smtClean="0"/>
          </a:p>
          <a:p>
            <a:pPr eaLnBrk="1" hangingPunct="1">
              <a:defRPr/>
            </a:pPr>
            <a:endParaRPr lang="en-US" smtClean="0"/>
          </a:p>
        </p:txBody>
      </p:sp>
      <p:pic>
        <p:nvPicPr>
          <p:cNvPr id="40963" name="Picture 2" descr="C:\Users\dgwebb2\AppData\Local\Microsoft\Windows\Temporary Internet Files\Content.IE5\GEGOR134\MC900056254[1].wmf"/>
          <p:cNvPicPr>
            <a:picLocks noChangeAspect="1" noChangeArrowheads="1"/>
          </p:cNvPicPr>
          <p:nvPr/>
        </p:nvPicPr>
        <p:blipFill>
          <a:blip r:embed="rId2" cstate="print"/>
          <a:srcRect/>
          <a:stretch>
            <a:fillRect/>
          </a:stretch>
        </p:blipFill>
        <p:spPr bwMode="auto">
          <a:xfrm rot="353550">
            <a:off x="7239000" y="3352800"/>
            <a:ext cx="1049338" cy="1298575"/>
          </a:xfrm>
          <a:prstGeom prst="rect">
            <a:avLst/>
          </a:prstGeom>
          <a:noFill/>
          <a:ln w="9525">
            <a:noFill/>
            <a:miter lim="800000"/>
            <a:headEnd/>
            <a:tailEnd/>
          </a:ln>
        </p:spPr>
      </p:pic>
      <p:pic>
        <p:nvPicPr>
          <p:cNvPr id="40964" name="Picture 2" descr="C:\Users\dgwebb2\AppData\Local\Microsoft\Windows\Temporary Internet Files\Content.IE5\CL4UJA9X\MC900020491[1].wmf"/>
          <p:cNvPicPr>
            <a:picLocks noChangeAspect="1" noChangeArrowheads="1"/>
          </p:cNvPicPr>
          <p:nvPr/>
        </p:nvPicPr>
        <p:blipFill>
          <a:blip r:embed="rId3" cstate="print"/>
          <a:srcRect/>
          <a:stretch>
            <a:fillRect/>
          </a:stretch>
        </p:blipFill>
        <p:spPr bwMode="auto">
          <a:xfrm>
            <a:off x="5638800" y="5105400"/>
            <a:ext cx="1757363" cy="1484313"/>
          </a:xfrm>
          <a:prstGeom prst="rect">
            <a:avLst/>
          </a:prstGeom>
          <a:noFill/>
          <a:ln w="9525">
            <a:noFill/>
            <a:miter lim="800000"/>
            <a:headEnd/>
            <a:tailEnd/>
          </a:ln>
        </p:spPr>
      </p:pic>
      <p:pic>
        <p:nvPicPr>
          <p:cNvPr id="40965" name="Picture 7" descr="MC900060298[1]"/>
          <p:cNvPicPr>
            <a:picLocks noChangeAspect="1" noChangeArrowheads="1"/>
          </p:cNvPicPr>
          <p:nvPr/>
        </p:nvPicPr>
        <p:blipFill>
          <a:blip r:embed="rId4" cstate="print"/>
          <a:srcRect/>
          <a:stretch>
            <a:fillRect/>
          </a:stretch>
        </p:blipFill>
        <p:spPr bwMode="auto">
          <a:xfrm rot="-538358">
            <a:off x="7315200" y="1371600"/>
            <a:ext cx="1371600" cy="1403350"/>
          </a:xfrm>
          <a:prstGeom prst="rect">
            <a:avLst/>
          </a:prstGeom>
          <a:noFill/>
          <a:ln w="9525">
            <a:noFill/>
            <a:miter lim="800000"/>
            <a:headEnd/>
            <a:tailEnd/>
          </a:ln>
        </p:spPr>
      </p:pic>
      <p:pic>
        <p:nvPicPr>
          <p:cNvPr id="40966" name="Picture 9" descr="MM900296951[1]"/>
          <p:cNvPicPr>
            <a:picLocks noChangeAspect="1" noChangeArrowheads="1" noCrop="1"/>
          </p:cNvPicPr>
          <p:nvPr/>
        </p:nvPicPr>
        <p:blipFill>
          <a:blip r:embed="rId5" cstate="print"/>
          <a:srcRect/>
          <a:stretch>
            <a:fillRect/>
          </a:stretch>
        </p:blipFill>
        <p:spPr bwMode="auto">
          <a:xfrm rot="-769464">
            <a:off x="2286000" y="5638800"/>
            <a:ext cx="1295400" cy="1019175"/>
          </a:xfrm>
          <a:prstGeom prst="rect">
            <a:avLst/>
          </a:prstGeom>
          <a:noFill/>
          <a:ln w="9525">
            <a:noFill/>
            <a:miter lim="800000"/>
            <a:headEnd/>
            <a:tailEnd/>
          </a:ln>
        </p:spPr>
      </p:pic>
    </p:spTree>
  </p:cSld>
  <p:clrMapOvr>
    <a:masterClrMapping/>
  </p:clrMapOvr>
  <p:transition advTm="15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600" dirty="0" smtClean="0"/>
              <a:t>Experiments Covered by </a:t>
            </a:r>
            <a:r>
              <a:rPr lang="en-US" sz="3600" i="1" dirty="0" smtClean="0"/>
              <a:t>NIH Guidelines</a:t>
            </a:r>
            <a:endParaRPr lang="en-US" sz="3600" i="1" dirty="0"/>
          </a:p>
        </p:txBody>
      </p:sp>
      <p:sp>
        <p:nvSpPr>
          <p:cNvPr id="3" name="Content Placeholder 2"/>
          <p:cNvSpPr>
            <a:spLocks noGrp="1"/>
          </p:cNvSpPr>
          <p:nvPr>
            <p:ph idx="1"/>
          </p:nvPr>
        </p:nvSpPr>
        <p:spPr/>
        <p:txBody>
          <a:bodyPr/>
          <a:lstStyle/>
          <a:p>
            <a:pPr eaLnBrk="1" hangingPunct="1">
              <a:defRPr/>
            </a:pPr>
            <a:r>
              <a:rPr lang="en-US" dirty="0" smtClean="0"/>
              <a:t>Section III-A: Require IBC Approval, RAC Review, and NIH Director Approval before initiation</a:t>
            </a:r>
          </a:p>
          <a:p>
            <a:pPr lvl="1" eaLnBrk="1" hangingPunct="1">
              <a:defRPr/>
            </a:pPr>
            <a:r>
              <a:rPr lang="en-US" dirty="0" smtClean="0"/>
              <a:t>Section III-A-1: Major Actions</a:t>
            </a:r>
          </a:p>
          <a:p>
            <a:pPr lvl="2" eaLnBrk="1" hangingPunct="1">
              <a:defRPr/>
            </a:pPr>
            <a:r>
              <a:rPr lang="en-US" dirty="0" smtClean="0"/>
              <a:t>Section III-A-1-a: Deliberate transfer of drug resistance trait to microorganisms not known to acquire the trait naturally, if acquisition could compromise used of the drug to control disease agents in humans, veterinary medicine, or agriculture.</a:t>
            </a:r>
          </a:p>
          <a:p>
            <a:pPr eaLnBrk="1" hangingPunct="1">
              <a:buFont typeface="Wingdings" pitchFamily="2" charset="2"/>
              <a:buNone/>
              <a:defRPr/>
            </a:pPr>
            <a:endParaRPr lang="en-US" dirty="0"/>
          </a:p>
        </p:txBody>
      </p:sp>
      <p:pic>
        <p:nvPicPr>
          <p:cNvPr id="41987" name="Picture 4" descr="MC900301060[1]"/>
          <p:cNvPicPr>
            <a:picLocks noChangeAspect="1" noChangeArrowheads="1"/>
          </p:cNvPicPr>
          <p:nvPr/>
        </p:nvPicPr>
        <p:blipFill>
          <a:blip r:embed="rId2" cstate="print"/>
          <a:srcRect/>
          <a:stretch>
            <a:fillRect/>
          </a:stretch>
        </p:blipFill>
        <p:spPr bwMode="auto">
          <a:xfrm>
            <a:off x="152400" y="5181600"/>
            <a:ext cx="1217613" cy="1217613"/>
          </a:xfrm>
          <a:prstGeom prst="rect">
            <a:avLst/>
          </a:prstGeom>
          <a:noFill/>
          <a:ln w="9525">
            <a:noFill/>
            <a:miter lim="800000"/>
            <a:headEnd/>
            <a:tailEnd/>
          </a:ln>
        </p:spPr>
      </p:pic>
    </p:spTree>
  </p:cSld>
  <p:clrMapOvr>
    <a:masterClrMapping/>
  </p:clrMapOvr>
  <p:transition advTm="15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600" dirty="0" smtClean="0"/>
              <a:t>Experiments Covered by </a:t>
            </a:r>
            <a:r>
              <a:rPr lang="en-US" sz="3600" i="1" dirty="0" smtClean="0"/>
              <a:t>NIH Guidelines</a:t>
            </a:r>
            <a:endParaRPr lang="en-US" sz="3600" i="1" dirty="0"/>
          </a:p>
        </p:txBody>
      </p:sp>
      <p:sp>
        <p:nvSpPr>
          <p:cNvPr id="3" name="Content Placeholder 2"/>
          <p:cNvSpPr>
            <a:spLocks noGrp="1"/>
          </p:cNvSpPr>
          <p:nvPr>
            <p:ph idx="1"/>
          </p:nvPr>
        </p:nvSpPr>
        <p:spPr/>
        <p:txBody>
          <a:bodyPr/>
          <a:lstStyle/>
          <a:p>
            <a:pPr eaLnBrk="1" hangingPunct="1">
              <a:defRPr/>
            </a:pPr>
            <a:r>
              <a:rPr lang="en-US" dirty="0" smtClean="0"/>
              <a:t>Section III-B: Require NIH/OBA and IBC Approval before initiation</a:t>
            </a:r>
          </a:p>
          <a:p>
            <a:pPr lvl="1" eaLnBrk="1" hangingPunct="1">
              <a:defRPr/>
            </a:pPr>
            <a:r>
              <a:rPr lang="en-US" sz="2400" dirty="0" smtClean="0"/>
              <a:t>Section III-B-1: Experiments involving the cloning of toxin molecules with LD</a:t>
            </a:r>
            <a:r>
              <a:rPr lang="en-US" sz="2400" baseline="-25000" dirty="0" smtClean="0"/>
              <a:t>50</a:t>
            </a:r>
            <a:r>
              <a:rPr lang="en-US" sz="2400" dirty="0" smtClean="0"/>
              <a:t> of less than 100 </a:t>
            </a:r>
            <a:r>
              <a:rPr lang="en-US" sz="2400" dirty="0" err="1" smtClean="0"/>
              <a:t>nanograms</a:t>
            </a:r>
            <a:r>
              <a:rPr lang="en-US" sz="2400" dirty="0" smtClean="0"/>
              <a:t> per kg body weight</a:t>
            </a:r>
          </a:p>
          <a:p>
            <a:pPr eaLnBrk="1" hangingPunct="1">
              <a:defRPr/>
            </a:pPr>
            <a:r>
              <a:rPr lang="en-US" dirty="0" smtClean="0"/>
              <a:t>Section III-C: Require IBC Approval, IRB Approval, and RAC Review before initiation</a:t>
            </a:r>
          </a:p>
          <a:p>
            <a:pPr lvl="1" eaLnBrk="1" hangingPunct="1">
              <a:defRPr/>
            </a:pPr>
            <a:r>
              <a:rPr lang="en-US" sz="2400" dirty="0" smtClean="0"/>
              <a:t>Section III-C-1: Deliberate transfer of </a:t>
            </a:r>
            <a:r>
              <a:rPr lang="en-US" sz="2400" dirty="0" err="1" smtClean="0"/>
              <a:t>rDNA</a:t>
            </a:r>
            <a:r>
              <a:rPr lang="en-US" sz="2400" dirty="0" smtClean="0"/>
              <a:t>, or DNA/RNA derived from </a:t>
            </a:r>
            <a:r>
              <a:rPr lang="en-US" sz="2400" dirty="0" err="1" smtClean="0"/>
              <a:t>rDNA</a:t>
            </a:r>
            <a:r>
              <a:rPr lang="en-US" sz="2400" dirty="0" smtClean="0"/>
              <a:t>, into one or more human research participants.</a:t>
            </a:r>
          </a:p>
          <a:p>
            <a:pPr eaLnBrk="1" hangingPunct="1">
              <a:defRPr/>
            </a:pPr>
            <a:endParaRPr lang="en-US" dirty="0"/>
          </a:p>
        </p:txBody>
      </p:sp>
    </p:spTree>
  </p:cSld>
  <p:clrMapOvr>
    <a:masterClrMapping/>
  </p:clrMapOvr>
  <p:transition advTm="15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600" dirty="0" smtClean="0"/>
              <a:t>Experiments Covered by </a:t>
            </a:r>
            <a:r>
              <a:rPr lang="en-US" sz="3600" i="1" dirty="0" smtClean="0"/>
              <a:t>NIH Guidelines</a:t>
            </a:r>
            <a:endParaRPr lang="en-US" sz="3600" i="1" dirty="0"/>
          </a:p>
        </p:txBody>
      </p:sp>
      <p:sp>
        <p:nvSpPr>
          <p:cNvPr id="3" name="Content Placeholder 2"/>
          <p:cNvSpPr>
            <a:spLocks noGrp="1"/>
          </p:cNvSpPr>
          <p:nvPr>
            <p:ph idx="1"/>
          </p:nvPr>
        </p:nvSpPr>
        <p:spPr>
          <a:xfrm>
            <a:off x="457200" y="1143000"/>
            <a:ext cx="8229600" cy="5562600"/>
          </a:xfrm>
        </p:spPr>
        <p:txBody>
          <a:bodyPr/>
          <a:lstStyle/>
          <a:p>
            <a:pPr eaLnBrk="1" hangingPunct="1">
              <a:defRPr/>
            </a:pPr>
            <a:r>
              <a:rPr lang="en-US" dirty="0" smtClean="0"/>
              <a:t>Section III-D: Require IBC Approval before initiation</a:t>
            </a:r>
          </a:p>
          <a:p>
            <a:pPr lvl="1" eaLnBrk="1" hangingPunct="1">
              <a:defRPr/>
            </a:pPr>
            <a:r>
              <a:rPr lang="en-US" sz="2000" dirty="0" smtClean="0"/>
              <a:t>Section III-D-1: RG2, RG3, RG4, or Restricted Agents as Host-Vector Systems</a:t>
            </a:r>
          </a:p>
          <a:p>
            <a:pPr lvl="1" eaLnBrk="1" hangingPunct="1">
              <a:defRPr/>
            </a:pPr>
            <a:r>
              <a:rPr lang="en-US" sz="2000" dirty="0" smtClean="0"/>
              <a:t>Section III-D-2: DNA from RG2, RG3, RG4, or Restricted Agents is cloned into nonpathogenic prokaryotic or lower eukaryotic host-vector system</a:t>
            </a:r>
          </a:p>
          <a:p>
            <a:pPr lvl="1" eaLnBrk="1" hangingPunct="1">
              <a:defRPr/>
            </a:pPr>
            <a:r>
              <a:rPr lang="en-US" sz="2000" dirty="0" smtClean="0"/>
              <a:t>Section III-D-3: Use of infectious DNA or RNA viruses or defective DNA or RNA viruses in the presence of helper virus in tissue culture system</a:t>
            </a:r>
          </a:p>
          <a:p>
            <a:pPr lvl="1" eaLnBrk="1" hangingPunct="1">
              <a:defRPr/>
            </a:pPr>
            <a:r>
              <a:rPr lang="en-US" sz="2000" dirty="0" smtClean="0"/>
              <a:t>Section III-D-4: Experiments involving whole animals</a:t>
            </a:r>
          </a:p>
          <a:p>
            <a:pPr lvl="1" eaLnBrk="1" hangingPunct="1">
              <a:defRPr/>
            </a:pPr>
            <a:r>
              <a:rPr lang="en-US" sz="2000" dirty="0" smtClean="0"/>
              <a:t>Section III-D-5: Experiments involving whole plants</a:t>
            </a:r>
            <a:endParaRPr lang="en-US" sz="1600" dirty="0" smtClean="0"/>
          </a:p>
          <a:p>
            <a:pPr lvl="1" eaLnBrk="1" hangingPunct="1">
              <a:defRPr/>
            </a:pPr>
            <a:r>
              <a:rPr lang="en-US" sz="2000" dirty="0" smtClean="0"/>
              <a:t>Section III-D-6: More than 10L of culture</a:t>
            </a:r>
          </a:p>
          <a:p>
            <a:pPr lvl="1" eaLnBrk="1" hangingPunct="1">
              <a:defRPr/>
            </a:pPr>
            <a:r>
              <a:rPr lang="en-US" sz="2000" dirty="0" smtClean="0"/>
              <a:t>Section III-D-7: Experiments involving influenza viruses</a:t>
            </a:r>
            <a:endParaRPr lang="en-US" sz="2000" dirty="0"/>
          </a:p>
        </p:txBody>
      </p:sp>
    </p:spTree>
  </p:cSld>
  <p:clrMapOvr>
    <a:masterClrMapping/>
  </p:clrMapOvr>
  <p:transition advTm="15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600" dirty="0" smtClean="0"/>
              <a:t>Experiments Covered by </a:t>
            </a:r>
            <a:r>
              <a:rPr lang="en-US" sz="3600" i="1" dirty="0" smtClean="0"/>
              <a:t>NIH Guidelines</a:t>
            </a:r>
            <a:endParaRPr lang="en-US" sz="3600" i="1" dirty="0"/>
          </a:p>
        </p:txBody>
      </p:sp>
      <p:sp>
        <p:nvSpPr>
          <p:cNvPr id="3" name="Content Placeholder 2"/>
          <p:cNvSpPr>
            <a:spLocks noGrp="1"/>
          </p:cNvSpPr>
          <p:nvPr>
            <p:ph idx="1"/>
          </p:nvPr>
        </p:nvSpPr>
        <p:spPr/>
        <p:txBody>
          <a:bodyPr/>
          <a:lstStyle/>
          <a:p>
            <a:pPr eaLnBrk="1" hangingPunct="1">
              <a:defRPr/>
            </a:pPr>
            <a:r>
              <a:rPr lang="en-US" dirty="0" smtClean="0"/>
              <a:t>Section III-E: Require IBC notice simultaneous with initiation</a:t>
            </a:r>
          </a:p>
          <a:p>
            <a:pPr lvl="1" eaLnBrk="1" hangingPunct="1">
              <a:defRPr/>
            </a:pPr>
            <a:r>
              <a:rPr lang="en-US" dirty="0" smtClean="0"/>
              <a:t>III-E-1: Formation of </a:t>
            </a:r>
            <a:r>
              <a:rPr lang="en-US" dirty="0" err="1" smtClean="0"/>
              <a:t>rDNA</a:t>
            </a:r>
            <a:r>
              <a:rPr lang="en-US" dirty="0" smtClean="0"/>
              <a:t> molecules containing no more than 2/3 of the genome of any eukaryotic virus</a:t>
            </a:r>
          </a:p>
          <a:p>
            <a:pPr lvl="1" eaLnBrk="1" hangingPunct="1">
              <a:defRPr/>
            </a:pPr>
            <a:r>
              <a:rPr lang="en-US" dirty="0" smtClean="0"/>
              <a:t>III-E-2: Experiments involving whole plants</a:t>
            </a:r>
          </a:p>
          <a:p>
            <a:pPr lvl="1" eaLnBrk="1" hangingPunct="1">
              <a:defRPr/>
            </a:pPr>
            <a:r>
              <a:rPr lang="en-US" dirty="0" smtClean="0"/>
              <a:t>III-E-3: Experiments involving transgenic rodents</a:t>
            </a:r>
          </a:p>
          <a:p>
            <a:pPr lvl="1" eaLnBrk="1" hangingPunct="1">
              <a:defRPr/>
            </a:pPr>
            <a:endParaRPr lang="en-US" dirty="0" smtClean="0"/>
          </a:p>
          <a:p>
            <a:pPr lvl="1" eaLnBrk="1" hangingPunct="1">
              <a:defRPr/>
            </a:pPr>
            <a:endParaRPr lang="en-US" dirty="0"/>
          </a:p>
        </p:txBody>
      </p:sp>
      <p:pic>
        <p:nvPicPr>
          <p:cNvPr id="45059" name="Picture 4" descr="MC900174351[1]"/>
          <p:cNvPicPr>
            <a:picLocks noChangeAspect="1" noChangeArrowheads="1"/>
          </p:cNvPicPr>
          <p:nvPr/>
        </p:nvPicPr>
        <p:blipFill>
          <a:blip r:embed="rId2" cstate="print"/>
          <a:srcRect/>
          <a:stretch>
            <a:fillRect/>
          </a:stretch>
        </p:blipFill>
        <p:spPr bwMode="auto">
          <a:xfrm>
            <a:off x="5181600" y="5181600"/>
            <a:ext cx="1819275" cy="1560513"/>
          </a:xfrm>
          <a:prstGeom prst="rect">
            <a:avLst/>
          </a:prstGeom>
          <a:noFill/>
          <a:ln w="9525">
            <a:noFill/>
            <a:miter lim="800000"/>
            <a:headEnd/>
            <a:tailEnd/>
          </a:ln>
        </p:spPr>
      </p:pic>
    </p:spTree>
  </p:cSld>
  <p:clrMapOvr>
    <a:masterClrMapping/>
  </p:clrMapOvr>
  <p:transition advTm="15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200" dirty="0" smtClean="0"/>
              <a:t>Experiments Exempt from </a:t>
            </a:r>
            <a:r>
              <a:rPr lang="en-US" sz="3200" i="1" dirty="0" smtClean="0"/>
              <a:t>NIH Guidelines</a:t>
            </a:r>
            <a:r>
              <a:rPr lang="en-US" sz="3200" dirty="0" smtClean="0"/>
              <a:t/>
            </a:r>
            <a:br>
              <a:rPr lang="en-US" sz="3200" dirty="0" smtClean="0"/>
            </a:br>
            <a:r>
              <a:rPr lang="en-US" sz="3200" dirty="0" smtClean="0"/>
              <a:t>Section III-F</a:t>
            </a:r>
            <a:endParaRPr lang="en-US" sz="3200" dirty="0"/>
          </a:p>
        </p:txBody>
      </p:sp>
      <p:sp>
        <p:nvSpPr>
          <p:cNvPr id="3" name="Content Placeholder 2"/>
          <p:cNvSpPr>
            <a:spLocks noGrp="1"/>
          </p:cNvSpPr>
          <p:nvPr>
            <p:ph idx="1"/>
          </p:nvPr>
        </p:nvSpPr>
        <p:spPr>
          <a:xfrm>
            <a:off x="457200" y="1371600"/>
            <a:ext cx="8229600" cy="4343400"/>
          </a:xfrm>
        </p:spPr>
        <p:txBody>
          <a:bodyPr/>
          <a:lstStyle/>
          <a:p>
            <a:pPr eaLnBrk="1" hangingPunct="1">
              <a:buFont typeface="Wingdings" pitchFamily="2" charset="2"/>
              <a:buNone/>
              <a:defRPr/>
            </a:pPr>
            <a:r>
              <a:rPr lang="en-US" sz="2800" smtClean="0"/>
              <a:t>	The are a number of rDNA experiments which are exempt from </a:t>
            </a:r>
            <a:r>
              <a:rPr lang="en-US" sz="2800" i="1" smtClean="0"/>
              <a:t>NIH Guidelines </a:t>
            </a:r>
            <a:r>
              <a:rPr lang="en-US" sz="2400" smtClean="0"/>
              <a:t>(Section III-F)</a:t>
            </a:r>
            <a:r>
              <a:rPr lang="en-US" sz="2800" smtClean="0"/>
              <a:t>…</a:t>
            </a:r>
          </a:p>
          <a:p>
            <a:pPr eaLnBrk="1" hangingPunct="1">
              <a:buFont typeface="Wingdings" pitchFamily="2" charset="2"/>
              <a:buNone/>
              <a:defRPr/>
            </a:pPr>
            <a:r>
              <a:rPr lang="en-US" sz="2800" smtClean="0"/>
              <a:t>	</a:t>
            </a:r>
          </a:p>
          <a:p>
            <a:pPr eaLnBrk="1" hangingPunct="1">
              <a:buFont typeface="Wingdings" pitchFamily="2" charset="2"/>
              <a:buNone/>
              <a:defRPr/>
            </a:pPr>
            <a:r>
              <a:rPr lang="en-US" sz="2800" smtClean="0"/>
              <a:t>	</a:t>
            </a:r>
            <a:r>
              <a:rPr lang="en-US" smtClean="0"/>
              <a:t>However, registration with the IBC is required at the University of Kentucky for </a:t>
            </a:r>
            <a:r>
              <a:rPr lang="en-US" u="sng" smtClean="0"/>
              <a:t>all rDNA research</a:t>
            </a:r>
            <a:r>
              <a:rPr lang="en-US" smtClean="0"/>
              <a:t>, regardless of whether or not it is exempt from the </a:t>
            </a:r>
            <a:r>
              <a:rPr lang="en-US" i="1" smtClean="0"/>
              <a:t>NIH Guidelines</a:t>
            </a:r>
            <a:endParaRPr lang="en-US" smtClean="0"/>
          </a:p>
        </p:txBody>
      </p:sp>
      <p:pic>
        <p:nvPicPr>
          <p:cNvPr id="46083" name="Picture 4" descr="MC900056749[1]"/>
          <p:cNvPicPr>
            <a:picLocks noChangeAspect="1" noChangeArrowheads="1"/>
          </p:cNvPicPr>
          <p:nvPr/>
        </p:nvPicPr>
        <p:blipFill>
          <a:blip r:embed="rId2" cstate="print"/>
          <a:srcRect/>
          <a:stretch>
            <a:fillRect/>
          </a:stretch>
        </p:blipFill>
        <p:spPr bwMode="auto">
          <a:xfrm>
            <a:off x="6477000" y="4876800"/>
            <a:ext cx="1833563" cy="1365250"/>
          </a:xfrm>
          <a:prstGeom prst="rect">
            <a:avLst/>
          </a:prstGeom>
          <a:noFill/>
          <a:ln w="9525">
            <a:noFill/>
            <a:miter lim="800000"/>
            <a:headEnd/>
            <a:tailEnd/>
          </a:ln>
        </p:spPr>
      </p:pic>
    </p:spTree>
  </p:cSld>
  <p:clrMapOvr>
    <a:masterClrMapping/>
  </p:clrMapOvr>
  <p:transition advTm="15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i="1" dirty="0" smtClean="0"/>
              <a:t>NIH Guidelines</a:t>
            </a:r>
            <a:r>
              <a:rPr lang="en-US" dirty="0" smtClean="0"/>
              <a:t>: Appendices</a:t>
            </a:r>
            <a:endParaRPr lang="en-US" dirty="0"/>
          </a:p>
        </p:txBody>
      </p:sp>
      <p:sp>
        <p:nvSpPr>
          <p:cNvPr id="3" name="Content Placeholder 2"/>
          <p:cNvSpPr>
            <a:spLocks noGrp="1"/>
          </p:cNvSpPr>
          <p:nvPr>
            <p:ph idx="1"/>
          </p:nvPr>
        </p:nvSpPr>
        <p:spPr/>
        <p:txBody>
          <a:bodyPr/>
          <a:lstStyle/>
          <a:p>
            <a:pPr eaLnBrk="1" hangingPunct="1">
              <a:defRPr/>
            </a:pPr>
            <a:r>
              <a:rPr lang="en-US" sz="2800" dirty="0" smtClean="0"/>
              <a:t>Appendix A: Exemptions: Natural Exchangers</a:t>
            </a:r>
          </a:p>
          <a:p>
            <a:pPr eaLnBrk="1" hangingPunct="1">
              <a:defRPr/>
            </a:pPr>
            <a:r>
              <a:rPr lang="en-US" sz="2800" dirty="0" smtClean="0"/>
              <a:t>Appendix B: Human Risk Groups</a:t>
            </a:r>
          </a:p>
          <a:p>
            <a:pPr eaLnBrk="1" hangingPunct="1">
              <a:defRPr/>
            </a:pPr>
            <a:r>
              <a:rPr lang="en-US" sz="2800" dirty="0" smtClean="0"/>
              <a:t>Appendix C: Exemptions: “do not present a significant risk to health or environment”</a:t>
            </a:r>
          </a:p>
          <a:p>
            <a:pPr eaLnBrk="1" hangingPunct="1">
              <a:defRPr/>
            </a:pPr>
            <a:r>
              <a:rPr lang="en-US" sz="2800" dirty="0" smtClean="0"/>
              <a:t>Appendix D: Major Actions of NIH</a:t>
            </a:r>
          </a:p>
          <a:p>
            <a:pPr eaLnBrk="1" hangingPunct="1">
              <a:defRPr/>
            </a:pPr>
            <a:r>
              <a:rPr lang="en-US" sz="2800" dirty="0" smtClean="0"/>
              <a:t>Appendix E: Certified Host-Vector Systems</a:t>
            </a:r>
          </a:p>
          <a:p>
            <a:pPr eaLnBrk="1" hangingPunct="1">
              <a:defRPr/>
            </a:pPr>
            <a:r>
              <a:rPr lang="en-US" sz="2800" dirty="0" smtClean="0"/>
              <a:t>Appendix F: Molecules Toxic to Vertebrates</a:t>
            </a:r>
          </a:p>
          <a:p>
            <a:pPr eaLnBrk="1" hangingPunct="1">
              <a:defRPr/>
            </a:pPr>
            <a:r>
              <a:rPr lang="en-US" sz="2800" dirty="0" smtClean="0"/>
              <a:t>Appendix G: Physical Containment (BL1-4)</a:t>
            </a:r>
            <a:endParaRPr lang="en-US" sz="2800" dirty="0"/>
          </a:p>
        </p:txBody>
      </p:sp>
    </p:spTree>
  </p:cSld>
  <p:clrMapOvr>
    <a:masterClrMapping/>
  </p:clrMapOvr>
  <p:transition advTm="15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i="1" dirty="0" smtClean="0"/>
              <a:t>NIH Guidelines</a:t>
            </a:r>
            <a:r>
              <a:rPr lang="en-US" dirty="0" smtClean="0"/>
              <a:t>: Appendices</a:t>
            </a:r>
            <a:endParaRPr lang="en-US" dirty="0"/>
          </a:p>
        </p:txBody>
      </p:sp>
      <p:sp>
        <p:nvSpPr>
          <p:cNvPr id="3" name="Content Placeholder 2"/>
          <p:cNvSpPr>
            <a:spLocks noGrp="1"/>
          </p:cNvSpPr>
          <p:nvPr>
            <p:ph idx="1"/>
          </p:nvPr>
        </p:nvSpPr>
        <p:spPr/>
        <p:txBody>
          <a:bodyPr/>
          <a:lstStyle/>
          <a:p>
            <a:pPr eaLnBrk="1" hangingPunct="1">
              <a:defRPr/>
            </a:pPr>
            <a:endParaRPr lang="en-US" sz="2800" smtClean="0"/>
          </a:p>
          <a:p>
            <a:pPr eaLnBrk="1" hangingPunct="1">
              <a:defRPr/>
            </a:pPr>
            <a:r>
              <a:rPr lang="en-US" sz="2800" smtClean="0"/>
              <a:t>Appendix I: Biological Containment</a:t>
            </a:r>
          </a:p>
          <a:p>
            <a:pPr eaLnBrk="1" hangingPunct="1">
              <a:defRPr/>
            </a:pPr>
            <a:r>
              <a:rPr lang="en-US" sz="2800" smtClean="0"/>
              <a:t>Appendix J: Biotechnology Research Subcommittee</a:t>
            </a:r>
          </a:p>
          <a:p>
            <a:pPr eaLnBrk="1" hangingPunct="1">
              <a:defRPr/>
            </a:pPr>
            <a:r>
              <a:rPr lang="en-US" sz="2800" smtClean="0"/>
              <a:t>Appendix K: Large Scale</a:t>
            </a:r>
          </a:p>
          <a:p>
            <a:pPr eaLnBrk="1" hangingPunct="1">
              <a:defRPr/>
            </a:pPr>
            <a:r>
              <a:rPr lang="en-US" sz="2800" smtClean="0"/>
              <a:t>Appendix M: Human Gene Transfer</a:t>
            </a:r>
          </a:p>
          <a:p>
            <a:pPr eaLnBrk="1" hangingPunct="1">
              <a:defRPr/>
            </a:pPr>
            <a:r>
              <a:rPr lang="en-US" sz="2800" smtClean="0"/>
              <a:t>Appendix P: Plant Containment</a:t>
            </a:r>
          </a:p>
          <a:p>
            <a:pPr eaLnBrk="1" hangingPunct="1">
              <a:defRPr/>
            </a:pPr>
            <a:r>
              <a:rPr lang="en-US" sz="2800" smtClean="0"/>
              <a:t>Appendix Q: Animal Containment</a:t>
            </a:r>
          </a:p>
        </p:txBody>
      </p:sp>
      <p:pic>
        <p:nvPicPr>
          <p:cNvPr id="48131" name="Picture 5" descr="MC900233870[1]"/>
          <p:cNvPicPr>
            <a:picLocks noChangeAspect="1" noChangeArrowheads="1"/>
          </p:cNvPicPr>
          <p:nvPr/>
        </p:nvPicPr>
        <p:blipFill>
          <a:blip r:embed="rId2" cstate="print"/>
          <a:srcRect/>
          <a:stretch>
            <a:fillRect/>
          </a:stretch>
        </p:blipFill>
        <p:spPr bwMode="auto">
          <a:xfrm>
            <a:off x="6553200" y="3200400"/>
            <a:ext cx="2436813" cy="2065338"/>
          </a:xfrm>
          <a:prstGeom prst="rect">
            <a:avLst/>
          </a:prstGeom>
          <a:noFill/>
          <a:ln w="9525">
            <a:noFill/>
            <a:miter lim="800000"/>
            <a:headEnd/>
            <a:tailEnd/>
          </a:ln>
        </p:spPr>
      </p:pic>
    </p:spTree>
  </p:cSld>
  <p:clrMapOvr>
    <a:masterClrMapping/>
  </p:clrMapOvr>
  <p:transition advTm="15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Roles &amp; Responsibilities</a:t>
            </a:r>
            <a:endParaRPr lang="en-US" dirty="0"/>
          </a:p>
        </p:txBody>
      </p:sp>
      <p:sp>
        <p:nvSpPr>
          <p:cNvPr id="3" name="Content Placeholder 2"/>
          <p:cNvSpPr>
            <a:spLocks noGrp="1"/>
          </p:cNvSpPr>
          <p:nvPr>
            <p:ph idx="1"/>
          </p:nvPr>
        </p:nvSpPr>
        <p:spPr/>
        <p:txBody>
          <a:bodyPr/>
          <a:lstStyle/>
          <a:p>
            <a:pPr eaLnBrk="1" hangingPunct="1">
              <a:lnSpc>
                <a:spcPct val="90000"/>
              </a:lnSpc>
              <a:defRPr/>
            </a:pPr>
            <a:r>
              <a:rPr lang="en-US" sz="3600" dirty="0" smtClean="0"/>
              <a:t>Institution</a:t>
            </a:r>
          </a:p>
          <a:p>
            <a:pPr lvl="1" eaLnBrk="1" hangingPunct="1">
              <a:lnSpc>
                <a:spcPct val="90000"/>
              </a:lnSpc>
              <a:defRPr/>
            </a:pPr>
            <a:r>
              <a:rPr lang="en-US" dirty="0" smtClean="0"/>
              <a:t>Section IV-B</a:t>
            </a:r>
          </a:p>
          <a:p>
            <a:pPr eaLnBrk="1" hangingPunct="1">
              <a:lnSpc>
                <a:spcPct val="90000"/>
              </a:lnSpc>
              <a:defRPr/>
            </a:pPr>
            <a:r>
              <a:rPr lang="en-US" sz="3600" dirty="0" smtClean="0"/>
              <a:t>IBC</a:t>
            </a:r>
          </a:p>
          <a:p>
            <a:pPr lvl="1" eaLnBrk="1" hangingPunct="1">
              <a:lnSpc>
                <a:spcPct val="90000"/>
              </a:lnSpc>
              <a:defRPr/>
            </a:pPr>
            <a:r>
              <a:rPr lang="en-US" dirty="0" smtClean="0"/>
              <a:t>Section IV-B-2</a:t>
            </a:r>
          </a:p>
          <a:p>
            <a:pPr eaLnBrk="1" hangingPunct="1">
              <a:lnSpc>
                <a:spcPct val="90000"/>
              </a:lnSpc>
              <a:defRPr/>
            </a:pPr>
            <a:r>
              <a:rPr lang="en-US" sz="3600" dirty="0" smtClean="0"/>
              <a:t>BSO</a:t>
            </a:r>
          </a:p>
          <a:p>
            <a:pPr lvl="1" eaLnBrk="1" hangingPunct="1">
              <a:lnSpc>
                <a:spcPct val="90000"/>
              </a:lnSpc>
              <a:defRPr/>
            </a:pPr>
            <a:r>
              <a:rPr lang="en-US" dirty="0" smtClean="0"/>
              <a:t>Section IV-B-3</a:t>
            </a:r>
          </a:p>
          <a:p>
            <a:pPr eaLnBrk="1" hangingPunct="1">
              <a:lnSpc>
                <a:spcPct val="90000"/>
              </a:lnSpc>
              <a:defRPr/>
            </a:pPr>
            <a:r>
              <a:rPr lang="en-US" sz="3600" dirty="0" smtClean="0"/>
              <a:t>PI</a:t>
            </a:r>
          </a:p>
          <a:p>
            <a:pPr lvl="1" eaLnBrk="1" hangingPunct="1">
              <a:lnSpc>
                <a:spcPct val="90000"/>
              </a:lnSpc>
              <a:defRPr/>
            </a:pPr>
            <a:r>
              <a:rPr lang="en-US" dirty="0" smtClean="0"/>
              <a:t>Section IV-B-7</a:t>
            </a:r>
            <a:endParaRPr lang="en-US" dirty="0"/>
          </a:p>
        </p:txBody>
      </p:sp>
      <p:pic>
        <p:nvPicPr>
          <p:cNvPr id="49155" name="Picture 3" descr="C:\Users\dgwebb2\AppData\Local\Microsoft\Windows\Temporary Internet Files\Content.IE5\CL4UJA9X\MC900196394[1].wmf"/>
          <p:cNvPicPr>
            <a:picLocks noChangeAspect="1" noChangeArrowheads="1"/>
          </p:cNvPicPr>
          <p:nvPr/>
        </p:nvPicPr>
        <p:blipFill>
          <a:blip r:embed="rId2" cstate="print"/>
          <a:srcRect/>
          <a:stretch>
            <a:fillRect/>
          </a:stretch>
        </p:blipFill>
        <p:spPr bwMode="auto">
          <a:xfrm>
            <a:off x="5410200" y="1981200"/>
            <a:ext cx="2057400" cy="3205163"/>
          </a:xfrm>
          <a:prstGeom prst="rect">
            <a:avLst/>
          </a:prstGeom>
          <a:noFill/>
          <a:ln w="9525">
            <a:noFill/>
            <a:miter lim="800000"/>
            <a:headEnd/>
            <a:tailEnd/>
          </a:ln>
        </p:spPr>
      </p:pic>
    </p:spTree>
  </p:cSld>
  <p:clrMapOvr>
    <a:masterClrMapping/>
  </p:clrMapOvr>
  <p:transition advTm="15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err="1" smtClean="0"/>
              <a:t>Biosafety</a:t>
            </a:r>
            <a:r>
              <a:rPr lang="en-US" dirty="0" smtClean="0"/>
              <a:t> Training</a:t>
            </a:r>
            <a:endParaRPr lang="en-US" dirty="0"/>
          </a:p>
        </p:txBody>
      </p:sp>
      <p:sp>
        <p:nvSpPr>
          <p:cNvPr id="3" name="Content Placeholder 2"/>
          <p:cNvSpPr>
            <a:spLocks noGrp="1"/>
          </p:cNvSpPr>
          <p:nvPr>
            <p:ph idx="1"/>
          </p:nvPr>
        </p:nvSpPr>
        <p:spPr/>
        <p:txBody>
          <a:bodyPr/>
          <a:lstStyle/>
          <a:p>
            <a:pPr eaLnBrk="1" hangingPunct="1">
              <a:defRPr/>
            </a:pPr>
            <a:r>
              <a:rPr lang="en-US" i="1" dirty="0" smtClean="0"/>
              <a:t>NIH Guidelines</a:t>
            </a:r>
            <a:r>
              <a:rPr lang="en-US" dirty="0" smtClean="0"/>
              <a:t> &amp; UK</a:t>
            </a:r>
          </a:p>
          <a:p>
            <a:pPr lvl="1" eaLnBrk="1" hangingPunct="1">
              <a:defRPr/>
            </a:pPr>
            <a:r>
              <a:rPr lang="en-US" i="1" dirty="0" smtClean="0"/>
              <a:t>NIH Guidelines for Research Involving </a:t>
            </a:r>
            <a:r>
              <a:rPr lang="en-US" i="1" dirty="0" err="1" smtClean="0"/>
              <a:t>rDNA</a:t>
            </a:r>
            <a:r>
              <a:rPr lang="en-US" i="1" dirty="0" smtClean="0"/>
              <a:t> Molecules</a:t>
            </a:r>
          </a:p>
          <a:p>
            <a:pPr lvl="2" eaLnBrk="1" hangingPunct="1">
              <a:defRPr/>
            </a:pPr>
            <a:r>
              <a:rPr lang="en-US" dirty="0" smtClean="0"/>
              <a:t>Purpose, Applicability and Compliance of NIH Guidelines</a:t>
            </a:r>
          </a:p>
          <a:p>
            <a:pPr lvl="1" eaLnBrk="1" hangingPunct="1">
              <a:defRPr/>
            </a:pPr>
            <a:r>
              <a:rPr lang="en-US" dirty="0" smtClean="0"/>
              <a:t>Roles &amp; Responsibilities under </a:t>
            </a:r>
            <a:r>
              <a:rPr lang="en-US" i="1" dirty="0" smtClean="0"/>
              <a:t>NIH Guidelines</a:t>
            </a:r>
          </a:p>
          <a:p>
            <a:pPr lvl="2" eaLnBrk="1" hangingPunct="1">
              <a:defRPr/>
            </a:pPr>
            <a:r>
              <a:rPr lang="en-US" dirty="0" smtClean="0"/>
              <a:t>Institution, IBC, BSO and PI</a:t>
            </a:r>
          </a:p>
          <a:p>
            <a:pPr lvl="1" eaLnBrk="1" hangingPunct="1">
              <a:defRPr/>
            </a:pPr>
            <a:r>
              <a:rPr lang="en-US" dirty="0" smtClean="0"/>
              <a:t>Experiments covered by the </a:t>
            </a:r>
            <a:r>
              <a:rPr lang="en-US" i="1" dirty="0" smtClean="0"/>
              <a:t>NIH Guidelines</a:t>
            </a:r>
          </a:p>
          <a:p>
            <a:pPr lvl="1" eaLnBrk="1" hangingPunct="1">
              <a:defRPr/>
            </a:pPr>
            <a:r>
              <a:rPr lang="en-US" i="1" dirty="0" smtClean="0"/>
              <a:t>The NIH Guidelines</a:t>
            </a:r>
            <a:r>
              <a:rPr lang="en-US" dirty="0" smtClean="0"/>
              <a:t> at UK</a:t>
            </a:r>
          </a:p>
          <a:p>
            <a:pPr lvl="2" eaLnBrk="1" hangingPunct="1">
              <a:defRPr/>
            </a:pPr>
            <a:r>
              <a:rPr lang="en-US" dirty="0" smtClean="0"/>
              <a:t>UK Institutional </a:t>
            </a:r>
            <a:r>
              <a:rPr lang="en-US" dirty="0" err="1" smtClean="0"/>
              <a:t>Biosafety</a:t>
            </a:r>
            <a:r>
              <a:rPr lang="en-US" dirty="0" smtClean="0"/>
              <a:t> Committee</a:t>
            </a:r>
          </a:p>
          <a:p>
            <a:pPr lvl="1" eaLnBrk="1" hangingPunct="1">
              <a:defRPr/>
            </a:pPr>
            <a:endParaRPr lang="en-US" dirty="0" smtClean="0"/>
          </a:p>
          <a:p>
            <a:pPr lvl="1" eaLnBrk="1" hangingPunct="1">
              <a:defRPr/>
            </a:pPr>
            <a:endParaRPr lang="en-US" dirty="0"/>
          </a:p>
        </p:txBody>
      </p:sp>
    </p:spTree>
  </p:cSld>
  <p:clrMapOvr>
    <a:masterClrMapping/>
  </p:clrMapOvr>
  <p:transition advTm="15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200" dirty="0" smtClean="0"/>
              <a:t>Institutional Responsibility: Section IV-B</a:t>
            </a:r>
            <a:endParaRPr lang="en-US" sz="3200" dirty="0"/>
          </a:p>
        </p:txBody>
      </p:sp>
      <p:sp>
        <p:nvSpPr>
          <p:cNvPr id="3" name="Content Placeholder 2"/>
          <p:cNvSpPr>
            <a:spLocks noGrp="1"/>
          </p:cNvSpPr>
          <p:nvPr>
            <p:ph idx="1"/>
          </p:nvPr>
        </p:nvSpPr>
        <p:spPr/>
        <p:txBody>
          <a:bodyPr/>
          <a:lstStyle/>
          <a:p>
            <a:pPr eaLnBrk="1" hangingPunct="1">
              <a:defRPr/>
            </a:pPr>
            <a:r>
              <a:rPr lang="en-US" sz="2400" dirty="0" smtClean="0"/>
              <a:t>Research conducted in full conformity with provisions of Guidelines</a:t>
            </a:r>
          </a:p>
          <a:p>
            <a:pPr eaLnBrk="1" hangingPunct="1">
              <a:defRPr/>
            </a:pPr>
            <a:r>
              <a:rPr lang="en-US" sz="2400" dirty="0" smtClean="0"/>
              <a:t>Establish, implement policies for safe conduct of </a:t>
            </a:r>
            <a:r>
              <a:rPr lang="en-US" sz="2400" dirty="0" err="1" smtClean="0"/>
              <a:t>rDNA</a:t>
            </a:r>
            <a:r>
              <a:rPr lang="en-US" sz="2400" dirty="0" smtClean="0"/>
              <a:t> research</a:t>
            </a:r>
          </a:p>
          <a:p>
            <a:pPr eaLnBrk="1" hangingPunct="1">
              <a:defRPr/>
            </a:pPr>
            <a:r>
              <a:rPr lang="en-US" sz="2400" dirty="0" smtClean="0"/>
              <a:t>Establish IBC with appropriate expertise &amp; training</a:t>
            </a:r>
          </a:p>
          <a:p>
            <a:pPr eaLnBrk="1" hangingPunct="1">
              <a:defRPr/>
            </a:pPr>
            <a:r>
              <a:rPr lang="en-US" sz="2400" dirty="0" smtClean="0"/>
              <a:t>Appoint BSO</a:t>
            </a:r>
          </a:p>
          <a:p>
            <a:pPr eaLnBrk="1" hangingPunct="1">
              <a:defRPr/>
            </a:pPr>
            <a:r>
              <a:rPr lang="en-US" sz="2400" dirty="0" smtClean="0"/>
              <a:t>Ensure appropriate training</a:t>
            </a:r>
          </a:p>
          <a:p>
            <a:pPr eaLnBrk="1" hangingPunct="1">
              <a:defRPr/>
            </a:pPr>
            <a:r>
              <a:rPr lang="en-US" sz="2400" dirty="0" smtClean="0"/>
              <a:t>Establish, maintain health surveillance program for personnel</a:t>
            </a:r>
          </a:p>
          <a:p>
            <a:pPr eaLnBrk="1" hangingPunct="1">
              <a:defRPr/>
            </a:pPr>
            <a:r>
              <a:rPr lang="en-US" sz="2400" dirty="0" smtClean="0"/>
              <a:t>Report any significant problems, violations, research related accidents/illnesses</a:t>
            </a:r>
            <a:endParaRPr lang="en-US" sz="2400" dirty="0"/>
          </a:p>
        </p:txBody>
      </p:sp>
      <p:pic>
        <p:nvPicPr>
          <p:cNvPr id="50179" name="Picture 2" descr="C:\Users\dgwebb2\AppData\Local\Microsoft\Windows\Temporary Internet Files\Content.IE5\GEGOR134\MC900322635[1].wmf"/>
          <p:cNvPicPr>
            <a:picLocks noChangeAspect="1" noChangeArrowheads="1"/>
          </p:cNvPicPr>
          <p:nvPr/>
        </p:nvPicPr>
        <p:blipFill>
          <a:blip r:embed="rId2" cstate="print"/>
          <a:srcRect/>
          <a:stretch>
            <a:fillRect/>
          </a:stretch>
        </p:blipFill>
        <p:spPr bwMode="auto">
          <a:xfrm>
            <a:off x="76200" y="304800"/>
            <a:ext cx="838200" cy="954088"/>
          </a:xfrm>
          <a:prstGeom prst="rect">
            <a:avLst/>
          </a:prstGeom>
          <a:noFill/>
          <a:ln w="9525">
            <a:noFill/>
            <a:miter lim="800000"/>
            <a:headEnd/>
            <a:tailEnd/>
          </a:ln>
        </p:spPr>
      </p:pic>
    </p:spTree>
  </p:cSld>
  <p:clrMapOvr>
    <a:masterClrMapping/>
  </p:clrMapOvr>
  <p:transition advTm="1500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4200" dirty="0" smtClean="0"/>
              <a:t>IBC Responsibility: Section IV-B-2</a:t>
            </a:r>
            <a:endParaRPr lang="en-US" sz="4200" dirty="0"/>
          </a:p>
        </p:txBody>
      </p:sp>
      <p:sp>
        <p:nvSpPr>
          <p:cNvPr id="3" name="Content Placeholder 2"/>
          <p:cNvSpPr>
            <a:spLocks noGrp="1"/>
          </p:cNvSpPr>
          <p:nvPr>
            <p:ph idx="1"/>
          </p:nvPr>
        </p:nvSpPr>
        <p:spPr/>
        <p:txBody>
          <a:bodyPr/>
          <a:lstStyle/>
          <a:p>
            <a:pPr eaLnBrk="1" hangingPunct="1">
              <a:defRPr/>
            </a:pPr>
            <a:r>
              <a:rPr lang="en-US" dirty="0" smtClean="0"/>
              <a:t>NIH mandate to IBCs…</a:t>
            </a:r>
          </a:p>
          <a:p>
            <a:pPr lvl="1" eaLnBrk="1" hangingPunct="1">
              <a:defRPr/>
            </a:pPr>
            <a:r>
              <a:rPr lang="en-US" dirty="0" smtClean="0"/>
              <a:t>Ensure </a:t>
            </a:r>
            <a:r>
              <a:rPr lang="en-US" dirty="0" err="1" smtClean="0"/>
              <a:t>rDNA</a:t>
            </a:r>
            <a:r>
              <a:rPr lang="en-US" dirty="0" smtClean="0"/>
              <a:t> research does not endanger the safety of: </a:t>
            </a:r>
          </a:p>
          <a:p>
            <a:pPr lvl="2" eaLnBrk="1" hangingPunct="1">
              <a:defRPr/>
            </a:pPr>
            <a:r>
              <a:rPr lang="en-US" b="1" dirty="0" smtClean="0"/>
              <a:t>Researchers</a:t>
            </a:r>
          </a:p>
          <a:p>
            <a:pPr lvl="2" eaLnBrk="1" hangingPunct="1">
              <a:defRPr/>
            </a:pPr>
            <a:r>
              <a:rPr lang="en-US" b="1" dirty="0" smtClean="0"/>
              <a:t>Technicians </a:t>
            </a:r>
          </a:p>
          <a:p>
            <a:pPr lvl="2" eaLnBrk="1" hangingPunct="1">
              <a:defRPr/>
            </a:pPr>
            <a:r>
              <a:rPr lang="en-US" b="1" dirty="0" smtClean="0"/>
              <a:t>Research Subjects </a:t>
            </a:r>
          </a:p>
          <a:p>
            <a:pPr lvl="2" eaLnBrk="1" hangingPunct="1">
              <a:defRPr/>
            </a:pPr>
            <a:r>
              <a:rPr lang="en-US" b="1" dirty="0" smtClean="0"/>
              <a:t>Community </a:t>
            </a:r>
          </a:p>
          <a:p>
            <a:pPr lvl="2" eaLnBrk="1" hangingPunct="1">
              <a:defRPr/>
            </a:pPr>
            <a:r>
              <a:rPr lang="en-US" b="1" dirty="0" smtClean="0"/>
              <a:t>Environment</a:t>
            </a:r>
          </a:p>
          <a:p>
            <a:pPr eaLnBrk="1" hangingPunct="1">
              <a:defRPr/>
            </a:pPr>
            <a:endParaRPr lang="en-US" dirty="0"/>
          </a:p>
        </p:txBody>
      </p:sp>
      <p:pic>
        <p:nvPicPr>
          <p:cNvPr id="51203" name="Picture 3" descr="C:\Users\dgwebb2\AppData\Local\Microsoft\Windows\Temporary Internet Files\Content.IE5\48FN9J6Z\MC900027557[1].wmf"/>
          <p:cNvPicPr>
            <a:picLocks noChangeAspect="1" noChangeArrowheads="1"/>
          </p:cNvPicPr>
          <p:nvPr/>
        </p:nvPicPr>
        <p:blipFill>
          <a:blip r:embed="rId2" cstate="print"/>
          <a:srcRect/>
          <a:stretch>
            <a:fillRect/>
          </a:stretch>
        </p:blipFill>
        <p:spPr bwMode="auto">
          <a:xfrm>
            <a:off x="5029200" y="3048000"/>
            <a:ext cx="1143000" cy="1760538"/>
          </a:xfrm>
          <a:prstGeom prst="rect">
            <a:avLst/>
          </a:prstGeom>
          <a:noFill/>
          <a:ln w="9525">
            <a:noFill/>
            <a:miter lim="800000"/>
            <a:headEnd/>
            <a:tailEnd/>
          </a:ln>
        </p:spPr>
      </p:pic>
      <p:pic>
        <p:nvPicPr>
          <p:cNvPr id="51204" name="Picture 4" descr="C:\Users\dgwebb2\AppData\Local\Microsoft\Windows\Temporary Internet Files\Content.IE5\2SK642W3\MC900131781[1].wmf"/>
          <p:cNvPicPr>
            <a:picLocks noChangeAspect="1" noChangeArrowheads="1"/>
          </p:cNvPicPr>
          <p:nvPr/>
        </p:nvPicPr>
        <p:blipFill>
          <a:blip r:embed="rId3" cstate="print"/>
          <a:srcRect/>
          <a:stretch>
            <a:fillRect/>
          </a:stretch>
        </p:blipFill>
        <p:spPr bwMode="auto">
          <a:xfrm>
            <a:off x="6400800" y="4191000"/>
            <a:ext cx="2030413" cy="1951038"/>
          </a:xfrm>
          <a:prstGeom prst="rect">
            <a:avLst/>
          </a:prstGeom>
          <a:noFill/>
          <a:ln w="9525">
            <a:noFill/>
            <a:miter lim="800000"/>
            <a:headEnd/>
            <a:tailEnd/>
          </a:ln>
        </p:spPr>
      </p:pic>
    </p:spTree>
  </p:cSld>
  <p:clrMapOvr>
    <a:masterClrMapping/>
  </p:clrMapOvr>
  <p:transition advTm="15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200" smtClean="0"/>
              <a:t>Biosafety</a:t>
            </a:r>
            <a:r>
              <a:rPr lang="en-US" sz="3000" smtClean="0"/>
              <a:t> Officer Responsibility (BSO): </a:t>
            </a:r>
            <a:br>
              <a:rPr lang="en-US" sz="3000" smtClean="0"/>
            </a:br>
            <a:r>
              <a:rPr lang="en-US" sz="3000" smtClean="0"/>
              <a:t>Section IV-B-3</a:t>
            </a:r>
          </a:p>
        </p:txBody>
      </p:sp>
      <p:sp>
        <p:nvSpPr>
          <p:cNvPr id="3" name="Content Placeholder 2"/>
          <p:cNvSpPr>
            <a:spLocks noGrp="1"/>
          </p:cNvSpPr>
          <p:nvPr>
            <p:ph idx="1"/>
          </p:nvPr>
        </p:nvSpPr>
        <p:spPr/>
        <p:txBody>
          <a:bodyPr/>
          <a:lstStyle/>
          <a:p>
            <a:pPr eaLnBrk="1" hangingPunct="1">
              <a:lnSpc>
                <a:spcPct val="90000"/>
              </a:lnSpc>
              <a:spcBef>
                <a:spcPts val="300"/>
              </a:spcBef>
              <a:defRPr/>
            </a:pPr>
            <a:r>
              <a:rPr lang="en-US" sz="2400" dirty="0" smtClean="0">
                <a:effectLst>
                  <a:outerShdw blurRad="38100" dist="38100" dir="2700000" algn="tl">
                    <a:srgbClr val="000000">
                      <a:alpha val="43137"/>
                    </a:srgbClr>
                  </a:outerShdw>
                </a:effectLst>
              </a:rPr>
              <a:t>Mandated by NIH if institution:</a:t>
            </a:r>
          </a:p>
          <a:p>
            <a:pPr lvl="1" eaLnBrk="1" hangingPunct="1">
              <a:lnSpc>
                <a:spcPct val="90000"/>
              </a:lnSpc>
              <a:spcBef>
                <a:spcPts val="300"/>
              </a:spcBef>
              <a:defRPr/>
            </a:pPr>
            <a:r>
              <a:rPr lang="en-US" sz="2400" dirty="0" smtClean="0">
                <a:effectLst>
                  <a:outerShdw blurRad="38100" dist="38100" dir="2700000" algn="tl">
                    <a:srgbClr val="000000">
                      <a:alpha val="43137"/>
                    </a:srgbClr>
                  </a:outerShdw>
                </a:effectLst>
              </a:rPr>
              <a:t>Conducts </a:t>
            </a:r>
            <a:r>
              <a:rPr lang="en-US" sz="2400" dirty="0" err="1" smtClean="0">
                <a:effectLst>
                  <a:outerShdw blurRad="38100" dist="38100" dir="2700000" algn="tl">
                    <a:srgbClr val="000000">
                      <a:alpha val="43137"/>
                    </a:srgbClr>
                  </a:outerShdw>
                </a:effectLst>
              </a:rPr>
              <a:t>rDNA</a:t>
            </a:r>
            <a:r>
              <a:rPr lang="en-US" sz="2400" dirty="0" smtClean="0">
                <a:effectLst>
                  <a:outerShdw blurRad="38100" dist="38100" dir="2700000" algn="tl">
                    <a:srgbClr val="000000">
                      <a:alpha val="43137"/>
                    </a:srgbClr>
                  </a:outerShdw>
                </a:effectLst>
              </a:rPr>
              <a:t> research at BSL3/4</a:t>
            </a:r>
          </a:p>
          <a:p>
            <a:pPr lvl="1" eaLnBrk="1" hangingPunct="1">
              <a:lnSpc>
                <a:spcPct val="90000"/>
              </a:lnSpc>
              <a:spcBef>
                <a:spcPts val="300"/>
              </a:spcBef>
              <a:defRPr/>
            </a:pPr>
            <a:r>
              <a:rPr lang="en-US" sz="2400" dirty="0" smtClean="0">
                <a:effectLst>
                  <a:outerShdw blurRad="38100" dist="38100" dir="2700000" algn="tl">
                    <a:srgbClr val="000000">
                      <a:alpha val="43137"/>
                    </a:srgbClr>
                  </a:outerShdw>
                </a:effectLst>
              </a:rPr>
              <a:t>Large-scale research (&gt;10L) </a:t>
            </a:r>
          </a:p>
          <a:p>
            <a:pPr eaLnBrk="1" hangingPunct="1">
              <a:lnSpc>
                <a:spcPct val="90000"/>
              </a:lnSpc>
              <a:spcBef>
                <a:spcPts val="300"/>
              </a:spcBef>
              <a:defRPr/>
            </a:pPr>
            <a:endParaRPr lang="en-US" sz="2400" dirty="0" smtClean="0">
              <a:effectLst>
                <a:outerShdw blurRad="38100" dist="38100" dir="2700000" algn="tl">
                  <a:srgbClr val="000000">
                    <a:alpha val="43137"/>
                  </a:srgbClr>
                </a:outerShdw>
              </a:effectLst>
            </a:endParaRPr>
          </a:p>
          <a:p>
            <a:pPr eaLnBrk="1" hangingPunct="1">
              <a:lnSpc>
                <a:spcPct val="90000"/>
              </a:lnSpc>
              <a:spcBef>
                <a:spcPts val="300"/>
              </a:spcBef>
              <a:defRPr/>
            </a:pPr>
            <a:r>
              <a:rPr lang="en-US" sz="2400" dirty="0" smtClean="0">
                <a:effectLst>
                  <a:outerShdw blurRad="38100" dist="38100" dir="2700000" algn="tl">
                    <a:srgbClr val="000000">
                      <a:alpha val="43137"/>
                    </a:srgbClr>
                  </a:outerShdw>
                </a:effectLst>
              </a:rPr>
              <a:t>Administrator for IBC</a:t>
            </a:r>
          </a:p>
          <a:p>
            <a:pPr eaLnBrk="1" hangingPunct="1">
              <a:lnSpc>
                <a:spcPct val="90000"/>
              </a:lnSpc>
              <a:spcBef>
                <a:spcPts val="300"/>
              </a:spcBef>
              <a:defRPr/>
            </a:pPr>
            <a:endParaRPr lang="en-US" sz="2400" dirty="0" smtClean="0">
              <a:effectLst>
                <a:outerShdw blurRad="38100" dist="38100" dir="2700000" algn="tl">
                  <a:srgbClr val="000000">
                    <a:alpha val="43137"/>
                  </a:srgbClr>
                </a:outerShdw>
              </a:effectLst>
            </a:endParaRPr>
          </a:p>
          <a:p>
            <a:pPr eaLnBrk="1" hangingPunct="1">
              <a:lnSpc>
                <a:spcPct val="90000"/>
              </a:lnSpc>
              <a:spcBef>
                <a:spcPts val="300"/>
              </a:spcBef>
              <a:defRPr/>
            </a:pPr>
            <a:r>
              <a:rPr lang="en-US" sz="2400" dirty="0" smtClean="0">
                <a:effectLst>
                  <a:outerShdw blurRad="38100" dist="38100" dir="2700000" algn="tl">
                    <a:srgbClr val="000000">
                      <a:alpha val="43137"/>
                    </a:srgbClr>
                  </a:outerShdw>
                </a:effectLst>
              </a:rPr>
              <a:t>Advises IBC on </a:t>
            </a:r>
            <a:r>
              <a:rPr lang="en-US" sz="2400" dirty="0" err="1" smtClean="0">
                <a:effectLst>
                  <a:outerShdw blurRad="38100" dist="38100" dir="2700000" algn="tl">
                    <a:srgbClr val="000000">
                      <a:alpha val="43137"/>
                    </a:srgbClr>
                  </a:outerShdw>
                </a:effectLst>
              </a:rPr>
              <a:t>biosafety</a:t>
            </a:r>
            <a:r>
              <a:rPr lang="en-US" sz="2400" dirty="0" smtClean="0">
                <a:effectLst>
                  <a:outerShdw blurRad="38100" dist="38100" dir="2700000" algn="tl">
                    <a:srgbClr val="000000">
                      <a:alpha val="43137"/>
                    </a:srgbClr>
                  </a:outerShdw>
                </a:effectLst>
              </a:rPr>
              <a:t> &amp; compliance issues</a:t>
            </a:r>
          </a:p>
          <a:p>
            <a:pPr eaLnBrk="1" hangingPunct="1">
              <a:lnSpc>
                <a:spcPct val="90000"/>
              </a:lnSpc>
              <a:spcBef>
                <a:spcPts val="300"/>
              </a:spcBef>
              <a:defRPr/>
            </a:pPr>
            <a:endParaRPr lang="en-US" sz="2400" dirty="0" smtClean="0">
              <a:effectLst>
                <a:outerShdw blurRad="38100" dist="38100" dir="2700000" algn="tl">
                  <a:srgbClr val="000000">
                    <a:alpha val="43137"/>
                  </a:srgbClr>
                </a:outerShdw>
              </a:effectLst>
            </a:endParaRPr>
          </a:p>
          <a:p>
            <a:pPr marL="342900" lvl="1" indent="-342900" eaLnBrk="1" hangingPunct="1">
              <a:buClr>
                <a:schemeClr val="hlink"/>
              </a:buClr>
              <a:buSzPct val="80000"/>
              <a:buFont typeface="Wingdings" pitchFamily="2" charset="2"/>
              <a:buChar char="n"/>
              <a:defRPr/>
            </a:pPr>
            <a:r>
              <a:rPr lang="en-US" sz="2400" dirty="0" smtClean="0">
                <a:effectLst>
                  <a:outerShdw blurRad="38100" dist="38100" dir="2700000" algn="tl">
                    <a:srgbClr val="000000">
                      <a:alpha val="43137"/>
                    </a:srgbClr>
                  </a:outerShdw>
                </a:effectLst>
              </a:rPr>
              <a:t>Conducts periodic lab inspections</a:t>
            </a:r>
          </a:p>
          <a:p>
            <a:pPr marL="342900" lvl="1" indent="-342900" eaLnBrk="1" hangingPunct="1">
              <a:buClr>
                <a:schemeClr val="hlink"/>
              </a:buClr>
              <a:buSzPct val="80000"/>
              <a:buFont typeface="Wingdings" pitchFamily="2" charset="2"/>
              <a:buChar char="n"/>
              <a:defRPr/>
            </a:pPr>
            <a:endParaRPr lang="en-US" sz="2400" dirty="0" smtClean="0"/>
          </a:p>
          <a:p>
            <a:pPr eaLnBrk="1" hangingPunct="1">
              <a:defRPr/>
            </a:pPr>
            <a:endParaRPr lang="en-US" dirty="0"/>
          </a:p>
        </p:txBody>
      </p:sp>
      <p:pic>
        <p:nvPicPr>
          <p:cNvPr id="52227" name="Picture 2" descr="C:\Users\dgwebb2\AppData\Local\Microsoft\Windows\Temporary Internet Files\Content.IE5\GEGOR134\MC900304699[1].wmf"/>
          <p:cNvPicPr>
            <a:picLocks noChangeAspect="1" noChangeArrowheads="1"/>
          </p:cNvPicPr>
          <p:nvPr/>
        </p:nvPicPr>
        <p:blipFill>
          <a:blip r:embed="rId2" cstate="print"/>
          <a:srcRect/>
          <a:stretch>
            <a:fillRect/>
          </a:stretch>
        </p:blipFill>
        <p:spPr bwMode="auto">
          <a:xfrm>
            <a:off x="5781675" y="1295400"/>
            <a:ext cx="2982913" cy="2971800"/>
          </a:xfrm>
          <a:prstGeom prst="rect">
            <a:avLst/>
          </a:prstGeom>
          <a:noFill/>
          <a:ln w="9525">
            <a:noFill/>
            <a:miter lim="800000"/>
            <a:headEnd/>
            <a:tailEnd/>
          </a:ln>
        </p:spPr>
      </p:pic>
      <p:pic>
        <p:nvPicPr>
          <p:cNvPr id="52228" name="Picture 3" descr="C:\Users\dgwebb2\AppData\Local\Microsoft\Windows\Temporary Internet Files\Content.IE5\48FN9J6Z\MC900293214[1].wmf"/>
          <p:cNvPicPr>
            <a:picLocks noChangeAspect="1" noChangeArrowheads="1"/>
          </p:cNvPicPr>
          <p:nvPr/>
        </p:nvPicPr>
        <p:blipFill>
          <a:blip r:embed="rId3" cstate="print"/>
          <a:srcRect/>
          <a:stretch>
            <a:fillRect/>
          </a:stretch>
        </p:blipFill>
        <p:spPr bwMode="auto">
          <a:xfrm>
            <a:off x="7162800" y="2366963"/>
            <a:ext cx="609600" cy="568325"/>
          </a:xfrm>
          <a:prstGeom prst="rect">
            <a:avLst/>
          </a:prstGeom>
          <a:noFill/>
          <a:ln w="9525">
            <a:noFill/>
            <a:miter lim="800000"/>
            <a:headEnd/>
            <a:tailEnd/>
          </a:ln>
        </p:spPr>
      </p:pic>
      <p:pic>
        <p:nvPicPr>
          <p:cNvPr id="52229" name="Picture 6" descr="MC900030186[1]"/>
          <p:cNvPicPr>
            <a:picLocks noChangeAspect="1" noChangeArrowheads="1"/>
          </p:cNvPicPr>
          <p:nvPr/>
        </p:nvPicPr>
        <p:blipFill>
          <a:blip r:embed="rId4" cstate="print"/>
          <a:srcRect/>
          <a:stretch>
            <a:fillRect/>
          </a:stretch>
        </p:blipFill>
        <p:spPr bwMode="auto">
          <a:xfrm>
            <a:off x="6172200" y="4572000"/>
            <a:ext cx="1819275" cy="1851025"/>
          </a:xfrm>
          <a:prstGeom prst="rect">
            <a:avLst/>
          </a:prstGeom>
          <a:noFill/>
          <a:ln w="9525">
            <a:noFill/>
            <a:miter lim="800000"/>
            <a:headEnd/>
            <a:tailEnd/>
          </a:ln>
        </p:spPr>
      </p:pic>
    </p:spTree>
  </p:cSld>
  <p:clrMapOvr>
    <a:masterClrMapping/>
  </p:clrMapOvr>
  <p:transition advTm="1500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200" dirty="0" smtClean="0"/>
              <a:t>Principal Investigator (PI) Responsibility: Section IV-B-7</a:t>
            </a:r>
            <a:endParaRPr lang="en-US" sz="3200" dirty="0"/>
          </a:p>
        </p:txBody>
      </p:sp>
      <p:sp>
        <p:nvSpPr>
          <p:cNvPr id="3" name="Content Placeholder 2"/>
          <p:cNvSpPr>
            <a:spLocks noGrp="1"/>
          </p:cNvSpPr>
          <p:nvPr>
            <p:ph idx="1"/>
          </p:nvPr>
        </p:nvSpPr>
        <p:spPr/>
        <p:txBody>
          <a:bodyPr/>
          <a:lstStyle/>
          <a:p>
            <a:pPr eaLnBrk="1" hangingPunct="1">
              <a:defRPr/>
            </a:pPr>
            <a:r>
              <a:rPr lang="en-US" sz="2600" dirty="0" smtClean="0"/>
              <a:t>Determine what experiments are covered by </a:t>
            </a:r>
            <a:r>
              <a:rPr lang="en-US" sz="2600" i="1" dirty="0" smtClean="0"/>
              <a:t>NIH Guidelines</a:t>
            </a:r>
            <a:endParaRPr lang="en-US" sz="2600" dirty="0" smtClean="0"/>
          </a:p>
          <a:p>
            <a:pPr eaLnBrk="1" hangingPunct="1">
              <a:defRPr/>
            </a:pPr>
            <a:r>
              <a:rPr lang="en-US" sz="2600" dirty="0" smtClean="0"/>
              <a:t>Full compliance with </a:t>
            </a:r>
            <a:r>
              <a:rPr lang="en-US" sz="2600" i="1" dirty="0" smtClean="0"/>
              <a:t>NIH Guidelines</a:t>
            </a:r>
          </a:p>
          <a:p>
            <a:pPr eaLnBrk="1" hangingPunct="1">
              <a:defRPr/>
            </a:pPr>
            <a:r>
              <a:rPr lang="en-US" sz="2600" dirty="0" smtClean="0"/>
              <a:t>Register with IBC prior to initiation of experiments and report changes in research protocols </a:t>
            </a:r>
          </a:p>
          <a:p>
            <a:pPr eaLnBrk="1" hangingPunct="1">
              <a:defRPr/>
            </a:pPr>
            <a:r>
              <a:rPr lang="en-US" sz="2600" dirty="0" smtClean="0"/>
              <a:t>Adhere to IBC approved emergency plans</a:t>
            </a:r>
          </a:p>
          <a:p>
            <a:pPr eaLnBrk="1" hangingPunct="1">
              <a:defRPr/>
            </a:pPr>
            <a:r>
              <a:rPr lang="en-US" sz="2600" dirty="0" smtClean="0"/>
              <a:t>Ensure integrity of containment</a:t>
            </a:r>
          </a:p>
          <a:p>
            <a:pPr eaLnBrk="1" hangingPunct="1">
              <a:defRPr/>
            </a:pPr>
            <a:r>
              <a:rPr lang="en-US" sz="2600" dirty="0" smtClean="0"/>
              <a:t>Train &amp; supervise lab staff</a:t>
            </a:r>
          </a:p>
          <a:p>
            <a:pPr eaLnBrk="1" hangingPunct="1">
              <a:defRPr/>
            </a:pPr>
            <a:r>
              <a:rPr lang="en-US" sz="2600" dirty="0" smtClean="0"/>
              <a:t>Report incidents involving </a:t>
            </a:r>
            <a:r>
              <a:rPr lang="en-US" sz="2600" dirty="0" err="1" smtClean="0"/>
              <a:t>rDNA</a:t>
            </a:r>
            <a:endParaRPr lang="en-US" sz="2600" dirty="0" smtClean="0"/>
          </a:p>
          <a:p>
            <a:pPr eaLnBrk="1" hangingPunct="1">
              <a:buFont typeface="Wingdings" pitchFamily="2" charset="2"/>
              <a:buNone/>
              <a:defRPr/>
            </a:pPr>
            <a:endParaRPr lang="en-US" sz="2800" dirty="0"/>
          </a:p>
        </p:txBody>
      </p:sp>
      <p:pic>
        <p:nvPicPr>
          <p:cNvPr id="53251" name="Picture 5" descr="MC900237470[1]"/>
          <p:cNvPicPr>
            <a:picLocks noChangeAspect="1" noChangeArrowheads="1"/>
          </p:cNvPicPr>
          <p:nvPr/>
        </p:nvPicPr>
        <p:blipFill>
          <a:blip r:embed="rId2" cstate="print"/>
          <a:srcRect/>
          <a:stretch>
            <a:fillRect/>
          </a:stretch>
        </p:blipFill>
        <p:spPr bwMode="auto">
          <a:xfrm>
            <a:off x="7189788" y="3581400"/>
            <a:ext cx="1954212" cy="1720850"/>
          </a:xfrm>
          <a:prstGeom prst="rect">
            <a:avLst/>
          </a:prstGeom>
          <a:noFill/>
          <a:ln w="9525">
            <a:noFill/>
            <a:miter lim="800000"/>
            <a:headEnd/>
            <a:tailEnd/>
          </a:ln>
        </p:spPr>
      </p:pic>
      <p:pic>
        <p:nvPicPr>
          <p:cNvPr id="53252" name="Picture 6" descr="MC900280284[1]"/>
          <p:cNvPicPr>
            <a:picLocks noChangeAspect="1" noChangeArrowheads="1"/>
          </p:cNvPicPr>
          <p:nvPr/>
        </p:nvPicPr>
        <p:blipFill>
          <a:blip r:embed="rId3" cstate="print"/>
          <a:srcRect/>
          <a:stretch>
            <a:fillRect/>
          </a:stretch>
        </p:blipFill>
        <p:spPr bwMode="auto">
          <a:xfrm>
            <a:off x="5715000" y="4573588"/>
            <a:ext cx="1905000" cy="1654175"/>
          </a:xfrm>
          <a:prstGeom prst="rect">
            <a:avLst/>
          </a:prstGeom>
          <a:noFill/>
          <a:ln w="9525">
            <a:noFill/>
            <a:miter lim="800000"/>
            <a:headEnd/>
            <a:tailEnd/>
          </a:ln>
        </p:spPr>
      </p:pic>
    </p:spTree>
  </p:cSld>
  <p:clrMapOvr>
    <a:masterClrMapping/>
  </p:clrMapOvr>
  <p:transition advTm="15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eaLnBrk="1" hangingPunct="1">
              <a:defRPr/>
            </a:pPr>
            <a:r>
              <a:rPr lang="en-US" sz="3600" dirty="0" smtClean="0"/>
              <a:t>PI Roles &amp; Responsibilities: Train and supervise lab staff</a:t>
            </a:r>
            <a:endParaRPr lang="en-US" dirty="0"/>
          </a:p>
        </p:txBody>
      </p:sp>
      <p:sp>
        <p:nvSpPr>
          <p:cNvPr id="3" name="Content Placeholder 2"/>
          <p:cNvSpPr>
            <a:spLocks noGrp="1"/>
          </p:cNvSpPr>
          <p:nvPr>
            <p:ph idx="1"/>
          </p:nvPr>
        </p:nvSpPr>
        <p:spPr>
          <a:xfrm>
            <a:off x="457200" y="1447800"/>
            <a:ext cx="8229600" cy="5105400"/>
          </a:xfrm>
        </p:spPr>
        <p:txBody>
          <a:bodyPr/>
          <a:lstStyle/>
          <a:p>
            <a:pPr eaLnBrk="1" hangingPunct="1">
              <a:defRPr/>
            </a:pPr>
            <a:r>
              <a:rPr lang="en-US" sz="2800" smtClean="0"/>
              <a:t>PI’s are responsible for…</a:t>
            </a:r>
          </a:p>
          <a:p>
            <a:pPr lvl="1" eaLnBrk="1" hangingPunct="1">
              <a:defRPr/>
            </a:pPr>
            <a:r>
              <a:rPr lang="en-US" smtClean="0"/>
              <a:t> </a:t>
            </a:r>
            <a:r>
              <a:rPr lang="en-US" sz="2400" smtClean="0"/>
              <a:t>instructing and training laboratory staff in</a:t>
            </a:r>
          </a:p>
          <a:p>
            <a:pPr lvl="2" eaLnBrk="1" hangingPunct="1">
              <a:defRPr/>
            </a:pPr>
            <a:r>
              <a:rPr lang="en-US" sz="2000" smtClean="0"/>
              <a:t>Practices and techniques required to ensure safety</a:t>
            </a:r>
          </a:p>
          <a:p>
            <a:pPr lvl="2" eaLnBrk="1" hangingPunct="1">
              <a:defRPr/>
            </a:pPr>
            <a:r>
              <a:rPr lang="en-US" sz="2000" smtClean="0"/>
              <a:t>Procedures for dealing with accidents</a:t>
            </a:r>
          </a:p>
          <a:p>
            <a:pPr lvl="1" eaLnBrk="1" hangingPunct="1">
              <a:defRPr/>
            </a:pPr>
            <a:r>
              <a:rPr lang="en-US" sz="2400" smtClean="0"/>
              <a:t>Informing laboratory staff of the reasons and provisions for any precautionary medical practices</a:t>
            </a:r>
          </a:p>
          <a:p>
            <a:pPr lvl="1" eaLnBrk="1" hangingPunct="1">
              <a:defRPr/>
            </a:pPr>
            <a:r>
              <a:rPr lang="en-US" sz="2400" smtClean="0"/>
              <a:t>Supervising safety performance of lab staff</a:t>
            </a:r>
          </a:p>
          <a:p>
            <a:pPr lvl="1" eaLnBrk="1" hangingPunct="1">
              <a:defRPr/>
            </a:pPr>
            <a:endParaRPr lang="en-US" sz="2400" smtClean="0"/>
          </a:p>
          <a:p>
            <a:pPr eaLnBrk="1" hangingPunct="1">
              <a:defRPr/>
            </a:pPr>
            <a:r>
              <a:rPr lang="en-US" sz="2800" smtClean="0"/>
              <a:t>Laboratory Specific Training Checklist available </a:t>
            </a:r>
            <a:r>
              <a:rPr lang="en-US" sz="2400" smtClean="0">
                <a:solidFill>
                  <a:srgbClr val="0000FF"/>
                </a:solidFill>
                <a:hlinkClick r:id="rId2"/>
              </a:rPr>
              <a:t>http://ehs.uky.edu/ehs/docs/pdf/training_checklist.pdf</a:t>
            </a:r>
            <a:endParaRPr lang="en-US" sz="2400" smtClean="0">
              <a:solidFill>
                <a:srgbClr val="0000FF"/>
              </a:solidFill>
            </a:endParaRPr>
          </a:p>
          <a:p>
            <a:pPr eaLnBrk="1" hangingPunct="1">
              <a:defRPr/>
            </a:pPr>
            <a:endParaRPr lang="en-US" sz="2400" smtClean="0">
              <a:solidFill>
                <a:srgbClr val="0000FF"/>
              </a:solidFill>
            </a:endParaRPr>
          </a:p>
        </p:txBody>
      </p:sp>
      <p:pic>
        <p:nvPicPr>
          <p:cNvPr id="54275" name="Picture 17" descr="MC900045124[1]"/>
          <p:cNvPicPr>
            <a:picLocks noChangeAspect="1" noChangeArrowheads="1"/>
          </p:cNvPicPr>
          <p:nvPr/>
        </p:nvPicPr>
        <p:blipFill>
          <a:blip r:embed="rId3" cstate="print"/>
          <a:srcRect/>
          <a:stretch>
            <a:fillRect/>
          </a:stretch>
        </p:blipFill>
        <p:spPr bwMode="auto">
          <a:xfrm>
            <a:off x="7162800" y="914400"/>
            <a:ext cx="1720850" cy="1839913"/>
          </a:xfrm>
          <a:prstGeom prst="rect">
            <a:avLst/>
          </a:prstGeom>
          <a:noFill/>
          <a:ln w="9525">
            <a:noFill/>
            <a:miter lim="800000"/>
            <a:headEnd/>
            <a:tailEnd/>
          </a:ln>
        </p:spPr>
      </p:pic>
    </p:spTree>
  </p:cSld>
  <p:clrMapOvr>
    <a:masterClrMapping/>
  </p:clrMapOvr>
  <p:transition advTm="1500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600" dirty="0" smtClean="0"/>
              <a:t>PI Roles &amp; Responsibilities: Incident Reporting</a:t>
            </a:r>
            <a:endParaRPr lang="en-US" sz="3600" dirty="0"/>
          </a:p>
        </p:txBody>
      </p:sp>
      <p:sp>
        <p:nvSpPr>
          <p:cNvPr id="3" name="Content Placeholder 2"/>
          <p:cNvSpPr>
            <a:spLocks noGrp="1"/>
          </p:cNvSpPr>
          <p:nvPr>
            <p:ph idx="1"/>
          </p:nvPr>
        </p:nvSpPr>
        <p:spPr>
          <a:xfrm>
            <a:off x="457200" y="1447800"/>
            <a:ext cx="8229600" cy="5257800"/>
          </a:xfrm>
        </p:spPr>
        <p:txBody>
          <a:bodyPr/>
          <a:lstStyle/>
          <a:p>
            <a:pPr eaLnBrk="1" hangingPunct="1">
              <a:defRPr/>
            </a:pPr>
            <a:r>
              <a:rPr lang="en-US" sz="2800" smtClean="0"/>
              <a:t>Section IV-B-7-a-(3)</a:t>
            </a:r>
          </a:p>
          <a:p>
            <a:pPr lvl="1" eaLnBrk="1" hangingPunct="1">
              <a:defRPr/>
            </a:pPr>
            <a:r>
              <a:rPr lang="en-US" sz="2400" smtClean="0"/>
              <a:t>Report any significant problems, violations of the NIH Guidelines, or any significant research-related accidents and illnesses to the BSO, IBC, NIH/OBA, and other appropriate authorities </a:t>
            </a:r>
            <a:r>
              <a:rPr lang="en-US" sz="2400" u="sng" smtClean="0"/>
              <a:t>within 30 days</a:t>
            </a:r>
            <a:r>
              <a:rPr lang="en-US" sz="2400" smtClean="0"/>
              <a:t>.</a:t>
            </a:r>
          </a:p>
          <a:p>
            <a:pPr lvl="1" eaLnBrk="1" hangingPunct="1">
              <a:defRPr/>
            </a:pPr>
            <a:endParaRPr lang="en-US" sz="2400" smtClean="0"/>
          </a:p>
          <a:p>
            <a:pPr lvl="1" eaLnBrk="1" hangingPunct="1">
              <a:defRPr/>
            </a:pPr>
            <a:r>
              <a:rPr lang="en-US" sz="2400" smtClean="0"/>
              <a:t>Failure to do so may </a:t>
            </a:r>
            <a:r>
              <a:rPr lang="en-US" sz="2400" smtClean="0">
                <a:solidFill>
                  <a:srgbClr val="C00000"/>
                </a:solidFill>
              </a:rPr>
              <a:t>jeopardize NIH funding</a:t>
            </a:r>
            <a:r>
              <a:rPr lang="en-US" sz="2400" smtClean="0"/>
              <a:t>!</a:t>
            </a:r>
          </a:p>
          <a:p>
            <a:pPr lvl="1" eaLnBrk="1" hangingPunct="1">
              <a:defRPr/>
            </a:pPr>
            <a:endParaRPr lang="en-US" sz="2400" smtClean="0"/>
          </a:p>
          <a:p>
            <a:pPr lvl="1" eaLnBrk="1" hangingPunct="1">
              <a:defRPr/>
            </a:pPr>
            <a:r>
              <a:rPr lang="en-US" sz="2400" smtClean="0"/>
              <a:t>Go to </a:t>
            </a:r>
            <a:r>
              <a:rPr lang="en-US" sz="2400" smtClean="0">
                <a:solidFill>
                  <a:srgbClr val="0000FF"/>
                </a:solidFill>
                <a:effectLst/>
                <a:hlinkClick r:id="rId2"/>
              </a:rPr>
              <a:t>http://ehs.uky.edu/ehs/ohs/accident.html</a:t>
            </a:r>
            <a:r>
              <a:rPr lang="en-US" sz="2000" smtClean="0"/>
              <a:t> </a:t>
            </a:r>
          </a:p>
          <a:p>
            <a:pPr lvl="1" eaLnBrk="1" hangingPunct="1">
              <a:buFontTx/>
              <a:buNone/>
              <a:defRPr/>
            </a:pPr>
            <a:r>
              <a:rPr lang="en-US" sz="2000" smtClean="0"/>
              <a:t>	for</a:t>
            </a:r>
            <a:r>
              <a:rPr lang="en-US" sz="2400" smtClean="0"/>
              <a:t> more information on accident reporting. </a:t>
            </a:r>
          </a:p>
          <a:p>
            <a:pPr lvl="1" eaLnBrk="1" hangingPunct="1">
              <a:defRPr/>
            </a:pPr>
            <a:endParaRPr lang="en-US" smtClean="0"/>
          </a:p>
        </p:txBody>
      </p:sp>
      <p:pic>
        <p:nvPicPr>
          <p:cNvPr id="55299" name="Picture 13" descr="MC900230267[1]"/>
          <p:cNvPicPr>
            <a:picLocks noChangeAspect="1" noChangeArrowheads="1"/>
          </p:cNvPicPr>
          <p:nvPr/>
        </p:nvPicPr>
        <p:blipFill>
          <a:blip r:embed="rId3" cstate="print"/>
          <a:srcRect/>
          <a:stretch>
            <a:fillRect/>
          </a:stretch>
        </p:blipFill>
        <p:spPr bwMode="auto">
          <a:xfrm>
            <a:off x="7239000" y="5334000"/>
            <a:ext cx="1581150" cy="1328738"/>
          </a:xfrm>
          <a:prstGeom prst="rect">
            <a:avLst/>
          </a:prstGeom>
          <a:noFill/>
          <a:ln w="9525">
            <a:noFill/>
            <a:miter lim="800000"/>
            <a:headEnd/>
            <a:tailEnd/>
          </a:ln>
        </p:spPr>
      </p:pic>
      <p:pic>
        <p:nvPicPr>
          <p:cNvPr id="55300" name="Picture 14" descr="MC900199103[1]"/>
          <p:cNvPicPr>
            <a:picLocks noChangeAspect="1" noChangeArrowheads="1"/>
          </p:cNvPicPr>
          <p:nvPr/>
        </p:nvPicPr>
        <p:blipFill>
          <a:blip r:embed="rId4" cstate="print"/>
          <a:srcRect/>
          <a:stretch>
            <a:fillRect/>
          </a:stretch>
        </p:blipFill>
        <p:spPr bwMode="auto">
          <a:xfrm>
            <a:off x="7010400" y="838200"/>
            <a:ext cx="1108075" cy="1103313"/>
          </a:xfrm>
          <a:prstGeom prst="rect">
            <a:avLst/>
          </a:prstGeom>
          <a:noFill/>
          <a:ln w="9525">
            <a:noFill/>
            <a:miter lim="800000"/>
            <a:headEnd/>
            <a:tailEnd/>
          </a:ln>
        </p:spPr>
      </p:pic>
    </p:spTree>
  </p:cSld>
  <p:clrMapOvr>
    <a:masterClrMapping/>
  </p:clrMapOvr>
  <p:transition advTm="1500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The </a:t>
            </a:r>
            <a:r>
              <a:rPr lang="en-US" i="1" dirty="0" smtClean="0"/>
              <a:t>NIH Guidelines </a:t>
            </a:r>
            <a:r>
              <a:rPr lang="en-US" dirty="0" smtClean="0"/>
              <a:t>at UK:</a:t>
            </a:r>
            <a:br>
              <a:rPr lang="en-US" dirty="0" smtClean="0"/>
            </a:br>
            <a:r>
              <a:rPr lang="en-US" sz="3600" dirty="0" smtClean="0"/>
              <a:t>UK Institutional Biosafety Committee</a:t>
            </a:r>
            <a:endParaRPr lang="en-US" sz="3600" dirty="0"/>
          </a:p>
        </p:txBody>
      </p:sp>
      <p:sp>
        <p:nvSpPr>
          <p:cNvPr id="3" name="Content Placeholder 2"/>
          <p:cNvSpPr>
            <a:spLocks noGrp="1"/>
          </p:cNvSpPr>
          <p:nvPr>
            <p:ph idx="1"/>
          </p:nvPr>
        </p:nvSpPr>
        <p:spPr/>
        <p:txBody>
          <a:bodyPr/>
          <a:lstStyle/>
          <a:p>
            <a:pPr eaLnBrk="1" hangingPunct="1">
              <a:defRPr/>
            </a:pPr>
            <a:r>
              <a:rPr lang="en-US" sz="2800" smtClean="0"/>
              <a:t>Research worthy of registration </a:t>
            </a:r>
            <a:r>
              <a:rPr lang="en-US" sz="2800" u="sng" smtClean="0"/>
              <a:t>may</a:t>
            </a:r>
            <a:r>
              <a:rPr lang="en-US" sz="2800" smtClean="0"/>
              <a:t> include, but is not limited to:</a:t>
            </a:r>
          </a:p>
          <a:p>
            <a:pPr lvl="1" eaLnBrk="1" hangingPunct="1">
              <a:defRPr/>
            </a:pPr>
            <a:r>
              <a:rPr lang="en-US" sz="2000" smtClean="0"/>
              <a:t>Infectious agents (viral, bacterial, fungal, parasitic, or prion)</a:t>
            </a:r>
            <a:endParaRPr lang="en-US" sz="1600" smtClean="0"/>
          </a:p>
          <a:p>
            <a:pPr lvl="1" eaLnBrk="1" hangingPunct="1">
              <a:defRPr/>
            </a:pPr>
            <a:r>
              <a:rPr lang="en-US" sz="2000" smtClean="0"/>
              <a:t>Recombinant nucleic acids (ex: plasmids with inserts, viral vectors, etc. or whole animals with introduced recombinant materials, including siRNAs)</a:t>
            </a:r>
          </a:p>
          <a:p>
            <a:pPr lvl="1" eaLnBrk="1" hangingPunct="1">
              <a:defRPr/>
            </a:pPr>
            <a:r>
              <a:rPr lang="en-US" sz="2000" smtClean="0"/>
              <a:t>Infected animal blood and/or tissues</a:t>
            </a:r>
          </a:p>
          <a:p>
            <a:pPr lvl="1" eaLnBrk="1" hangingPunct="1">
              <a:defRPr/>
            </a:pPr>
            <a:r>
              <a:rPr lang="en-US" sz="2000" smtClean="0"/>
              <a:t>Human blood, blood products, or fluids</a:t>
            </a:r>
          </a:p>
          <a:p>
            <a:pPr lvl="1" eaLnBrk="1" hangingPunct="1">
              <a:defRPr/>
            </a:pPr>
            <a:r>
              <a:rPr lang="en-US" sz="2000" smtClean="0"/>
              <a:t>Human derived cell lines or tissues</a:t>
            </a:r>
          </a:p>
          <a:p>
            <a:pPr lvl="1" eaLnBrk="1" hangingPunct="1">
              <a:defRPr/>
            </a:pPr>
            <a:r>
              <a:rPr lang="en-US" sz="2000" smtClean="0"/>
              <a:t>Live vaccines</a:t>
            </a:r>
          </a:p>
        </p:txBody>
      </p:sp>
      <p:pic>
        <p:nvPicPr>
          <p:cNvPr id="56323" name="Picture 4" descr="MC900432423[1]"/>
          <p:cNvPicPr>
            <a:picLocks noChangeAspect="1" noChangeArrowheads="1"/>
          </p:cNvPicPr>
          <p:nvPr/>
        </p:nvPicPr>
        <p:blipFill>
          <a:blip r:embed="rId2" cstate="print"/>
          <a:srcRect/>
          <a:stretch>
            <a:fillRect/>
          </a:stretch>
        </p:blipFill>
        <p:spPr bwMode="auto">
          <a:xfrm>
            <a:off x="7467600" y="3657600"/>
            <a:ext cx="1187450" cy="1095375"/>
          </a:xfrm>
          <a:prstGeom prst="rect">
            <a:avLst/>
          </a:prstGeom>
          <a:noFill/>
          <a:ln w="9525">
            <a:noFill/>
            <a:miter lim="800000"/>
            <a:headEnd/>
            <a:tailEnd/>
          </a:ln>
        </p:spPr>
      </p:pic>
      <p:pic>
        <p:nvPicPr>
          <p:cNvPr id="56324" name="Picture 5" descr="MP900398761[1]"/>
          <p:cNvPicPr>
            <a:picLocks noChangeAspect="1" noChangeArrowheads="1"/>
          </p:cNvPicPr>
          <p:nvPr/>
        </p:nvPicPr>
        <p:blipFill>
          <a:blip r:embed="rId3" cstate="print"/>
          <a:srcRect/>
          <a:stretch>
            <a:fillRect/>
          </a:stretch>
        </p:blipFill>
        <p:spPr bwMode="auto">
          <a:xfrm>
            <a:off x="5943600" y="4495800"/>
            <a:ext cx="1470025" cy="2057400"/>
          </a:xfrm>
          <a:prstGeom prst="rect">
            <a:avLst/>
          </a:prstGeom>
          <a:noFill/>
          <a:ln w="9525">
            <a:noFill/>
            <a:miter lim="800000"/>
            <a:headEnd/>
            <a:tailEnd/>
          </a:ln>
        </p:spPr>
      </p:pic>
    </p:spTree>
  </p:cSld>
  <p:clrMapOvr>
    <a:masterClrMapping/>
  </p:clrMapOvr>
  <p:transition advTm="1500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600" dirty="0" smtClean="0"/>
              <a:t>UK Institutional </a:t>
            </a:r>
            <a:r>
              <a:rPr lang="en-US" sz="3600" dirty="0" err="1" smtClean="0"/>
              <a:t>Biosafety</a:t>
            </a:r>
            <a:r>
              <a:rPr lang="en-US" sz="3600" dirty="0" smtClean="0"/>
              <a:t> Committee</a:t>
            </a:r>
            <a:endParaRPr lang="en-US" sz="3600" dirty="0"/>
          </a:p>
        </p:txBody>
      </p:sp>
      <p:sp>
        <p:nvSpPr>
          <p:cNvPr id="3" name="Content Placeholder 2"/>
          <p:cNvSpPr>
            <a:spLocks noGrp="1"/>
          </p:cNvSpPr>
          <p:nvPr>
            <p:ph idx="1"/>
          </p:nvPr>
        </p:nvSpPr>
        <p:spPr/>
        <p:txBody>
          <a:bodyPr/>
          <a:lstStyle/>
          <a:p>
            <a:pPr eaLnBrk="1" hangingPunct="1">
              <a:defRPr/>
            </a:pPr>
            <a:r>
              <a:rPr lang="en-US" u="sng" dirty="0" smtClean="0"/>
              <a:t>All </a:t>
            </a:r>
            <a:r>
              <a:rPr lang="en-US" u="sng" dirty="0" err="1" smtClean="0"/>
              <a:t>rDNA</a:t>
            </a:r>
            <a:r>
              <a:rPr lang="en-US" u="sng" dirty="0" smtClean="0"/>
              <a:t> research</a:t>
            </a:r>
            <a:r>
              <a:rPr lang="en-US" dirty="0" smtClean="0"/>
              <a:t> conducted at UK must be registered with the IBC, even that which is exempt from the NIH Guidelines!</a:t>
            </a:r>
            <a:endParaRPr lang="en-US" dirty="0"/>
          </a:p>
        </p:txBody>
      </p:sp>
      <p:pic>
        <p:nvPicPr>
          <p:cNvPr id="57347" name="Picture 2" descr="C:\Users\dgwebb2\AppData\Local\Microsoft\Windows\Temporary Internet Files\Content.IE5\CL4UJA9X\MC900088720[1].wmf"/>
          <p:cNvPicPr>
            <a:picLocks noChangeAspect="1" noChangeArrowheads="1"/>
          </p:cNvPicPr>
          <p:nvPr/>
        </p:nvPicPr>
        <p:blipFill>
          <a:blip r:embed="rId2" cstate="print"/>
          <a:srcRect/>
          <a:stretch>
            <a:fillRect/>
          </a:stretch>
        </p:blipFill>
        <p:spPr bwMode="auto">
          <a:xfrm rot="2177803">
            <a:off x="3810000" y="3403600"/>
            <a:ext cx="1524000" cy="2555875"/>
          </a:xfrm>
          <a:prstGeom prst="rect">
            <a:avLst/>
          </a:prstGeom>
          <a:noFill/>
          <a:ln w="9525">
            <a:noFill/>
            <a:miter lim="800000"/>
            <a:headEnd/>
            <a:tailEnd/>
          </a:ln>
        </p:spPr>
      </p:pic>
    </p:spTree>
  </p:cSld>
  <p:clrMapOvr>
    <a:masterClrMapping/>
  </p:clrMapOvr>
  <p:transition advTm="1500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600" dirty="0" smtClean="0"/>
              <a:t>UK Institutional </a:t>
            </a:r>
            <a:r>
              <a:rPr lang="en-US" sz="3600" dirty="0" err="1" smtClean="0"/>
              <a:t>Biosafety</a:t>
            </a:r>
            <a:r>
              <a:rPr lang="en-US" sz="3600" dirty="0" smtClean="0"/>
              <a:t> Committee</a:t>
            </a:r>
            <a:endParaRPr lang="en-US" sz="3600" dirty="0"/>
          </a:p>
        </p:txBody>
      </p:sp>
      <p:sp>
        <p:nvSpPr>
          <p:cNvPr id="3" name="Content Placeholder 2"/>
          <p:cNvSpPr>
            <a:spLocks noGrp="1"/>
          </p:cNvSpPr>
          <p:nvPr>
            <p:ph idx="1"/>
          </p:nvPr>
        </p:nvSpPr>
        <p:spPr>
          <a:xfrm>
            <a:off x="457200" y="1143000"/>
            <a:ext cx="8229600" cy="5562600"/>
          </a:xfrm>
        </p:spPr>
        <p:txBody>
          <a:bodyPr/>
          <a:lstStyle/>
          <a:p>
            <a:pPr eaLnBrk="1" hangingPunct="1">
              <a:defRPr/>
            </a:pPr>
            <a:r>
              <a:rPr lang="en-US" dirty="0" smtClean="0"/>
              <a:t>There are 2 levels of IBC Registration…</a:t>
            </a:r>
          </a:p>
          <a:p>
            <a:pPr lvl="1" eaLnBrk="1" hangingPunct="1">
              <a:defRPr/>
            </a:pPr>
            <a:r>
              <a:rPr lang="en-US" dirty="0" smtClean="0"/>
              <a:t>Registration Only</a:t>
            </a:r>
          </a:p>
          <a:p>
            <a:pPr lvl="2" eaLnBrk="1" hangingPunct="1">
              <a:defRPr/>
            </a:pPr>
            <a:r>
              <a:rPr lang="en-US" dirty="0" smtClean="0"/>
              <a:t>Full IBC review and approval not required</a:t>
            </a:r>
          </a:p>
          <a:p>
            <a:pPr lvl="2" eaLnBrk="1" hangingPunct="1">
              <a:defRPr/>
            </a:pPr>
            <a:r>
              <a:rPr lang="en-US" dirty="0" smtClean="0"/>
              <a:t>Online registration and </a:t>
            </a:r>
            <a:r>
              <a:rPr lang="en-US" dirty="0" err="1" smtClean="0"/>
              <a:t>biosafety</a:t>
            </a:r>
            <a:r>
              <a:rPr lang="en-US" dirty="0" smtClean="0"/>
              <a:t> audit are required</a:t>
            </a:r>
          </a:p>
          <a:p>
            <a:pPr lvl="2" eaLnBrk="1" hangingPunct="1">
              <a:defRPr/>
            </a:pPr>
            <a:r>
              <a:rPr lang="en-US" dirty="0" smtClean="0"/>
              <a:t>Includes: NIH Exempt </a:t>
            </a:r>
            <a:r>
              <a:rPr lang="en-US" dirty="0" err="1" smtClean="0"/>
              <a:t>rDNA</a:t>
            </a:r>
            <a:r>
              <a:rPr lang="en-US" dirty="0" smtClean="0"/>
              <a:t> (Section III-F), human cell/tissue culture, BSL-1/ABSL-1/BSL-1P infectious agents, BBP/OPIM</a:t>
            </a:r>
          </a:p>
          <a:p>
            <a:pPr lvl="1" eaLnBrk="1" hangingPunct="1">
              <a:defRPr/>
            </a:pPr>
            <a:r>
              <a:rPr lang="en-US" dirty="0" smtClean="0"/>
              <a:t>IBC Registration &amp; Approval</a:t>
            </a:r>
          </a:p>
          <a:p>
            <a:pPr lvl="2" eaLnBrk="1" hangingPunct="1">
              <a:defRPr/>
            </a:pPr>
            <a:r>
              <a:rPr lang="en-US" dirty="0" smtClean="0"/>
              <a:t>Online registration and </a:t>
            </a:r>
            <a:r>
              <a:rPr lang="en-US" dirty="0" err="1" smtClean="0"/>
              <a:t>biosafety</a:t>
            </a:r>
            <a:r>
              <a:rPr lang="en-US" dirty="0" smtClean="0"/>
              <a:t> audit are required</a:t>
            </a:r>
          </a:p>
          <a:p>
            <a:pPr lvl="2" eaLnBrk="1" hangingPunct="1">
              <a:defRPr/>
            </a:pPr>
            <a:r>
              <a:rPr lang="en-US" dirty="0" smtClean="0"/>
              <a:t>Full IBC review and approval required</a:t>
            </a:r>
          </a:p>
          <a:p>
            <a:pPr lvl="2" eaLnBrk="1" hangingPunct="1">
              <a:defRPr/>
            </a:pPr>
            <a:r>
              <a:rPr lang="en-US" dirty="0" smtClean="0"/>
              <a:t>Includes: BSL 2, 3, or 4 agents, work non-exempt by NIH Guidelines</a:t>
            </a:r>
          </a:p>
          <a:p>
            <a:pPr lvl="2" eaLnBrk="1" hangingPunct="1">
              <a:defRPr/>
            </a:pPr>
            <a:endParaRPr lang="en-US" dirty="0"/>
          </a:p>
        </p:txBody>
      </p:sp>
    </p:spTree>
  </p:cSld>
  <p:clrMapOvr>
    <a:masterClrMapping/>
  </p:clrMapOvr>
  <p:transition advTm="1500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Need More Information?</a:t>
            </a:r>
            <a:endParaRPr lang="en-US" dirty="0"/>
          </a:p>
        </p:txBody>
      </p:sp>
      <p:sp>
        <p:nvSpPr>
          <p:cNvPr id="3" name="Content Placeholder 2"/>
          <p:cNvSpPr>
            <a:spLocks noGrp="1"/>
          </p:cNvSpPr>
          <p:nvPr>
            <p:ph idx="1"/>
          </p:nvPr>
        </p:nvSpPr>
        <p:spPr/>
        <p:txBody>
          <a:bodyPr/>
          <a:lstStyle/>
          <a:p>
            <a:pPr algn="ctr" eaLnBrk="1" hangingPunct="1">
              <a:buFont typeface="Wingdings" pitchFamily="2" charset="2"/>
              <a:buNone/>
              <a:defRPr/>
            </a:pPr>
            <a:r>
              <a:rPr lang="en-US" smtClean="0"/>
              <a:t>For more information on the topics covered in this training check out these websites:</a:t>
            </a:r>
          </a:p>
          <a:p>
            <a:pPr algn="ctr" eaLnBrk="1" hangingPunct="1">
              <a:buFont typeface="Wingdings" pitchFamily="2" charset="2"/>
              <a:buNone/>
              <a:defRPr/>
            </a:pPr>
            <a:endParaRPr lang="en-US" smtClean="0"/>
          </a:p>
          <a:p>
            <a:pPr eaLnBrk="1" hangingPunct="1">
              <a:defRPr/>
            </a:pPr>
            <a:r>
              <a:rPr lang="en-US" sz="2400" smtClean="0"/>
              <a:t>UK Department of Biological Safety</a:t>
            </a:r>
          </a:p>
          <a:p>
            <a:pPr lvl="1" eaLnBrk="1" hangingPunct="1">
              <a:defRPr/>
            </a:pPr>
            <a:r>
              <a:rPr lang="en-US" sz="2000" smtClean="0">
                <a:hlinkClick r:id="rId2"/>
              </a:rPr>
              <a:t>http://ehs.uky.edu/biosafety/</a:t>
            </a:r>
            <a:endParaRPr lang="en-US" sz="2000" smtClean="0"/>
          </a:p>
          <a:p>
            <a:pPr eaLnBrk="1" hangingPunct="1">
              <a:defRPr/>
            </a:pPr>
            <a:r>
              <a:rPr lang="en-US" sz="2400" smtClean="0"/>
              <a:t>Biosafety in Microbiological and Biomedical Laboratories</a:t>
            </a:r>
          </a:p>
          <a:p>
            <a:pPr lvl="1" eaLnBrk="1" hangingPunct="1">
              <a:defRPr/>
            </a:pPr>
            <a:r>
              <a:rPr lang="en-US" sz="2000" smtClean="0">
                <a:hlinkClick r:id="rId3"/>
              </a:rPr>
              <a:t>http://www.cdc.gov/biosafety/publications/bmbl5/index.htm</a:t>
            </a:r>
            <a:endParaRPr lang="en-US" sz="2000" smtClean="0"/>
          </a:p>
          <a:p>
            <a:pPr eaLnBrk="1" hangingPunct="1">
              <a:defRPr/>
            </a:pPr>
            <a:r>
              <a:rPr lang="en-US" sz="2400" smtClean="0"/>
              <a:t>NIH Guidelines for Recombinant DNA</a:t>
            </a:r>
          </a:p>
          <a:p>
            <a:pPr lvl="1" eaLnBrk="1" hangingPunct="1">
              <a:defRPr/>
            </a:pPr>
            <a:r>
              <a:rPr lang="en-US" sz="1700" smtClean="0">
                <a:hlinkClick r:id="rId4"/>
              </a:rPr>
              <a:t>http://oba.od.nih.gov/oba/rac/guidelines_02/NIH_Gdlnes_lnk_2002z.pdf</a:t>
            </a:r>
            <a:r>
              <a:rPr lang="en-US" sz="1700" smtClean="0"/>
              <a:t> </a:t>
            </a:r>
          </a:p>
          <a:p>
            <a:pPr eaLnBrk="1" hangingPunct="1">
              <a:defRPr/>
            </a:pPr>
            <a:endParaRPr lang="en-US" smtClean="0"/>
          </a:p>
        </p:txBody>
      </p:sp>
    </p:spTree>
  </p:cSld>
  <p:clrMapOvr>
    <a:masterClrMapping/>
  </p:clrMapOvr>
  <p:transition advTm="15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i="1" dirty="0" smtClean="0"/>
              <a:t>NIH Guidelines</a:t>
            </a:r>
            <a:endParaRPr lang="en-US" i="1" dirty="0"/>
          </a:p>
        </p:txBody>
      </p:sp>
      <p:sp>
        <p:nvSpPr>
          <p:cNvPr id="3" name="Content Placeholder 2"/>
          <p:cNvSpPr>
            <a:spLocks noGrp="1"/>
          </p:cNvSpPr>
          <p:nvPr>
            <p:ph idx="1"/>
          </p:nvPr>
        </p:nvSpPr>
        <p:spPr/>
        <p:txBody>
          <a:bodyPr/>
          <a:lstStyle/>
          <a:p>
            <a:pPr eaLnBrk="1" hangingPunct="1">
              <a:defRPr/>
            </a:pPr>
            <a:r>
              <a:rPr lang="en-US" smtClean="0"/>
              <a:t>Published by Department of Health &amp; Human Services, the National Institutes of Health, Office of Biotechnology Activities</a:t>
            </a:r>
          </a:p>
          <a:p>
            <a:pPr eaLnBrk="1" hangingPunct="1">
              <a:defRPr/>
            </a:pPr>
            <a:r>
              <a:rPr lang="en-US" smtClean="0"/>
              <a:t>Available online </a:t>
            </a:r>
            <a:r>
              <a:rPr lang="en-US" smtClean="0">
                <a:hlinkClick r:id="rId2"/>
              </a:rPr>
              <a:t>http://oba.od.nih.gov/oba/rac/guidelines_02/NIH_Gdlnes_lnk_2002z.pdf</a:t>
            </a:r>
            <a:r>
              <a:rPr lang="en-US" smtClean="0"/>
              <a:t> </a:t>
            </a:r>
          </a:p>
        </p:txBody>
      </p:sp>
      <p:pic>
        <p:nvPicPr>
          <p:cNvPr id="32771" name="Picture 4" descr="http://upload.wikimedia.org/wikipedia/commons/thumb/4/43/NIH_logo.svg/220px-NIH_logo.svg.png"/>
          <p:cNvPicPr>
            <a:picLocks noChangeAspect="1" noChangeArrowheads="1"/>
          </p:cNvPicPr>
          <p:nvPr/>
        </p:nvPicPr>
        <p:blipFill>
          <a:blip r:embed="rId3" cstate="print"/>
          <a:srcRect/>
          <a:stretch>
            <a:fillRect/>
          </a:stretch>
        </p:blipFill>
        <p:spPr bwMode="auto">
          <a:xfrm>
            <a:off x="990600" y="76200"/>
            <a:ext cx="1524000" cy="1524000"/>
          </a:xfrm>
          <a:prstGeom prst="rect">
            <a:avLst/>
          </a:prstGeom>
          <a:noFill/>
          <a:ln w="9525">
            <a:noFill/>
            <a:miter lim="800000"/>
            <a:headEnd/>
            <a:tailEnd/>
          </a:ln>
        </p:spPr>
      </p:pic>
      <p:pic>
        <p:nvPicPr>
          <p:cNvPr id="32772" name="Picture 6" descr="http://oba.od.nih.gov/oba/rac/ic/img/header_logo.jpg"/>
          <p:cNvPicPr>
            <a:picLocks noChangeAspect="1" noChangeArrowheads="1"/>
          </p:cNvPicPr>
          <p:nvPr/>
        </p:nvPicPr>
        <p:blipFill>
          <a:blip r:embed="rId4" cstate="print"/>
          <a:srcRect/>
          <a:stretch>
            <a:fillRect/>
          </a:stretch>
        </p:blipFill>
        <p:spPr bwMode="auto">
          <a:xfrm>
            <a:off x="6858000" y="457200"/>
            <a:ext cx="1905000" cy="873125"/>
          </a:xfrm>
          <a:prstGeom prst="rect">
            <a:avLst/>
          </a:prstGeom>
          <a:noFill/>
          <a:ln w="9525">
            <a:noFill/>
            <a:miter lim="800000"/>
            <a:headEnd/>
            <a:tailEnd/>
          </a:ln>
        </p:spPr>
      </p:pic>
    </p:spTree>
  </p:cSld>
  <p:clrMapOvr>
    <a:masterClrMapping/>
  </p:clrMapOvr>
  <p:transition advTm="1500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b="1" smtClean="0"/>
              <a:t>Questions</a:t>
            </a:r>
          </a:p>
        </p:txBody>
      </p:sp>
      <p:sp>
        <p:nvSpPr>
          <p:cNvPr id="3" name="Content Placeholder 2"/>
          <p:cNvSpPr>
            <a:spLocks noGrp="1"/>
          </p:cNvSpPr>
          <p:nvPr>
            <p:ph idx="1"/>
          </p:nvPr>
        </p:nvSpPr>
        <p:spPr/>
        <p:txBody>
          <a:bodyPr/>
          <a:lstStyle/>
          <a:p>
            <a:pPr eaLnBrk="1" hangingPunct="1">
              <a:buFont typeface="Wingdings" pitchFamily="2" charset="2"/>
              <a:buNone/>
              <a:defRPr/>
            </a:pPr>
            <a:r>
              <a:rPr lang="en-US" sz="2800" smtClean="0">
                <a:solidFill>
                  <a:schemeClr val="tx2"/>
                </a:solidFill>
              </a:rPr>
              <a:t>Marcia Finucane</a:t>
            </a:r>
          </a:p>
          <a:p>
            <a:pPr eaLnBrk="1" hangingPunct="1">
              <a:buFont typeface="Wingdings" pitchFamily="2" charset="2"/>
              <a:buNone/>
              <a:defRPr/>
            </a:pPr>
            <a:r>
              <a:rPr lang="en-US" sz="2800" smtClean="0">
                <a:solidFill>
                  <a:schemeClr val="tx2"/>
                </a:solidFill>
              </a:rPr>
              <a:t>Biological Safety Officer	</a:t>
            </a:r>
          </a:p>
          <a:p>
            <a:pPr eaLnBrk="1" hangingPunct="1">
              <a:buFont typeface="Wingdings" pitchFamily="2" charset="2"/>
              <a:buNone/>
              <a:defRPr/>
            </a:pPr>
            <a:r>
              <a:rPr lang="en-US" sz="2800" smtClean="0">
                <a:solidFill>
                  <a:schemeClr val="tx2"/>
                </a:solidFill>
              </a:rPr>
              <a:t>Department of Biological Safety</a:t>
            </a:r>
          </a:p>
          <a:p>
            <a:pPr eaLnBrk="1" hangingPunct="1">
              <a:buFont typeface="Wingdings" pitchFamily="2" charset="2"/>
              <a:buNone/>
              <a:defRPr/>
            </a:pPr>
            <a:r>
              <a:rPr lang="en-US" sz="2800" smtClean="0">
                <a:solidFill>
                  <a:schemeClr val="tx2"/>
                </a:solidFill>
              </a:rPr>
              <a:t>505 Oldham Court</a:t>
            </a:r>
          </a:p>
          <a:p>
            <a:pPr eaLnBrk="1" hangingPunct="1">
              <a:buFont typeface="Wingdings" pitchFamily="2" charset="2"/>
              <a:buNone/>
              <a:defRPr/>
            </a:pPr>
            <a:r>
              <a:rPr lang="en-US" sz="2800" smtClean="0">
                <a:solidFill>
                  <a:schemeClr val="tx2"/>
                </a:solidFill>
              </a:rPr>
              <a:t>Lexington, KY 40502-0473</a:t>
            </a:r>
          </a:p>
          <a:p>
            <a:pPr eaLnBrk="1" hangingPunct="1">
              <a:buFont typeface="Wingdings" pitchFamily="2" charset="2"/>
              <a:buNone/>
              <a:defRPr/>
            </a:pPr>
            <a:r>
              <a:rPr lang="en-US" sz="2800" smtClean="0">
                <a:solidFill>
                  <a:schemeClr val="tx2"/>
                </a:solidFill>
              </a:rPr>
              <a:t>Phone:  859-257-1049</a:t>
            </a:r>
          </a:p>
          <a:p>
            <a:pPr eaLnBrk="1" hangingPunct="1">
              <a:buFont typeface="Wingdings" pitchFamily="2" charset="2"/>
              <a:buNone/>
              <a:defRPr/>
            </a:pPr>
            <a:r>
              <a:rPr lang="en-US" sz="2800" smtClean="0">
                <a:solidFill>
                  <a:schemeClr val="tx2"/>
                </a:solidFill>
              </a:rPr>
              <a:t>Cell:  859-619-1553</a:t>
            </a:r>
            <a:endParaRPr lang="en-US" sz="2800" smtClean="0">
              <a:solidFill>
                <a:schemeClr val="tx2"/>
              </a:solidFill>
              <a:hlinkClick r:id="rId2" tooltip="mailto:bnels3@email.uky.edu"/>
            </a:endParaRPr>
          </a:p>
          <a:p>
            <a:pPr eaLnBrk="1" hangingPunct="1">
              <a:buFont typeface="Wingdings" pitchFamily="2" charset="2"/>
              <a:buNone/>
              <a:defRPr/>
            </a:pPr>
            <a:r>
              <a:rPr lang="en-US" sz="2800" smtClean="0">
                <a:hlinkClick r:id="rId2" tooltip="mailto:bnels3@email.uky.edu"/>
              </a:rPr>
              <a:t>mfinu2@uky.edu</a:t>
            </a:r>
            <a:endParaRPr lang="en-US" sz="2800" smtClean="0">
              <a:hlinkClick r:id="rId3" tooltip="http://ehs.uky.edu/"/>
            </a:endParaRPr>
          </a:p>
          <a:p>
            <a:pPr eaLnBrk="1" hangingPunct="1">
              <a:buFont typeface="Wingdings" pitchFamily="2" charset="2"/>
              <a:buNone/>
              <a:defRPr/>
            </a:pPr>
            <a:r>
              <a:rPr lang="en-US" sz="2400" smtClean="0">
                <a:hlinkClick r:id="rId4"/>
              </a:rPr>
              <a:t>http://ehs.uky.edu/ehs/</a:t>
            </a:r>
            <a:endParaRPr lang="en-US" sz="2400" smtClean="0"/>
          </a:p>
          <a:p>
            <a:pPr eaLnBrk="1" hangingPunct="1">
              <a:buFont typeface="Wingdings" pitchFamily="2" charset="2"/>
              <a:buNone/>
              <a:defRPr/>
            </a:pPr>
            <a:endParaRPr lang="en-US" sz="2400" smtClean="0"/>
          </a:p>
          <a:p>
            <a:pPr eaLnBrk="1" hangingPunct="1">
              <a:defRPr/>
            </a:pPr>
            <a:endParaRPr lang="en-US" smtClean="0"/>
          </a:p>
        </p:txBody>
      </p:sp>
      <p:pic>
        <p:nvPicPr>
          <p:cNvPr id="60420" name="Picture 5" descr="MP900390083[1]"/>
          <p:cNvPicPr>
            <a:picLocks noChangeAspect="1" noChangeArrowheads="1"/>
          </p:cNvPicPr>
          <p:nvPr/>
        </p:nvPicPr>
        <p:blipFill>
          <a:blip r:embed="rId5" cstate="print"/>
          <a:srcRect/>
          <a:stretch>
            <a:fillRect/>
          </a:stretch>
        </p:blipFill>
        <p:spPr bwMode="auto">
          <a:xfrm rot="334101">
            <a:off x="6096000" y="228600"/>
            <a:ext cx="815975" cy="1143000"/>
          </a:xfrm>
          <a:prstGeom prst="rect">
            <a:avLst/>
          </a:prstGeom>
          <a:noFill/>
          <a:ln w="9525">
            <a:noFill/>
            <a:miter lim="800000"/>
            <a:headEnd/>
            <a:tailEnd/>
          </a:ln>
        </p:spPr>
      </p:pic>
      <p:pic>
        <p:nvPicPr>
          <p:cNvPr id="60422" name="Picture 6" descr="IMG_5325 ed"/>
          <p:cNvPicPr>
            <a:picLocks noChangeAspect="1" noChangeArrowheads="1"/>
          </p:cNvPicPr>
          <p:nvPr/>
        </p:nvPicPr>
        <p:blipFill>
          <a:blip r:embed="rId6" cstate="print"/>
          <a:srcRect/>
          <a:stretch>
            <a:fillRect/>
          </a:stretch>
        </p:blipFill>
        <p:spPr bwMode="auto">
          <a:xfrm>
            <a:off x="5334000" y="3657600"/>
            <a:ext cx="3200400" cy="2400300"/>
          </a:xfrm>
          <a:prstGeom prst="rect">
            <a:avLst/>
          </a:prstGeom>
          <a:noFill/>
          <a:ln w="9525">
            <a:solidFill>
              <a:schemeClr val="folHlink"/>
            </a:solidFill>
            <a:miter lim="800000"/>
            <a:headEnd/>
            <a:tailEnd/>
          </a:ln>
        </p:spPr>
      </p:pic>
    </p:spTree>
  </p:cSld>
  <p:clrMapOvr>
    <a:masterClrMapping/>
  </p:clrMapOvr>
  <p:transition advTm="15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i="1" dirty="0" smtClean="0"/>
              <a:t>NIH Guidelines</a:t>
            </a:r>
            <a:r>
              <a:rPr lang="en-US" dirty="0" smtClean="0"/>
              <a:t>: Purpose</a:t>
            </a:r>
            <a:endParaRPr lang="en-US" dirty="0"/>
          </a:p>
        </p:txBody>
      </p:sp>
      <p:sp>
        <p:nvSpPr>
          <p:cNvPr id="3" name="Content Placeholder 2"/>
          <p:cNvSpPr>
            <a:spLocks noGrp="1"/>
          </p:cNvSpPr>
          <p:nvPr>
            <p:ph idx="1"/>
          </p:nvPr>
        </p:nvSpPr>
        <p:spPr/>
        <p:txBody>
          <a:bodyPr/>
          <a:lstStyle/>
          <a:p>
            <a:pPr eaLnBrk="1" hangingPunct="1">
              <a:defRPr/>
            </a:pPr>
            <a:r>
              <a:rPr lang="en-US" smtClean="0"/>
              <a:t>Section I-A</a:t>
            </a:r>
          </a:p>
          <a:p>
            <a:pPr eaLnBrk="1" hangingPunct="1">
              <a:defRPr/>
            </a:pPr>
            <a:r>
              <a:rPr lang="en-US" smtClean="0"/>
              <a:t>The purpose of the </a:t>
            </a:r>
            <a:r>
              <a:rPr lang="en-US" i="1" smtClean="0"/>
              <a:t>Guidelines</a:t>
            </a:r>
            <a:r>
              <a:rPr lang="en-US" smtClean="0"/>
              <a:t> is to specify practices for constructing and handling:</a:t>
            </a:r>
          </a:p>
          <a:p>
            <a:pPr lvl="1" eaLnBrk="1" hangingPunct="1">
              <a:defRPr/>
            </a:pPr>
            <a:r>
              <a:rPr lang="en-US" smtClean="0"/>
              <a:t>rDNA molecules, and</a:t>
            </a:r>
          </a:p>
          <a:p>
            <a:pPr lvl="1" eaLnBrk="1" hangingPunct="1">
              <a:defRPr/>
            </a:pPr>
            <a:r>
              <a:rPr lang="en-US" smtClean="0"/>
              <a:t>organisms and viruses containing rDNA molecules</a:t>
            </a:r>
          </a:p>
        </p:txBody>
      </p:sp>
      <p:pic>
        <p:nvPicPr>
          <p:cNvPr id="33795" name="Picture 2" descr="C:\Users\dgwebb2\AppData\Local\Microsoft\Windows\Temporary Internet Files\Content.IE5\GEGOR134\MC900088720[1].wmf"/>
          <p:cNvPicPr>
            <a:picLocks noChangeAspect="1" noChangeArrowheads="1"/>
          </p:cNvPicPr>
          <p:nvPr/>
        </p:nvPicPr>
        <p:blipFill>
          <a:blip r:embed="rId2" cstate="print"/>
          <a:srcRect/>
          <a:stretch>
            <a:fillRect/>
          </a:stretch>
        </p:blipFill>
        <p:spPr bwMode="auto">
          <a:xfrm>
            <a:off x="7543800" y="4572000"/>
            <a:ext cx="1084263" cy="1817688"/>
          </a:xfrm>
          <a:prstGeom prst="rect">
            <a:avLst/>
          </a:prstGeom>
          <a:noFill/>
          <a:ln w="9525">
            <a:noFill/>
            <a:miter lim="800000"/>
            <a:headEnd/>
            <a:tailEnd/>
          </a:ln>
        </p:spPr>
      </p:pic>
    </p:spTree>
  </p:cSld>
  <p:clrMapOvr>
    <a:masterClrMapping/>
  </p:clrMapOvr>
  <p:transition advTm="15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Recombinant DNA</a:t>
            </a:r>
            <a:endParaRPr lang="en-US" dirty="0"/>
          </a:p>
        </p:txBody>
      </p:sp>
      <p:sp>
        <p:nvSpPr>
          <p:cNvPr id="3" name="Content Placeholder 2"/>
          <p:cNvSpPr>
            <a:spLocks noGrp="1"/>
          </p:cNvSpPr>
          <p:nvPr>
            <p:ph idx="1"/>
          </p:nvPr>
        </p:nvSpPr>
        <p:spPr/>
        <p:txBody>
          <a:bodyPr/>
          <a:lstStyle/>
          <a:p>
            <a:pPr eaLnBrk="1" hangingPunct="1">
              <a:defRPr/>
            </a:pPr>
            <a:r>
              <a:rPr lang="en-US" smtClean="0"/>
              <a:t>Defined by the </a:t>
            </a:r>
            <a:r>
              <a:rPr lang="en-US" i="1" smtClean="0"/>
              <a:t>Guidelines</a:t>
            </a:r>
            <a:r>
              <a:rPr lang="en-US" smtClean="0"/>
              <a:t> as:</a:t>
            </a:r>
          </a:p>
          <a:p>
            <a:pPr lvl="1" eaLnBrk="1" hangingPunct="1">
              <a:defRPr/>
            </a:pPr>
            <a:r>
              <a:rPr lang="en-US" smtClean="0"/>
              <a:t>Molecules that are constructed outside living cells by joining natural or synthetic DNA segments to DNA molecules that can replicate in a living cell, or</a:t>
            </a:r>
          </a:p>
          <a:p>
            <a:pPr lvl="1" eaLnBrk="1" hangingPunct="1">
              <a:defRPr/>
            </a:pPr>
            <a:r>
              <a:rPr lang="en-US" smtClean="0"/>
              <a:t>Molecules that result from the replication of those described above, and</a:t>
            </a:r>
          </a:p>
          <a:p>
            <a:pPr lvl="1" eaLnBrk="1" hangingPunct="1">
              <a:defRPr/>
            </a:pPr>
            <a:r>
              <a:rPr lang="en-US" smtClean="0"/>
              <a:t>Synthetic DNA segments which are likely to yield a potentially harmful polynucleotide or polypeptide</a:t>
            </a:r>
          </a:p>
        </p:txBody>
      </p:sp>
      <p:pic>
        <p:nvPicPr>
          <p:cNvPr id="34819" name="Picture 2" descr="C:\Users\dgwebb2\AppData\Local\Microsoft\Windows\Temporary Internet Files\Content.IE5\GEGOR134\MC900088720[1].wmf"/>
          <p:cNvPicPr>
            <a:picLocks noChangeAspect="1" noChangeArrowheads="1"/>
          </p:cNvPicPr>
          <p:nvPr/>
        </p:nvPicPr>
        <p:blipFill>
          <a:blip r:embed="rId3" cstate="print"/>
          <a:srcRect/>
          <a:stretch>
            <a:fillRect/>
          </a:stretch>
        </p:blipFill>
        <p:spPr bwMode="auto">
          <a:xfrm rot="-1331874">
            <a:off x="827088" y="263525"/>
            <a:ext cx="809625" cy="1360488"/>
          </a:xfrm>
          <a:prstGeom prst="rect">
            <a:avLst/>
          </a:prstGeom>
          <a:noFill/>
          <a:ln w="9525">
            <a:noFill/>
            <a:miter lim="800000"/>
            <a:headEnd/>
            <a:tailEnd/>
          </a:ln>
        </p:spPr>
      </p:pic>
    </p:spTree>
  </p:cSld>
  <p:clrMapOvr>
    <a:masterClrMapping/>
  </p:clrMapOvr>
  <p:transition advTm="15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i="1" dirty="0" smtClean="0"/>
              <a:t>NIH Guidelines</a:t>
            </a:r>
            <a:r>
              <a:rPr lang="en-US" dirty="0" smtClean="0"/>
              <a:t>: Compliance</a:t>
            </a:r>
            <a:endParaRPr lang="en-US" dirty="0"/>
          </a:p>
        </p:txBody>
      </p:sp>
      <p:sp>
        <p:nvSpPr>
          <p:cNvPr id="3" name="Content Placeholder 2"/>
          <p:cNvSpPr>
            <a:spLocks noGrp="1"/>
          </p:cNvSpPr>
          <p:nvPr>
            <p:ph idx="1"/>
          </p:nvPr>
        </p:nvSpPr>
        <p:spPr/>
        <p:txBody>
          <a:bodyPr/>
          <a:lstStyle/>
          <a:p>
            <a:pPr eaLnBrk="1" hangingPunct="1">
              <a:defRPr/>
            </a:pPr>
            <a:r>
              <a:rPr lang="en-US" sz="2800" smtClean="0"/>
              <a:t>As a condition of NIH funding for rDNA research, institutions shall ensure that such research conducted at or sponsored by the institution, </a:t>
            </a:r>
            <a:r>
              <a:rPr lang="en-US" sz="2800" u="sng" smtClean="0"/>
              <a:t>irrespective</a:t>
            </a:r>
            <a:r>
              <a:rPr lang="en-US" sz="2800" smtClean="0"/>
              <a:t> of the source of funding, shall comply with the </a:t>
            </a:r>
            <a:r>
              <a:rPr lang="en-US" sz="2800" i="1" smtClean="0"/>
              <a:t>NIH Guidelines</a:t>
            </a:r>
            <a:endParaRPr lang="en-US" sz="2800" smtClean="0"/>
          </a:p>
          <a:p>
            <a:pPr eaLnBrk="1" hangingPunct="1">
              <a:defRPr/>
            </a:pPr>
            <a:r>
              <a:rPr lang="en-US" smtClean="0"/>
              <a:t>What does this mean?</a:t>
            </a:r>
          </a:p>
          <a:p>
            <a:pPr lvl="1" eaLnBrk="1" hangingPunct="1">
              <a:defRPr/>
            </a:pPr>
            <a:r>
              <a:rPr lang="en-US" u="sng" smtClean="0"/>
              <a:t>ALL rDNA research</a:t>
            </a:r>
            <a:r>
              <a:rPr lang="en-US" smtClean="0"/>
              <a:t> conducted at an institution receiving NIH funds </a:t>
            </a:r>
            <a:r>
              <a:rPr lang="en-US" u="sng" smtClean="0"/>
              <a:t>must comply</a:t>
            </a:r>
            <a:r>
              <a:rPr lang="en-US" smtClean="0"/>
              <a:t> with </a:t>
            </a:r>
            <a:r>
              <a:rPr lang="en-US" i="1" smtClean="0"/>
              <a:t>NIH Guidelines</a:t>
            </a:r>
            <a:r>
              <a:rPr lang="en-US" smtClean="0"/>
              <a:t>.</a:t>
            </a:r>
          </a:p>
        </p:txBody>
      </p:sp>
    </p:spTree>
  </p:cSld>
  <p:clrMapOvr>
    <a:masterClrMapping/>
  </p:clrMapOvr>
  <p:transition advTm="15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i="1" dirty="0" smtClean="0"/>
              <a:t>NIH Guidelines</a:t>
            </a:r>
            <a:r>
              <a:rPr lang="en-US" dirty="0" smtClean="0"/>
              <a:t>: Compliance</a:t>
            </a:r>
            <a:endParaRPr lang="en-US" dirty="0"/>
          </a:p>
        </p:txBody>
      </p:sp>
      <p:sp>
        <p:nvSpPr>
          <p:cNvPr id="3" name="Content Placeholder 2"/>
          <p:cNvSpPr>
            <a:spLocks noGrp="1"/>
          </p:cNvSpPr>
          <p:nvPr>
            <p:ph idx="1"/>
          </p:nvPr>
        </p:nvSpPr>
        <p:spPr>
          <a:xfrm>
            <a:off x="457200" y="1219200"/>
            <a:ext cx="8229600" cy="4495800"/>
          </a:xfrm>
        </p:spPr>
        <p:txBody>
          <a:bodyPr/>
          <a:lstStyle/>
          <a:p>
            <a:pPr eaLnBrk="1" hangingPunct="1">
              <a:defRPr/>
            </a:pPr>
            <a:r>
              <a:rPr lang="en-US" smtClean="0"/>
              <a:t>Non-compliance may result in…</a:t>
            </a:r>
          </a:p>
          <a:p>
            <a:pPr lvl="1" eaLnBrk="1" hangingPunct="1">
              <a:defRPr/>
            </a:pPr>
            <a:r>
              <a:rPr lang="en-US" smtClean="0"/>
              <a:t>Suspension, limitation, or </a:t>
            </a:r>
            <a:r>
              <a:rPr lang="en-US" smtClean="0">
                <a:solidFill>
                  <a:srgbClr val="FF0000"/>
                </a:solidFill>
              </a:rPr>
              <a:t>termination</a:t>
            </a:r>
            <a:r>
              <a:rPr lang="en-US" smtClean="0"/>
              <a:t> of financial assistance for the non-compliant NIH-funded research project and of NIH funds for other rDNA research at the institution, or</a:t>
            </a:r>
          </a:p>
          <a:p>
            <a:pPr lvl="1" eaLnBrk="1" hangingPunct="1">
              <a:defRPr/>
            </a:pPr>
            <a:r>
              <a:rPr lang="en-US" smtClean="0"/>
              <a:t>The requirement for prior NIH approval of any and/or all rDNA projects at the institution</a:t>
            </a:r>
          </a:p>
        </p:txBody>
      </p:sp>
      <p:pic>
        <p:nvPicPr>
          <p:cNvPr id="36867" name="Picture 6" descr="C:\Users\dgwebb2\AppData\Local\Microsoft\Windows\Temporary Internet Files\Content.IE5\2SK642W3\MC900250754[1].wmf"/>
          <p:cNvPicPr>
            <a:picLocks noChangeAspect="1" noChangeArrowheads="1"/>
          </p:cNvPicPr>
          <p:nvPr/>
        </p:nvPicPr>
        <p:blipFill>
          <a:blip r:embed="rId2" cstate="print"/>
          <a:srcRect/>
          <a:stretch>
            <a:fillRect/>
          </a:stretch>
        </p:blipFill>
        <p:spPr bwMode="auto">
          <a:xfrm>
            <a:off x="533400" y="4572000"/>
            <a:ext cx="2187575" cy="2133600"/>
          </a:xfrm>
          <a:prstGeom prst="rect">
            <a:avLst/>
          </a:prstGeom>
          <a:noFill/>
          <a:ln w="9525">
            <a:noFill/>
            <a:miter lim="800000"/>
            <a:headEnd/>
            <a:tailEnd/>
          </a:ln>
        </p:spPr>
      </p:pic>
      <p:pic>
        <p:nvPicPr>
          <p:cNvPr id="36868" name="Picture 7" descr="C:\Users\dgwebb2\AppData\Local\Microsoft\Windows\Temporary Internet Files\Content.IE5\GEGOR134\MC900303675[1].wmf"/>
          <p:cNvPicPr>
            <a:picLocks noChangeAspect="1" noChangeArrowheads="1"/>
          </p:cNvPicPr>
          <p:nvPr/>
        </p:nvPicPr>
        <p:blipFill>
          <a:blip r:embed="rId3" cstate="print"/>
          <a:srcRect/>
          <a:stretch>
            <a:fillRect/>
          </a:stretch>
        </p:blipFill>
        <p:spPr bwMode="auto">
          <a:xfrm>
            <a:off x="762000" y="4724400"/>
            <a:ext cx="1776413" cy="1785938"/>
          </a:xfrm>
          <a:prstGeom prst="rect">
            <a:avLst/>
          </a:prstGeom>
          <a:noFill/>
          <a:ln w="9525">
            <a:noFill/>
            <a:miter lim="800000"/>
            <a:headEnd/>
            <a:tailEnd/>
          </a:ln>
        </p:spPr>
      </p:pic>
      <p:pic>
        <p:nvPicPr>
          <p:cNvPr id="36869" name="Picture 18" descr="C:\Users\dgwebb2\AppData\Local\Microsoft\Windows\Temporary Internet Files\Content.IE5\48FN9J6Z\MC900383262[1].wmf"/>
          <p:cNvPicPr>
            <a:picLocks noChangeAspect="1" noChangeArrowheads="1"/>
          </p:cNvPicPr>
          <p:nvPr/>
        </p:nvPicPr>
        <p:blipFill>
          <a:blip r:embed="rId4" cstate="print"/>
          <a:srcRect/>
          <a:stretch>
            <a:fillRect/>
          </a:stretch>
        </p:blipFill>
        <p:spPr bwMode="auto">
          <a:xfrm>
            <a:off x="6934200" y="4648200"/>
            <a:ext cx="1490663" cy="1820863"/>
          </a:xfrm>
          <a:prstGeom prst="rect">
            <a:avLst/>
          </a:prstGeom>
          <a:noFill/>
          <a:ln w="9525">
            <a:noFill/>
            <a:miter lim="800000"/>
            <a:headEnd/>
            <a:tailEnd/>
          </a:ln>
        </p:spPr>
      </p:pic>
    </p:spTree>
  </p:cSld>
  <p:clrMapOvr>
    <a:masterClrMapping/>
  </p:clrMapOvr>
  <p:transition advTm="15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i="1" dirty="0" smtClean="0"/>
              <a:t>NIH Guidelines</a:t>
            </a:r>
            <a:r>
              <a:rPr lang="en-US" dirty="0" smtClean="0"/>
              <a:t> Contain…</a:t>
            </a:r>
            <a:endParaRPr lang="en-US" dirty="0"/>
          </a:p>
        </p:txBody>
      </p:sp>
      <p:sp>
        <p:nvSpPr>
          <p:cNvPr id="3" name="Content Placeholder 2"/>
          <p:cNvSpPr>
            <a:spLocks noGrp="1"/>
          </p:cNvSpPr>
          <p:nvPr>
            <p:ph idx="1"/>
          </p:nvPr>
        </p:nvSpPr>
        <p:spPr/>
        <p:txBody>
          <a:bodyPr/>
          <a:lstStyle/>
          <a:p>
            <a:pPr eaLnBrk="1" hangingPunct="1">
              <a:defRPr/>
            </a:pPr>
            <a:r>
              <a:rPr lang="en-US" dirty="0" smtClean="0"/>
              <a:t>Safety Considerations (Section II)</a:t>
            </a:r>
          </a:p>
          <a:p>
            <a:pPr lvl="1" eaLnBrk="1" hangingPunct="1">
              <a:defRPr/>
            </a:pPr>
            <a:r>
              <a:rPr lang="en-US" dirty="0" smtClean="0"/>
              <a:t>Risk Assessment</a:t>
            </a:r>
          </a:p>
          <a:p>
            <a:pPr lvl="2" eaLnBrk="1" hangingPunct="1">
              <a:defRPr/>
            </a:pPr>
            <a:r>
              <a:rPr lang="en-US" dirty="0" smtClean="0"/>
              <a:t>Risk Groups</a:t>
            </a:r>
          </a:p>
          <a:p>
            <a:pPr lvl="1" eaLnBrk="1" hangingPunct="1">
              <a:defRPr/>
            </a:pPr>
            <a:r>
              <a:rPr lang="en-US" dirty="0" smtClean="0"/>
              <a:t>Containment</a:t>
            </a:r>
          </a:p>
          <a:p>
            <a:pPr eaLnBrk="1" hangingPunct="1">
              <a:defRPr/>
            </a:pPr>
            <a:r>
              <a:rPr lang="en-US" dirty="0" smtClean="0"/>
              <a:t>Experiments covered by the </a:t>
            </a:r>
            <a:r>
              <a:rPr lang="en-US" i="1" dirty="0" smtClean="0"/>
              <a:t>NIH Guidelines</a:t>
            </a:r>
            <a:r>
              <a:rPr lang="en-US" dirty="0" smtClean="0"/>
              <a:t> (Section III)</a:t>
            </a:r>
          </a:p>
        </p:txBody>
      </p:sp>
      <p:pic>
        <p:nvPicPr>
          <p:cNvPr id="37891" name="Picture 2" descr="C:\Users\dgwebb2\AppData\Local\Microsoft\Windows\Temporary Internet Files\Content.IE5\2SK642W3\MC900240353[1].wmf"/>
          <p:cNvPicPr>
            <a:picLocks noChangeAspect="1" noChangeArrowheads="1"/>
          </p:cNvPicPr>
          <p:nvPr/>
        </p:nvPicPr>
        <p:blipFill>
          <a:blip r:embed="rId2" cstate="print"/>
          <a:srcRect/>
          <a:stretch>
            <a:fillRect/>
          </a:stretch>
        </p:blipFill>
        <p:spPr bwMode="auto">
          <a:xfrm>
            <a:off x="6477000" y="2286000"/>
            <a:ext cx="2895600" cy="2478088"/>
          </a:xfrm>
          <a:prstGeom prst="rect">
            <a:avLst/>
          </a:prstGeom>
          <a:noFill/>
          <a:ln w="9525">
            <a:noFill/>
            <a:miter lim="800000"/>
            <a:headEnd/>
            <a:tailEnd/>
          </a:ln>
        </p:spPr>
      </p:pic>
    </p:spTree>
  </p:cSld>
  <p:clrMapOvr>
    <a:masterClrMapping/>
  </p:clrMapOvr>
  <p:transition advTm="15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4200" dirty="0" smtClean="0"/>
              <a:t>Risk Assessment: Section II-A</a:t>
            </a:r>
            <a:endParaRPr lang="en-US" sz="4200" dirty="0"/>
          </a:p>
        </p:txBody>
      </p:sp>
      <p:sp>
        <p:nvSpPr>
          <p:cNvPr id="3" name="Content Placeholder 2"/>
          <p:cNvSpPr>
            <a:spLocks noGrp="1"/>
          </p:cNvSpPr>
          <p:nvPr>
            <p:ph idx="1"/>
          </p:nvPr>
        </p:nvSpPr>
        <p:spPr>
          <a:xfrm>
            <a:off x="457200" y="1219200"/>
            <a:ext cx="8229600" cy="2590800"/>
          </a:xfrm>
        </p:spPr>
        <p:txBody>
          <a:bodyPr/>
          <a:lstStyle/>
          <a:p>
            <a:pPr eaLnBrk="1" hangingPunct="1">
              <a:defRPr/>
            </a:pPr>
            <a:r>
              <a:rPr lang="en-US" smtClean="0"/>
              <a:t>Initial risk assessment made by investigator based on Risk Group (RG)</a:t>
            </a:r>
          </a:p>
          <a:p>
            <a:pPr eaLnBrk="1" hangingPunct="1">
              <a:defRPr/>
            </a:pPr>
            <a:r>
              <a:rPr lang="en-US" smtClean="0"/>
              <a:t>Risk Group Classification (Appendix B)	</a:t>
            </a:r>
          </a:p>
          <a:p>
            <a:pPr lvl="1" eaLnBrk="1" hangingPunct="1">
              <a:defRPr/>
            </a:pPr>
            <a:r>
              <a:rPr lang="en-US" smtClean="0"/>
              <a:t>Agents classified according to relative pathogenicity for healthy adult humans</a:t>
            </a:r>
          </a:p>
        </p:txBody>
      </p:sp>
      <p:graphicFrame>
        <p:nvGraphicFramePr>
          <p:cNvPr id="35865" name="Group 25"/>
          <p:cNvGraphicFramePr>
            <a:graphicFrameLocks noGrp="1"/>
          </p:cNvGraphicFramePr>
          <p:nvPr/>
        </p:nvGraphicFramePr>
        <p:xfrm>
          <a:off x="1524000" y="4038600"/>
          <a:ext cx="6096000" cy="2200275"/>
        </p:xfrm>
        <a:graphic>
          <a:graphicData uri="http://schemas.openxmlformats.org/drawingml/2006/table">
            <a:tbl>
              <a:tblPr/>
              <a:tblGrid>
                <a:gridCol w="2209800"/>
                <a:gridCol w="38862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ahoma" pitchFamily="34" charset="0"/>
                        </a:rPr>
                        <a:t>Risk Group 1 (RG1)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ahoma" pitchFamily="34" charset="0"/>
                        </a:rPr>
                        <a:t>Not associated with disease in healthy adult humans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ahoma" pitchFamily="34" charset="0"/>
                        </a:rPr>
                        <a:t>Risk Group 2 (RG2)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ahoma" pitchFamily="34" charset="0"/>
                        </a:rPr>
                        <a:t>Associated with human disease which is rarely serious and for which preventive or therapeutic interventions are often available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ahoma" pitchFamily="34" charset="0"/>
                        </a:rPr>
                        <a:t>Risk Group 3 (RG3)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ahoma" pitchFamily="34" charset="0"/>
                        </a:rPr>
                        <a:t>Associated with serious or lethal human disease for which preventive or therapeutic interventions may be available (high individual risk, low community risk)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ahoma" pitchFamily="34" charset="0"/>
                        </a:rPr>
                        <a:t>Risk Group 4 (RG4)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ahoma" pitchFamily="34" charset="0"/>
                        </a:rPr>
                        <a:t>Likely to cause serious or lethal human disease for which preventive or therapeutic interventions are not usually available (high individual risk, high community risk)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r>
            </a:tbl>
          </a:graphicData>
        </a:graphic>
      </p:graphicFrame>
    </p:spTree>
  </p:cSld>
  <p:clrMapOvr>
    <a:masterClrMapping/>
  </p:clrMapOvr>
  <p:transition advTm="15000"/>
  <p:timing>
    <p:tnLst>
      <p:par>
        <p:cTn id="1" dur="indefinite" restart="never" nodeType="tmRoot"/>
      </p:par>
    </p:tnLst>
  </p:timing>
</p:sld>
</file>

<file path=ppt/theme/theme1.xml><?xml version="1.0" encoding="utf-8"?>
<a:theme xmlns:a="http://schemas.openxmlformats.org/drawingml/2006/main" name="Biosafety Training Theme">
  <a:themeElements>
    <a:clrScheme name="Slit 5">
      <a:dk1>
        <a:srgbClr val="008885"/>
      </a:dk1>
      <a:lt1>
        <a:srgbClr val="FFFFFF"/>
      </a:lt1>
      <a:dk2>
        <a:srgbClr val="007572"/>
      </a:dk2>
      <a:lt2>
        <a:srgbClr val="FFFF99"/>
      </a:lt2>
      <a:accent1>
        <a:srgbClr val="33CCCC"/>
      </a:accent1>
      <a:accent2>
        <a:srgbClr val="6D6FC7"/>
      </a:accent2>
      <a:accent3>
        <a:srgbClr val="AABDBC"/>
      </a:accent3>
      <a:accent4>
        <a:srgbClr val="DADADA"/>
      </a:accent4>
      <a:accent5>
        <a:srgbClr val="ADE2E2"/>
      </a:accent5>
      <a:accent6>
        <a:srgbClr val="6264B4"/>
      </a:accent6>
      <a:hlink>
        <a:srgbClr val="FFFFCC"/>
      </a:hlink>
      <a:folHlink>
        <a:srgbClr val="00FF00"/>
      </a:folHlink>
    </a:clrScheme>
    <a:fontScheme name="Sli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lit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clrMap bg1="dk2" tx1="lt1" bg2="dk1" tx2="lt2" accent1="accent1" accent2="accent2" accent3="accent3" accent4="accent4" accent5="accent5" accent6="accent6" hlink="hlink" folHlink="folHlink"/>
    </a:extraClrScheme>
    <a:extraClrScheme>
      <a:clrScheme name="Slit 2">
        <a:dk1>
          <a:srgbClr val="674E2F"/>
        </a:dk1>
        <a:lt1>
          <a:srgbClr val="FFFFFF"/>
        </a:lt1>
        <a:dk2>
          <a:srgbClr val="533F27"/>
        </a:dk2>
        <a:lt2>
          <a:srgbClr val="D8B274"/>
        </a:lt2>
        <a:accent1>
          <a:srgbClr val="CC9900"/>
        </a:accent1>
        <a:accent2>
          <a:srgbClr val="8F5F2F"/>
        </a:accent2>
        <a:accent3>
          <a:srgbClr val="B3AFAC"/>
        </a:accent3>
        <a:accent4>
          <a:srgbClr val="DADADA"/>
        </a:accent4>
        <a:accent5>
          <a:srgbClr val="E2CAAA"/>
        </a:accent5>
        <a:accent6>
          <a:srgbClr val="81552A"/>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lit 3">
        <a:dk1>
          <a:srgbClr val="646464"/>
        </a:dk1>
        <a:lt1>
          <a:srgbClr val="FFFFFF"/>
        </a:lt1>
        <a:dk2>
          <a:srgbClr val="545454"/>
        </a:dk2>
        <a:lt2>
          <a:srgbClr val="D4D4CE"/>
        </a:lt2>
        <a:accent1>
          <a:srgbClr val="49747D"/>
        </a:accent1>
        <a:accent2>
          <a:srgbClr val="8F9699"/>
        </a:accent2>
        <a:accent3>
          <a:srgbClr val="B3B3B3"/>
        </a:accent3>
        <a:accent4>
          <a:srgbClr val="DADADA"/>
        </a:accent4>
        <a:accent5>
          <a:srgbClr val="B1BCBF"/>
        </a:accent5>
        <a:accent6>
          <a:srgbClr val="81878A"/>
        </a:accent6>
        <a:hlink>
          <a:srgbClr val="8DC4D7"/>
        </a:hlink>
        <a:folHlink>
          <a:srgbClr val="7FB97F"/>
        </a:folHlink>
      </a:clrScheme>
      <a:clrMap bg1="dk2" tx1="lt1" bg2="dk1" tx2="lt2" accent1="accent1" accent2="accent2" accent3="accent3" accent4="accent4" accent5="accent5" accent6="accent6" hlink="hlink" folHlink="folHlink"/>
    </a:extraClrScheme>
    <a:extraClrScheme>
      <a:clrScheme name="Slit 4">
        <a:dk1>
          <a:srgbClr val="3A7400"/>
        </a:dk1>
        <a:lt1>
          <a:srgbClr val="FFFFFF"/>
        </a:lt1>
        <a:dk2>
          <a:srgbClr val="2E5C00"/>
        </a:dk2>
        <a:lt2>
          <a:srgbClr val="FFFFFF"/>
        </a:lt2>
        <a:accent1>
          <a:srgbClr val="79CA02"/>
        </a:accent1>
        <a:accent2>
          <a:srgbClr val="008080"/>
        </a:accent2>
        <a:accent3>
          <a:srgbClr val="ADB5AA"/>
        </a:accent3>
        <a:accent4>
          <a:srgbClr val="DADADA"/>
        </a:accent4>
        <a:accent5>
          <a:srgbClr val="BEE1AA"/>
        </a:accent5>
        <a:accent6>
          <a:srgbClr val="007373"/>
        </a:accent6>
        <a:hlink>
          <a:srgbClr val="A8DE0E"/>
        </a:hlink>
        <a:folHlink>
          <a:srgbClr val="00CC66"/>
        </a:folHlink>
      </a:clrScheme>
      <a:clrMap bg1="dk2" tx1="lt1" bg2="dk1" tx2="lt2" accent1="accent1" accent2="accent2" accent3="accent3" accent4="accent4" accent5="accent5" accent6="accent6" hlink="hlink" folHlink="folHlink"/>
    </a:extraClrScheme>
    <a:extraClrScheme>
      <a:clrScheme name="Slit 5">
        <a:dk1>
          <a:srgbClr val="008885"/>
        </a:dk1>
        <a:lt1>
          <a:srgbClr val="FFFFFF"/>
        </a:lt1>
        <a:dk2>
          <a:srgbClr val="007572"/>
        </a:dk2>
        <a:lt2>
          <a:srgbClr val="FFFF99"/>
        </a:lt2>
        <a:accent1>
          <a:srgbClr val="33CCCC"/>
        </a:accent1>
        <a:accent2>
          <a:srgbClr val="6D6FC7"/>
        </a:accent2>
        <a:accent3>
          <a:srgbClr val="AABDBC"/>
        </a:accent3>
        <a:accent4>
          <a:srgbClr val="DADADA"/>
        </a:accent4>
        <a:accent5>
          <a:srgbClr val="ADE2E2"/>
        </a:accent5>
        <a:accent6>
          <a:srgbClr val="6264B4"/>
        </a:accent6>
        <a:hlink>
          <a:srgbClr val="FFFFCC"/>
        </a:hlink>
        <a:folHlink>
          <a:srgbClr val="00FF00"/>
        </a:folHlink>
      </a:clrScheme>
      <a:clrMap bg1="dk2" tx1="lt1" bg2="dk1" tx2="lt2" accent1="accent1" accent2="accent2" accent3="accent3" accent4="accent4" accent5="accent5" accent6="accent6" hlink="hlink" folHlink="folHlink"/>
    </a:extraClrScheme>
    <a:extraClrScheme>
      <a:clrScheme name="Slit 6">
        <a:dk1>
          <a:srgbClr val="0000AC"/>
        </a:dk1>
        <a:lt1>
          <a:srgbClr val="FFFFFF"/>
        </a:lt1>
        <a:dk2>
          <a:srgbClr val="000086"/>
        </a:dk2>
        <a:lt2>
          <a:srgbClr val="CCFFFF"/>
        </a:lt2>
        <a:accent1>
          <a:srgbClr val="0099FF"/>
        </a:accent1>
        <a:accent2>
          <a:srgbClr val="00B000"/>
        </a:accent2>
        <a:accent3>
          <a:srgbClr val="AAAAC3"/>
        </a:accent3>
        <a:accent4>
          <a:srgbClr val="DADADA"/>
        </a:accent4>
        <a:accent5>
          <a:srgbClr val="AACAFF"/>
        </a:accent5>
        <a:accent6>
          <a:srgbClr val="009F00"/>
        </a:accent6>
        <a:hlink>
          <a:srgbClr val="FFE701"/>
        </a:hlink>
        <a:folHlink>
          <a:srgbClr val="FF9900"/>
        </a:folHlink>
      </a:clrScheme>
      <a:clrMap bg1="dk2" tx1="lt1" bg2="dk1" tx2="lt2" accent1="accent1" accent2="accent2" accent3="accent3" accent4="accent4" accent5="accent5" accent6="accent6" hlink="hlink" folHlink="folHlink"/>
    </a:extraClrScheme>
    <a:extraClrScheme>
      <a:clrScheme name="Slit 7">
        <a:dk1>
          <a:srgbClr val="7474A2"/>
        </a:dk1>
        <a:lt1>
          <a:srgbClr val="FFFFFF"/>
        </a:lt1>
        <a:dk2>
          <a:srgbClr val="5E5E8E"/>
        </a:dk2>
        <a:lt2>
          <a:srgbClr val="D1D1DF"/>
        </a:lt2>
        <a:accent1>
          <a:srgbClr val="CC66FF"/>
        </a:accent1>
        <a:accent2>
          <a:srgbClr val="6666FF"/>
        </a:accent2>
        <a:accent3>
          <a:srgbClr val="B6B6C6"/>
        </a:accent3>
        <a:accent4>
          <a:srgbClr val="DADADA"/>
        </a:accent4>
        <a:accent5>
          <a:srgbClr val="E2B8FF"/>
        </a:accent5>
        <a:accent6>
          <a:srgbClr val="5C5CE7"/>
        </a:accent6>
        <a:hlink>
          <a:srgbClr val="FFCC99"/>
        </a:hlink>
        <a:folHlink>
          <a:srgbClr val="CCCCFF"/>
        </a:folHlink>
      </a:clrScheme>
      <a:clrMap bg1="dk2" tx1="lt1" bg2="dk1" tx2="lt2" accent1="accent1" accent2="accent2" accent3="accent3" accent4="accent4" accent5="accent5" accent6="accent6" hlink="hlink" folHlink="folHlink"/>
    </a:extraClrScheme>
    <a:extraClrScheme>
      <a:clrScheme name="Slit 8">
        <a:dk1>
          <a:srgbClr val="000000"/>
        </a:dk1>
        <a:lt1>
          <a:srgbClr val="D0DAE2"/>
        </a:lt1>
        <a:dk2>
          <a:srgbClr val="000000"/>
        </a:dk2>
        <a:lt2>
          <a:srgbClr val="E7EDF1"/>
        </a:lt2>
        <a:accent1>
          <a:srgbClr val="33CCCC"/>
        </a:accent1>
        <a:accent2>
          <a:srgbClr val="0099CC"/>
        </a:accent2>
        <a:accent3>
          <a:srgbClr val="E4EAEE"/>
        </a:accent3>
        <a:accent4>
          <a:srgbClr val="000000"/>
        </a:accent4>
        <a:accent5>
          <a:srgbClr val="ADE2E2"/>
        </a:accent5>
        <a:accent6>
          <a:srgbClr val="008AB9"/>
        </a:accent6>
        <a:hlink>
          <a:srgbClr val="3333CC"/>
        </a:hlink>
        <a:folHlink>
          <a:srgbClr val="008080"/>
        </a:folHlink>
      </a:clrScheme>
      <a:clrMap bg1="lt1" tx1="dk1" bg2="lt2" tx2="dk2" accent1="accent1" accent2="accent2" accent3="accent3" accent4="accent4" accent5="accent5" accent6="accent6" hlink="hlink" folHlink="folHlink"/>
    </a:extraClrScheme>
    <a:extraClrScheme>
      <a:clrScheme name="Slit 9">
        <a:dk1>
          <a:srgbClr val="000000"/>
        </a:dk1>
        <a:lt1>
          <a:srgbClr val="FFFFFF"/>
        </a:lt1>
        <a:dk2>
          <a:srgbClr val="000000"/>
        </a:dk2>
        <a:lt2>
          <a:srgbClr val="E6E6E6"/>
        </a:lt2>
        <a:accent1>
          <a:srgbClr val="66CCFF"/>
        </a:accent1>
        <a:accent2>
          <a:srgbClr val="9999FF"/>
        </a:accent2>
        <a:accent3>
          <a:srgbClr val="FFFFFF"/>
        </a:accent3>
        <a:accent4>
          <a:srgbClr val="000000"/>
        </a:accent4>
        <a:accent5>
          <a:srgbClr val="B8E2FF"/>
        </a:accent5>
        <a:accent6>
          <a:srgbClr val="8A8AE7"/>
        </a:accent6>
        <a:hlink>
          <a:srgbClr val="3333CC"/>
        </a:hlink>
        <a:folHlink>
          <a:srgbClr val="008080"/>
        </a:folHlink>
      </a:clrScheme>
      <a:clrMap bg1="lt1" tx1="dk1" bg2="lt2" tx2="dk2" accent1="accent1" accent2="accent2" accent3="accent3" accent4="accent4" accent5="accent5" accent6="accent6" hlink="hlink" folHlink="folHlink"/>
    </a:extraClrScheme>
    <a:extraClrScheme>
      <a:clrScheme name="Slit 10">
        <a:dk1>
          <a:srgbClr val="808080"/>
        </a:dk1>
        <a:lt1>
          <a:srgbClr val="99FFCC"/>
        </a:lt1>
        <a:dk2>
          <a:srgbClr val="C0C0C0"/>
        </a:dk2>
        <a:lt2>
          <a:srgbClr val="CCFFFF"/>
        </a:lt2>
        <a:accent1>
          <a:srgbClr val="0099FF"/>
        </a:accent1>
        <a:accent2>
          <a:srgbClr val="00B000"/>
        </a:accent2>
        <a:accent3>
          <a:srgbClr val="DCDCDC"/>
        </a:accent3>
        <a:accent4>
          <a:srgbClr val="82DAAE"/>
        </a:accent4>
        <a:accent5>
          <a:srgbClr val="AACAFF"/>
        </a:accent5>
        <a:accent6>
          <a:srgbClr val="009F00"/>
        </a:accent6>
        <a:hlink>
          <a:srgbClr val="FFE701"/>
        </a:hlink>
        <a:folHlink>
          <a:srgbClr val="FF9900"/>
        </a:folHlink>
      </a:clrScheme>
      <a:clrMap bg1="dk2" tx1="lt1" bg2="dk1" tx2="lt2" accent1="accent1" accent2="accent2" accent3="accent3" accent4="accent4" accent5="accent5" accent6="accent6" hlink="hlink" folHlink="folHlink"/>
    </a:extraClrScheme>
    <a:extraClrScheme>
      <a:clrScheme name="Slit 11">
        <a:dk1>
          <a:srgbClr val="000099"/>
        </a:dk1>
        <a:lt1>
          <a:srgbClr val="C0C0C0"/>
        </a:lt1>
        <a:dk2>
          <a:srgbClr val="0066CC"/>
        </a:dk2>
        <a:lt2>
          <a:srgbClr val="808080"/>
        </a:lt2>
        <a:accent1>
          <a:srgbClr val="0099FF"/>
        </a:accent1>
        <a:accent2>
          <a:srgbClr val="00B000"/>
        </a:accent2>
        <a:accent3>
          <a:srgbClr val="DCDCDC"/>
        </a:accent3>
        <a:accent4>
          <a:srgbClr val="000082"/>
        </a:accent4>
        <a:accent5>
          <a:srgbClr val="AACAFF"/>
        </a:accent5>
        <a:accent6>
          <a:srgbClr val="009F00"/>
        </a:accent6>
        <a:hlink>
          <a:srgbClr val="FFE701"/>
        </a:hlink>
        <a:folHlink>
          <a:srgbClr val="FF9900"/>
        </a:folHlink>
      </a:clrScheme>
      <a:clrMap bg1="lt1" tx1="dk1" bg2="lt2" tx2="dk2" accent1="accent1" accent2="accent2" accent3="accent3" accent4="accent4" accent5="accent5" accent6="accent6" hlink="hlink" folHlink="folHlink"/>
    </a:extraClrScheme>
    <a:extraClrScheme>
      <a:clrScheme name="Slit 12">
        <a:dk1>
          <a:srgbClr val="000099"/>
        </a:dk1>
        <a:lt1>
          <a:srgbClr val="CCECFF"/>
        </a:lt1>
        <a:dk2>
          <a:srgbClr val="0066CC"/>
        </a:dk2>
        <a:lt2>
          <a:srgbClr val="808080"/>
        </a:lt2>
        <a:accent1>
          <a:srgbClr val="0099FF"/>
        </a:accent1>
        <a:accent2>
          <a:srgbClr val="00B000"/>
        </a:accent2>
        <a:accent3>
          <a:srgbClr val="E2F4FF"/>
        </a:accent3>
        <a:accent4>
          <a:srgbClr val="000082"/>
        </a:accent4>
        <a:accent5>
          <a:srgbClr val="AACAFF"/>
        </a:accent5>
        <a:accent6>
          <a:srgbClr val="009F00"/>
        </a:accent6>
        <a:hlink>
          <a:srgbClr val="FFE701"/>
        </a:hlink>
        <a:folHlink>
          <a:srgbClr val="FF9900"/>
        </a:folHlink>
      </a:clrScheme>
      <a:clrMap bg1="lt1" tx1="dk1" bg2="lt2" tx2="dk2" accent1="accent1" accent2="accent2" accent3="accent3" accent4="accent4" accent5="accent5" accent6="accent6" hlink="hlink" folHlink="folHlink"/>
    </a:extraClrScheme>
    <a:extraClrScheme>
      <a:clrScheme name="Slit 13">
        <a:dk1>
          <a:srgbClr val="008080"/>
        </a:dk1>
        <a:lt1>
          <a:srgbClr val="D0DAE2"/>
        </a:lt1>
        <a:dk2>
          <a:srgbClr val="009999"/>
        </a:dk2>
        <a:lt2>
          <a:srgbClr val="E7EDF1"/>
        </a:lt2>
        <a:accent1>
          <a:srgbClr val="33CCCC"/>
        </a:accent1>
        <a:accent2>
          <a:srgbClr val="0099CC"/>
        </a:accent2>
        <a:accent3>
          <a:srgbClr val="E4EAEE"/>
        </a:accent3>
        <a:accent4>
          <a:srgbClr val="006C6C"/>
        </a:accent4>
        <a:accent5>
          <a:srgbClr val="ADE2E2"/>
        </a:accent5>
        <a:accent6>
          <a:srgbClr val="008AB9"/>
        </a:accent6>
        <a:hlink>
          <a:srgbClr val="3333CC"/>
        </a:hlink>
        <a:folHlink>
          <a:srgbClr val="008080"/>
        </a:folHlink>
      </a:clrScheme>
      <a:clrMap bg1="lt1" tx1="dk1" bg2="lt2" tx2="dk2" accent1="accent1" accent2="accent2" accent3="accent3" accent4="accent4" accent5="accent5" accent6="accent6" hlink="hlink" folHlink="folHlink"/>
    </a:extraClrScheme>
    <a:extraClrScheme>
      <a:clrScheme name="Slit 14">
        <a:dk1>
          <a:srgbClr val="008080"/>
        </a:dk1>
        <a:lt1>
          <a:srgbClr val="D0DAE2"/>
        </a:lt1>
        <a:dk2>
          <a:srgbClr val="009999"/>
        </a:dk2>
        <a:lt2>
          <a:srgbClr val="E7EDF1"/>
        </a:lt2>
        <a:accent1>
          <a:srgbClr val="33CCCC"/>
        </a:accent1>
        <a:accent2>
          <a:srgbClr val="00CC00"/>
        </a:accent2>
        <a:accent3>
          <a:srgbClr val="E4EAEE"/>
        </a:accent3>
        <a:accent4>
          <a:srgbClr val="006C6C"/>
        </a:accent4>
        <a:accent5>
          <a:srgbClr val="ADE2E2"/>
        </a:accent5>
        <a:accent6>
          <a:srgbClr val="00B900"/>
        </a:accent6>
        <a:hlink>
          <a:srgbClr val="FFFF00"/>
        </a:hlink>
        <a:folHlink>
          <a:srgbClr val="FF9900"/>
        </a:folHlink>
      </a:clrScheme>
      <a:clrMap bg1="lt1" tx1="dk1" bg2="lt2" tx2="dk2" accent1="accent1" accent2="accent2" accent3="accent3" accent4="accent4" accent5="accent5" accent6="accent6" hlink="hlink" folHlink="folHlink"/>
    </a:extraClrScheme>
    <a:extraClrScheme>
      <a:clrScheme name="Slit 15">
        <a:dk1>
          <a:srgbClr val="292929"/>
        </a:dk1>
        <a:lt1>
          <a:srgbClr val="D0DAE2"/>
        </a:lt1>
        <a:dk2>
          <a:srgbClr val="009999"/>
        </a:dk2>
        <a:lt2>
          <a:srgbClr val="E7EDF1"/>
        </a:lt2>
        <a:accent1>
          <a:srgbClr val="33CCCC"/>
        </a:accent1>
        <a:accent2>
          <a:srgbClr val="00CC00"/>
        </a:accent2>
        <a:accent3>
          <a:srgbClr val="E4EAEE"/>
        </a:accent3>
        <a:accent4>
          <a:srgbClr val="212121"/>
        </a:accent4>
        <a:accent5>
          <a:srgbClr val="ADE2E2"/>
        </a:accent5>
        <a:accent6>
          <a:srgbClr val="00B900"/>
        </a:accent6>
        <a:hlink>
          <a:srgbClr val="FFFF00"/>
        </a:hlink>
        <a:folHlink>
          <a:srgbClr val="FF9900"/>
        </a:folHlink>
      </a:clrScheme>
      <a:clrMap bg1="lt1" tx1="dk1" bg2="lt2" tx2="dk2" accent1="accent1" accent2="accent2" accent3="accent3" accent4="accent4" accent5="accent5" accent6="accent6" hlink="hlink" folHlink="folHlink"/>
    </a:extraClrScheme>
    <a:extraClrScheme>
      <a:clrScheme name="Slit 16">
        <a:dk1>
          <a:srgbClr val="009999"/>
        </a:dk1>
        <a:lt1>
          <a:srgbClr val="D0DAE2"/>
        </a:lt1>
        <a:dk2>
          <a:srgbClr val="333333"/>
        </a:dk2>
        <a:lt2>
          <a:srgbClr val="E7EDF1"/>
        </a:lt2>
        <a:accent1>
          <a:srgbClr val="33CCCC"/>
        </a:accent1>
        <a:accent2>
          <a:srgbClr val="00CC00"/>
        </a:accent2>
        <a:accent3>
          <a:srgbClr val="E4EAEE"/>
        </a:accent3>
        <a:accent4>
          <a:srgbClr val="008282"/>
        </a:accent4>
        <a:accent5>
          <a:srgbClr val="ADE2E2"/>
        </a:accent5>
        <a:accent6>
          <a:srgbClr val="00B900"/>
        </a:accent6>
        <a:hlink>
          <a:srgbClr val="FFFF00"/>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Biosafety Training Theme</Template>
  <TotalTime>996</TotalTime>
  <Words>1455</Words>
  <Application>Microsoft Office PowerPoint</Application>
  <PresentationFormat>On-screen Show (4:3)</PresentationFormat>
  <Paragraphs>214</Paragraphs>
  <Slides>30</Slides>
  <Notes>2</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Biosafety Training Theme</vt:lpstr>
      <vt:lpstr>Default Design</vt:lpstr>
      <vt:lpstr>Biological Safety… It’s in Your Hands  The NIH Guidelines at UK</vt:lpstr>
      <vt:lpstr>Biosafety Training</vt:lpstr>
      <vt:lpstr>NIH Guidelines</vt:lpstr>
      <vt:lpstr>NIH Guidelines: Purpose</vt:lpstr>
      <vt:lpstr>Recombinant DNA</vt:lpstr>
      <vt:lpstr>NIH Guidelines: Compliance</vt:lpstr>
      <vt:lpstr>NIH Guidelines: Compliance</vt:lpstr>
      <vt:lpstr>NIH Guidelines Contain…</vt:lpstr>
      <vt:lpstr>Risk Assessment: Section II-A</vt:lpstr>
      <vt:lpstr>Containment: Section II-B</vt:lpstr>
      <vt:lpstr>Containment: Section II-B</vt:lpstr>
      <vt:lpstr>Experiments Covered by NIH Guidelines</vt:lpstr>
      <vt:lpstr>Experiments Covered by NIH Guidelines</vt:lpstr>
      <vt:lpstr>Experiments Covered by NIH Guidelines</vt:lpstr>
      <vt:lpstr>Experiments Covered by NIH Guidelines</vt:lpstr>
      <vt:lpstr>Experiments Exempt from NIH Guidelines Section III-F</vt:lpstr>
      <vt:lpstr>NIH Guidelines: Appendices</vt:lpstr>
      <vt:lpstr>NIH Guidelines: Appendices</vt:lpstr>
      <vt:lpstr>Roles &amp; Responsibilities</vt:lpstr>
      <vt:lpstr>Institutional Responsibility: Section IV-B</vt:lpstr>
      <vt:lpstr>IBC Responsibility: Section IV-B-2</vt:lpstr>
      <vt:lpstr>Biosafety Officer Responsibility (BSO):  Section IV-B-3</vt:lpstr>
      <vt:lpstr>Principal Investigator (PI) Responsibility: Section IV-B-7</vt:lpstr>
      <vt:lpstr>PI Roles &amp; Responsibilities: Train and supervise lab staff</vt:lpstr>
      <vt:lpstr>PI Roles &amp; Responsibilities: Incident Reporting</vt:lpstr>
      <vt:lpstr>The NIH Guidelines at UK: UK Institutional Biosafety Committee</vt:lpstr>
      <vt:lpstr>UK Institutional Biosafety Committee</vt:lpstr>
      <vt:lpstr>UK Institutional Biosafety Committee</vt:lpstr>
      <vt:lpstr>Need More Information?</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Biological Safety… It’s in Your Hands</dc:title>
  <dc:creator>dgwebb2</dc:creator>
  <cp:lastModifiedBy>dgwebb2</cp:lastModifiedBy>
  <cp:revision>96</cp:revision>
  <dcterms:created xsi:type="dcterms:W3CDTF">2010-09-23T16:33:34Z</dcterms:created>
  <dcterms:modified xsi:type="dcterms:W3CDTF">2010-12-06T14:59:50Z</dcterms:modified>
</cp:coreProperties>
</file>