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80" r:id="rId9"/>
    <p:sldId id="260" r:id="rId10"/>
    <p:sldId id="281" r:id="rId11"/>
    <p:sldId id="282" r:id="rId12"/>
    <p:sldId id="283" r:id="rId13"/>
    <p:sldId id="264" r:id="rId14"/>
    <p:sldId id="284" r:id="rId15"/>
    <p:sldId id="266" r:id="rId16"/>
    <p:sldId id="286" r:id="rId17"/>
    <p:sldId id="288" r:id="rId18"/>
    <p:sldId id="267" r:id="rId19"/>
    <p:sldId id="268" r:id="rId20"/>
    <p:sldId id="269" r:id="rId21"/>
    <p:sldId id="287" r:id="rId22"/>
    <p:sldId id="270" r:id="rId23"/>
    <p:sldId id="271" r:id="rId24"/>
    <p:sldId id="272" r:id="rId25"/>
    <p:sldId id="285"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6436A-A808-4B92-A3C9-838113DABADF}" v="735" dt="2020-06-10T13:54:47.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son, Brandy J." userId="8349798c-70a4-40cb-8160-2f22afab5a6d" providerId="ADAL" clId="{8A66436A-A808-4B92-A3C9-838113DABADF}"/>
    <pc:docChg chg="undo custSel addSld delSld modSld sldOrd">
      <pc:chgData name="Nelson, Brandy J." userId="8349798c-70a4-40cb-8160-2f22afab5a6d" providerId="ADAL" clId="{8A66436A-A808-4B92-A3C9-838113DABADF}" dt="2020-06-10T13:55:17.164" v="1054" actId="6549"/>
      <pc:docMkLst>
        <pc:docMk/>
      </pc:docMkLst>
      <pc:sldChg chg="modSp mod">
        <pc:chgData name="Nelson, Brandy J." userId="8349798c-70a4-40cb-8160-2f22afab5a6d" providerId="ADAL" clId="{8A66436A-A808-4B92-A3C9-838113DABADF}" dt="2020-06-10T13:54:21.668" v="1045" actId="20577"/>
        <pc:sldMkLst>
          <pc:docMk/>
          <pc:sldMk cId="3133264755" sldId="260"/>
        </pc:sldMkLst>
        <pc:graphicFrameChg chg="mod modGraphic">
          <ac:chgData name="Nelson, Brandy J." userId="8349798c-70a4-40cb-8160-2f22afab5a6d" providerId="ADAL" clId="{8A66436A-A808-4B92-A3C9-838113DABADF}" dt="2020-06-10T13:54:21.668" v="1045" actId="20577"/>
          <ac:graphicFrameMkLst>
            <pc:docMk/>
            <pc:sldMk cId="3133264755" sldId="260"/>
            <ac:graphicFrameMk id="4" creationId="{9AFB0C64-4287-4266-8FEE-883935F5069E}"/>
          </ac:graphicFrameMkLst>
        </pc:graphicFrameChg>
      </pc:sldChg>
      <pc:sldChg chg="del">
        <pc:chgData name="Nelson, Brandy J." userId="8349798c-70a4-40cb-8160-2f22afab5a6d" providerId="ADAL" clId="{8A66436A-A808-4B92-A3C9-838113DABADF}" dt="2020-05-27T13:21:55.636" v="82" actId="47"/>
        <pc:sldMkLst>
          <pc:docMk/>
          <pc:sldMk cId="1117664122" sldId="265"/>
        </pc:sldMkLst>
      </pc:sldChg>
      <pc:sldChg chg="modSp mod">
        <pc:chgData name="Nelson, Brandy J." userId="8349798c-70a4-40cb-8160-2f22afab5a6d" providerId="ADAL" clId="{8A66436A-A808-4B92-A3C9-838113DABADF}" dt="2020-05-27T13:38:37.241" v="253" actId="6549"/>
        <pc:sldMkLst>
          <pc:docMk/>
          <pc:sldMk cId="701565416" sldId="268"/>
        </pc:sldMkLst>
        <pc:spChg chg="mod">
          <ac:chgData name="Nelson, Brandy J." userId="8349798c-70a4-40cb-8160-2f22afab5a6d" providerId="ADAL" clId="{8A66436A-A808-4B92-A3C9-838113DABADF}" dt="2020-05-27T13:38:37.241" v="253" actId="6549"/>
          <ac:spMkLst>
            <pc:docMk/>
            <pc:sldMk cId="701565416" sldId="268"/>
            <ac:spMk id="3" creationId="{F80C50CF-36BB-4B6D-A27A-C854C798D2C1}"/>
          </ac:spMkLst>
        </pc:spChg>
      </pc:sldChg>
      <pc:sldChg chg="modSp mod">
        <pc:chgData name="Nelson, Brandy J." userId="8349798c-70a4-40cb-8160-2f22afab5a6d" providerId="ADAL" clId="{8A66436A-A808-4B92-A3C9-838113DABADF}" dt="2020-05-27T13:20:21.830" v="57" actId="20577"/>
        <pc:sldMkLst>
          <pc:docMk/>
          <pc:sldMk cId="2851493633" sldId="269"/>
        </pc:sldMkLst>
        <pc:spChg chg="mod">
          <ac:chgData name="Nelson, Brandy J." userId="8349798c-70a4-40cb-8160-2f22afab5a6d" providerId="ADAL" clId="{8A66436A-A808-4B92-A3C9-838113DABADF}" dt="2020-05-27T13:20:21.830" v="57" actId="20577"/>
          <ac:spMkLst>
            <pc:docMk/>
            <pc:sldMk cId="2851493633" sldId="269"/>
            <ac:spMk id="3" creationId="{F80C50CF-36BB-4B6D-A27A-C854C798D2C1}"/>
          </ac:spMkLst>
        </pc:spChg>
      </pc:sldChg>
      <pc:sldChg chg="modSp mod ord">
        <pc:chgData name="Nelson, Brandy J." userId="8349798c-70a4-40cb-8160-2f22afab5a6d" providerId="ADAL" clId="{8A66436A-A808-4B92-A3C9-838113DABADF}" dt="2020-05-27T14:14:06.935" v="319" actId="27636"/>
        <pc:sldMkLst>
          <pc:docMk/>
          <pc:sldMk cId="1821491884" sldId="270"/>
        </pc:sldMkLst>
        <pc:spChg chg="mod">
          <ac:chgData name="Nelson, Brandy J." userId="8349798c-70a4-40cb-8160-2f22afab5a6d" providerId="ADAL" clId="{8A66436A-A808-4B92-A3C9-838113DABADF}" dt="2020-05-27T13:20:37.890" v="66" actId="20577"/>
          <ac:spMkLst>
            <pc:docMk/>
            <pc:sldMk cId="1821491884" sldId="270"/>
            <ac:spMk id="2" creationId="{A36C5367-92F6-4B67-987B-C4F1D93F4D51}"/>
          </ac:spMkLst>
        </pc:spChg>
        <pc:spChg chg="mod">
          <ac:chgData name="Nelson, Brandy J." userId="8349798c-70a4-40cb-8160-2f22afab5a6d" providerId="ADAL" clId="{8A66436A-A808-4B92-A3C9-838113DABADF}" dt="2020-05-27T14:14:06.935" v="319" actId="27636"/>
          <ac:spMkLst>
            <pc:docMk/>
            <pc:sldMk cId="1821491884" sldId="270"/>
            <ac:spMk id="3" creationId="{F80C50CF-36BB-4B6D-A27A-C854C798D2C1}"/>
          </ac:spMkLst>
        </pc:spChg>
      </pc:sldChg>
      <pc:sldChg chg="modSp mod">
        <pc:chgData name="Nelson, Brandy J." userId="8349798c-70a4-40cb-8160-2f22afab5a6d" providerId="ADAL" clId="{8A66436A-A808-4B92-A3C9-838113DABADF}" dt="2020-05-27T13:20:44.714" v="75" actId="20577"/>
        <pc:sldMkLst>
          <pc:docMk/>
          <pc:sldMk cId="3045222711" sldId="271"/>
        </pc:sldMkLst>
        <pc:spChg chg="mod">
          <ac:chgData name="Nelson, Brandy J." userId="8349798c-70a4-40cb-8160-2f22afab5a6d" providerId="ADAL" clId="{8A66436A-A808-4B92-A3C9-838113DABADF}" dt="2020-05-27T13:20:44.714" v="75" actId="20577"/>
          <ac:spMkLst>
            <pc:docMk/>
            <pc:sldMk cId="3045222711" sldId="271"/>
            <ac:spMk id="2" creationId="{A36C5367-92F6-4B67-987B-C4F1D93F4D51}"/>
          </ac:spMkLst>
        </pc:spChg>
      </pc:sldChg>
      <pc:sldChg chg="modSp mod">
        <pc:chgData name="Nelson, Brandy J." userId="8349798c-70a4-40cb-8160-2f22afab5a6d" providerId="ADAL" clId="{8A66436A-A808-4B92-A3C9-838113DABADF}" dt="2020-05-27T13:21:04.985" v="79" actId="404"/>
        <pc:sldMkLst>
          <pc:docMk/>
          <pc:sldMk cId="2987645958" sldId="272"/>
        </pc:sldMkLst>
        <pc:spChg chg="mod">
          <ac:chgData name="Nelson, Brandy J." userId="8349798c-70a4-40cb-8160-2f22afab5a6d" providerId="ADAL" clId="{8A66436A-A808-4B92-A3C9-838113DABADF}" dt="2020-05-27T13:21:04.985" v="79" actId="404"/>
          <ac:spMkLst>
            <pc:docMk/>
            <pc:sldMk cId="2987645958" sldId="272"/>
            <ac:spMk id="2" creationId="{F3250DCB-732B-4853-9FDE-3D3FD403FF63}"/>
          </ac:spMkLst>
        </pc:spChg>
      </pc:sldChg>
      <pc:sldChg chg="modSp mod ord">
        <pc:chgData name="Nelson, Brandy J." userId="8349798c-70a4-40cb-8160-2f22afab5a6d" providerId="ADAL" clId="{8A66436A-A808-4B92-A3C9-838113DABADF}" dt="2020-05-27T13:25:56.906" v="205" actId="6549"/>
        <pc:sldMkLst>
          <pc:docMk/>
          <pc:sldMk cId="2643907848" sldId="273"/>
        </pc:sldMkLst>
        <pc:spChg chg="mod">
          <ac:chgData name="Nelson, Brandy J." userId="8349798c-70a4-40cb-8160-2f22afab5a6d" providerId="ADAL" clId="{8A66436A-A808-4B92-A3C9-838113DABADF}" dt="2020-05-27T13:24:38.660" v="186"/>
          <ac:spMkLst>
            <pc:docMk/>
            <pc:sldMk cId="2643907848" sldId="273"/>
            <ac:spMk id="2" creationId="{E4F9C5A4-EA94-422E-AB27-31E593D20E5D}"/>
          </ac:spMkLst>
        </pc:spChg>
        <pc:spChg chg="mod">
          <ac:chgData name="Nelson, Brandy J." userId="8349798c-70a4-40cb-8160-2f22afab5a6d" providerId="ADAL" clId="{8A66436A-A808-4B92-A3C9-838113DABADF}" dt="2020-05-27T13:25:56.906" v="205" actId="6549"/>
          <ac:spMkLst>
            <pc:docMk/>
            <pc:sldMk cId="2643907848" sldId="273"/>
            <ac:spMk id="3" creationId="{49CC0DA8-63F3-43BC-9E77-8F7F65BECD26}"/>
          </ac:spMkLst>
        </pc:spChg>
      </pc:sldChg>
      <pc:sldChg chg="modSp mod">
        <pc:chgData name="Nelson, Brandy J." userId="8349798c-70a4-40cb-8160-2f22afab5a6d" providerId="ADAL" clId="{8A66436A-A808-4B92-A3C9-838113DABADF}" dt="2020-05-27T13:26:31.575" v="214" actId="20577"/>
        <pc:sldMkLst>
          <pc:docMk/>
          <pc:sldMk cId="1073076766" sldId="274"/>
        </pc:sldMkLst>
        <pc:spChg chg="mod">
          <ac:chgData name="Nelson, Brandy J." userId="8349798c-70a4-40cb-8160-2f22afab5a6d" providerId="ADAL" clId="{8A66436A-A808-4B92-A3C9-838113DABADF}" dt="2020-05-27T13:22:28.570" v="113" actId="20577"/>
          <ac:spMkLst>
            <pc:docMk/>
            <pc:sldMk cId="1073076766" sldId="274"/>
            <ac:spMk id="2" creationId="{C734EDF3-009B-4F84-8C54-105E38ACB408}"/>
          </ac:spMkLst>
        </pc:spChg>
        <pc:spChg chg="mod">
          <ac:chgData name="Nelson, Brandy J." userId="8349798c-70a4-40cb-8160-2f22afab5a6d" providerId="ADAL" clId="{8A66436A-A808-4B92-A3C9-838113DABADF}" dt="2020-05-27T13:26:31.575" v="214" actId="20577"/>
          <ac:spMkLst>
            <pc:docMk/>
            <pc:sldMk cId="1073076766" sldId="274"/>
            <ac:spMk id="3" creationId="{A0AC321F-A251-4743-9ABC-566A204C7B12}"/>
          </ac:spMkLst>
        </pc:spChg>
      </pc:sldChg>
      <pc:sldChg chg="modSp mod">
        <pc:chgData name="Nelson, Brandy J." userId="8349798c-70a4-40cb-8160-2f22afab5a6d" providerId="ADAL" clId="{8A66436A-A808-4B92-A3C9-838113DABADF}" dt="2020-06-10T13:55:17.164" v="1054" actId="6549"/>
        <pc:sldMkLst>
          <pc:docMk/>
          <pc:sldMk cId="976940578" sldId="275"/>
        </pc:sldMkLst>
        <pc:spChg chg="mod">
          <ac:chgData name="Nelson, Brandy J." userId="8349798c-70a4-40cb-8160-2f22afab5a6d" providerId="ADAL" clId="{8A66436A-A808-4B92-A3C9-838113DABADF}" dt="2020-05-27T13:22:40.817" v="132" actId="20577"/>
          <ac:spMkLst>
            <pc:docMk/>
            <pc:sldMk cId="976940578" sldId="275"/>
            <ac:spMk id="2" creationId="{C734EDF3-009B-4F84-8C54-105E38ACB408}"/>
          </ac:spMkLst>
        </pc:spChg>
        <pc:spChg chg="mod">
          <ac:chgData name="Nelson, Brandy J." userId="8349798c-70a4-40cb-8160-2f22afab5a6d" providerId="ADAL" clId="{8A66436A-A808-4B92-A3C9-838113DABADF}" dt="2020-06-10T13:55:17.164" v="1054" actId="6549"/>
          <ac:spMkLst>
            <pc:docMk/>
            <pc:sldMk cId="976940578" sldId="275"/>
            <ac:spMk id="3" creationId="{A0AC321F-A251-4743-9ABC-566A204C7B12}"/>
          </ac:spMkLst>
        </pc:spChg>
      </pc:sldChg>
      <pc:sldChg chg="modSp mod">
        <pc:chgData name="Nelson, Brandy J." userId="8349798c-70a4-40cb-8160-2f22afab5a6d" providerId="ADAL" clId="{8A66436A-A808-4B92-A3C9-838113DABADF}" dt="2020-05-27T13:27:12.346" v="220" actId="20577"/>
        <pc:sldMkLst>
          <pc:docMk/>
          <pc:sldMk cId="913656044" sldId="276"/>
        </pc:sldMkLst>
        <pc:spChg chg="mod">
          <ac:chgData name="Nelson, Brandy J." userId="8349798c-70a4-40cb-8160-2f22afab5a6d" providerId="ADAL" clId="{8A66436A-A808-4B92-A3C9-838113DABADF}" dt="2020-05-27T13:22:50.834" v="155" actId="20577"/>
          <ac:spMkLst>
            <pc:docMk/>
            <pc:sldMk cId="913656044" sldId="276"/>
            <ac:spMk id="2" creationId="{C734EDF3-009B-4F84-8C54-105E38ACB408}"/>
          </ac:spMkLst>
        </pc:spChg>
        <pc:spChg chg="mod">
          <ac:chgData name="Nelson, Brandy J." userId="8349798c-70a4-40cb-8160-2f22afab5a6d" providerId="ADAL" clId="{8A66436A-A808-4B92-A3C9-838113DABADF}" dt="2020-05-27T13:27:12.346" v="220" actId="20577"/>
          <ac:spMkLst>
            <pc:docMk/>
            <pc:sldMk cId="913656044" sldId="276"/>
            <ac:spMk id="3" creationId="{A0AC321F-A251-4743-9ABC-566A204C7B12}"/>
          </ac:spMkLst>
        </pc:spChg>
      </pc:sldChg>
      <pc:sldChg chg="modSp mod">
        <pc:chgData name="Nelson, Brandy J." userId="8349798c-70a4-40cb-8160-2f22afab5a6d" providerId="ADAL" clId="{8A66436A-A808-4B92-A3C9-838113DABADF}" dt="2020-05-27T13:46:17.898" v="260" actId="20577"/>
        <pc:sldMkLst>
          <pc:docMk/>
          <pc:sldMk cId="614755415" sldId="277"/>
        </pc:sldMkLst>
        <pc:spChg chg="mod">
          <ac:chgData name="Nelson, Brandy J." userId="8349798c-70a4-40cb-8160-2f22afab5a6d" providerId="ADAL" clId="{8A66436A-A808-4B92-A3C9-838113DABADF}" dt="2020-05-27T13:23:25.647" v="159" actId="20577"/>
          <ac:spMkLst>
            <pc:docMk/>
            <pc:sldMk cId="614755415" sldId="277"/>
            <ac:spMk id="2" creationId="{11E87419-6D1F-42CD-9A4E-9196EBFA6DBC}"/>
          </ac:spMkLst>
        </pc:spChg>
        <pc:spChg chg="mod">
          <ac:chgData name="Nelson, Brandy J." userId="8349798c-70a4-40cb-8160-2f22afab5a6d" providerId="ADAL" clId="{8A66436A-A808-4B92-A3C9-838113DABADF}" dt="2020-05-27T13:46:17.898" v="260" actId="20577"/>
          <ac:spMkLst>
            <pc:docMk/>
            <pc:sldMk cId="614755415" sldId="277"/>
            <ac:spMk id="3" creationId="{077B321F-FC40-4B49-8B14-AC03210FEFF6}"/>
          </ac:spMkLst>
        </pc:spChg>
      </pc:sldChg>
      <pc:sldChg chg="modSp mod">
        <pc:chgData name="Nelson, Brandy J." userId="8349798c-70a4-40cb-8160-2f22afab5a6d" providerId="ADAL" clId="{8A66436A-A808-4B92-A3C9-838113DABADF}" dt="2020-05-27T15:46:41.593" v="326" actId="6549"/>
        <pc:sldMkLst>
          <pc:docMk/>
          <pc:sldMk cId="363980158" sldId="279"/>
        </pc:sldMkLst>
        <pc:spChg chg="mod">
          <ac:chgData name="Nelson, Brandy J." userId="8349798c-70a4-40cb-8160-2f22afab5a6d" providerId="ADAL" clId="{8A66436A-A808-4B92-A3C9-838113DABADF}" dt="2020-05-27T13:23:17.622" v="158" actId="20577"/>
          <ac:spMkLst>
            <pc:docMk/>
            <pc:sldMk cId="363980158" sldId="279"/>
            <ac:spMk id="2" creationId="{D7CAFF36-0A42-4F00-9F69-876A8060D85B}"/>
          </ac:spMkLst>
        </pc:spChg>
        <pc:spChg chg="mod">
          <ac:chgData name="Nelson, Brandy J." userId="8349798c-70a4-40cb-8160-2f22afab5a6d" providerId="ADAL" clId="{8A66436A-A808-4B92-A3C9-838113DABADF}" dt="2020-05-27T15:46:41.593" v="326" actId="6549"/>
          <ac:spMkLst>
            <pc:docMk/>
            <pc:sldMk cId="363980158" sldId="279"/>
            <ac:spMk id="3" creationId="{1DC0B026-78C5-4AF7-9D66-D02E40526282}"/>
          </ac:spMkLst>
        </pc:spChg>
      </pc:sldChg>
      <pc:sldChg chg="modSp mod">
        <pc:chgData name="Nelson, Brandy J." userId="8349798c-70a4-40cb-8160-2f22afab5a6d" providerId="ADAL" clId="{8A66436A-A808-4B92-A3C9-838113DABADF}" dt="2020-06-10T13:53:01.766" v="1033" actId="6549"/>
        <pc:sldMkLst>
          <pc:docMk/>
          <pc:sldMk cId="2116998852" sldId="280"/>
        </pc:sldMkLst>
        <pc:spChg chg="mod">
          <ac:chgData name="Nelson, Brandy J." userId="8349798c-70a4-40cb-8160-2f22afab5a6d" providerId="ADAL" clId="{8A66436A-A808-4B92-A3C9-838113DABADF}" dt="2020-06-10T13:53:01.766" v="1033" actId="6549"/>
          <ac:spMkLst>
            <pc:docMk/>
            <pc:sldMk cId="2116998852" sldId="280"/>
            <ac:spMk id="3" creationId="{CF0609FF-BA3A-4729-A0D9-5EF9BAF2D44E}"/>
          </ac:spMkLst>
        </pc:spChg>
      </pc:sldChg>
      <pc:sldChg chg="modSp mod">
        <pc:chgData name="Nelson, Brandy J." userId="8349798c-70a4-40cb-8160-2f22afab5a6d" providerId="ADAL" clId="{8A66436A-A808-4B92-A3C9-838113DABADF}" dt="2020-06-10T13:54:37.506" v="1047" actId="6549"/>
        <pc:sldMkLst>
          <pc:docMk/>
          <pc:sldMk cId="4231880016" sldId="282"/>
        </pc:sldMkLst>
        <pc:graphicFrameChg chg="modGraphic">
          <ac:chgData name="Nelson, Brandy J." userId="8349798c-70a4-40cb-8160-2f22afab5a6d" providerId="ADAL" clId="{8A66436A-A808-4B92-A3C9-838113DABADF}" dt="2020-06-10T13:54:37.506" v="1047" actId="6549"/>
          <ac:graphicFrameMkLst>
            <pc:docMk/>
            <pc:sldMk cId="4231880016" sldId="282"/>
            <ac:graphicFrameMk id="4" creationId="{9AFB0C64-4287-4266-8FEE-883935F5069E}"/>
          </ac:graphicFrameMkLst>
        </pc:graphicFrameChg>
      </pc:sldChg>
      <pc:sldChg chg="modSp add mod">
        <pc:chgData name="Nelson, Brandy J." userId="8349798c-70a4-40cb-8160-2f22afab5a6d" providerId="ADAL" clId="{8A66436A-A808-4B92-A3C9-838113DABADF}" dt="2020-06-10T13:55:01.634" v="1052" actId="13926"/>
        <pc:sldMkLst>
          <pc:docMk/>
          <pc:sldMk cId="2270263216" sldId="285"/>
        </pc:sldMkLst>
        <pc:spChg chg="mod">
          <ac:chgData name="Nelson, Brandy J." userId="8349798c-70a4-40cb-8160-2f22afab5a6d" providerId="ADAL" clId="{8A66436A-A808-4B92-A3C9-838113DABADF}" dt="2020-05-27T13:24:29.045" v="185" actId="20577"/>
          <ac:spMkLst>
            <pc:docMk/>
            <pc:sldMk cId="2270263216" sldId="285"/>
            <ac:spMk id="2" creationId="{E4F9C5A4-EA94-422E-AB27-31E593D20E5D}"/>
          </ac:spMkLst>
        </pc:spChg>
        <pc:spChg chg="mod">
          <ac:chgData name="Nelson, Brandy J." userId="8349798c-70a4-40cb-8160-2f22afab5a6d" providerId="ADAL" clId="{8A66436A-A808-4B92-A3C9-838113DABADF}" dt="2020-06-10T13:55:01.634" v="1052" actId="13926"/>
          <ac:spMkLst>
            <pc:docMk/>
            <pc:sldMk cId="2270263216" sldId="285"/>
            <ac:spMk id="3" creationId="{49CC0DA8-63F3-43BC-9E77-8F7F65BECD26}"/>
          </ac:spMkLst>
        </pc:spChg>
      </pc:sldChg>
      <pc:sldChg chg="addSp delSp modSp new mod">
        <pc:chgData name="Nelson, Brandy J." userId="8349798c-70a4-40cb-8160-2f22afab5a6d" providerId="ADAL" clId="{8A66436A-A808-4B92-A3C9-838113DABADF}" dt="2020-05-27T14:07:35.162" v="312" actId="1076"/>
        <pc:sldMkLst>
          <pc:docMk/>
          <pc:sldMk cId="1176760753" sldId="286"/>
        </pc:sldMkLst>
        <pc:spChg chg="del mod">
          <ac:chgData name="Nelson, Brandy J." userId="8349798c-70a4-40cb-8160-2f22afab5a6d" providerId="ADAL" clId="{8A66436A-A808-4B92-A3C9-838113DABADF}" dt="2020-05-27T14:07:00.913" v="304" actId="478"/>
          <ac:spMkLst>
            <pc:docMk/>
            <pc:sldMk cId="1176760753" sldId="286"/>
            <ac:spMk id="2" creationId="{D983C3FB-5E39-4549-9ACA-81B8823FEFC0}"/>
          </ac:spMkLst>
        </pc:spChg>
        <pc:spChg chg="del">
          <ac:chgData name="Nelson, Brandy J." userId="8349798c-70a4-40cb-8160-2f22afab5a6d" providerId="ADAL" clId="{8A66436A-A808-4B92-A3C9-838113DABADF}" dt="2020-05-27T14:05:35.609" v="296"/>
          <ac:spMkLst>
            <pc:docMk/>
            <pc:sldMk cId="1176760753" sldId="286"/>
            <ac:spMk id="3" creationId="{8AF222A9-0C91-4266-A0EA-675BEA6DB1B5}"/>
          </ac:spMkLst>
        </pc:spChg>
        <pc:spChg chg="add del mod">
          <ac:chgData name="Nelson, Brandy J." userId="8349798c-70a4-40cb-8160-2f22afab5a6d" providerId="ADAL" clId="{8A66436A-A808-4B92-A3C9-838113DABADF}" dt="2020-05-27T14:07:03.663" v="306" actId="478"/>
          <ac:spMkLst>
            <pc:docMk/>
            <pc:sldMk cId="1176760753" sldId="286"/>
            <ac:spMk id="8" creationId="{374BDEB2-EF33-4E13-92C5-B37675697D8C}"/>
          </ac:spMkLst>
        </pc:spChg>
        <pc:spChg chg="add del mod">
          <ac:chgData name="Nelson, Brandy J." userId="8349798c-70a4-40cb-8160-2f22afab5a6d" providerId="ADAL" clId="{8A66436A-A808-4B92-A3C9-838113DABADF}" dt="2020-05-27T14:07:02.503" v="305" actId="478"/>
          <ac:spMkLst>
            <pc:docMk/>
            <pc:sldMk cId="1176760753" sldId="286"/>
            <ac:spMk id="11" creationId="{3DD40843-FC9F-4108-98C6-9EEE975969AD}"/>
          </ac:spMkLst>
        </pc:spChg>
        <pc:picChg chg="add del mod">
          <ac:chgData name="Nelson, Brandy J." userId="8349798c-70a4-40cb-8160-2f22afab5a6d" providerId="ADAL" clId="{8A66436A-A808-4B92-A3C9-838113DABADF}" dt="2020-05-27T14:01:32.830" v="265"/>
          <ac:picMkLst>
            <pc:docMk/>
            <pc:sldMk cId="1176760753" sldId="286"/>
            <ac:picMk id="4" creationId="{B2B2AFD6-A708-4A19-BFD1-9E9E7FF5C912}"/>
          </ac:picMkLst>
        </pc:picChg>
        <pc:picChg chg="add del mod">
          <ac:chgData name="Nelson, Brandy J." userId="8349798c-70a4-40cb-8160-2f22afab5a6d" providerId="ADAL" clId="{8A66436A-A808-4B92-A3C9-838113DABADF}" dt="2020-05-27T14:05:09.359" v="268" actId="478"/>
          <ac:picMkLst>
            <pc:docMk/>
            <pc:sldMk cId="1176760753" sldId="286"/>
            <ac:picMk id="5" creationId="{45850558-3AE9-4D46-BE34-312B95EDED08}"/>
          </ac:picMkLst>
        </pc:picChg>
        <pc:picChg chg="add del mod">
          <ac:chgData name="Nelson, Brandy J." userId="8349798c-70a4-40cb-8160-2f22afab5a6d" providerId="ADAL" clId="{8A66436A-A808-4B92-A3C9-838113DABADF}" dt="2020-05-27T14:05:47.250" v="299" actId="478"/>
          <ac:picMkLst>
            <pc:docMk/>
            <pc:sldMk cId="1176760753" sldId="286"/>
            <ac:picMk id="6" creationId="{744937F3-88C7-4616-924E-795EEA9B2B74}"/>
          </ac:picMkLst>
        </pc:picChg>
        <pc:picChg chg="add del mod">
          <ac:chgData name="Nelson, Brandy J." userId="8349798c-70a4-40cb-8160-2f22afab5a6d" providerId="ADAL" clId="{8A66436A-A808-4B92-A3C9-838113DABADF}" dt="2020-05-27T14:07:04.471" v="307" actId="478"/>
          <ac:picMkLst>
            <pc:docMk/>
            <pc:sldMk cId="1176760753" sldId="286"/>
            <ac:picMk id="9" creationId="{A2811FA9-6035-4264-A5D2-85B29378A422}"/>
          </ac:picMkLst>
        </pc:picChg>
        <pc:picChg chg="add mod">
          <ac:chgData name="Nelson, Brandy J." userId="8349798c-70a4-40cb-8160-2f22afab5a6d" providerId="ADAL" clId="{8A66436A-A808-4B92-A3C9-838113DABADF}" dt="2020-05-27T14:07:33.699" v="311" actId="1076"/>
          <ac:picMkLst>
            <pc:docMk/>
            <pc:sldMk cId="1176760753" sldId="286"/>
            <ac:picMk id="12" creationId="{7BA89F41-F307-4B74-9B53-57F25FC14EDA}"/>
          </ac:picMkLst>
        </pc:picChg>
        <pc:picChg chg="add mod">
          <ac:chgData name="Nelson, Brandy J." userId="8349798c-70a4-40cb-8160-2f22afab5a6d" providerId="ADAL" clId="{8A66436A-A808-4B92-A3C9-838113DABADF}" dt="2020-05-27T14:07:35.162" v="312" actId="1076"/>
          <ac:picMkLst>
            <pc:docMk/>
            <pc:sldMk cId="1176760753" sldId="286"/>
            <ac:picMk id="13" creationId="{4EC045FC-D96A-4DF9-B15C-441AEEE9E384}"/>
          </ac:picMkLst>
        </pc:picChg>
      </pc:sldChg>
      <pc:sldChg chg="add del">
        <pc:chgData name="Nelson, Brandy J." userId="8349798c-70a4-40cb-8160-2f22afab5a6d" providerId="ADAL" clId="{8A66436A-A808-4B92-A3C9-838113DABADF}" dt="2020-05-27T13:25:59.329" v="206" actId="47"/>
        <pc:sldMkLst>
          <pc:docMk/>
          <pc:sldMk cId="2910214637" sldId="286"/>
        </pc:sldMkLst>
      </pc:sldChg>
      <pc:sldChg chg="add del">
        <pc:chgData name="Nelson, Brandy J." userId="8349798c-70a4-40cb-8160-2f22afab5a6d" providerId="ADAL" clId="{8A66436A-A808-4B92-A3C9-838113DABADF}" dt="2020-05-27T13:26:01.018" v="207" actId="47"/>
        <pc:sldMkLst>
          <pc:docMk/>
          <pc:sldMk cId="2421393801" sldId="287"/>
        </pc:sldMkLst>
      </pc:sldChg>
      <pc:sldChg chg="modSp add mod">
        <pc:chgData name="Nelson, Brandy J." userId="8349798c-70a4-40cb-8160-2f22afab5a6d" providerId="ADAL" clId="{8A66436A-A808-4B92-A3C9-838113DABADF}" dt="2020-05-27T14:14:36.086" v="325" actId="15"/>
        <pc:sldMkLst>
          <pc:docMk/>
          <pc:sldMk cId="2437462245" sldId="287"/>
        </pc:sldMkLst>
        <pc:spChg chg="mod">
          <ac:chgData name="Nelson, Brandy J." userId="8349798c-70a4-40cb-8160-2f22afab5a6d" providerId="ADAL" clId="{8A66436A-A808-4B92-A3C9-838113DABADF}" dt="2020-05-27T14:14:36.086" v="325" actId="15"/>
          <ac:spMkLst>
            <pc:docMk/>
            <pc:sldMk cId="2437462245" sldId="287"/>
            <ac:spMk id="3" creationId="{F80C50CF-36BB-4B6D-A27A-C854C798D2C1}"/>
          </ac:spMkLst>
        </pc:spChg>
      </pc:sldChg>
      <pc:sldChg chg="addSp delSp modSp new mod">
        <pc:chgData name="Nelson, Brandy J." userId="8349798c-70a4-40cb-8160-2f22afab5a6d" providerId="ADAL" clId="{8A66436A-A808-4B92-A3C9-838113DABADF}" dt="2020-05-27T16:01:24.744" v="1032" actId="1037"/>
        <pc:sldMkLst>
          <pc:docMk/>
          <pc:sldMk cId="1361997026" sldId="288"/>
        </pc:sldMkLst>
        <pc:spChg chg="mod">
          <ac:chgData name="Nelson, Brandy J." userId="8349798c-70a4-40cb-8160-2f22afab5a6d" providerId="ADAL" clId="{8A66436A-A808-4B92-A3C9-838113DABADF}" dt="2020-05-27T15:59:42.686" v="951" actId="1035"/>
          <ac:spMkLst>
            <pc:docMk/>
            <pc:sldMk cId="1361997026" sldId="288"/>
            <ac:spMk id="2" creationId="{6BC23FD0-24A3-4BC4-A4BF-30EA14C787DD}"/>
          </ac:spMkLst>
        </pc:spChg>
        <pc:spChg chg="mod">
          <ac:chgData name="Nelson, Brandy J." userId="8349798c-70a4-40cb-8160-2f22afab5a6d" providerId="ADAL" clId="{8A66436A-A808-4B92-A3C9-838113DABADF}" dt="2020-05-27T15:59:46.694" v="958" actId="1035"/>
          <ac:spMkLst>
            <pc:docMk/>
            <pc:sldMk cId="1361997026" sldId="288"/>
            <ac:spMk id="3" creationId="{A5AE6618-0982-4776-BE5B-B926EA0F96E3}"/>
          </ac:spMkLst>
        </pc:spChg>
        <pc:spChg chg="add mod">
          <ac:chgData name="Nelson, Brandy J." userId="8349798c-70a4-40cb-8160-2f22afab5a6d" providerId="ADAL" clId="{8A66436A-A808-4B92-A3C9-838113DABADF}" dt="2020-05-27T15:50:19.760" v="479" actId="1037"/>
          <ac:spMkLst>
            <pc:docMk/>
            <pc:sldMk cId="1361997026" sldId="288"/>
            <ac:spMk id="5" creationId="{92C56692-5AB1-4DAE-9F9D-36DF1460C12D}"/>
          </ac:spMkLst>
        </pc:spChg>
        <pc:spChg chg="add mod">
          <ac:chgData name="Nelson, Brandy J." userId="8349798c-70a4-40cb-8160-2f22afab5a6d" providerId="ADAL" clId="{8A66436A-A808-4B92-A3C9-838113DABADF}" dt="2020-05-27T15:53:16.518" v="706" actId="14100"/>
          <ac:spMkLst>
            <pc:docMk/>
            <pc:sldMk cId="1361997026" sldId="288"/>
            <ac:spMk id="10" creationId="{E6EF9B54-746C-499B-9752-3EF7CA8DEDE3}"/>
          </ac:spMkLst>
        </pc:spChg>
        <pc:spChg chg="add mod">
          <ac:chgData name="Nelson, Brandy J." userId="8349798c-70a4-40cb-8160-2f22afab5a6d" providerId="ADAL" clId="{8A66436A-A808-4B92-A3C9-838113DABADF}" dt="2020-05-27T15:53:57.270" v="718" actId="1037"/>
          <ac:spMkLst>
            <pc:docMk/>
            <pc:sldMk cId="1361997026" sldId="288"/>
            <ac:spMk id="11" creationId="{CBABAA36-EDC2-42ED-A92B-071670695A2C}"/>
          </ac:spMkLst>
        </pc:spChg>
        <pc:spChg chg="add mod">
          <ac:chgData name="Nelson, Brandy J." userId="8349798c-70a4-40cb-8160-2f22afab5a6d" providerId="ADAL" clId="{8A66436A-A808-4B92-A3C9-838113DABADF}" dt="2020-05-27T15:55:17.098" v="767" actId="14100"/>
          <ac:spMkLst>
            <pc:docMk/>
            <pc:sldMk cId="1361997026" sldId="288"/>
            <ac:spMk id="15" creationId="{FD808C30-272F-4268-B0F5-3026D3B9571D}"/>
          </ac:spMkLst>
        </pc:spChg>
        <pc:spChg chg="add del">
          <ac:chgData name="Nelson, Brandy J." userId="8349798c-70a4-40cb-8160-2f22afab5a6d" providerId="ADAL" clId="{8A66436A-A808-4B92-A3C9-838113DABADF}" dt="2020-05-27T15:55:32.266" v="769" actId="11529"/>
          <ac:spMkLst>
            <pc:docMk/>
            <pc:sldMk cId="1361997026" sldId="288"/>
            <ac:spMk id="16" creationId="{31E21A75-F500-4B13-A8A1-C9ADB8A2773B}"/>
          </ac:spMkLst>
        </pc:spChg>
        <pc:spChg chg="add mod">
          <ac:chgData name="Nelson, Brandy J." userId="8349798c-70a4-40cb-8160-2f22afab5a6d" providerId="ADAL" clId="{8A66436A-A808-4B92-A3C9-838113DABADF}" dt="2020-05-27T15:57:00.088" v="778" actId="1076"/>
          <ac:spMkLst>
            <pc:docMk/>
            <pc:sldMk cId="1361997026" sldId="288"/>
            <ac:spMk id="18" creationId="{F4D869E1-973C-4ADB-A485-6400BF3B5502}"/>
          </ac:spMkLst>
        </pc:spChg>
        <pc:spChg chg="add mod">
          <ac:chgData name="Nelson, Brandy J." userId="8349798c-70a4-40cb-8160-2f22afab5a6d" providerId="ADAL" clId="{8A66436A-A808-4B92-A3C9-838113DABADF}" dt="2020-05-27T15:58:31.560" v="902" actId="208"/>
          <ac:spMkLst>
            <pc:docMk/>
            <pc:sldMk cId="1361997026" sldId="288"/>
            <ac:spMk id="21" creationId="{3307FF92-F137-4B94-A0EE-A1F13D8B10A1}"/>
          </ac:spMkLst>
        </pc:spChg>
        <pc:spChg chg="add mod">
          <ac:chgData name="Nelson, Brandy J." userId="8349798c-70a4-40cb-8160-2f22afab5a6d" providerId="ADAL" clId="{8A66436A-A808-4B92-A3C9-838113DABADF}" dt="2020-05-27T16:00:32.554" v="968" actId="13822"/>
          <ac:spMkLst>
            <pc:docMk/>
            <pc:sldMk cId="1361997026" sldId="288"/>
            <ac:spMk id="22" creationId="{34FA98DD-AE37-4C95-8E47-ED6475B5092A}"/>
          </ac:spMkLst>
        </pc:spChg>
        <pc:spChg chg="add mod">
          <ac:chgData name="Nelson, Brandy J." userId="8349798c-70a4-40cb-8160-2f22afab5a6d" providerId="ADAL" clId="{8A66436A-A808-4B92-A3C9-838113DABADF}" dt="2020-05-27T16:01:24.744" v="1032" actId="1037"/>
          <ac:spMkLst>
            <pc:docMk/>
            <pc:sldMk cId="1361997026" sldId="288"/>
            <ac:spMk id="25" creationId="{819DA967-366A-42D0-8D95-E360BCBE02B0}"/>
          </ac:spMkLst>
        </pc:spChg>
        <pc:picChg chg="add mod">
          <ac:chgData name="Nelson, Brandy J." userId="8349798c-70a4-40cb-8160-2f22afab5a6d" providerId="ADAL" clId="{8A66436A-A808-4B92-A3C9-838113DABADF}" dt="2020-05-27T15:49:21.238" v="427" actId="1076"/>
          <ac:picMkLst>
            <pc:docMk/>
            <pc:sldMk cId="1361997026" sldId="288"/>
            <ac:picMk id="4" creationId="{7E158D71-89FA-4852-B85B-62EE301FC060}"/>
          </ac:picMkLst>
        </pc:picChg>
        <pc:picChg chg="add mod">
          <ac:chgData name="Nelson, Brandy J." userId="8349798c-70a4-40cb-8160-2f22afab5a6d" providerId="ADAL" clId="{8A66436A-A808-4B92-A3C9-838113DABADF}" dt="2020-05-27T15:50:11.116" v="468" actId="1076"/>
          <ac:picMkLst>
            <pc:docMk/>
            <pc:sldMk cId="1361997026" sldId="288"/>
            <ac:picMk id="6" creationId="{CE8AECFC-1408-456F-B4DB-5C90AC00938A}"/>
          </ac:picMkLst>
        </pc:picChg>
        <pc:picChg chg="add mod">
          <ac:chgData name="Nelson, Brandy J." userId="8349798c-70a4-40cb-8160-2f22afab5a6d" providerId="ADAL" clId="{8A66436A-A808-4B92-A3C9-838113DABADF}" dt="2020-05-27T15:54:32.539" v="724" actId="1076"/>
          <ac:picMkLst>
            <pc:docMk/>
            <pc:sldMk cId="1361997026" sldId="288"/>
            <ac:picMk id="12" creationId="{5F30FBB5-0A08-4D55-9DDD-D35FE6403E1A}"/>
          </ac:picMkLst>
        </pc:picChg>
        <pc:picChg chg="add mod">
          <ac:chgData name="Nelson, Brandy J." userId="8349798c-70a4-40cb-8160-2f22afab5a6d" providerId="ADAL" clId="{8A66436A-A808-4B92-A3C9-838113DABADF}" dt="2020-05-27T15:54:27.035" v="723" actId="1076"/>
          <ac:picMkLst>
            <pc:docMk/>
            <pc:sldMk cId="1361997026" sldId="288"/>
            <ac:picMk id="13" creationId="{497EE8B5-274E-4717-914B-B90224F9BE16}"/>
          </ac:picMkLst>
        </pc:picChg>
        <pc:picChg chg="add mod">
          <ac:chgData name="Nelson, Brandy J." userId="8349798c-70a4-40cb-8160-2f22afab5a6d" providerId="ADAL" clId="{8A66436A-A808-4B92-A3C9-838113DABADF}" dt="2020-05-27T15:54:19.835" v="722" actId="1076"/>
          <ac:picMkLst>
            <pc:docMk/>
            <pc:sldMk cId="1361997026" sldId="288"/>
            <ac:picMk id="14" creationId="{98FCEC09-8C06-4910-B853-52AF3D882FE7}"/>
          </ac:picMkLst>
        </pc:picChg>
        <pc:picChg chg="add del">
          <ac:chgData name="Nelson, Brandy J." userId="8349798c-70a4-40cb-8160-2f22afab5a6d" providerId="ADAL" clId="{8A66436A-A808-4B92-A3C9-838113DABADF}" dt="2020-05-27T15:55:56.247" v="771"/>
          <ac:picMkLst>
            <pc:docMk/>
            <pc:sldMk cId="1361997026" sldId="288"/>
            <ac:picMk id="17" creationId="{23CC53BB-3D74-4AB8-8401-C9C1AEE173C1}"/>
          </ac:picMkLst>
        </pc:picChg>
        <pc:picChg chg="add mod">
          <ac:chgData name="Nelson, Brandy J." userId="8349798c-70a4-40cb-8160-2f22afab5a6d" providerId="ADAL" clId="{8A66436A-A808-4B92-A3C9-838113DABADF}" dt="2020-05-27T15:58:45.419" v="947" actId="1036"/>
          <ac:picMkLst>
            <pc:docMk/>
            <pc:sldMk cId="1361997026" sldId="288"/>
            <ac:picMk id="19" creationId="{03EDBBE5-01D1-47C0-AA32-536E72AB0DC9}"/>
          </ac:picMkLst>
        </pc:picChg>
        <pc:picChg chg="add mod">
          <ac:chgData name="Nelson, Brandy J." userId="8349798c-70a4-40cb-8160-2f22afab5a6d" providerId="ADAL" clId="{8A66436A-A808-4B92-A3C9-838113DABADF}" dt="2020-05-27T15:56:54.859" v="777" actId="1076"/>
          <ac:picMkLst>
            <pc:docMk/>
            <pc:sldMk cId="1361997026" sldId="288"/>
            <ac:picMk id="20" creationId="{B9635431-DAC9-403F-A9EF-21CC02DFE79E}"/>
          </ac:picMkLst>
        </pc:picChg>
        <pc:cxnChg chg="add mod">
          <ac:chgData name="Nelson, Brandy J." userId="8349798c-70a4-40cb-8160-2f22afab5a6d" providerId="ADAL" clId="{8A66436A-A808-4B92-A3C9-838113DABADF}" dt="2020-05-27T15:51:14.817" v="482" actId="13822"/>
          <ac:cxnSpMkLst>
            <pc:docMk/>
            <pc:sldMk cId="1361997026" sldId="288"/>
            <ac:cxnSpMk id="8" creationId="{CFAC9CD0-6336-42A4-8C6B-0D39C072F5F9}"/>
          </ac:cxnSpMkLst>
        </pc:cxnChg>
        <pc:cxnChg chg="add mod">
          <ac:chgData name="Nelson, Brandy J." userId="8349798c-70a4-40cb-8160-2f22afab5a6d" providerId="ADAL" clId="{8A66436A-A808-4B92-A3C9-838113DABADF}" dt="2020-05-27T16:00:44.396" v="970" actId="13822"/>
          <ac:cxnSpMkLst>
            <pc:docMk/>
            <pc:sldMk cId="1361997026" sldId="288"/>
            <ac:cxnSpMk id="24" creationId="{B4D3D433-954A-4479-A1D5-D3FACA773643}"/>
          </ac:cxnSpMkLst>
        </pc:cxnChg>
      </pc:sldChg>
    </pc:docChg>
  </pc:docChgLst>
  <pc:docChgLst>
    <pc:chgData name="Cassis, Lisa A." userId="S::lcassis@uky.edu::44744fa6-1a3e-4b95-950c-8f772ecf63a3" providerId="AD" clId="Web-{FBF8B34A-4D38-DD24-71B4-833EA18562B3}"/>
    <pc:docChg chg="modSld">
      <pc:chgData name="Cassis, Lisa A." userId="S::lcassis@uky.edu::44744fa6-1a3e-4b95-950c-8f772ecf63a3" providerId="AD" clId="Web-{FBF8B34A-4D38-DD24-71B4-833EA18562B3}" dt="2020-05-27T14:57:05.037" v="2" actId="20577"/>
      <pc:docMkLst>
        <pc:docMk/>
      </pc:docMkLst>
      <pc:sldChg chg="modSp">
        <pc:chgData name="Cassis, Lisa A." userId="S::lcassis@uky.edu::44744fa6-1a3e-4b95-950c-8f772ecf63a3" providerId="AD" clId="Web-{FBF8B34A-4D38-DD24-71B4-833EA18562B3}" dt="2020-05-27T14:46:24.493" v="1" actId="20577"/>
        <pc:sldMkLst>
          <pc:docMk/>
          <pc:sldMk cId="363980158" sldId="279"/>
        </pc:sldMkLst>
        <pc:spChg chg="mod">
          <ac:chgData name="Cassis, Lisa A." userId="S::lcassis@uky.edu::44744fa6-1a3e-4b95-950c-8f772ecf63a3" providerId="AD" clId="Web-{FBF8B34A-4D38-DD24-71B4-833EA18562B3}" dt="2020-05-27T14:46:24.493" v="1" actId="20577"/>
          <ac:spMkLst>
            <pc:docMk/>
            <pc:sldMk cId="363980158" sldId="279"/>
            <ac:spMk id="3" creationId="{1DC0B026-78C5-4AF7-9D66-D02E40526282}"/>
          </ac:spMkLst>
        </pc:spChg>
      </pc:sldChg>
    </pc:docChg>
  </pc:docChgLst>
  <pc:docChgLst>
    <pc:chgData name="Dwoskin, Linda P." userId="S::ldwoskin@uky.edu::8f5339d6-f05d-41a1-b4ad-217ad97790fc" providerId="AD" clId="Web-{5C322B0A-BA01-5A9A-7C51-E5185417B911}"/>
    <pc:docChg chg="modSld">
      <pc:chgData name="Dwoskin, Linda P." userId="S::ldwoskin@uky.edu::8f5339d6-f05d-41a1-b4ad-217ad97790fc" providerId="AD" clId="Web-{5C322B0A-BA01-5A9A-7C51-E5185417B911}" dt="2020-05-27T15:25:27.940" v="2" actId="20577"/>
      <pc:docMkLst>
        <pc:docMk/>
      </pc:docMkLst>
      <pc:sldChg chg="modSp">
        <pc:chgData name="Dwoskin, Linda P." userId="S::ldwoskin@uky.edu::8f5339d6-f05d-41a1-b4ad-217ad97790fc" providerId="AD" clId="Web-{5C322B0A-BA01-5A9A-7C51-E5185417B911}" dt="2020-05-27T15:25:21.815" v="0" actId="20577"/>
        <pc:sldMkLst>
          <pc:docMk/>
          <pc:sldMk cId="363980158" sldId="279"/>
        </pc:sldMkLst>
        <pc:spChg chg="mod">
          <ac:chgData name="Dwoskin, Linda P." userId="S::ldwoskin@uky.edu::8f5339d6-f05d-41a1-b4ad-217ad97790fc" providerId="AD" clId="Web-{5C322B0A-BA01-5A9A-7C51-E5185417B911}" dt="2020-05-27T15:25:21.815" v="0" actId="20577"/>
          <ac:spMkLst>
            <pc:docMk/>
            <pc:sldMk cId="363980158" sldId="279"/>
            <ac:spMk id="3" creationId="{1DC0B026-78C5-4AF7-9D66-D02E405262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6D54-1118-495C-94B7-2A7224E8E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433FFE-6783-4FA9-A575-5ABDB1458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DD81E8-7C03-44D8-A5C2-E20DAA1531BD}"/>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F63D6F38-6FDC-48F3-8B9B-CD79BF79A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BFB01-C4AA-4D99-A9F1-B3B1E0CC58B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04363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4DF3-A467-4AEE-A89F-17E7734BFA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6CE62-C47A-4FE3-AF77-F9AC5B53C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258F6-D47C-4E0A-87DB-BA879826099A}"/>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9AA089CF-4A90-432C-93A6-DCF2BCE82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6669C-A7A3-45A2-8D76-9D561CD2CFE1}"/>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55563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FBE66-4634-47EB-BB0F-E1E656EFFD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8BEFE-1553-4747-BEE3-C133409F0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F6E02-5939-4F06-A9DE-C70F435B6B13}"/>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02D74D81-E44D-436C-A1E5-CBF468753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3CEA3-19F0-4194-A084-5A00BE378738}"/>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20328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3373-03E2-4456-82C2-5409D9154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ECC6B-92F3-4A34-9A72-01EF8F3BA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7BC61-6345-4133-8F2A-CEC3ED216FEF}"/>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575F8FE1-447C-47CB-BC63-560DD4A34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8A09-34BD-4C6B-A625-3D28B6547020}"/>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83222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378-F0CC-443F-9331-86CDB8701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E972E-B885-4173-B961-7484D39BF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E825B-EBFD-46B7-AA99-AC88E39C2859}"/>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10FC3177-739F-4029-B202-917FED703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78A6E-60B5-4202-9D89-5498EA066DE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81409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0C48-B3CF-459A-BFEC-1F3A7EB1F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9A8B3-61A2-4B2E-ABA5-982B6A608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CB40E-69EC-4278-AADF-07E201AA0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271A71-2FCB-434B-A156-0E92E6E0A96A}"/>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6" name="Footer Placeholder 5">
            <a:extLst>
              <a:ext uri="{FF2B5EF4-FFF2-40B4-BE49-F238E27FC236}">
                <a16:creationId xmlns:a16="http://schemas.microsoft.com/office/drawing/2014/main" id="{357249C5-F6B4-44E5-8A11-6519B4B9C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B7D6C-6303-4D46-A9A8-092A2EBD615B}"/>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73511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9F40-5E16-4B50-BFA7-CBC56D4D6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4EBA8-B18C-4D31-83CE-7B1279A0A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7A111-ECCA-4C17-A5A0-F2B583C70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65315-735D-4F37-B783-86E81E146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3A887-A061-4989-AC7B-3043D5A41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63902-704A-420F-B060-B159823E4922}"/>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8" name="Footer Placeholder 7">
            <a:extLst>
              <a:ext uri="{FF2B5EF4-FFF2-40B4-BE49-F238E27FC236}">
                <a16:creationId xmlns:a16="http://schemas.microsoft.com/office/drawing/2014/main" id="{7155C7E3-5FEA-4928-AEA1-357C5F7B5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970B9A-89EA-46FA-B8A8-8C0C6B037B34}"/>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975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6522-4016-4D14-B5A0-3BACDC572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39C72-D3AF-4B05-9CC2-9AA1B7D6CE8D}"/>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4" name="Footer Placeholder 3">
            <a:extLst>
              <a:ext uri="{FF2B5EF4-FFF2-40B4-BE49-F238E27FC236}">
                <a16:creationId xmlns:a16="http://schemas.microsoft.com/office/drawing/2014/main" id="{AF75E1EF-83CB-4301-9848-0C04C6398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B03668-F340-4E86-8703-FE53E8FF494F}"/>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38598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EA075-D8D4-4765-A0C0-1A9111786C63}"/>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3" name="Footer Placeholder 2">
            <a:extLst>
              <a:ext uri="{FF2B5EF4-FFF2-40B4-BE49-F238E27FC236}">
                <a16:creationId xmlns:a16="http://schemas.microsoft.com/office/drawing/2014/main" id="{D0B093AA-FCD1-4DED-A03F-E06151D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C7C02C-DA34-4436-9AB9-205271B4CAE3}"/>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232723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3C68-3DC3-44DA-97C5-0DE434D75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5B36D-5FAF-4CF1-834B-35B7AB854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65BD0-DE96-4BD3-9E3A-ED3FCDB93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F499D-30CD-43E9-A170-106F1531DEAF}"/>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6" name="Footer Placeholder 5">
            <a:extLst>
              <a:ext uri="{FF2B5EF4-FFF2-40B4-BE49-F238E27FC236}">
                <a16:creationId xmlns:a16="http://schemas.microsoft.com/office/drawing/2014/main" id="{21DB203D-2539-4139-B14B-55D2CCC20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1BB11-D054-4F48-B4A9-282BD0B34CA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43638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D182-2FAC-4CD4-A9A2-ED2D4D4F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72382-A99F-482D-A270-483720951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407A2-806B-4F89-B53C-F00C27AEB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4D833-DFB1-4135-A602-CF5EE9324452}"/>
              </a:ext>
            </a:extLst>
          </p:cNvPr>
          <p:cNvSpPr>
            <a:spLocks noGrp="1"/>
          </p:cNvSpPr>
          <p:nvPr>
            <p:ph type="dt" sz="half" idx="10"/>
          </p:nvPr>
        </p:nvSpPr>
        <p:spPr/>
        <p:txBody>
          <a:bodyPr/>
          <a:lstStyle/>
          <a:p>
            <a:fld id="{7FE95C8A-9543-4C1D-B17C-F81DDBD1E417}" type="datetimeFigureOut">
              <a:rPr lang="en-US" smtClean="0"/>
              <a:t>6/10/2020</a:t>
            </a:fld>
            <a:endParaRPr lang="en-US"/>
          </a:p>
        </p:txBody>
      </p:sp>
      <p:sp>
        <p:nvSpPr>
          <p:cNvPr id="6" name="Footer Placeholder 5">
            <a:extLst>
              <a:ext uri="{FF2B5EF4-FFF2-40B4-BE49-F238E27FC236}">
                <a16:creationId xmlns:a16="http://schemas.microsoft.com/office/drawing/2014/main" id="{83D474AD-7112-455A-9DA3-436AE823E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B7BAC-6947-4DD1-9F4C-162D5AD01D58}"/>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328394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40DB8-0018-43AD-AB79-D38CA430D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FF9D6B-9A52-47A4-87C5-C94980B50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AFA03-A9F6-42C5-8CC5-4D3E259BC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5C8A-9543-4C1D-B17C-F81DDBD1E417}" type="datetimeFigureOut">
              <a:rPr lang="en-US" smtClean="0"/>
              <a:t>6/10/2020</a:t>
            </a:fld>
            <a:endParaRPr lang="en-US"/>
          </a:p>
        </p:txBody>
      </p:sp>
      <p:sp>
        <p:nvSpPr>
          <p:cNvPr id="5" name="Footer Placeholder 4">
            <a:extLst>
              <a:ext uri="{FF2B5EF4-FFF2-40B4-BE49-F238E27FC236}">
                <a16:creationId xmlns:a16="http://schemas.microsoft.com/office/drawing/2014/main" id="{B9612995-0E9D-4956-A8DF-D23E2FEEB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0B1132-BE10-4760-BA33-79C8A5C56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C1B49-6398-446B-B5C2-238F1694175D}" type="slidenum">
              <a:rPr lang="en-US" smtClean="0"/>
              <a:t>‹#›</a:t>
            </a:fld>
            <a:endParaRPr lang="en-US"/>
          </a:p>
        </p:txBody>
      </p:sp>
    </p:spTree>
    <p:extLst>
      <p:ext uri="{BB962C8B-B14F-4D97-AF65-F5344CB8AC3E}">
        <p14:creationId xmlns:p14="http://schemas.microsoft.com/office/powerpoint/2010/main" val="367892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am04.safelinks.protection.outlook.com/?url=https%3A%2F%2Fwww.uky.edu%2Fcoronavirus%2F&amp;data=02%7C01%7Clcassis%40uky.edu%7C8f88b9e291e74d0d37a008d7f37a6081%7C2b30530b69b64457b818481cb53d42ae%7C0%7C0%7C637245579240267801&amp;sdata=Ve%2Fb7wz%2BzRm2ZZuNJUFxTYgYmqAuvYkDaNs%2Bx%2FEDVnc%3D&amp;reserved=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am04.safelinks.protection.outlook.com/?url=https%3A%2F%2Fauxweb.ad.uky.edu%2FUKSupplyCenter%2F&amp;data=02%7C01%7Clcassis%40uky.edu%7C8f88b9e291e74d0d37a008d7f37a6081%7C2b30530b69b64457b818481cb53d42ae%7C0%7C0%7C637245579240267801&amp;sdata=ObTPJQI0N4bCNrbiT8X040W5cg%2BRT%2BI7FIUZ5nu45Js%3D&amp;reserved=0" TargetMode="External"/><Relationship Id="rId2" Type="http://schemas.openxmlformats.org/officeDocument/2006/relationships/hyperlink" Target="https://www.uky.edu/coronavirus/faqs" TargetMode="External"/><Relationship Id="rId1" Type="http://schemas.openxmlformats.org/officeDocument/2006/relationships/slideLayout" Target="../slideLayouts/slideLayout2.xml"/><Relationship Id="rId4" Type="http://schemas.openxmlformats.org/officeDocument/2006/relationships/hyperlink" Target="https://youtu.be/SfZmWJOUEh0"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d914EnpU4F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pa.gov/pesticide-registration/list-n-disinfectants-use-against-sars-cov-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uky.edu/resources/covid-19-guidance-research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research.uky.edu/resources/covid-19-guidance-researcher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khealthcare.uky.edu/university-health-service/employee-health" TargetMode="External"/><Relationship Id="rId2" Type="http://schemas.openxmlformats.org/officeDocument/2006/relationships/hyperlink" Target="https://www.uky.edu/eeo/ada-complian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ukhealthcare.uky.edu/staff/corporate-compliance" TargetMode="External"/><Relationship Id="rId2" Type="http://schemas.openxmlformats.org/officeDocument/2006/relationships/hyperlink" Target="https://www.research.uky.edu/research-miscondu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ky.edu/coronavir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uky.edu/resources/covid-19-guidance-research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065B-2F06-4C2A-AFA1-F52AB42DAB51}"/>
              </a:ext>
            </a:extLst>
          </p:cNvPr>
          <p:cNvSpPr>
            <a:spLocks noGrp="1"/>
          </p:cNvSpPr>
          <p:nvPr>
            <p:ph type="ctrTitle"/>
          </p:nvPr>
        </p:nvSpPr>
        <p:spPr/>
        <p:txBody>
          <a:bodyPr>
            <a:normAutofit/>
          </a:bodyPr>
          <a:lstStyle/>
          <a:p>
            <a:r>
              <a:rPr lang="en-US" b="1"/>
              <a:t>Resumption of Research Phased Plan</a:t>
            </a:r>
            <a:endParaRPr lang="en-US"/>
          </a:p>
        </p:txBody>
      </p:sp>
      <p:sp>
        <p:nvSpPr>
          <p:cNvPr id="3" name="Subtitle 2">
            <a:extLst>
              <a:ext uri="{FF2B5EF4-FFF2-40B4-BE49-F238E27FC236}">
                <a16:creationId xmlns:a16="http://schemas.microsoft.com/office/drawing/2014/main" id="{8291AFA7-EC70-4F0D-8845-0415D46F2282}"/>
              </a:ext>
            </a:extLst>
          </p:cNvPr>
          <p:cNvSpPr>
            <a:spLocks noGrp="1"/>
          </p:cNvSpPr>
          <p:nvPr>
            <p:ph type="subTitle" idx="1"/>
          </p:nvPr>
        </p:nvSpPr>
        <p:spPr/>
        <p:txBody>
          <a:bodyPr/>
          <a:lstStyle/>
          <a:p>
            <a:r>
              <a:rPr lang="en-US"/>
              <a:t>University of Kentucky</a:t>
            </a:r>
          </a:p>
          <a:p>
            <a:r>
              <a:rPr lang="en-US"/>
              <a:t>Office of the Vice President for Research</a:t>
            </a:r>
          </a:p>
        </p:txBody>
      </p:sp>
    </p:spTree>
    <p:extLst>
      <p:ext uri="{BB962C8B-B14F-4D97-AF65-F5344CB8AC3E}">
        <p14:creationId xmlns:p14="http://schemas.microsoft.com/office/powerpoint/2010/main" val="2943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4517-2414-429F-90B7-B6F5E3D3EC33}"/>
              </a:ext>
            </a:extLst>
          </p:cNvPr>
          <p:cNvSpPr>
            <a:spLocks noGrp="1"/>
          </p:cNvSpPr>
          <p:nvPr>
            <p:ph type="title"/>
          </p:nvPr>
        </p:nvSpPr>
        <p:spPr/>
        <p:txBody>
          <a:bodyPr>
            <a:normAutofit fontScale="90000"/>
          </a:bodyPr>
          <a:lstStyle/>
          <a:p>
            <a:r>
              <a:rPr lang="en-US" sz="2700"/>
              <a:t>Guidance for Resuming Research Operations to Minimize COVID-19 Transmission</a:t>
            </a:r>
            <a:br>
              <a:rPr lang="en-US"/>
            </a:br>
            <a:r>
              <a:rPr lang="en-US" sz="4000"/>
              <a:t>Key Points (all phases):</a:t>
            </a:r>
            <a:endParaRPr lang="en-US"/>
          </a:p>
        </p:txBody>
      </p:sp>
      <p:sp>
        <p:nvSpPr>
          <p:cNvPr id="3" name="Content Placeholder 2">
            <a:extLst>
              <a:ext uri="{FF2B5EF4-FFF2-40B4-BE49-F238E27FC236}">
                <a16:creationId xmlns:a16="http://schemas.microsoft.com/office/drawing/2014/main" id="{4BFAD7A9-42A1-43B2-9C34-552F61E63451}"/>
              </a:ext>
            </a:extLst>
          </p:cNvPr>
          <p:cNvSpPr>
            <a:spLocks noGrp="1"/>
          </p:cNvSpPr>
          <p:nvPr>
            <p:ph idx="1"/>
          </p:nvPr>
        </p:nvSpPr>
        <p:spPr/>
        <p:txBody>
          <a:bodyPr>
            <a:normAutofit lnSpcReduction="10000"/>
          </a:bodyPr>
          <a:lstStyle/>
          <a:p>
            <a:pPr lvl="0"/>
            <a:r>
              <a:rPr lang="en-US"/>
              <a:t>If you have signs or symptoms of COVID-19, do not come to campus.  Please seek medical attention.  Contact your supervisor to arrange for backup coverage of essential research tasks. Guidelines for testing will be provided by UK HealthCare and instructions forthcoming.</a:t>
            </a:r>
          </a:p>
          <a:p>
            <a:pPr lvl="0"/>
            <a:r>
              <a:rPr lang="en-US"/>
              <a:t>Every person is assumed to be a possible asymptomatic carrier of COVID-19 during the community transmission phase of this ongoing pandemic. </a:t>
            </a:r>
          </a:p>
          <a:p>
            <a:pPr lvl="0"/>
            <a:r>
              <a:rPr lang="en-US"/>
              <a:t>Safe distancing of at least 6 ft. between persons in the same workspace (and other areas, including restrooms and elevators) is important in reducing risks of transmission and exposure to COVID-19.</a:t>
            </a:r>
          </a:p>
        </p:txBody>
      </p:sp>
    </p:spTree>
    <p:extLst>
      <p:ext uri="{BB962C8B-B14F-4D97-AF65-F5344CB8AC3E}">
        <p14:creationId xmlns:p14="http://schemas.microsoft.com/office/powerpoint/2010/main" val="298040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4517-2414-429F-90B7-B6F5E3D3EC33}"/>
              </a:ext>
            </a:extLst>
          </p:cNvPr>
          <p:cNvSpPr>
            <a:spLocks noGrp="1"/>
          </p:cNvSpPr>
          <p:nvPr>
            <p:ph type="title"/>
          </p:nvPr>
        </p:nvSpPr>
        <p:spPr/>
        <p:txBody>
          <a:bodyPr>
            <a:normAutofit fontScale="90000"/>
          </a:bodyPr>
          <a:lstStyle/>
          <a:p>
            <a:r>
              <a:rPr lang="en-US" sz="2700"/>
              <a:t>Guidance for Resuming Research Operations to Minimize COVID-19 Transmission</a:t>
            </a:r>
            <a:br>
              <a:rPr lang="en-US"/>
            </a:br>
            <a:r>
              <a:rPr lang="en-US" sz="4000"/>
              <a:t>Key Points (all phases):</a:t>
            </a:r>
            <a:endParaRPr lang="en-US"/>
          </a:p>
        </p:txBody>
      </p:sp>
      <p:sp>
        <p:nvSpPr>
          <p:cNvPr id="3" name="Content Placeholder 2">
            <a:extLst>
              <a:ext uri="{FF2B5EF4-FFF2-40B4-BE49-F238E27FC236}">
                <a16:creationId xmlns:a16="http://schemas.microsoft.com/office/drawing/2014/main" id="{4BFAD7A9-42A1-43B2-9C34-552F61E63451}"/>
              </a:ext>
            </a:extLst>
          </p:cNvPr>
          <p:cNvSpPr>
            <a:spLocks noGrp="1"/>
          </p:cNvSpPr>
          <p:nvPr>
            <p:ph idx="1"/>
          </p:nvPr>
        </p:nvSpPr>
        <p:spPr/>
        <p:txBody>
          <a:bodyPr>
            <a:normAutofit fontScale="70000" lnSpcReduction="20000"/>
          </a:bodyPr>
          <a:lstStyle/>
          <a:p>
            <a:pPr lvl="0"/>
            <a:r>
              <a:rPr lang="en-US"/>
              <a:t>It is the responsibility of each Principal Investigator (PI) to implement COVID-19 transmission risk reduction strategies that best fit their specific research workspace in order to minimize the probability of COVID-19 transmission. It is recognized that variabilities in workspace size, function, and focus may require adapting variances from the baseline recommendations, which will be included in the template and reviewed by Chairs, Center Directors and Associate Deans for Research.  The guidance and reference list in this document are suggested to help PIs achieve that goal.</a:t>
            </a:r>
          </a:p>
          <a:p>
            <a:pPr lvl="0"/>
            <a:r>
              <a:rPr lang="en-US"/>
              <a:t>Continuity of research operations requires that all research personnel assure their own safety and that of their coworkers by taking appropriate steps to minimize transmission of COVID-19 (person-to-person, person-to-surface, and surface-to-person) when working.  Surface disinfectant procedures are described below.</a:t>
            </a:r>
          </a:p>
          <a:p>
            <a:pPr lvl="0"/>
            <a:r>
              <a:rPr lang="en-US"/>
              <a:t>Plans need to be flexible enough to enable the swift ramp down of research to an earlier phase in response to changing circumstances and as directed by the Vice President for Research. Ramp down contingency plans will be included in the template that is approved by Chairs, Center Directors and Associate Deans for Research.</a:t>
            </a:r>
          </a:p>
          <a:p>
            <a:pPr lvl="0"/>
            <a:r>
              <a:rPr lang="en-US"/>
              <a:t>Refer to </a:t>
            </a:r>
            <a:r>
              <a:rPr lang="en-US" u="sng">
                <a:hlinkClick r:id="rId2"/>
              </a:rPr>
              <a:t>https://www.uky.edu/coronavirus/</a:t>
            </a:r>
            <a:r>
              <a:rPr lang="en-US"/>
              <a:t> for the most up-to-date institutional information.</a:t>
            </a:r>
          </a:p>
        </p:txBody>
      </p:sp>
    </p:spTree>
    <p:extLst>
      <p:ext uri="{BB962C8B-B14F-4D97-AF65-F5344CB8AC3E}">
        <p14:creationId xmlns:p14="http://schemas.microsoft.com/office/powerpoint/2010/main" val="210479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fontScale="92500" lnSpcReduction="20000"/>
          </a:bodyPr>
          <a:lstStyle/>
          <a:p>
            <a:pPr lvl="0"/>
            <a:r>
              <a:rPr lang="en-US" b="1" u="sng"/>
              <a:t>Maximize Spatial Distancing in Research Workspace.</a:t>
            </a:r>
            <a:r>
              <a:rPr lang="en-US"/>
              <a:t>  Continue minimum 6 ft. separation between researchers for all Phases. Follow guidelines by the University and state regarding maximum occupancy in any room. Options on how to achieve are as follows:</a:t>
            </a:r>
          </a:p>
          <a:p>
            <a:pPr lvl="1"/>
            <a:r>
              <a:rPr lang="en-US" b="1"/>
              <a:t>Establish 6 ft. distancing zones in research workspace.</a:t>
            </a:r>
            <a:endParaRPr lang="en-US"/>
          </a:p>
          <a:p>
            <a:r>
              <a:rPr lang="en-US" b="1" i="1"/>
              <a:t>Examples:</a:t>
            </a:r>
            <a:endParaRPr lang="en-US"/>
          </a:p>
          <a:p>
            <a:pPr lvl="2"/>
            <a:r>
              <a:rPr lang="en-US" b="1" i="1"/>
              <a:t>Create alternating workspaces:</a:t>
            </a:r>
            <a:r>
              <a:rPr lang="en-US"/>
              <a:t>   Where laboratory benches within a bay have researchers in close proximity with chair backs facing each other, close down alternate workspace on each bench to create a staggered workspace across the laboratory.  Avoid placing personnel directly across benches from one another.</a:t>
            </a:r>
          </a:p>
          <a:p>
            <a:pPr lvl="2"/>
            <a:r>
              <a:rPr lang="en-US" b="1" i="1"/>
              <a:t>Place markers (colored tape) on the floor and benches</a:t>
            </a:r>
            <a:r>
              <a:rPr lang="en-US"/>
              <a:t> to identify 6 ft. separation; particularly in common areas where multiple individuals may need to access shared equipment.</a:t>
            </a:r>
          </a:p>
          <a:p>
            <a:pPr lvl="1"/>
            <a:r>
              <a:rPr lang="en-US" b="1"/>
              <a:t>For research workspace with more than one entrance:</a:t>
            </a:r>
            <a:r>
              <a:rPr lang="en-US" b="1" i="1"/>
              <a:t>  </a:t>
            </a:r>
            <a:r>
              <a:rPr lang="en-US"/>
              <a:t>Consider designating one entrance for ingress and one entrance for egress and establish traffic flow patterns to minimize close proximity to others during entry and exit.</a:t>
            </a:r>
          </a:p>
        </p:txBody>
      </p:sp>
    </p:spTree>
    <p:extLst>
      <p:ext uri="{BB962C8B-B14F-4D97-AF65-F5344CB8AC3E}">
        <p14:creationId xmlns:p14="http://schemas.microsoft.com/office/powerpoint/2010/main" val="85915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BA89F41-F307-4B74-9B53-57F25FC14EDA}"/>
              </a:ext>
            </a:extLst>
          </p:cNvPr>
          <p:cNvPicPr>
            <a:picLocks noChangeAspect="1"/>
          </p:cNvPicPr>
          <p:nvPr/>
        </p:nvPicPr>
        <p:blipFill>
          <a:blip r:embed="rId2"/>
          <a:stretch>
            <a:fillRect/>
          </a:stretch>
        </p:blipFill>
        <p:spPr>
          <a:xfrm>
            <a:off x="740714" y="0"/>
            <a:ext cx="4631048" cy="6858000"/>
          </a:xfrm>
          <a:prstGeom prst="rect">
            <a:avLst/>
          </a:prstGeom>
        </p:spPr>
      </p:pic>
      <p:pic>
        <p:nvPicPr>
          <p:cNvPr id="13" name="Picture 12">
            <a:extLst>
              <a:ext uri="{FF2B5EF4-FFF2-40B4-BE49-F238E27FC236}">
                <a16:creationId xmlns:a16="http://schemas.microsoft.com/office/drawing/2014/main" id="{4EC045FC-D96A-4DF9-B15C-441AEEE9E384}"/>
              </a:ext>
            </a:extLst>
          </p:cNvPr>
          <p:cNvPicPr>
            <a:picLocks noChangeAspect="1"/>
          </p:cNvPicPr>
          <p:nvPr/>
        </p:nvPicPr>
        <p:blipFill>
          <a:blip r:embed="rId3"/>
          <a:stretch>
            <a:fillRect/>
          </a:stretch>
        </p:blipFill>
        <p:spPr>
          <a:xfrm>
            <a:off x="6483204" y="0"/>
            <a:ext cx="4860272" cy="6858000"/>
          </a:xfrm>
          <a:prstGeom prst="rect">
            <a:avLst/>
          </a:prstGeom>
        </p:spPr>
      </p:pic>
    </p:spTree>
    <p:extLst>
      <p:ext uri="{BB962C8B-B14F-4D97-AF65-F5344CB8AC3E}">
        <p14:creationId xmlns:p14="http://schemas.microsoft.com/office/powerpoint/2010/main" val="117676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3FD0-24A3-4BC4-A4BF-30EA14C787DD}"/>
              </a:ext>
            </a:extLst>
          </p:cNvPr>
          <p:cNvSpPr>
            <a:spLocks noGrp="1"/>
          </p:cNvSpPr>
          <p:nvPr>
            <p:ph type="title"/>
          </p:nvPr>
        </p:nvSpPr>
        <p:spPr>
          <a:xfrm>
            <a:off x="838200" y="327025"/>
            <a:ext cx="10515600" cy="1325563"/>
          </a:xfrm>
        </p:spPr>
        <p:txBody>
          <a:bodyPr>
            <a:normAutofit/>
          </a:bodyPr>
          <a:lstStyle/>
          <a:p>
            <a:r>
              <a:rPr lang="en-US" sz="3600" dirty="0"/>
              <a:t>Maximizing Spatial Distancing in Research Workspaces:</a:t>
            </a:r>
          </a:p>
        </p:txBody>
      </p:sp>
      <p:sp>
        <p:nvSpPr>
          <p:cNvPr id="3" name="Content Placeholder 2">
            <a:extLst>
              <a:ext uri="{FF2B5EF4-FFF2-40B4-BE49-F238E27FC236}">
                <a16:creationId xmlns:a16="http://schemas.microsoft.com/office/drawing/2014/main" id="{A5AE6618-0982-4776-BE5B-B926EA0F96E3}"/>
              </a:ext>
            </a:extLst>
          </p:cNvPr>
          <p:cNvSpPr>
            <a:spLocks noGrp="1"/>
          </p:cNvSpPr>
          <p:nvPr>
            <p:ph idx="1"/>
          </p:nvPr>
        </p:nvSpPr>
        <p:spPr>
          <a:xfrm>
            <a:off x="838200" y="1130300"/>
            <a:ext cx="10515600" cy="4351338"/>
          </a:xfrm>
        </p:spPr>
        <p:txBody>
          <a:bodyPr/>
          <a:lstStyle/>
          <a:p>
            <a:pPr marL="0" indent="0">
              <a:buNone/>
            </a:pPr>
            <a:r>
              <a:rPr lang="en-US" dirty="0"/>
              <a:t>BBSRB as an example open lab environment.</a:t>
            </a:r>
          </a:p>
        </p:txBody>
      </p:sp>
      <p:pic>
        <p:nvPicPr>
          <p:cNvPr id="4" name="Picture 3">
            <a:extLst>
              <a:ext uri="{FF2B5EF4-FFF2-40B4-BE49-F238E27FC236}">
                <a16:creationId xmlns:a16="http://schemas.microsoft.com/office/drawing/2014/main" id="{7E158D71-89FA-4852-B85B-62EE301FC060}"/>
              </a:ext>
            </a:extLst>
          </p:cNvPr>
          <p:cNvPicPr>
            <a:picLocks noChangeAspect="1"/>
          </p:cNvPicPr>
          <p:nvPr/>
        </p:nvPicPr>
        <p:blipFill>
          <a:blip r:embed="rId2"/>
          <a:stretch>
            <a:fillRect/>
          </a:stretch>
        </p:blipFill>
        <p:spPr>
          <a:xfrm>
            <a:off x="2171700" y="1530350"/>
            <a:ext cx="7600950" cy="4962525"/>
          </a:xfrm>
          <a:prstGeom prst="rect">
            <a:avLst/>
          </a:prstGeom>
        </p:spPr>
      </p:pic>
      <p:sp>
        <p:nvSpPr>
          <p:cNvPr id="5" name="Arrow: Down 4">
            <a:extLst>
              <a:ext uri="{FF2B5EF4-FFF2-40B4-BE49-F238E27FC236}">
                <a16:creationId xmlns:a16="http://schemas.microsoft.com/office/drawing/2014/main" id="{92C56692-5AB1-4DAE-9F9D-36DF1460C12D}"/>
              </a:ext>
            </a:extLst>
          </p:cNvPr>
          <p:cNvSpPr/>
          <p:nvPr/>
        </p:nvSpPr>
        <p:spPr>
          <a:xfrm>
            <a:off x="2533650" y="1690688"/>
            <a:ext cx="228600" cy="8318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8AECFC-1408-456F-B4DB-5C90AC00938A}"/>
              </a:ext>
            </a:extLst>
          </p:cNvPr>
          <p:cNvPicPr>
            <a:picLocks noChangeAspect="1"/>
          </p:cNvPicPr>
          <p:nvPr/>
        </p:nvPicPr>
        <p:blipFill>
          <a:blip r:embed="rId3"/>
          <a:stretch>
            <a:fillRect/>
          </a:stretch>
        </p:blipFill>
        <p:spPr>
          <a:xfrm rot="10800000">
            <a:off x="9136749" y="1679856"/>
            <a:ext cx="262151" cy="853514"/>
          </a:xfrm>
          <a:prstGeom prst="rect">
            <a:avLst/>
          </a:prstGeom>
        </p:spPr>
      </p:pic>
      <p:cxnSp>
        <p:nvCxnSpPr>
          <p:cNvPr id="8" name="Straight Arrow Connector 7">
            <a:extLst>
              <a:ext uri="{FF2B5EF4-FFF2-40B4-BE49-F238E27FC236}">
                <a16:creationId xmlns:a16="http://schemas.microsoft.com/office/drawing/2014/main" id="{CFAC9CD0-6336-42A4-8C6B-0D39C072F5F9}"/>
              </a:ext>
            </a:extLst>
          </p:cNvPr>
          <p:cNvCxnSpPr>
            <a:cxnSpLocks/>
          </p:cNvCxnSpPr>
          <p:nvPr/>
        </p:nvCxnSpPr>
        <p:spPr>
          <a:xfrm flipV="1">
            <a:off x="1619250" y="3429000"/>
            <a:ext cx="1885950" cy="8191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E6EF9B54-746C-499B-9752-3EF7CA8DEDE3}"/>
              </a:ext>
            </a:extLst>
          </p:cNvPr>
          <p:cNvSpPr txBox="1"/>
          <p:nvPr/>
        </p:nvSpPr>
        <p:spPr>
          <a:xfrm>
            <a:off x="9526" y="4248150"/>
            <a:ext cx="2162174" cy="1169551"/>
          </a:xfrm>
          <a:prstGeom prst="rect">
            <a:avLst/>
          </a:prstGeom>
          <a:noFill/>
          <a:ln>
            <a:solidFill>
              <a:schemeClr val="accent6"/>
            </a:solidFill>
          </a:ln>
        </p:spPr>
        <p:txBody>
          <a:bodyPr wrap="square" rtlCol="0">
            <a:spAutoFit/>
          </a:bodyPr>
          <a:lstStyle/>
          <a:p>
            <a:r>
              <a:rPr lang="en-US" sz="1400" dirty="0"/>
              <a:t>Special purpose rooms may only be able to accommodate one person and should be managed by scheduling.</a:t>
            </a:r>
          </a:p>
        </p:txBody>
      </p:sp>
      <p:sp>
        <p:nvSpPr>
          <p:cNvPr id="11" name="Smiley Face 10">
            <a:extLst>
              <a:ext uri="{FF2B5EF4-FFF2-40B4-BE49-F238E27FC236}">
                <a16:creationId xmlns:a16="http://schemas.microsoft.com/office/drawing/2014/main" id="{CBABAA36-EDC2-42ED-A92B-071670695A2C}"/>
              </a:ext>
            </a:extLst>
          </p:cNvPr>
          <p:cNvSpPr/>
          <p:nvPr/>
        </p:nvSpPr>
        <p:spPr>
          <a:xfrm>
            <a:off x="4457700" y="5417701"/>
            <a:ext cx="266700" cy="243324"/>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F30FBB5-0A08-4D55-9DDD-D35FE6403E1A}"/>
              </a:ext>
            </a:extLst>
          </p:cNvPr>
          <p:cNvPicPr>
            <a:picLocks noChangeAspect="1"/>
          </p:cNvPicPr>
          <p:nvPr/>
        </p:nvPicPr>
        <p:blipFill>
          <a:blip r:embed="rId4"/>
          <a:stretch>
            <a:fillRect/>
          </a:stretch>
        </p:blipFill>
        <p:spPr>
          <a:xfrm>
            <a:off x="2562225" y="5814313"/>
            <a:ext cx="280440" cy="256054"/>
          </a:xfrm>
          <a:prstGeom prst="rect">
            <a:avLst/>
          </a:prstGeom>
        </p:spPr>
      </p:pic>
      <p:pic>
        <p:nvPicPr>
          <p:cNvPr id="13" name="Picture 12">
            <a:extLst>
              <a:ext uri="{FF2B5EF4-FFF2-40B4-BE49-F238E27FC236}">
                <a16:creationId xmlns:a16="http://schemas.microsoft.com/office/drawing/2014/main" id="{497EE8B5-274E-4717-914B-B90224F9BE16}"/>
              </a:ext>
            </a:extLst>
          </p:cNvPr>
          <p:cNvPicPr>
            <a:picLocks noChangeAspect="1"/>
          </p:cNvPicPr>
          <p:nvPr/>
        </p:nvPicPr>
        <p:blipFill>
          <a:blip r:embed="rId4"/>
          <a:stretch>
            <a:fillRect/>
          </a:stretch>
        </p:blipFill>
        <p:spPr>
          <a:xfrm>
            <a:off x="3464212" y="4704898"/>
            <a:ext cx="280440" cy="256054"/>
          </a:xfrm>
          <a:prstGeom prst="rect">
            <a:avLst/>
          </a:prstGeom>
        </p:spPr>
      </p:pic>
      <p:pic>
        <p:nvPicPr>
          <p:cNvPr id="14" name="Picture 13">
            <a:extLst>
              <a:ext uri="{FF2B5EF4-FFF2-40B4-BE49-F238E27FC236}">
                <a16:creationId xmlns:a16="http://schemas.microsoft.com/office/drawing/2014/main" id="{98FCEC09-8C06-4910-B853-52AF3D882FE7}"/>
              </a:ext>
            </a:extLst>
          </p:cNvPr>
          <p:cNvPicPr>
            <a:picLocks noChangeAspect="1"/>
          </p:cNvPicPr>
          <p:nvPr/>
        </p:nvPicPr>
        <p:blipFill>
          <a:blip r:embed="rId4"/>
          <a:stretch>
            <a:fillRect/>
          </a:stretch>
        </p:blipFill>
        <p:spPr>
          <a:xfrm>
            <a:off x="5317605" y="4576871"/>
            <a:ext cx="280440" cy="256054"/>
          </a:xfrm>
          <a:prstGeom prst="rect">
            <a:avLst/>
          </a:prstGeom>
        </p:spPr>
      </p:pic>
      <p:sp>
        <p:nvSpPr>
          <p:cNvPr id="15" name="TextBox 14">
            <a:extLst>
              <a:ext uri="{FF2B5EF4-FFF2-40B4-BE49-F238E27FC236}">
                <a16:creationId xmlns:a16="http://schemas.microsoft.com/office/drawing/2014/main" id="{FD808C30-272F-4268-B0F5-3026D3B9571D}"/>
              </a:ext>
            </a:extLst>
          </p:cNvPr>
          <p:cNvSpPr txBox="1"/>
          <p:nvPr/>
        </p:nvSpPr>
        <p:spPr>
          <a:xfrm>
            <a:off x="2171700" y="6492875"/>
            <a:ext cx="3145905" cy="307777"/>
          </a:xfrm>
          <a:prstGeom prst="rect">
            <a:avLst/>
          </a:prstGeom>
          <a:noFill/>
          <a:ln>
            <a:solidFill>
              <a:schemeClr val="accent6"/>
            </a:solidFill>
          </a:ln>
        </p:spPr>
        <p:txBody>
          <a:bodyPr wrap="square" rtlCol="0">
            <a:spAutoFit/>
          </a:bodyPr>
          <a:lstStyle/>
          <a:p>
            <a:r>
              <a:rPr lang="en-US" sz="1400" dirty="0"/>
              <a:t>Maintain space with staggered stations.</a:t>
            </a:r>
          </a:p>
        </p:txBody>
      </p:sp>
      <p:sp>
        <p:nvSpPr>
          <p:cNvPr id="18" name="Smiley Face 17">
            <a:extLst>
              <a:ext uri="{FF2B5EF4-FFF2-40B4-BE49-F238E27FC236}">
                <a16:creationId xmlns:a16="http://schemas.microsoft.com/office/drawing/2014/main" id="{F4D869E1-973C-4ADB-A485-6400BF3B5502}"/>
              </a:ext>
            </a:extLst>
          </p:cNvPr>
          <p:cNvSpPr/>
          <p:nvPr/>
        </p:nvSpPr>
        <p:spPr>
          <a:xfrm>
            <a:off x="8186350" y="4829929"/>
            <a:ext cx="266700" cy="262046"/>
          </a:xfrm>
          <a:prstGeom prst="smileyFac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3EDBBE5-01D1-47C0-AA32-536E72AB0DC9}"/>
              </a:ext>
            </a:extLst>
          </p:cNvPr>
          <p:cNvPicPr>
            <a:picLocks noChangeAspect="1"/>
          </p:cNvPicPr>
          <p:nvPr/>
        </p:nvPicPr>
        <p:blipFill>
          <a:blip r:embed="rId5"/>
          <a:stretch>
            <a:fillRect/>
          </a:stretch>
        </p:blipFill>
        <p:spPr>
          <a:xfrm>
            <a:off x="8186350" y="5319013"/>
            <a:ext cx="274344" cy="274344"/>
          </a:xfrm>
          <a:prstGeom prst="rect">
            <a:avLst/>
          </a:prstGeom>
        </p:spPr>
      </p:pic>
      <p:pic>
        <p:nvPicPr>
          <p:cNvPr id="20" name="Picture 19">
            <a:extLst>
              <a:ext uri="{FF2B5EF4-FFF2-40B4-BE49-F238E27FC236}">
                <a16:creationId xmlns:a16="http://schemas.microsoft.com/office/drawing/2014/main" id="{B9635431-DAC9-403F-A9EF-21CC02DFE79E}"/>
              </a:ext>
            </a:extLst>
          </p:cNvPr>
          <p:cNvPicPr>
            <a:picLocks noChangeAspect="1"/>
          </p:cNvPicPr>
          <p:nvPr/>
        </p:nvPicPr>
        <p:blipFill>
          <a:blip r:embed="rId5"/>
          <a:stretch>
            <a:fillRect/>
          </a:stretch>
        </p:blipFill>
        <p:spPr>
          <a:xfrm>
            <a:off x="7273831" y="4823780"/>
            <a:ext cx="274344" cy="274344"/>
          </a:xfrm>
          <a:prstGeom prst="rect">
            <a:avLst/>
          </a:prstGeom>
        </p:spPr>
      </p:pic>
      <p:sp>
        <p:nvSpPr>
          <p:cNvPr id="21" name="TextBox 20">
            <a:extLst>
              <a:ext uri="{FF2B5EF4-FFF2-40B4-BE49-F238E27FC236}">
                <a16:creationId xmlns:a16="http://schemas.microsoft.com/office/drawing/2014/main" id="{3307FF92-F137-4B94-A0EE-A1F13D8B10A1}"/>
              </a:ext>
            </a:extLst>
          </p:cNvPr>
          <p:cNvSpPr txBox="1"/>
          <p:nvPr/>
        </p:nvSpPr>
        <p:spPr>
          <a:xfrm>
            <a:off x="6172200" y="6492875"/>
            <a:ext cx="3762375" cy="307777"/>
          </a:xfrm>
          <a:prstGeom prst="rect">
            <a:avLst/>
          </a:prstGeom>
          <a:noFill/>
          <a:ln>
            <a:solidFill>
              <a:srgbClr val="FF0000"/>
            </a:solidFill>
          </a:ln>
        </p:spPr>
        <p:txBody>
          <a:bodyPr wrap="square" rtlCol="0">
            <a:spAutoFit/>
          </a:bodyPr>
          <a:lstStyle/>
          <a:p>
            <a:r>
              <a:rPr lang="en-US" sz="1400" dirty="0"/>
              <a:t>Do not work directly across from another person.</a:t>
            </a:r>
          </a:p>
        </p:txBody>
      </p:sp>
      <p:sp>
        <p:nvSpPr>
          <p:cNvPr id="22" name="Arrow: Left-Right 21">
            <a:extLst>
              <a:ext uri="{FF2B5EF4-FFF2-40B4-BE49-F238E27FC236}">
                <a16:creationId xmlns:a16="http://schemas.microsoft.com/office/drawing/2014/main" id="{34FA98DD-AE37-4C95-8E47-ED6475B5092A}"/>
              </a:ext>
            </a:extLst>
          </p:cNvPr>
          <p:cNvSpPr/>
          <p:nvPr/>
        </p:nvSpPr>
        <p:spPr>
          <a:xfrm>
            <a:off x="6296025" y="5314950"/>
            <a:ext cx="285750" cy="4571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4D3D433-954A-4479-A1D5-D3FACA773643}"/>
              </a:ext>
            </a:extLst>
          </p:cNvPr>
          <p:cNvCxnSpPr/>
          <p:nvPr/>
        </p:nvCxnSpPr>
        <p:spPr>
          <a:xfrm>
            <a:off x="6410325" y="4057650"/>
            <a:ext cx="0" cy="1034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819DA967-366A-42D0-8D95-E360BCBE02B0}"/>
              </a:ext>
            </a:extLst>
          </p:cNvPr>
          <p:cNvSpPr txBox="1"/>
          <p:nvPr/>
        </p:nvSpPr>
        <p:spPr>
          <a:xfrm>
            <a:off x="4600575" y="3749873"/>
            <a:ext cx="3614347" cy="307777"/>
          </a:xfrm>
          <a:prstGeom prst="rect">
            <a:avLst/>
          </a:prstGeom>
          <a:noFill/>
          <a:ln>
            <a:solidFill>
              <a:schemeClr val="accent6"/>
            </a:solidFill>
          </a:ln>
        </p:spPr>
        <p:txBody>
          <a:bodyPr wrap="square" rtlCol="0">
            <a:spAutoFit/>
          </a:bodyPr>
          <a:lstStyle/>
          <a:p>
            <a:r>
              <a:rPr lang="en-US" sz="1400" dirty="0"/>
              <a:t>Floor markings at 6ft distances are helpful.</a:t>
            </a:r>
          </a:p>
        </p:txBody>
      </p:sp>
    </p:spTree>
    <p:extLst>
      <p:ext uri="{BB962C8B-B14F-4D97-AF65-F5344CB8AC3E}">
        <p14:creationId xmlns:p14="http://schemas.microsoft.com/office/powerpoint/2010/main" val="136199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0"/>
            <a:r>
              <a:rPr lang="en-US" b="1" u="sng"/>
              <a:t>Minimize Time Together In Research Workspace</a:t>
            </a:r>
            <a:r>
              <a:rPr lang="en-US" b="1"/>
              <a:t>:</a:t>
            </a:r>
            <a:r>
              <a:rPr lang="en-US"/>
              <a:t>  Stagger or split staffing to reduce overlap presence in research workspace.  </a:t>
            </a:r>
          </a:p>
          <a:p>
            <a:r>
              <a:rPr lang="en-US" b="1" i="1"/>
              <a:t>Examples:</a:t>
            </a:r>
            <a:endParaRPr lang="en-US"/>
          </a:p>
          <a:p>
            <a:pPr lvl="1"/>
            <a:r>
              <a:rPr lang="en-US" b="1"/>
              <a:t>Implement start time staggering</a:t>
            </a:r>
            <a:r>
              <a:rPr lang="en-US"/>
              <a:t> for different teams to start and end work to minimize contact time and avoid peak hours of arrival/departure.</a:t>
            </a:r>
          </a:p>
          <a:p>
            <a:pPr lvl="1"/>
            <a:r>
              <a:rPr lang="en-US" b="1"/>
              <a:t>Implement split team arrangements</a:t>
            </a:r>
            <a:r>
              <a:rPr lang="en-US"/>
              <a:t> for research workspace usage, e.g. Team A and Team B to work on alternate days or half day shifts in on campus space, working alternate days/times remotely.  </a:t>
            </a:r>
          </a:p>
          <a:p>
            <a:pPr lvl="1"/>
            <a:r>
              <a:rPr lang="en-US" b="1"/>
              <a:t>Institute check-ins if working alone </a:t>
            </a:r>
            <a:r>
              <a:rPr lang="en-US"/>
              <a:t>to prevent a lack of response under emergency situations</a:t>
            </a:r>
            <a:r>
              <a:rPr lang="en-US" b="1"/>
              <a:t>. </a:t>
            </a:r>
            <a:endParaRPr lang="en-US"/>
          </a:p>
        </p:txBody>
      </p:sp>
    </p:spTree>
    <p:extLst>
      <p:ext uri="{BB962C8B-B14F-4D97-AF65-F5344CB8AC3E}">
        <p14:creationId xmlns:p14="http://schemas.microsoft.com/office/powerpoint/2010/main" val="75201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fontScale="92500" lnSpcReduction="20000"/>
          </a:bodyPr>
          <a:lstStyle/>
          <a:p>
            <a:pPr lvl="0"/>
            <a:r>
              <a:rPr lang="en-US" b="1" u="sng"/>
              <a:t>Exposure Reduction in Research Workspace</a:t>
            </a:r>
            <a:r>
              <a:rPr lang="en-US" b="1"/>
              <a:t>:  </a:t>
            </a:r>
            <a:r>
              <a:rPr lang="en-US"/>
              <a:t>Diligently take appropriate steps to minimize transmission of COVID-19 (person-to-person, person-to-surface, and surface-to-person) when working. </a:t>
            </a:r>
          </a:p>
          <a:p>
            <a:pPr lvl="1"/>
            <a:r>
              <a:rPr lang="en-US" b="1"/>
              <a:t>Do not come to campus if you have signs or symptoms of COVID-19 (</a:t>
            </a:r>
            <a:r>
              <a:rPr lang="en-US" b="1">
                <a:hlinkClick r:id="rId2"/>
              </a:rPr>
              <a:t>https://www.uky.edu/coronavirus/faqs</a:t>
            </a:r>
            <a:r>
              <a:rPr lang="en-US" b="1"/>
              <a:t>).   </a:t>
            </a:r>
            <a:endParaRPr lang="en-US"/>
          </a:p>
          <a:p>
            <a:pPr lvl="2"/>
            <a:r>
              <a:rPr lang="en-US" b="1" i="1"/>
              <a:t>Seek medical attention.</a:t>
            </a:r>
            <a:endParaRPr lang="en-US"/>
          </a:p>
          <a:p>
            <a:pPr lvl="2"/>
            <a:r>
              <a:rPr lang="en-US" b="1" i="1"/>
              <a:t>Contact your supervisor to arrange for backup coverage of essential research tasks</a:t>
            </a:r>
            <a:r>
              <a:rPr lang="en-US" b="1"/>
              <a:t>.</a:t>
            </a:r>
            <a:endParaRPr lang="en-US"/>
          </a:p>
          <a:p>
            <a:pPr lvl="1"/>
            <a:r>
              <a:rPr lang="en-US" b="1"/>
              <a:t>Use of Masks:</a:t>
            </a:r>
            <a:r>
              <a:rPr lang="en-US"/>
              <a:t>  If not working alone, wear an appropriate mask to minimize risk of potential COVID-19 droplet spread, especially if 6 ft. distancing is not always an option (possible asymptomatic carrier is assumed).</a:t>
            </a:r>
          </a:p>
          <a:p>
            <a:pPr lvl="2"/>
            <a:r>
              <a:rPr lang="en-US" b="1" i="1"/>
              <a:t>Respirators will be worn if previous hazard assessments for the research indicate their use.</a:t>
            </a:r>
            <a:endParaRPr lang="en-US"/>
          </a:p>
          <a:p>
            <a:pPr lvl="2"/>
            <a:r>
              <a:rPr lang="en-US" b="1" i="1"/>
              <a:t>Employees can bring their own cloth face mask or covering, and/or masks will be provided by their </a:t>
            </a:r>
            <a:r>
              <a:rPr lang="en-US"/>
              <a:t> supervisor or business officer, who can reach out to UK Supply Center at </a:t>
            </a:r>
            <a:r>
              <a:rPr lang="en-US" u="sng">
                <a:hlinkClick r:id="rId3"/>
              </a:rPr>
              <a:t>https://auxweb.ad.uky.edu/UKSupplyCenter/</a:t>
            </a:r>
            <a:r>
              <a:rPr lang="en-US"/>
              <a:t>.  </a:t>
            </a:r>
          </a:p>
          <a:p>
            <a:pPr lvl="2"/>
            <a:r>
              <a:rPr lang="en-US" b="1" i="1"/>
              <a:t>Proper donning/doffing of masks </a:t>
            </a:r>
            <a:r>
              <a:rPr lang="en-US"/>
              <a:t>is demonstrated at </a:t>
            </a:r>
            <a:r>
              <a:rPr lang="en-US">
                <a:hlinkClick r:id="rId4"/>
              </a:rPr>
              <a:t>https://youtu.be/SfZmWJOUEh0</a:t>
            </a:r>
            <a:r>
              <a:rPr lang="en-US" i="1"/>
              <a:t>. </a:t>
            </a:r>
          </a:p>
        </p:txBody>
      </p:sp>
    </p:spTree>
    <p:extLst>
      <p:ext uri="{BB962C8B-B14F-4D97-AF65-F5344CB8AC3E}">
        <p14:creationId xmlns:p14="http://schemas.microsoft.com/office/powerpoint/2010/main" val="70156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lnSpcReduction="10000"/>
          </a:bodyPr>
          <a:lstStyle/>
          <a:p>
            <a:pPr lvl="1"/>
            <a:r>
              <a:rPr lang="en-US" b="1"/>
              <a:t>Wash Hands Regularly:</a:t>
            </a:r>
            <a:r>
              <a:rPr lang="en-US"/>
              <a:t>  </a:t>
            </a:r>
          </a:p>
          <a:p>
            <a:pPr lvl="2"/>
            <a:r>
              <a:rPr lang="en-US" b="1" i="1"/>
              <a:t>Wash hands with soap and water</a:t>
            </a:r>
            <a:r>
              <a:rPr lang="en-US"/>
              <a:t> before and after research work, and between procedures after potentially contaminated gloves are removed. </a:t>
            </a:r>
          </a:p>
          <a:p>
            <a:pPr lvl="2"/>
            <a:r>
              <a:rPr lang="en-US" b="1" i="1"/>
              <a:t>If soap and water is not readily available:  </a:t>
            </a:r>
            <a:r>
              <a:rPr lang="en-US"/>
              <a:t>Use hand sanitizer</a:t>
            </a:r>
            <a:r>
              <a:rPr lang="en-US" b="1" i="1"/>
              <a:t> </a:t>
            </a:r>
            <a:r>
              <a:rPr lang="en-US"/>
              <a:t>placed at strategic locations if available.  If alcohol-based gel hand sanitizer is not available, 70% ethanol (commonly used in laboratories) may be used with care.</a:t>
            </a:r>
          </a:p>
          <a:p>
            <a:pPr lvl="2"/>
            <a:r>
              <a:rPr lang="en-US" b="1" i="1"/>
              <a:t>Take care to avoid breaking down skin/irritation:</a:t>
            </a:r>
            <a:r>
              <a:rPr lang="en-US"/>
              <a:t>  Good hand hygiene requires a careful approach during these challenging times.  Using good sense to balance hand hygiene techniques can help to reduce skin irritation and excessive dryness.</a:t>
            </a:r>
          </a:p>
          <a:p>
            <a:pPr lvl="3"/>
            <a:r>
              <a:rPr lang="en-US"/>
              <a:t>Avoid overuse of hand sanitizers when soap and water is available.</a:t>
            </a:r>
          </a:p>
          <a:p>
            <a:pPr lvl="3"/>
            <a:r>
              <a:rPr lang="en-US"/>
              <a:t>Use barrier protection such as disposable gloves and/or paper towels (if available in ample supply) to handle common touch points that may be sources of contamination to avoid the need to wash hands, particularly when soap and water is not available.</a:t>
            </a:r>
          </a:p>
          <a:p>
            <a:pPr lvl="3"/>
            <a:r>
              <a:rPr lang="en-US"/>
              <a:t>Use of an effective skin conditioner when away from the workspace may offer some protection against dry skin and irritation.</a:t>
            </a:r>
          </a:p>
          <a:p>
            <a:pPr lvl="2"/>
            <a:r>
              <a:rPr lang="en-US" sz="1900" b="1" i="1">
                <a:solidFill>
                  <a:prstClr val="black"/>
                </a:solidFill>
              </a:rPr>
              <a:t>Proper handwashing technique </a:t>
            </a:r>
            <a:r>
              <a:rPr lang="en-US" sz="1900">
                <a:solidFill>
                  <a:prstClr val="black"/>
                </a:solidFill>
              </a:rPr>
              <a:t>is demonstrated at </a:t>
            </a:r>
            <a:r>
              <a:rPr lang="en-US" sz="1900">
                <a:solidFill>
                  <a:prstClr val="black"/>
                </a:solidFill>
                <a:hlinkClick r:id="rId2"/>
              </a:rPr>
              <a:t>https://youtu.be/d914EnpU4Fo</a:t>
            </a:r>
            <a:r>
              <a:rPr lang="en-US" sz="1900">
                <a:solidFill>
                  <a:prstClr val="black"/>
                </a:solidFill>
              </a:rPr>
              <a:t>. </a:t>
            </a:r>
            <a:endParaRPr lang="en-US" sz="1900" i="1">
              <a:solidFill>
                <a:prstClr val="black"/>
              </a:solidFill>
            </a:endParaRPr>
          </a:p>
          <a:p>
            <a:pPr lvl="2"/>
            <a:endParaRPr lang="en-US"/>
          </a:p>
        </p:txBody>
      </p:sp>
    </p:spTree>
    <p:extLst>
      <p:ext uri="{BB962C8B-B14F-4D97-AF65-F5344CB8AC3E}">
        <p14:creationId xmlns:p14="http://schemas.microsoft.com/office/powerpoint/2010/main" val="28514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Surface Disinfection:</a:t>
            </a:r>
            <a:r>
              <a:rPr lang="en-US"/>
              <a:t>  Ensure regular disinfection of all touch points, such as door handles, faucet handles at workspace sinks, light switches, workstations, keyboards and other common equipment. Surface disinfection will occur before and after use to assure disinfection is complete.</a:t>
            </a:r>
          </a:p>
          <a:p>
            <a:pPr lvl="2"/>
            <a:r>
              <a:rPr lang="en-US"/>
              <a:t>All disinfectants registered with the EPA as efficacious for SARS-CoV-2 can be found at </a:t>
            </a:r>
            <a:r>
              <a:rPr lang="en-US">
                <a:hlinkClick r:id="rId2"/>
              </a:rPr>
              <a:t>https://www.epa.gov/pesticide-registration/list-n-disinfectants-use-against-sars-cov-2</a:t>
            </a:r>
            <a:r>
              <a:rPr lang="en-US"/>
              <a:t>.</a:t>
            </a:r>
          </a:p>
          <a:p>
            <a:pPr lvl="2"/>
            <a:r>
              <a:rPr lang="en-US"/>
              <a:t>10% Bleach, 70% Ethanol, and other common lab disinfectants work very well.</a:t>
            </a:r>
          </a:p>
          <a:p>
            <a:pPr lvl="2"/>
            <a:r>
              <a:rPr lang="en-US"/>
              <a:t>Remember that a clean surface is more effectively decontaminated than a soiled surface, disinfectants are not necessarily detergents.</a:t>
            </a:r>
          </a:p>
          <a:p>
            <a:pPr lvl="2"/>
            <a:endParaRPr lang="en-US"/>
          </a:p>
        </p:txBody>
      </p:sp>
    </p:spTree>
    <p:extLst>
      <p:ext uri="{BB962C8B-B14F-4D97-AF65-F5344CB8AC3E}">
        <p14:creationId xmlns:p14="http://schemas.microsoft.com/office/powerpoint/2010/main" val="243746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Assigned Workspaces:</a:t>
            </a:r>
            <a:r>
              <a:rPr lang="en-US"/>
              <a:t>  Assign work areas such as a desk or bench to specific individual staff or trainee.  Each researcher must use only their assigned work area during alternating occupation of the workspace.  Plan for workspace utilization will be included in the template and approved by the Chair, Center Director and Associate Dean for Research.</a:t>
            </a:r>
          </a:p>
          <a:p>
            <a:pPr lvl="1"/>
            <a:r>
              <a:rPr lang="en-US" b="1"/>
              <a:t>Assigned Work Tasks:</a:t>
            </a:r>
            <a:r>
              <a:rPr lang="en-US"/>
              <a:t>  During alternating occupation of the workspace, change work processes, assigning specific tasks to the same person to restrict people movement across laboratories and to minimize the number of users (and contamination spread potential) of specific equipment, such as confocal microscopy, cell culture, etc.</a:t>
            </a:r>
          </a:p>
        </p:txBody>
      </p:sp>
    </p:spTree>
    <p:extLst>
      <p:ext uri="{BB962C8B-B14F-4D97-AF65-F5344CB8AC3E}">
        <p14:creationId xmlns:p14="http://schemas.microsoft.com/office/powerpoint/2010/main" val="182149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619A-3A0C-4D76-B6FE-32B9D0548C66}"/>
              </a:ext>
            </a:extLst>
          </p:cNvPr>
          <p:cNvSpPr>
            <a:spLocks noGrp="1"/>
          </p:cNvSpPr>
          <p:nvPr>
            <p:ph type="title"/>
          </p:nvPr>
        </p:nvSpPr>
        <p:spPr/>
        <p:txBody>
          <a:bodyPr/>
          <a:lstStyle/>
          <a:p>
            <a:r>
              <a:rPr lang="en-US" b="1"/>
              <a:t>UK Resumption of Research Phased Plan</a:t>
            </a:r>
            <a:endParaRPr lang="en-US"/>
          </a:p>
        </p:txBody>
      </p:sp>
      <p:sp>
        <p:nvSpPr>
          <p:cNvPr id="3" name="Content Placeholder 2">
            <a:extLst>
              <a:ext uri="{FF2B5EF4-FFF2-40B4-BE49-F238E27FC236}">
                <a16:creationId xmlns:a16="http://schemas.microsoft.com/office/drawing/2014/main" id="{1C7E925D-F1EC-44F6-86A3-DCB1ED735A42}"/>
              </a:ext>
            </a:extLst>
          </p:cNvPr>
          <p:cNvSpPr>
            <a:spLocks noGrp="1"/>
          </p:cNvSpPr>
          <p:nvPr>
            <p:ph idx="1"/>
          </p:nvPr>
        </p:nvSpPr>
        <p:spPr/>
        <p:txBody>
          <a:bodyPr/>
          <a:lstStyle/>
          <a:p>
            <a:r>
              <a:rPr lang="en-US"/>
              <a:t>This plan places public health and safety as top priorities during any phase of resumed research.  </a:t>
            </a:r>
          </a:p>
          <a:p>
            <a:r>
              <a:rPr lang="en-US"/>
              <a:t>The phased approach to resuming research activity will concur with all UK guidelines during the COVID-19 pandemic and will include new safety measures.  </a:t>
            </a:r>
          </a:p>
          <a:p>
            <a:r>
              <a:rPr lang="en-US"/>
              <a:t>There will be supplemental information related to specific areas of human research made available through online training and website materials; please see </a:t>
            </a:r>
            <a:r>
              <a:rPr lang="en-US" u="sng">
                <a:hlinkClick r:id="rId2"/>
              </a:rPr>
              <a:t>https://www.research.uky.edu/resources/covid-19-guidance-researchers</a:t>
            </a:r>
            <a:r>
              <a:rPr lang="en-US"/>
              <a:t>.  Information on this website will be updated on a regular basis.</a:t>
            </a:r>
          </a:p>
        </p:txBody>
      </p:sp>
    </p:spTree>
    <p:extLst>
      <p:ext uri="{BB962C8B-B14F-4D97-AF65-F5344CB8AC3E}">
        <p14:creationId xmlns:p14="http://schemas.microsoft.com/office/powerpoint/2010/main" val="38270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Controlled Access to Common/Core Rooms and Equipment:</a:t>
            </a:r>
            <a:endParaRPr lang="en-US"/>
          </a:p>
          <a:p>
            <a:pPr lvl="2"/>
            <a:r>
              <a:rPr lang="en-US" b="1" i="1"/>
              <a:t>Determine the maximum occupancy</a:t>
            </a:r>
            <a:r>
              <a:rPr lang="en-US"/>
              <a:t> allowed at a particular time allowing for social distancing (6 ft. distancing).</a:t>
            </a:r>
          </a:p>
          <a:p>
            <a:pPr lvl="2"/>
            <a:r>
              <a:rPr lang="en-US" b="1" i="1"/>
              <a:t>Implement a booking system</a:t>
            </a:r>
            <a:r>
              <a:rPr lang="en-US"/>
              <a:t> with specific blocked periods for use and ensure sufficient time for surface cleaning and disinfection between occupants using of the workspace  before the next person can use the equipment to prevent physical encounter of the two persons.  This also applies for activities or equipment that are unable to be physically separated for operational reasons.</a:t>
            </a:r>
          </a:p>
          <a:p>
            <a:pPr lvl="1"/>
            <a:r>
              <a:rPr lang="en-US" b="1"/>
              <a:t>Restrict visitors</a:t>
            </a:r>
            <a:r>
              <a:rPr lang="en-US"/>
              <a:t> to essential service providers.</a:t>
            </a:r>
          </a:p>
          <a:p>
            <a:pPr lvl="1"/>
            <a:r>
              <a:rPr lang="en-US" b="1"/>
              <a:t>Reminders and updates</a:t>
            </a:r>
            <a:r>
              <a:rPr lang="en-US"/>
              <a:t> of these guidelines are sent to staff on a regular basis.</a:t>
            </a:r>
          </a:p>
        </p:txBody>
      </p:sp>
    </p:spTree>
    <p:extLst>
      <p:ext uri="{BB962C8B-B14F-4D97-AF65-F5344CB8AC3E}">
        <p14:creationId xmlns:p14="http://schemas.microsoft.com/office/powerpoint/2010/main" val="304522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0DCB-732B-4853-9FDE-3D3FD403FF63}"/>
              </a:ext>
            </a:extLst>
          </p:cNvPr>
          <p:cNvSpPr>
            <a:spLocks noGrp="1"/>
          </p:cNvSpPr>
          <p:nvPr>
            <p:ph type="title"/>
          </p:nvPr>
        </p:nvSpPr>
        <p:spPr/>
        <p:txBody>
          <a:bodyPr>
            <a:normAutofit/>
          </a:bodyPr>
          <a:lstStyle/>
          <a:p>
            <a:r>
              <a:rPr lang="en-US" sz="3600"/>
              <a:t>Exposure Reduction Outside of Research Workspace: </a:t>
            </a:r>
          </a:p>
        </p:txBody>
      </p:sp>
      <p:sp>
        <p:nvSpPr>
          <p:cNvPr id="3" name="Content Placeholder 2">
            <a:extLst>
              <a:ext uri="{FF2B5EF4-FFF2-40B4-BE49-F238E27FC236}">
                <a16:creationId xmlns:a16="http://schemas.microsoft.com/office/drawing/2014/main" id="{611A059C-359E-4993-99CE-74F4AA9070FD}"/>
              </a:ext>
            </a:extLst>
          </p:cNvPr>
          <p:cNvSpPr>
            <a:spLocks noGrp="1"/>
          </p:cNvSpPr>
          <p:nvPr>
            <p:ph idx="1"/>
          </p:nvPr>
        </p:nvSpPr>
        <p:spPr/>
        <p:txBody>
          <a:bodyPr>
            <a:normAutofit fontScale="85000" lnSpcReduction="10000"/>
          </a:bodyPr>
          <a:lstStyle/>
          <a:p>
            <a:pPr lvl="0"/>
            <a:r>
              <a:rPr lang="en-US"/>
              <a:t>Be self-aware and take appropriate steps to minimize exposures to COVID-19.</a:t>
            </a:r>
          </a:p>
          <a:p>
            <a:pPr lvl="1"/>
            <a:r>
              <a:rPr lang="en-US" b="1"/>
              <a:t>Follow current stay at home orders</a:t>
            </a:r>
            <a:r>
              <a:rPr lang="en-US" b="1" i="1"/>
              <a:t> </a:t>
            </a:r>
            <a:r>
              <a:rPr lang="en-US"/>
              <a:t>(local, state, CDC, etc.); </a:t>
            </a:r>
            <a:r>
              <a:rPr lang="en-US" b="1"/>
              <a:t>when necessary to travel to and from the workspace to conduct essential research workspace functions:</a:t>
            </a:r>
            <a:endParaRPr lang="en-US"/>
          </a:p>
          <a:p>
            <a:pPr lvl="2"/>
            <a:r>
              <a:rPr lang="en-US" b="1" i="1"/>
              <a:t>Follow the 6 ft. distancing rule.</a:t>
            </a:r>
            <a:endParaRPr lang="en-US"/>
          </a:p>
          <a:p>
            <a:pPr lvl="2"/>
            <a:r>
              <a:rPr lang="en-US" b="1" i="1"/>
              <a:t>Wear a mask</a:t>
            </a:r>
            <a:r>
              <a:rPr lang="en-US" b="1"/>
              <a:t> – </a:t>
            </a:r>
            <a:r>
              <a:rPr lang="en-US"/>
              <a:t>consistent with current CDC guidance; especially where 6 ft. distancing from others cannot be assured.  Cloth facial coverings (masks) will be worn by all individuals when on campus performing research, and when interacting with subjects within a study.  Examples may include entrances to buildings, elevators, restrooms, or some laboratories due to their unique layout and function, such as instrument laboratories.</a:t>
            </a:r>
          </a:p>
          <a:p>
            <a:pPr lvl="1"/>
            <a:r>
              <a:rPr lang="en-US" b="1"/>
              <a:t>Use good handwashing techniques</a:t>
            </a:r>
            <a:r>
              <a:rPr lang="en-US"/>
              <a:t> (minimum 20 sec., consistent with CDC guidelines), especially after touching public touch points (elevator buttons, door handles, etc.).  </a:t>
            </a:r>
          </a:p>
          <a:p>
            <a:pPr lvl="1"/>
            <a:r>
              <a:rPr lang="en-US" b="1"/>
              <a:t>If available, use hand sanitizers placed at strategic locations</a:t>
            </a:r>
            <a:r>
              <a:rPr lang="en-US"/>
              <a:t>, especially after touching items in high traffic common use areas such as elevator and copier buttons, light switches, phones, and door handles.</a:t>
            </a:r>
          </a:p>
          <a:p>
            <a:pPr lvl="1"/>
            <a:r>
              <a:rPr lang="en-US" b="1"/>
              <a:t>Research Offices:  </a:t>
            </a:r>
            <a:r>
              <a:rPr lang="en-US"/>
              <a:t>The size/area of most offices in research buildings do not readily accommodate 6 ft. distancing and will be used by only one person.</a:t>
            </a:r>
          </a:p>
        </p:txBody>
      </p:sp>
    </p:spTree>
    <p:extLst>
      <p:ext uri="{BB962C8B-B14F-4D97-AF65-F5344CB8AC3E}">
        <p14:creationId xmlns:p14="http://schemas.microsoft.com/office/powerpoint/2010/main" val="2987645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C5A4-EA94-422E-AB27-31E593D20E5D}"/>
              </a:ext>
            </a:extLst>
          </p:cNvPr>
          <p:cNvSpPr>
            <a:spLocks noGrp="1"/>
          </p:cNvSpPr>
          <p:nvPr>
            <p:ph type="title"/>
          </p:nvPr>
        </p:nvSpPr>
        <p:spPr/>
        <p:txBody>
          <a:bodyPr>
            <a:normAutofit/>
          </a:bodyPr>
          <a:lstStyle/>
          <a:p>
            <a:r>
              <a:rPr lang="en-US" sz="3600"/>
              <a:t>Process for Resumption of Research (all phases):</a:t>
            </a:r>
          </a:p>
        </p:txBody>
      </p:sp>
      <p:sp>
        <p:nvSpPr>
          <p:cNvPr id="3" name="Content Placeholder 2">
            <a:extLst>
              <a:ext uri="{FF2B5EF4-FFF2-40B4-BE49-F238E27FC236}">
                <a16:creationId xmlns:a16="http://schemas.microsoft.com/office/drawing/2014/main" id="{49CC0DA8-63F3-43BC-9E77-8F7F65BECD26}"/>
              </a:ext>
            </a:extLst>
          </p:cNvPr>
          <p:cNvSpPr>
            <a:spLocks noGrp="1"/>
          </p:cNvSpPr>
          <p:nvPr>
            <p:ph idx="1"/>
          </p:nvPr>
        </p:nvSpPr>
        <p:spPr/>
        <p:txBody>
          <a:bodyPr>
            <a:normAutofit lnSpcReduction="10000"/>
          </a:bodyPr>
          <a:lstStyle/>
          <a:p>
            <a:r>
              <a:rPr lang="en-US" dirty="0"/>
              <a:t>PIs are required to develop an individual plan for their workspace using the standardized template  (</a:t>
            </a:r>
            <a:r>
              <a:rPr lang="en-US" dirty="0">
                <a:hlinkClick r:id="rId2"/>
              </a:rPr>
              <a:t>https://www.research.uky.edu/resources/covid-19-guidance-researchers</a:t>
            </a:r>
            <a:r>
              <a:rPr lang="en-US" dirty="0"/>
              <a:t>) for resumption of research.  </a:t>
            </a:r>
          </a:p>
          <a:p>
            <a:r>
              <a:rPr lang="en-US" dirty="0"/>
              <a:t>The completed template will be submitted for approval by their Chair or unit Director (e.g., Centers or Institutes), as appropriate. </a:t>
            </a:r>
          </a:p>
          <a:p>
            <a:r>
              <a:rPr lang="en-US" dirty="0"/>
              <a:t>Plans must be approved prior to the resumption of research activity beyond what was approved in Phase 1.</a:t>
            </a:r>
          </a:p>
          <a:p>
            <a:r>
              <a:rPr lang="en-US" dirty="0"/>
              <a:t>Plans will include choice of research members to return to work and rotation schedules and will be discussed with all research personnel before submission to the Chair or unit Director. </a:t>
            </a:r>
          </a:p>
        </p:txBody>
      </p:sp>
    </p:spTree>
    <p:extLst>
      <p:ext uri="{BB962C8B-B14F-4D97-AF65-F5344CB8AC3E}">
        <p14:creationId xmlns:p14="http://schemas.microsoft.com/office/powerpoint/2010/main" val="227026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C5A4-EA94-422E-AB27-31E593D20E5D}"/>
              </a:ext>
            </a:extLst>
          </p:cNvPr>
          <p:cNvSpPr>
            <a:spLocks noGrp="1"/>
          </p:cNvSpPr>
          <p:nvPr>
            <p:ph type="title"/>
          </p:nvPr>
        </p:nvSpPr>
        <p:spPr/>
        <p:txBody>
          <a:bodyPr>
            <a:normAutofit/>
          </a:bodyPr>
          <a:lstStyle/>
          <a:p>
            <a:r>
              <a:rPr lang="en-US" sz="3600"/>
              <a:t>Process for Resumption of Research (all phases):</a:t>
            </a:r>
          </a:p>
        </p:txBody>
      </p:sp>
      <p:sp>
        <p:nvSpPr>
          <p:cNvPr id="3" name="Content Placeholder 2">
            <a:extLst>
              <a:ext uri="{FF2B5EF4-FFF2-40B4-BE49-F238E27FC236}">
                <a16:creationId xmlns:a16="http://schemas.microsoft.com/office/drawing/2014/main" id="{49CC0DA8-63F3-43BC-9E77-8F7F65BECD26}"/>
              </a:ext>
            </a:extLst>
          </p:cNvPr>
          <p:cNvSpPr>
            <a:spLocks noGrp="1"/>
          </p:cNvSpPr>
          <p:nvPr>
            <p:ph idx="1"/>
          </p:nvPr>
        </p:nvSpPr>
        <p:spPr/>
        <p:txBody>
          <a:bodyPr>
            <a:normAutofit lnSpcReduction="10000"/>
          </a:bodyPr>
          <a:lstStyle/>
          <a:p>
            <a:r>
              <a:rPr lang="en-US"/>
              <a:t>Chairs will develop an overall plan for their unit, taking into consideration issues such as social distancing in open laboratory designs housing several unit PIs, support staff within the unit, building density, special consideration to trainees, operations of shared use and common use research areas and how they will be used, availability of PPE and other supplies and other issues related to Department functions. </a:t>
            </a:r>
          </a:p>
          <a:p>
            <a:r>
              <a:rPr lang="en-US"/>
              <a:t>Associate Deans for Research will review and approve coordinated overall unit plans that involve their investigators. </a:t>
            </a:r>
          </a:p>
          <a:p>
            <a:r>
              <a:rPr lang="en-US"/>
              <a:t>Deans will have final authority over resumption of research within their academic unit.</a:t>
            </a:r>
          </a:p>
        </p:txBody>
      </p:sp>
    </p:spTree>
    <p:extLst>
      <p:ext uri="{BB962C8B-B14F-4D97-AF65-F5344CB8AC3E}">
        <p14:creationId xmlns:p14="http://schemas.microsoft.com/office/powerpoint/2010/main" val="264390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a:xfrm>
            <a:off x="838200" y="365125"/>
            <a:ext cx="10515600" cy="1325563"/>
          </a:xfrm>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fontScale="92500" lnSpcReduction="20000"/>
          </a:bodyPr>
          <a:lstStyle/>
          <a:p>
            <a:pPr lvl="0"/>
            <a:r>
              <a:rPr lang="en-US" b="1"/>
              <a:t>Choice of research members who return to work:</a:t>
            </a:r>
            <a:r>
              <a:rPr lang="en-US"/>
              <a:t> Each PI must think carefully about which research members will be allowed to return to work during the 4 phases and this information will be included in their specific template plan to be approved by the Chair, Center Director and Associate Dean for Research: </a:t>
            </a:r>
          </a:p>
          <a:p>
            <a:pPr lvl="1"/>
            <a:r>
              <a:rPr lang="en-US"/>
              <a:t>Trainees (PhD students and postdocs) will be given high priority due to the need to complete their research projects in a timely fashion and meet a thesis deadline, a paper submission, or a grant submission. </a:t>
            </a:r>
          </a:p>
          <a:p>
            <a:pPr lvl="1"/>
            <a:r>
              <a:rPr lang="en-US"/>
              <a:t>Priority will be given to research staff who volunteer willingly to return and as determined by research priorities.</a:t>
            </a:r>
          </a:p>
          <a:p>
            <a:pPr lvl="1"/>
            <a:r>
              <a:rPr lang="en-US"/>
              <a:t>Consider occasional replacement of personnel in the schedule with new people, to allow as many research staff as possible to enjoy some progress in their projects. </a:t>
            </a:r>
          </a:p>
          <a:p>
            <a:pPr lvl="1"/>
            <a:r>
              <a:rPr lang="en-US"/>
              <a:t>Undergraduate or high school volunteers will not be allowed in research workspaces for the duration of the pandemic.  However, undergraduates who are staff on grants or contracts, or taking research for course credit, can be considered during more relaxed phases of operation (phase 3, 4).</a:t>
            </a:r>
          </a:p>
        </p:txBody>
      </p:sp>
    </p:spTree>
    <p:extLst>
      <p:ext uri="{BB962C8B-B14F-4D97-AF65-F5344CB8AC3E}">
        <p14:creationId xmlns:p14="http://schemas.microsoft.com/office/powerpoint/2010/main" val="107307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lnSpcReduction="10000"/>
          </a:bodyPr>
          <a:lstStyle/>
          <a:p>
            <a:pPr lvl="0"/>
            <a:r>
              <a:rPr lang="en-US" b="1" dirty="0"/>
              <a:t>Changes in operating mode</a:t>
            </a:r>
            <a:r>
              <a:rPr lang="en-US" dirty="0"/>
              <a:t>:  Plans will include calendars and/or shift work to maintain social distancing, responsibilities and process for cleaning and disinfecting specific pieces of equipment used by many research personnel both before and after use, size and mode of research or research-related meetings, assigning specific responsibilities to personnel to avoid duplication and need for several people to be in limited space areas (e.g., DLAR rooms, cell culture hoods, etc.). </a:t>
            </a:r>
          </a:p>
          <a:p>
            <a:pPr lvl="1"/>
            <a:r>
              <a:rPr lang="en-US" dirty="0"/>
              <a:t>When moving from one phase to the next, you must adhere to social distancing, using shift work or scheduling to accommodate more research activity by investigators within your workspace who were not prioritized in earlier phases.</a:t>
            </a:r>
          </a:p>
        </p:txBody>
      </p:sp>
    </p:spTree>
    <p:extLst>
      <p:ext uri="{BB962C8B-B14F-4D97-AF65-F5344CB8AC3E}">
        <p14:creationId xmlns:p14="http://schemas.microsoft.com/office/powerpoint/2010/main" val="976940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a:bodyPr>
          <a:lstStyle/>
          <a:p>
            <a:pPr lvl="0"/>
            <a:r>
              <a:rPr lang="en-US" b="1"/>
              <a:t>Communications: </a:t>
            </a:r>
            <a:r>
              <a:rPr lang="en-US"/>
              <a:t>We encourage investigators to communicate with research teams as soon as possible and provide at least 48 </a:t>
            </a:r>
            <a:r>
              <a:rPr lang="en-US" err="1"/>
              <a:t>hrs</a:t>
            </a:r>
            <a:r>
              <a:rPr lang="en-US"/>
              <a:t> lead time to determine any concerns they have about starting or restarting research projects. </a:t>
            </a:r>
          </a:p>
          <a:p>
            <a:pPr lvl="1"/>
            <a:r>
              <a:rPr lang="en-US"/>
              <a:t>Some participants may wish to postpone a face-to-face interview in the clinic or a group session in the community. </a:t>
            </a:r>
          </a:p>
          <a:p>
            <a:pPr lvl="1"/>
            <a:r>
              <a:rPr lang="en-US"/>
              <a:t>Investigators can develop strategic “workarounds” or conduct research remotely to accommodate such concerns, communicating with their research teams or mentors, sponsors, and other colleagues.  </a:t>
            </a:r>
          </a:p>
        </p:txBody>
      </p:sp>
    </p:spTree>
    <p:extLst>
      <p:ext uri="{BB962C8B-B14F-4D97-AF65-F5344CB8AC3E}">
        <p14:creationId xmlns:p14="http://schemas.microsoft.com/office/powerpoint/2010/main" val="91365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7419-6D1F-42CD-9A4E-9196EBFA6DBC}"/>
              </a:ext>
            </a:extLst>
          </p:cNvPr>
          <p:cNvSpPr>
            <a:spLocks noGrp="1"/>
          </p:cNvSpPr>
          <p:nvPr>
            <p:ph type="title"/>
          </p:nvPr>
        </p:nvSpPr>
        <p:spPr/>
        <p:txBody>
          <a:bodyPr/>
          <a:lstStyle/>
          <a:p>
            <a:r>
              <a:rPr lang="en-US" u="sng"/>
              <a:t>High-risk (language used by CDC) Populations:</a:t>
            </a:r>
            <a:r>
              <a:rPr lang="en-US"/>
              <a:t> </a:t>
            </a:r>
          </a:p>
        </p:txBody>
      </p:sp>
      <p:sp>
        <p:nvSpPr>
          <p:cNvPr id="3" name="Content Placeholder 2">
            <a:extLst>
              <a:ext uri="{FF2B5EF4-FFF2-40B4-BE49-F238E27FC236}">
                <a16:creationId xmlns:a16="http://schemas.microsoft.com/office/drawing/2014/main" id="{077B321F-FC40-4B49-8B14-AC03210FEFF6}"/>
              </a:ext>
            </a:extLst>
          </p:cNvPr>
          <p:cNvSpPr>
            <a:spLocks noGrp="1"/>
          </p:cNvSpPr>
          <p:nvPr>
            <p:ph idx="1"/>
          </p:nvPr>
        </p:nvSpPr>
        <p:spPr/>
        <p:txBody>
          <a:bodyPr>
            <a:normAutofit fontScale="92500" lnSpcReduction="20000"/>
          </a:bodyPr>
          <a:lstStyle/>
          <a:p>
            <a:r>
              <a:rPr lang="en-US"/>
              <a:t>We encourage investigators to consider in their individualized plans for phased resumption of research the impact of their plans on high-risk populations who participate in the research.  </a:t>
            </a:r>
          </a:p>
          <a:p>
            <a:r>
              <a:rPr lang="en-US"/>
              <a:t>As much as possible, this group will resume research activities during later phases of research resumption.  </a:t>
            </a:r>
          </a:p>
          <a:p>
            <a:r>
              <a:rPr lang="en-US"/>
              <a:t>If a staff member is concerned about returning to the working environment due to a high-risk medical condition, they should contact the Office of Intuitional Equity and Equal Opportunity for information regarding ADA accommodations at 859-257-8927 or </a:t>
            </a:r>
            <a:r>
              <a:rPr lang="en-US" u="sng">
                <a:hlinkClick r:id="rId2"/>
              </a:rPr>
              <a:t>https://www.uky.edu/eeo/ada-compliance</a:t>
            </a:r>
            <a:r>
              <a:rPr lang="en-US"/>
              <a:t>.  </a:t>
            </a:r>
          </a:p>
          <a:p>
            <a:r>
              <a:rPr lang="en-US"/>
              <a:t>For specific (non-work-related) issues regarding high-risk populations, we refer individuals to Employee Health (</a:t>
            </a:r>
            <a:r>
              <a:rPr lang="en-US">
                <a:hlinkClick r:id="rId3"/>
              </a:rPr>
              <a:t>https://ukhealthcare.uky.edu/university-health-service/employee-health</a:t>
            </a:r>
            <a:r>
              <a:rPr lang="en-US"/>
              <a:t>). </a:t>
            </a:r>
          </a:p>
        </p:txBody>
      </p:sp>
    </p:spTree>
    <p:extLst>
      <p:ext uri="{BB962C8B-B14F-4D97-AF65-F5344CB8AC3E}">
        <p14:creationId xmlns:p14="http://schemas.microsoft.com/office/powerpoint/2010/main" val="61475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65AC-A69D-4731-A155-E35E3619C2AB}"/>
              </a:ext>
            </a:extLst>
          </p:cNvPr>
          <p:cNvSpPr>
            <a:spLocks noGrp="1"/>
          </p:cNvSpPr>
          <p:nvPr>
            <p:ph type="title"/>
          </p:nvPr>
        </p:nvSpPr>
        <p:spPr/>
        <p:txBody>
          <a:bodyPr/>
          <a:lstStyle/>
          <a:p>
            <a:r>
              <a:rPr lang="en-US"/>
              <a:t>Concerns:</a:t>
            </a:r>
          </a:p>
        </p:txBody>
      </p:sp>
      <p:sp>
        <p:nvSpPr>
          <p:cNvPr id="3" name="Content Placeholder 2">
            <a:extLst>
              <a:ext uri="{FF2B5EF4-FFF2-40B4-BE49-F238E27FC236}">
                <a16:creationId xmlns:a16="http://schemas.microsoft.com/office/drawing/2014/main" id="{FFD12009-505C-47D4-B50D-373BA3F7E677}"/>
              </a:ext>
            </a:extLst>
          </p:cNvPr>
          <p:cNvSpPr>
            <a:spLocks noGrp="1"/>
          </p:cNvSpPr>
          <p:nvPr>
            <p:ph idx="1"/>
          </p:nvPr>
        </p:nvSpPr>
        <p:spPr/>
        <p:txBody>
          <a:bodyPr/>
          <a:lstStyle/>
          <a:p>
            <a:r>
              <a:rPr lang="en-US"/>
              <a:t>We also remind personnel of the ability to provide anonymous feedback through the Office of Research Integrity research hotline (see </a:t>
            </a:r>
            <a:r>
              <a:rPr lang="en-US" u="sng">
                <a:hlinkClick r:id="rId2"/>
              </a:rPr>
              <a:t>https://www.research.uky.edu/research-misconduct</a:t>
            </a:r>
            <a:r>
              <a:rPr lang="en-US"/>
              <a:t>) or through UKHC compliance (see </a:t>
            </a:r>
            <a:r>
              <a:rPr lang="en-US" u="sng">
                <a:hlinkClick r:id="rId3"/>
              </a:rPr>
              <a:t>https://ukhealthcare.uky.edu/staff/corporate-compliance</a:t>
            </a:r>
            <a:r>
              <a:rPr lang="en-US"/>
              <a:t>).</a:t>
            </a:r>
          </a:p>
        </p:txBody>
      </p:sp>
    </p:spTree>
    <p:extLst>
      <p:ext uri="{BB962C8B-B14F-4D97-AF65-F5344CB8AC3E}">
        <p14:creationId xmlns:p14="http://schemas.microsoft.com/office/powerpoint/2010/main" val="375263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FF36-0A42-4F00-9F69-876A8060D85B}"/>
              </a:ext>
            </a:extLst>
          </p:cNvPr>
          <p:cNvSpPr>
            <a:spLocks noGrp="1"/>
          </p:cNvSpPr>
          <p:nvPr>
            <p:ph type="title"/>
          </p:nvPr>
        </p:nvSpPr>
        <p:spPr/>
        <p:txBody>
          <a:bodyPr/>
          <a:lstStyle/>
          <a:p>
            <a:r>
              <a:rPr lang="en-US"/>
              <a:t>Adherence: </a:t>
            </a:r>
          </a:p>
        </p:txBody>
      </p:sp>
      <p:sp>
        <p:nvSpPr>
          <p:cNvPr id="3" name="Content Placeholder 2">
            <a:extLst>
              <a:ext uri="{FF2B5EF4-FFF2-40B4-BE49-F238E27FC236}">
                <a16:creationId xmlns:a16="http://schemas.microsoft.com/office/drawing/2014/main" id="{1DC0B026-78C5-4AF7-9D66-D02E40526282}"/>
              </a:ext>
            </a:extLst>
          </p:cNvPr>
          <p:cNvSpPr>
            <a:spLocks noGrp="1"/>
          </p:cNvSpPr>
          <p:nvPr>
            <p:ph idx="1"/>
          </p:nvPr>
        </p:nvSpPr>
        <p:spPr/>
        <p:txBody>
          <a:bodyPr vert="horz" lIns="91440" tIns="45720" rIns="91440" bIns="45720" rtlCol="0" anchor="t">
            <a:normAutofit/>
          </a:bodyPr>
          <a:lstStyle/>
          <a:p>
            <a:r>
              <a:rPr lang="en-US" dirty="0"/>
              <a:t>It is the responsibility of all personnel engaged in research to adhere to the general underlying principles within this document and the approved PI individual plan for resumption of their research.</a:t>
            </a:r>
          </a:p>
          <a:p>
            <a:r>
              <a:rPr lang="en-US" dirty="0"/>
              <a:t>Unannounced visits or checks on activity will be performed by appropriate Chairs and/or ADR, in conjunction with personnel from Environmental Health and Safety, to assure adherence to approved plans. </a:t>
            </a:r>
            <a:endParaRPr lang="en-US" dirty="0">
              <a:solidFill>
                <a:srgbClr val="FF0000"/>
              </a:solidFill>
              <a:cs typeface="Calibri"/>
            </a:endParaRPr>
          </a:p>
        </p:txBody>
      </p:sp>
    </p:spTree>
    <p:extLst>
      <p:ext uri="{BB962C8B-B14F-4D97-AF65-F5344CB8AC3E}">
        <p14:creationId xmlns:p14="http://schemas.microsoft.com/office/powerpoint/2010/main" val="36398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75CB-BCC4-4614-93FE-76A3B2295DA9}"/>
              </a:ext>
            </a:extLst>
          </p:cNvPr>
          <p:cNvSpPr>
            <a:spLocks noGrp="1"/>
          </p:cNvSpPr>
          <p:nvPr>
            <p:ph type="title"/>
          </p:nvPr>
        </p:nvSpPr>
        <p:spPr/>
        <p:txBody>
          <a:bodyPr>
            <a:normAutofit/>
          </a:bodyPr>
          <a:lstStyle/>
          <a:p>
            <a:r>
              <a:rPr lang="en-US" sz="4000"/>
              <a:t>Guiding Principles for All Phases:</a:t>
            </a:r>
          </a:p>
        </p:txBody>
      </p:sp>
      <p:sp>
        <p:nvSpPr>
          <p:cNvPr id="3" name="Content Placeholder 2">
            <a:extLst>
              <a:ext uri="{FF2B5EF4-FFF2-40B4-BE49-F238E27FC236}">
                <a16:creationId xmlns:a16="http://schemas.microsoft.com/office/drawing/2014/main" id="{2987053E-C322-4514-B77E-30523369F1AF}"/>
              </a:ext>
            </a:extLst>
          </p:cNvPr>
          <p:cNvSpPr>
            <a:spLocks noGrp="1"/>
          </p:cNvSpPr>
          <p:nvPr>
            <p:ph idx="1"/>
          </p:nvPr>
        </p:nvSpPr>
        <p:spPr/>
        <p:txBody>
          <a:bodyPr>
            <a:normAutofit fontScale="85000" lnSpcReduction="10000"/>
          </a:bodyPr>
          <a:lstStyle/>
          <a:p>
            <a:pPr lvl="0"/>
            <a:r>
              <a:rPr lang="en-US"/>
              <a:t>Social distancing (physical distance), defined as 6 ft. separation of distance between individuals in a workspace, will be employed whenever possible when performing all research activities and during each phase. </a:t>
            </a:r>
          </a:p>
          <a:p>
            <a:pPr lvl="1"/>
            <a:r>
              <a:rPr lang="en-US"/>
              <a:t>When 6ft distance is not possible for some research activities, these activities must be undertaken for as short of a period of time as possible. The need for social distancing takes priority over the percent of normal research activity within any one phase.  </a:t>
            </a:r>
          </a:p>
          <a:p>
            <a:pPr lvl="0"/>
            <a:r>
              <a:rPr lang="en-US"/>
              <a:t>Appropriate Personal Protective Equipment (PPE), cleaning and disinfection procedures, consistent with UK guidelines (</a:t>
            </a:r>
            <a:r>
              <a:rPr lang="en-US">
                <a:hlinkClick r:id="rId2"/>
              </a:rPr>
              <a:t>https://www.uky.edu/coronavirus/</a:t>
            </a:r>
            <a:r>
              <a:rPr lang="en-US"/>
              <a:t>), must be available and employed within each Phase.</a:t>
            </a:r>
          </a:p>
          <a:p>
            <a:pPr lvl="0"/>
            <a:r>
              <a:rPr lang="en-US"/>
              <a:t>Performing </a:t>
            </a:r>
            <a:r>
              <a:rPr lang="en-US" u="sng"/>
              <a:t>remote</a:t>
            </a:r>
            <a:r>
              <a:rPr lang="en-US"/>
              <a:t> research activities, whenever possible, will remain as the first-choice option for all research personnel throughout these phases until further notified by the Office of the Vice President for Research (OVPR).</a:t>
            </a:r>
          </a:p>
        </p:txBody>
      </p:sp>
    </p:spTree>
    <p:extLst>
      <p:ext uri="{BB962C8B-B14F-4D97-AF65-F5344CB8AC3E}">
        <p14:creationId xmlns:p14="http://schemas.microsoft.com/office/powerpoint/2010/main" val="375048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15E0-6B03-44C4-840A-FC932F6FDEF8}"/>
              </a:ext>
            </a:extLst>
          </p:cNvPr>
          <p:cNvSpPr>
            <a:spLocks noGrp="1"/>
          </p:cNvSpPr>
          <p:nvPr>
            <p:ph type="title"/>
          </p:nvPr>
        </p:nvSpPr>
        <p:spPr/>
        <p:txBody>
          <a:bodyPr>
            <a:normAutofit/>
          </a:bodyPr>
          <a:lstStyle/>
          <a:p>
            <a:r>
              <a:rPr lang="en-US" sz="4000"/>
              <a:t>Definition and Justification for Phased Approach: </a:t>
            </a:r>
          </a:p>
        </p:txBody>
      </p:sp>
      <p:sp>
        <p:nvSpPr>
          <p:cNvPr id="3" name="Content Placeholder 2">
            <a:extLst>
              <a:ext uri="{FF2B5EF4-FFF2-40B4-BE49-F238E27FC236}">
                <a16:creationId xmlns:a16="http://schemas.microsoft.com/office/drawing/2014/main" id="{CF0609FF-BA3A-4729-A0D9-5EF9BAF2D44E}"/>
              </a:ext>
            </a:extLst>
          </p:cNvPr>
          <p:cNvSpPr>
            <a:spLocks noGrp="1"/>
          </p:cNvSpPr>
          <p:nvPr>
            <p:ph idx="1"/>
          </p:nvPr>
        </p:nvSpPr>
        <p:spPr/>
        <p:txBody>
          <a:bodyPr>
            <a:normAutofit fontScale="85000" lnSpcReduction="10000"/>
          </a:bodyPr>
          <a:lstStyle/>
          <a:p>
            <a:r>
              <a:rPr lang="en-US"/>
              <a:t>We will use a phased approach to resume research activity, as premature repopulation of buildings to an unsafe level could cause a rebound in infection rates.  </a:t>
            </a:r>
          </a:p>
          <a:p>
            <a:pPr lvl="1"/>
            <a:r>
              <a:rPr lang="en-US"/>
              <a:t>We have chosen four phases, with varying percentages of research activity within each phase.  </a:t>
            </a:r>
          </a:p>
          <a:p>
            <a:pPr lvl="1"/>
            <a:r>
              <a:rPr lang="en-US"/>
              <a:t>This gradual resumption will decrease the likelihood of possible surges of infection and enable time for obtaining needed materials to resume more normal levels of research.</a:t>
            </a:r>
          </a:p>
          <a:p>
            <a:r>
              <a:rPr lang="en-US"/>
              <a:t>Percent research activity within each phase is intended as a guide to gradually ramp up research and to assist investigators to develop their individualized plans.</a:t>
            </a:r>
          </a:p>
          <a:p>
            <a:pPr lvl="1"/>
            <a:r>
              <a:rPr lang="en-US"/>
              <a:t>Local conditions and state government recommendations will affect transitions from one phase to another.  We have provided below examples of external conditions that can influence phased research activity.  The VPR, working with senior university leadership, will provide directives and effective dates for phase transitions which will be communicated to faculty, staff and students. </a:t>
            </a:r>
          </a:p>
        </p:txBody>
      </p:sp>
    </p:spTree>
    <p:extLst>
      <p:ext uri="{BB962C8B-B14F-4D97-AF65-F5344CB8AC3E}">
        <p14:creationId xmlns:p14="http://schemas.microsoft.com/office/powerpoint/2010/main" val="75406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15E0-6B03-44C4-840A-FC932F6FDEF8}"/>
              </a:ext>
            </a:extLst>
          </p:cNvPr>
          <p:cNvSpPr>
            <a:spLocks noGrp="1"/>
          </p:cNvSpPr>
          <p:nvPr>
            <p:ph type="title"/>
          </p:nvPr>
        </p:nvSpPr>
        <p:spPr/>
        <p:txBody>
          <a:bodyPr>
            <a:normAutofit/>
          </a:bodyPr>
          <a:lstStyle/>
          <a:p>
            <a:r>
              <a:rPr lang="en-US" sz="4000"/>
              <a:t>Definition and Justification for Phased Approach: </a:t>
            </a:r>
          </a:p>
        </p:txBody>
      </p:sp>
      <p:sp>
        <p:nvSpPr>
          <p:cNvPr id="3" name="Content Placeholder 2">
            <a:extLst>
              <a:ext uri="{FF2B5EF4-FFF2-40B4-BE49-F238E27FC236}">
                <a16:creationId xmlns:a16="http://schemas.microsoft.com/office/drawing/2014/main" id="{CF0609FF-BA3A-4729-A0D9-5EF9BAF2D44E}"/>
              </a:ext>
            </a:extLst>
          </p:cNvPr>
          <p:cNvSpPr>
            <a:spLocks noGrp="1"/>
          </p:cNvSpPr>
          <p:nvPr>
            <p:ph idx="1"/>
          </p:nvPr>
        </p:nvSpPr>
        <p:spPr/>
        <p:txBody>
          <a:bodyPr>
            <a:normAutofit fontScale="92500" lnSpcReduction="20000"/>
          </a:bodyPr>
          <a:lstStyle/>
          <a:p>
            <a:pPr marL="0" indent="0">
              <a:buNone/>
            </a:pPr>
            <a:r>
              <a:rPr lang="en-US" dirty="0"/>
              <a:t>Phases of resumed research activity are defined in terms of percent activity and are as follows:  </a:t>
            </a:r>
          </a:p>
          <a:p>
            <a:pPr lvl="0"/>
            <a:r>
              <a:rPr lang="en-US" dirty="0"/>
              <a:t>Phase 1 represents access restricted to only the maintenance of </a:t>
            </a:r>
            <a:r>
              <a:rPr lang="en-US" b="1" dirty="0"/>
              <a:t>essential and critical </a:t>
            </a:r>
            <a:r>
              <a:rPr lang="en-US" dirty="0"/>
              <a:t>research capability (15-20% of normal access). Social distancing guidelines, defined above, take priority over percent workspace occupation during this and subsequent phases.  We have been in phase 1 since March 20.</a:t>
            </a:r>
          </a:p>
          <a:p>
            <a:pPr lvl="0"/>
            <a:r>
              <a:rPr lang="en-US" dirty="0"/>
              <a:t>Phase 2 represents 20-50% of prior research activity, with new safety measures in place. </a:t>
            </a:r>
          </a:p>
          <a:p>
            <a:pPr lvl="0"/>
            <a:r>
              <a:rPr lang="en-US" dirty="0"/>
              <a:t>Phase 3 represents 50-70% of prior research activity.  </a:t>
            </a:r>
          </a:p>
          <a:p>
            <a:pPr lvl="0"/>
            <a:r>
              <a:rPr lang="en-US" dirty="0"/>
              <a:t>Phase 4 represents a return to research activities (at 70-100% of prior activity).  </a:t>
            </a:r>
          </a:p>
        </p:txBody>
      </p:sp>
    </p:spTree>
    <p:extLst>
      <p:ext uri="{BB962C8B-B14F-4D97-AF65-F5344CB8AC3E}">
        <p14:creationId xmlns:p14="http://schemas.microsoft.com/office/powerpoint/2010/main" val="21169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1:</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3128233786"/>
              </p:ext>
            </p:extLst>
          </p:nvPr>
        </p:nvGraphicFramePr>
        <p:xfrm>
          <a:off x="838200" y="1825625"/>
          <a:ext cx="10515600" cy="426147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68996">
                  <a:extLst>
                    <a:ext uri="{9D8B030D-6E8A-4147-A177-3AD203B41FA5}">
                      <a16:colId xmlns:a16="http://schemas.microsoft.com/office/drawing/2014/main" val="662480523"/>
                    </a:ext>
                  </a:extLst>
                </a:gridCol>
                <a:gridCol w="3188804">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EXTERNAL CONDITIONS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Situation unknown and changing</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on the rise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limited</a:t>
                      </a:r>
                    </a:p>
                    <a:p>
                      <a:pPr marL="342900" marR="0" lvl="0" indent="-342900">
                        <a:lnSpc>
                          <a:spcPct val="107000"/>
                        </a:lnSpc>
                        <a:spcBef>
                          <a:spcPts val="0"/>
                        </a:spcBef>
                        <a:spcAft>
                          <a:spcPts val="80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shortages</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15-20%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Only essential research activities allowed on campus (for definition of essential research see </a:t>
                      </a:r>
                      <a:r>
                        <a:rPr lang="en-US" sz="1400" dirty="0">
                          <a:effectLst/>
                          <a:latin typeface="+mn-lt"/>
                          <a:ea typeface="Calibri" panose="020F0502020204030204" pitchFamily="34" charset="0"/>
                          <a:cs typeface="Times New Roman" panose="02020603050405020304" pitchFamily="18" charset="0"/>
                          <a:hlinkClick r:id="rId2"/>
                        </a:rPr>
                        <a:t>https://www.research.uky.edu/resources/covid-19-guidance-researchers</a:t>
                      </a:r>
                      <a:r>
                        <a:rPr lang="en-US" sz="1400" dirty="0">
                          <a:effectLst/>
                          <a:latin typeface="+mn-l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Limited human subjects and animal research defined as essential on campus allowable activities.</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On site staffing is minimal.</a:t>
                      </a: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Waivers required to perform either COVID-19 research or for essential on campus activities (</a:t>
                      </a:r>
                      <a:r>
                        <a:rPr lang="en-US" sz="1400" dirty="0">
                          <a:effectLst/>
                          <a:latin typeface="+mn-lt"/>
                          <a:ea typeface="Calibri" panose="020F0502020204030204" pitchFamily="34" charset="0"/>
                          <a:cs typeface="Times New Roman" panose="02020603050405020304" pitchFamily="18" charset="0"/>
                          <a:hlinkClick r:id="rId2"/>
                        </a:rPr>
                        <a:t>https://www.research.uky.edu/resources/covid-19-guidance-researchers</a:t>
                      </a:r>
                      <a:r>
                        <a:rPr lang="en-US" sz="14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3/16/20 – Tentative late May</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313326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2:</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3576174876"/>
              </p:ext>
            </p:extLst>
          </p:nvPr>
        </p:nvGraphicFramePr>
        <p:xfrm>
          <a:off x="838200" y="1531664"/>
          <a:ext cx="10515600" cy="517460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Local and national restrictions becoming more relaxed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Plateau for COVID-19 hospitalizations locally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and PPE shortages determine the specific range of ramped-up activity levels within this phase </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20-50%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Time-sensitive or critical research activities, graduate students close to degree completion prioritized as time-sensitive.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Activities needed to ramp up research (i.e., breeding non-commercial animals, restoring previously frozen cell lines, preparing research materials on site). </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Seasonal data collection (field research) or research subject to external schedules.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Core facilities activity increases according to demand.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Personnel onsite only when necessary.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New safety measure regarding PPE, social distancing, screening and testing will be in place.</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late May – July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259322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3:</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204395490"/>
              </p:ext>
            </p:extLst>
          </p:nvPr>
        </p:nvGraphicFramePr>
        <p:xfrm>
          <a:off x="838200" y="1531664"/>
          <a:ext cx="10515600" cy="517460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EXTERNAL CONDITIONS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on the decline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capabilities increase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shortages determine the specific range of ramped-up activity levels within this phase</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50-70%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Consistent with Office of Research Integrity (ORI) guidelines, currently paused observational, clinical, behavioral, population and interventional research ramps up under controlled conditions (e.g., face-to-face interactions in controlled facilities.</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Special consideration to graduate students and other trainees.</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Special consideration to early career faculty needs to resume research.</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Core facilities open according to customer demand.</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Attention to deadline-driven research needs.</a:t>
                      </a: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mn-lt"/>
                          <a:ea typeface="Calibri" panose="020F0502020204030204" pitchFamily="34" charset="0"/>
                          <a:cs typeface="Times New Roman" panose="02020603050405020304" pitchFamily="18" charset="0"/>
                        </a:rPr>
                        <a:t>New safety measures regarding PPE, social distancing, screening, and testing will be in place. </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July – September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423188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4:</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1879502417"/>
              </p:ext>
            </p:extLst>
          </p:nvPr>
        </p:nvGraphicFramePr>
        <p:xfrm>
          <a:off x="838200" y="1531664"/>
          <a:ext cx="10515600" cy="471804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Sufficient testing capacity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widely available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decline to low levels</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70-100%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Maintain social distancing, PPE and cleaning/disinfection procedures.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On campus research activities at prior levels, while following social distancing (e.g., shifts, hours/week, etc.).</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Core facilities operational according to demand.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Building density monitored by Chairs, Center Directors and Associate Deans for Research.</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For specifics on animal or human research refer to the appropriate regulatory office.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New safety measures regarding PPE, social distancing, screening, and testing will be in place. </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September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3712514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06F8CF302B3141A5655A55771727D9" ma:contentTypeVersion="13" ma:contentTypeDescription="Create a new document." ma:contentTypeScope="" ma:versionID="990d34a33416f902ac33ff7eaa1c0718">
  <xsd:schema xmlns:xsd="http://www.w3.org/2001/XMLSchema" xmlns:xs="http://www.w3.org/2001/XMLSchema" xmlns:p="http://schemas.microsoft.com/office/2006/metadata/properties" xmlns:ns3="7a9a87b1-0d1e-4ff9-8d2a-74c34f582f30" xmlns:ns4="eeed71f9-b1dd-4428-a5bd-20b51fb0466f" targetNamespace="http://schemas.microsoft.com/office/2006/metadata/properties" ma:root="true" ma:fieldsID="519cad78a3beb5c1cbcee914feb9d5d7" ns3:_="" ns4:_="">
    <xsd:import namespace="7a9a87b1-0d1e-4ff9-8d2a-74c34f582f30"/>
    <xsd:import namespace="eeed71f9-b1dd-4428-a5bd-20b51fb0466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9a87b1-0d1e-4ff9-8d2a-74c34f582f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d71f9-b1dd-4428-a5bd-20b51fb0466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292507-C00E-4222-B61D-55CDB69EBE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9a87b1-0d1e-4ff9-8d2a-74c34f582f30"/>
    <ds:schemaRef ds:uri="eeed71f9-b1dd-4428-a5bd-20b51fb046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B0770D-2520-4673-A753-4EEC0582A1BC}">
  <ds:schemaRefs>
    <ds:schemaRef ds:uri="http://schemas.microsoft.com/sharepoint/v3/contenttype/forms"/>
  </ds:schemaRefs>
</ds:datastoreItem>
</file>

<file path=customXml/itemProps3.xml><?xml version="1.0" encoding="utf-8"?>
<ds:datastoreItem xmlns:ds="http://schemas.openxmlformats.org/officeDocument/2006/customXml" ds:itemID="{B0A353C8-FB26-4E6A-B7EA-E0B0F37009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3642</Words>
  <Application>Microsoft Office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Symbol</vt:lpstr>
      <vt:lpstr>Office Theme</vt:lpstr>
      <vt:lpstr>Resumption of Research Phased Plan</vt:lpstr>
      <vt:lpstr>UK Resumption of Research Phased Plan</vt:lpstr>
      <vt:lpstr>Guiding Principles for All Phases:</vt:lpstr>
      <vt:lpstr>Definition and Justification for Phased Approach: </vt:lpstr>
      <vt:lpstr>Definition and Justification for Phased Approach: </vt:lpstr>
      <vt:lpstr>Phase 1:</vt:lpstr>
      <vt:lpstr>Phase 2:</vt:lpstr>
      <vt:lpstr>Phase 3:</vt:lpstr>
      <vt:lpstr>Phase 4:</vt:lpstr>
      <vt:lpstr>Guidance for Resuming Research Operations to Minimize COVID-19 Transmission Key Points (all phases):</vt:lpstr>
      <vt:lpstr>Guidance for Resuming Research Operations to Minimize COVID-19 Transmission Key Points (all phases):</vt:lpstr>
      <vt:lpstr>Specific Guidance for Research Workspaces:</vt:lpstr>
      <vt:lpstr>PowerPoint Presentation</vt:lpstr>
      <vt:lpstr>Maximizing Spatial Distancing in Research Workspaces:</vt:lpstr>
      <vt:lpstr>Specific Guidance for Research Workspaces:</vt:lpstr>
      <vt:lpstr>Specific Guidance for Research Workspaces:</vt:lpstr>
      <vt:lpstr>Specific Guidance for Research Workspaces:</vt:lpstr>
      <vt:lpstr>Specific Guidance for Research Workspaces:</vt:lpstr>
      <vt:lpstr>Specific Guidance for Research Workspaces:</vt:lpstr>
      <vt:lpstr>Specific Guidance for Research Workspaces:</vt:lpstr>
      <vt:lpstr>Exposure Reduction Outside of Research Workspace: </vt:lpstr>
      <vt:lpstr>Process for Resumption of Research (all phases):</vt:lpstr>
      <vt:lpstr>Process for Resumption of Research (all phases):</vt:lpstr>
      <vt:lpstr>Plan Considerations:</vt:lpstr>
      <vt:lpstr>Plan Considerations:</vt:lpstr>
      <vt:lpstr>Plan Considerations:</vt:lpstr>
      <vt:lpstr>High-risk (language used by CDC) Populations: </vt:lpstr>
      <vt:lpstr>Concerns:</vt:lpstr>
      <vt:lpstr>Adherence: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Brandy J.</dc:creator>
  <cp:lastModifiedBy>Nelson, Brandy J.</cp:lastModifiedBy>
  <cp:revision>1</cp:revision>
  <dcterms:created xsi:type="dcterms:W3CDTF">2020-05-27T12:37:23Z</dcterms:created>
  <dcterms:modified xsi:type="dcterms:W3CDTF">2020-06-10T13:55:25Z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0x010100D506F8CF302B3141A5655A55771727D9</vt:lpwstr>
  </property>
</Properties>
</file>