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4" r:id="rId4"/>
    <p:sldId id="285" r:id="rId5"/>
    <p:sldId id="287" r:id="rId6"/>
    <p:sldId id="288" r:id="rId7"/>
    <p:sldId id="258" r:id="rId8"/>
    <p:sldId id="259" r:id="rId9"/>
    <p:sldId id="275" r:id="rId10"/>
    <p:sldId id="260" r:id="rId11"/>
    <p:sldId id="261" r:id="rId12"/>
    <p:sldId id="262" r:id="rId13"/>
    <p:sldId id="281" r:id="rId14"/>
    <p:sldId id="283" r:id="rId15"/>
    <p:sldId id="278" r:id="rId16"/>
    <p:sldId id="280" r:id="rId17"/>
    <p:sldId id="263" r:id="rId18"/>
    <p:sldId id="264" r:id="rId19"/>
    <p:sldId id="290" r:id="rId20"/>
    <p:sldId id="276" r:id="rId21"/>
    <p:sldId id="265" r:id="rId22"/>
    <p:sldId id="267" r:id="rId23"/>
    <p:sldId id="269" r:id="rId24"/>
    <p:sldId id="270" r:id="rId25"/>
    <p:sldId id="273" r:id="rId26"/>
    <p:sldId id="271" r:id="rId27"/>
    <p:sldId id="272" r:id="rId28"/>
    <p:sldId id="289" r:id="rId29"/>
    <p:sldId id="27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7" autoAdjust="0"/>
  </p:normalViewPr>
  <p:slideViewPr>
    <p:cSldViewPr>
      <p:cViewPr varScale="1">
        <p:scale>
          <a:sx n="104" d="100"/>
          <a:sy n="104" d="100"/>
        </p:scale>
        <p:origin x="-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2692BA1-159C-4D44-B6EC-D1757DD1D599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ED31D79-5B44-47AC-9B1C-C710A92E7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8BE8C-B1E2-4A7D-93E7-68DF1ACCFE8C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A2850-DEF8-4EF9-8FD1-678114CD4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08D2B-1A88-4BEA-A7F5-B083D2A6A4FA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61E69-FC1C-41CF-AC54-CBDAEDD06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0A266-3B13-4128-833A-BA6926662857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2BDA8-8B73-4A4D-8FDF-3DB1F8805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A68AD1-A95C-4892-AEB5-480D1B653B75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235E98-796D-4C74-8A51-465533A32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AF5A4-7881-4ED3-A1D8-DDE859EE6A3F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0A3E7-8E18-41EC-A0EF-CF3C1F809B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905174-F509-4E2C-9FBE-049FF8967B0B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32655B-5F31-42BE-A002-FD87568C3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3A9E8-AB69-4938-B4B0-47248F6F0429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DD8AA-F71E-480C-8CBD-F445C0180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8CD3F69-00ED-49B5-B0A4-3EDA046C6076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F9F056B-53ED-49A7-94CF-930CB166B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DD7A43-AAFE-455C-8483-28DC8AFDDEE2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5497817-F068-43C7-B646-BBEC4F4CC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DFD1C9-37A0-4618-AB3A-9C56B864EEAD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2A8BB9-9F49-4516-A749-1214A23A5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70F8C3C-41B4-4979-9DBB-967F895B4579}" type="datetimeFigureOut">
              <a:rPr lang="en-US"/>
              <a:pPr>
                <a:defRPr/>
              </a:pPr>
              <a:t>5/30/2012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36F646A-53A1-4833-A836-1BB58E13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2" r:id="rId2"/>
    <p:sldLayoutId id="2147483768" r:id="rId3"/>
    <p:sldLayoutId id="2147483763" r:id="rId4"/>
    <p:sldLayoutId id="2147483769" r:id="rId5"/>
    <p:sldLayoutId id="2147483764" r:id="rId6"/>
    <p:sldLayoutId id="2147483770" r:id="rId7"/>
    <p:sldLayoutId id="2147483771" r:id="rId8"/>
    <p:sldLayoutId id="2147483772" r:id="rId9"/>
    <p:sldLayoutId id="2147483765" r:id="rId10"/>
    <p:sldLayoutId id="21474837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696D52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696D52"/>
          </a:solidFill>
          <a:latin typeface="Gill Sans MT" pitchFamily="34" charset="0"/>
        </a:defRPr>
      </a:lvl9pPr>
      <a:extLst/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A8CDD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C0BEA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upload.wikimedia.org/wikipedia/commons/0/0b/Radiation_warning_symbol.sv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pi.com/ms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croorganism" TargetMode="External"/><Relationship Id="rId2" Type="http://schemas.openxmlformats.org/officeDocument/2006/relationships/hyperlink" Target="http://en.wikipedia.org/wiki/Biologic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Biohazard_sign" TargetMode="External"/><Relationship Id="rId5" Type="http://schemas.openxmlformats.org/officeDocument/2006/relationships/hyperlink" Target="http://en.wikipedia.org/wiki/Toxin" TargetMode="External"/><Relationship Id="rId4" Type="http://schemas.openxmlformats.org/officeDocument/2006/relationships/hyperlink" Target="http://en.wikipedia.org/wiki/Viru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Laboratory Safety Training for Contractors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2895600"/>
            <a:ext cx="7406640" cy="1905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Jan Eggum, MPH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Occupational Health and Safety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Phone: 859-257-3242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Email: jghamo2@email.uky.edu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Radiation 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4339" name="Picture 4" descr="File:Radiation warning symbol.sv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Radiation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Radiation is defined as particles or energy given off by radioactive material</a:t>
            </a:r>
          </a:p>
          <a:p>
            <a:r>
              <a:rPr lang="en-US" smtClean="0"/>
              <a:t>Radioactivity is the capacity of a material to emit radiation.</a:t>
            </a:r>
          </a:p>
          <a:p>
            <a:r>
              <a:rPr lang="en-US" smtClean="0"/>
              <a:t>Types of radiation</a:t>
            </a:r>
          </a:p>
          <a:p>
            <a:pPr lvl="1"/>
            <a:r>
              <a:rPr lang="en-US" smtClean="0"/>
              <a:t>Ionizing – alpha, beta, gamma, x-ray</a:t>
            </a:r>
          </a:p>
          <a:p>
            <a:pPr lvl="1"/>
            <a:r>
              <a:rPr lang="en-US" smtClean="0"/>
              <a:t>Non-ionizing – microwave, UV light, infra-red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What that means to you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 not touch anything that is marked as radioactive.   </a:t>
            </a:r>
          </a:p>
          <a:p>
            <a:endParaRPr lang="en-US" smtClean="0"/>
          </a:p>
          <a:p>
            <a:r>
              <a:rPr lang="en-US" smtClean="0"/>
              <a:t>Will be defined by radioactive sticker both on door of laboratory and in area. </a:t>
            </a:r>
          </a:p>
          <a:p>
            <a:endParaRPr lang="en-US" smtClean="0"/>
          </a:p>
          <a:p>
            <a:r>
              <a:rPr lang="en-US" smtClean="0"/>
              <a:t>If a spill did occur, contact your Supervisor and contact information on door.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3213100" cy="269716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  <a:t>Magnetic</a:t>
            </a:r>
            <a:b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5400" dirty="0" smtClean="0">
                <a:solidFill>
                  <a:schemeClr val="tx2">
                    <a:satMod val="130000"/>
                  </a:schemeClr>
                </a:solidFill>
              </a:rPr>
              <a:t>Energy</a:t>
            </a:r>
            <a:endParaRPr lang="en-US" sz="5400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"/>
            <a:ext cx="4114800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Magnetic Fields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allowed in room</a:t>
            </a:r>
          </a:p>
          <a:p>
            <a:pPr lvl="1"/>
            <a:r>
              <a:rPr lang="en-US" dirty="0" smtClean="0"/>
              <a:t>Person with cardiac pacemakers, implantable </a:t>
            </a:r>
            <a:r>
              <a:rPr lang="en-US" dirty="0" err="1" smtClean="0"/>
              <a:t>cardioverter</a:t>
            </a:r>
            <a:r>
              <a:rPr lang="en-US" dirty="0" smtClean="0"/>
              <a:t> defibrillators or magnetic implants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loose metal objects or magnetic media</a:t>
            </a:r>
          </a:p>
          <a:p>
            <a:pPr lvl="2"/>
            <a:r>
              <a:rPr lang="en-US" dirty="0" smtClean="0"/>
              <a:t>Hearing aids, cell phones</a:t>
            </a:r>
          </a:p>
          <a:p>
            <a:pPr lvl="2"/>
            <a:r>
              <a:rPr lang="en-US" dirty="0" smtClean="0"/>
              <a:t>ATM/Credit cards</a:t>
            </a:r>
          </a:p>
          <a:p>
            <a:pPr lvl="2"/>
            <a:r>
              <a:rPr lang="en-US" dirty="0" smtClean="0"/>
              <a:t>Minimize ferrous metals in area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Lasers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9459" name="Picture 2" descr="image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438400"/>
            <a:ext cx="3276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2" descr="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9388" y="762000"/>
            <a:ext cx="515461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Lasers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not be on while in the laboratory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If on, will see the green flashing light through the door window.</a:t>
            </a:r>
          </a:p>
          <a:p>
            <a:pPr marL="611187" lvl="2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r>
              <a:rPr lang="en-US" dirty="0" smtClean="0"/>
              <a:t>Could cause </a:t>
            </a:r>
            <a:r>
              <a:rPr lang="en-US" u="sng" dirty="0" smtClean="0"/>
              <a:t>eye damage </a:t>
            </a:r>
            <a:r>
              <a:rPr lang="en-US" dirty="0" smtClean="0"/>
              <a:t>if look into laser</a:t>
            </a:r>
          </a:p>
          <a:p>
            <a:pPr marL="611187" lvl="2" indent="-282575">
              <a:spcBef>
                <a:spcPts val="600"/>
              </a:spcBef>
              <a:buSzPct val="80000"/>
              <a:buFont typeface="Wingdings 2" pitchFamily="18" charset="2"/>
              <a:buChar char=""/>
            </a:pPr>
            <a:endParaRPr lang="en-US" dirty="0" smtClean="0"/>
          </a:p>
          <a:p>
            <a:r>
              <a:rPr lang="en-US" dirty="0" smtClean="0"/>
              <a:t>Do not enter the laboratory, if the laser is on.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Chemicals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1507" name="Picture 2" descr="C:\Users\jghamo2\AppData\Local\Microsoft\Windows\Temporary Internet Files\Content.IE5\R8NG463X\MP900401959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0963" y="2128838"/>
            <a:ext cx="4924425" cy="328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Chemicals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chemicals should be put away when work is being done in laboratory.</a:t>
            </a:r>
          </a:p>
          <a:p>
            <a:endParaRPr lang="en-US" dirty="0" smtClean="0"/>
          </a:p>
          <a:p>
            <a:r>
              <a:rPr lang="en-US" dirty="0" smtClean="0"/>
              <a:t>Do not touch any chemicals/ glassware/ boxes, etc.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If a spill does occur, contact supervisor and contact on the door.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Case of an Emergency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Entering the Laboratory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Door Signs</a:t>
            </a:r>
          </a:p>
          <a:p>
            <a:pPr lvl="1"/>
            <a:r>
              <a:rPr lang="en-US" smtClean="0"/>
              <a:t>Provides information about hazards in the laboratory.</a:t>
            </a:r>
          </a:p>
          <a:p>
            <a:pPr lvl="2"/>
            <a:r>
              <a:rPr lang="en-US" smtClean="0"/>
              <a:t>Hazards such as</a:t>
            </a:r>
          </a:p>
          <a:p>
            <a:pPr lvl="3"/>
            <a:r>
              <a:rPr lang="en-US" smtClean="0"/>
              <a:t>Biologicals</a:t>
            </a:r>
          </a:p>
          <a:p>
            <a:pPr lvl="3"/>
            <a:r>
              <a:rPr lang="en-US" smtClean="0"/>
              <a:t>Chemicals</a:t>
            </a:r>
          </a:p>
          <a:p>
            <a:pPr lvl="3"/>
            <a:r>
              <a:rPr lang="en-US" smtClean="0"/>
              <a:t>Radiation</a:t>
            </a:r>
          </a:p>
          <a:p>
            <a:pPr lvl="3"/>
            <a:r>
              <a:rPr lang="en-US" smtClean="0"/>
              <a:t>Lasers</a:t>
            </a:r>
          </a:p>
          <a:p>
            <a:pPr lvl="3"/>
            <a:r>
              <a:rPr lang="en-US" smtClean="0"/>
              <a:t>Strong Magnetic Fields</a:t>
            </a:r>
          </a:p>
          <a:p>
            <a:pPr lvl="1">
              <a:buFont typeface="Verdana" pitchFamily="34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Emergency Safety Equipment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eyewash and shower in the laboratory can be used in case of an emergency. 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  <a:p>
            <a:r>
              <a:rPr lang="en-US" dirty="0" smtClean="0"/>
              <a:t>Take a few minutes to familiarize yourself with the location and use of the eyewash and shower in the laboratory.</a:t>
            </a:r>
          </a:p>
          <a:p>
            <a:endParaRPr lang="en-US" dirty="0" smtClean="0"/>
          </a:p>
          <a:p>
            <a:r>
              <a:rPr lang="en-US" dirty="0" smtClean="0"/>
              <a:t>Keep area Clear!</a:t>
            </a:r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Emergency Eyewash Station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715000" y="1752600"/>
            <a:ext cx="2530475" cy="4800600"/>
          </a:xfrm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962400"/>
            <a:ext cx="3402013" cy="191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752600"/>
            <a:ext cx="2381250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satMod val="130000"/>
                  </a:schemeClr>
                </a:solidFill>
              </a:rPr>
              <a:t>Using an Eye Wash Station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Hold eyelids open using the thumb and index finger to help ensure the effective rinsing has occurred behind the eyelid.</a:t>
            </a:r>
          </a:p>
          <a:p>
            <a:pPr>
              <a:lnSpc>
                <a:spcPct val="90000"/>
              </a:lnSpc>
              <a:buFont typeface="Wingdings 2" pitchFamily="18" charset="2"/>
              <a:buNone/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It is normal to close eyes tightly when splashed, but this will prevent water or eye solution from rinsing and washing the chemical out.  Eyelids must be held open.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Using an Eye Wash Station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Flush eyes and eyelids with water or eye solution for a minimum of 15 minutes.  </a:t>
            </a:r>
          </a:p>
          <a:p>
            <a:endParaRPr lang="en-US" smtClean="0"/>
          </a:p>
          <a:p>
            <a:r>
              <a:rPr lang="en-US" smtClean="0"/>
              <a:t>“Roll” eyes around to ensure full rinsing.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600">
                <a:solidFill>
                  <a:schemeClr val="tx2">
                    <a:satMod val="130000"/>
                  </a:schemeClr>
                </a:solidFill>
              </a:rPr>
              <a:t>Using an Eye Wash Station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Contact lenses must be removed as soon as possible.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Medical attention should be sought immediately!</a:t>
            </a:r>
          </a:p>
          <a:p>
            <a:endParaRPr lang="en-US" smtClean="0"/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Emergency Shower Stations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7400" y="1981200"/>
            <a:ext cx="1441450" cy="4191000"/>
          </a:xfrm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133600"/>
            <a:ext cx="2322513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a Safety Shower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Pull handle to activate shower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Remove contaminated clothing 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Allow copious amounts of water on affected area for a minimum of 15 </a:t>
            </a:r>
            <a:r>
              <a:rPr lang="en-US" dirty="0" smtClean="0"/>
              <a:t>minutes</a:t>
            </a:r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Turn shower off, by pushing up handle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</a:rPr>
              <a:t>Using a Safety Shower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Medical attention should be sought immediately!</a:t>
            </a:r>
          </a:p>
          <a:p>
            <a:endParaRPr lang="en-US" smtClean="0"/>
          </a:p>
          <a:p>
            <a:r>
              <a:rPr lang="en-US" smtClean="0"/>
              <a:t>Ideally another person in the lab should make contact with responders or dial 911.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Attire in Laboratory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Glasses</a:t>
            </a:r>
          </a:p>
          <a:p>
            <a:endParaRPr lang="en-US" dirty="0" smtClean="0"/>
          </a:p>
          <a:p>
            <a:r>
              <a:rPr lang="en-US" dirty="0" smtClean="0"/>
              <a:t>Long Pants</a:t>
            </a:r>
          </a:p>
          <a:p>
            <a:endParaRPr lang="en-US" dirty="0" smtClean="0"/>
          </a:p>
          <a:p>
            <a:r>
              <a:rPr lang="en-US" dirty="0" smtClean="0"/>
              <a:t>Covered Shoes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Hazard Communication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 Aware: Any </a:t>
            </a:r>
            <a:r>
              <a:rPr lang="en-US" dirty="0" smtClean="0"/>
              <a:t>chemical could be in the laboratory at anytime.</a:t>
            </a:r>
          </a:p>
          <a:p>
            <a:endParaRPr lang="en-US" dirty="0" smtClean="0"/>
          </a:p>
          <a:p>
            <a:r>
              <a:rPr lang="en-US" dirty="0" smtClean="0"/>
              <a:t>Contact Lab Safety Specialist- 257-3242</a:t>
            </a:r>
          </a:p>
          <a:p>
            <a:endParaRPr lang="en-US" dirty="0" smtClean="0"/>
          </a:p>
          <a:p>
            <a:r>
              <a:rPr lang="en-US" dirty="0" smtClean="0"/>
              <a:t>MSDS - </a:t>
            </a:r>
            <a:r>
              <a:rPr lang="en-US" dirty="0" smtClean="0">
                <a:hlinkClick r:id="rId2"/>
              </a:rPr>
              <a:t>http://www.ilpi.com/msds/</a:t>
            </a:r>
            <a:endParaRPr lang="en-US" dirty="0" smtClean="0"/>
          </a:p>
          <a:p>
            <a:pPr>
              <a:buFont typeface="Wingdings 2" pitchFamily="18" charset="2"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Laboratory Information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Carefully read all door signs on laboratory doors.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Emergency Contact information for Principal Investigator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Understand the hazards associated with each symbol.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1066800" y="152400"/>
            <a:ext cx="525780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Signage Pictograms</a:t>
            </a:r>
            <a:endParaRPr lang="en-US" dirty="0"/>
          </a:p>
        </p:txBody>
      </p:sp>
      <p:pic>
        <p:nvPicPr>
          <p:cNvPr id="46082" name="Picture 2" descr="C:\Users\jghamo2\Desktop\Bm8DDghs_pictogram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524" y="1447800"/>
            <a:ext cx="7128501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0"/>
            <a:ext cx="5105400" cy="6783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Biological Hazard Sign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pic>
        <p:nvPicPr>
          <p:cNvPr id="11267" name="Content Placeholder 3" descr="biohaz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79775" y="1562100"/>
            <a:ext cx="3810000" cy="4572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Biological Hazards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83464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 smtClean="0"/>
              <a:t>Biological hazards</a:t>
            </a:r>
            <a:r>
              <a:rPr lang="en-US" dirty="0" smtClean="0"/>
              <a:t>, also known as </a:t>
            </a:r>
            <a:r>
              <a:rPr lang="en-US" b="1" dirty="0" smtClean="0"/>
              <a:t>biohazards</a:t>
            </a:r>
            <a:r>
              <a:rPr lang="en-US" dirty="0" smtClean="0"/>
              <a:t>, refer to </a:t>
            </a:r>
            <a:r>
              <a:rPr lang="en-US" dirty="0" smtClean="0">
                <a:hlinkClick r:id="rId2" action="ppaction://hlinkfile" tooltip="Biological"/>
              </a:rPr>
              <a:t>biological</a:t>
            </a:r>
            <a:r>
              <a:rPr lang="en-US" dirty="0" smtClean="0"/>
              <a:t> substances that pose a threat to the health of living organisms, primarily that of humans. This can include medical waste or samples of a </a:t>
            </a:r>
            <a:r>
              <a:rPr lang="en-US" dirty="0" smtClean="0">
                <a:hlinkClick r:id="rId3" action="ppaction://hlinkfile" tooltip="Microorganism"/>
              </a:rPr>
              <a:t>microorganism</a:t>
            </a:r>
            <a:r>
              <a:rPr lang="en-US" dirty="0" smtClean="0"/>
              <a:t>, </a:t>
            </a:r>
            <a:r>
              <a:rPr lang="en-US" dirty="0" smtClean="0">
                <a:hlinkClick r:id="rId4" action="ppaction://hlinkfile" tooltip="Virus"/>
              </a:rPr>
              <a:t>virus</a:t>
            </a:r>
            <a:r>
              <a:rPr lang="en-US" dirty="0" smtClean="0"/>
              <a:t> or </a:t>
            </a:r>
            <a:r>
              <a:rPr lang="en-US" dirty="0" smtClean="0">
                <a:hlinkClick r:id="rId5" action="ppaction://hlinkfile" tooltip="Toxin"/>
              </a:rPr>
              <a:t>toxin</a:t>
            </a:r>
            <a:r>
              <a:rPr lang="en-US" dirty="0" smtClean="0"/>
              <a:t> (from a biological source) that can impact human health. It can also include substances harmful to animals. The term and </a:t>
            </a:r>
            <a:r>
              <a:rPr lang="en-US" dirty="0" smtClean="0">
                <a:hlinkClick r:id="rId6" action="ppaction://hlinkfile" tooltip="Biohazard sign"/>
              </a:rPr>
              <a:t>its associated symbol</a:t>
            </a:r>
            <a:r>
              <a:rPr lang="en-US" dirty="0" smtClean="0"/>
              <a:t> is generally used as a warning, so that those potentially exposed to the substances will know to take precautions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Biological Hazards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biological materials should be put away when work is taking place.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Do not touch anything marked with a biological hazard symbol.</a:t>
            </a:r>
          </a:p>
          <a:p>
            <a:pPr>
              <a:buFont typeface="Wingdings 2" pitchFamily="18" charset="2"/>
              <a:buNone/>
            </a:pPr>
            <a:endParaRPr lang="en-US" smtClean="0"/>
          </a:p>
          <a:p>
            <a:r>
              <a:rPr lang="en-US" smtClean="0"/>
              <a:t>If a spill of a biological material occurs, contact your supervisor and the contact information on door.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DFDF1AB36B843A1A9C10976A785C2" ma:contentTypeVersion="8" ma:contentTypeDescription="Create a new document." ma:contentTypeScope="" ma:versionID="4fac24fadbc4f77c7e3fa4d9e467db5e">
  <xsd:schema xmlns:xsd="http://www.w3.org/2001/XMLSchema" xmlns:xs="http://www.w3.org/2001/XMLSchema" xmlns:p="http://schemas.microsoft.com/office/2006/metadata/properties" xmlns:ns2="26f8c6f5-7bcd-41a7-b8e5-a936c67fb4b9" xmlns:ns3="e3938e53-0a01-4a4f-b8cf-9725ed08b4e6" targetNamespace="http://schemas.microsoft.com/office/2006/metadata/properties" ma:root="true" ma:fieldsID="0068d267d6ffb39bdb739d82aa7c5d64" ns2:_="" ns3:_="">
    <xsd:import namespace="26f8c6f5-7bcd-41a7-b8e5-a936c67fb4b9"/>
    <xsd:import namespace="e3938e53-0a01-4a4f-b8cf-9725ed08b4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8c6f5-7bcd-41a7-b8e5-a936c67fb4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38e53-0a01-4a4f-b8cf-9725ed08b4e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16FE2A-D78B-4E74-8C2A-2567B0900E40}"/>
</file>

<file path=customXml/itemProps2.xml><?xml version="1.0" encoding="utf-8"?>
<ds:datastoreItem xmlns:ds="http://schemas.openxmlformats.org/officeDocument/2006/customXml" ds:itemID="{5D90A4DB-DB86-44BF-BE4F-0344C18CE3FB}"/>
</file>

<file path=customXml/itemProps3.xml><?xml version="1.0" encoding="utf-8"?>
<ds:datastoreItem xmlns:ds="http://schemas.openxmlformats.org/officeDocument/2006/customXml" ds:itemID="{ED1E1898-584E-4B43-B2DA-B2A3AA812A89}"/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1026</TotalTime>
  <Words>684</Words>
  <Application>Microsoft Office PowerPoint</Application>
  <PresentationFormat>On-screen Show (4:3)</PresentationFormat>
  <Paragraphs>114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Laboratory Safety Training for Contractors</vt:lpstr>
      <vt:lpstr>Entering the Laboratory</vt:lpstr>
      <vt:lpstr>Laboratory Information</vt:lpstr>
      <vt:lpstr>Slide 4</vt:lpstr>
      <vt:lpstr>Door Signage Pictograms</vt:lpstr>
      <vt:lpstr>Slide 6</vt:lpstr>
      <vt:lpstr>Biological Hazard Sign</vt:lpstr>
      <vt:lpstr>Biological Hazards</vt:lpstr>
      <vt:lpstr>Biological Hazards</vt:lpstr>
      <vt:lpstr>Radiation </vt:lpstr>
      <vt:lpstr>Radiation</vt:lpstr>
      <vt:lpstr>What that means to you</vt:lpstr>
      <vt:lpstr>Magnetic Energy</vt:lpstr>
      <vt:lpstr>Magnetic Fields</vt:lpstr>
      <vt:lpstr>Lasers</vt:lpstr>
      <vt:lpstr>Lasers</vt:lpstr>
      <vt:lpstr>Chemicals</vt:lpstr>
      <vt:lpstr>Chemicals</vt:lpstr>
      <vt:lpstr>In Case of an Emergency</vt:lpstr>
      <vt:lpstr>Emergency Safety Equipment</vt:lpstr>
      <vt:lpstr>Emergency Eyewash Station</vt:lpstr>
      <vt:lpstr>Using an Eye Wash Station</vt:lpstr>
      <vt:lpstr>Using an Eye Wash Station</vt:lpstr>
      <vt:lpstr>Using an Eye Wash Station</vt:lpstr>
      <vt:lpstr>Emergency Shower Stations</vt:lpstr>
      <vt:lpstr>Using a Safety Shower</vt:lpstr>
      <vt:lpstr>Using a Safety Shower</vt:lpstr>
      <vt:lpstr>Proper Attire in Laboratory</vt:lpstr>
      <vt:lpstr>Hazard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Savings Project</dc:title>
  <dc:creator>jghamo2</dc:creator>
  <cp:lastModifiedBy>jghamo2</cp:lastModifiedBy>
  <cp:revision>46</cp:revision>
  <dcterms:created xsi:type="dcterms:W3CDTF">2010-12-15T19:10:13Z</dcterms:created>
  <dcterms:modified xsi:type="dcterms:W3CDTF">2012-05-30T20:18:24Z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0x010100053DFDF1AB36B843A1A9C10976A785C2</vt:lpwstr>
  </property>
</Properties>
</file>