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 snapToGrid="0" showGuides="1">
      <p:cViewPr varScale="1">
        <p:scale>
          <a:sx n="102" d="100"/>
          <a:sy n="102" d="100"/>
        </p:scale>
        <p:origin x="4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6BC80-5FB2-42D7-83BE-F6C0240EC20A}" type="datetimeFigureOut">
              <a:rPr lang="da-DK" smtClean="0"/>
              <a:t>28/07/2017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6B918-649A-4882-B398-A469182F8F2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2876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362C-C806-4DB4-A814-95CC273CF5CF}" type="datetimeFigureOut">
              <a:rPr lang="da-DK" smtClean="0"/>
              <a:t>28/07/2017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E756B-2B0A-488B-8EA7-93A9C531B38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10600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362C-C806-4DB4-A814-95CC273CF5CF}" type="datetimeFigureOut">
              <a:rPr lang="da-DK" smtClean="0"/>
              <a:t>28/07/2017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E756B-2B0A-488B-8EA7-93A9C531B38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06150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362C-C806-4DB4-A814-95CC273CF5CF}" type="datetimeFigureOut">
              <a:rPr lang="da-DK" smtClean="0"/>
              <a:t>28/07/2017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E756B-2B0A-488B-8EA7-93A9C531B38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72687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362C-C806-4DB4-A814-95CC273CF5CF}" type="datetimeFigureOut">
              <a:rPr lang="da-DK" smtClean="0"/>
              <a:t>28/07/2017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E756B-2B0A-488B-8EA7-93A9C531B38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11450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362C-C806-4DB4-A814-95CC273CF5CF}" type="datetimeFigureOut">
              <a:rPr lang="da-DK" smtClean="0"/>
              <a:t>28/07/2017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E756B-2B0A-488B-8EA7-93A9C531B38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0765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362C-C806-4DB4-A814-95CC273CF5CF}" type="datetimeFigureOut">
              <a:rPr lang="da-DK" smtClean="0"/>
              <a:t>28/07/2017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E756B-2B0A-488B-8EA7-93A9C531B38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20168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362C-C806-4DB4-A814-95CC273CF5CF}" type="datetimeFigureOut">
              <a:rPr lang="da-DK" smtClean="0"/>
              <a:t>28/07/2017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E756B-2B0A-488B-8EA7-93A9C531B38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9843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362C-C806-4DB4-A814-95CC273CF5CF}" type="datetimeFigureOut">
              <a:rPr lang="da-DK" smtClean="0"/>
              <a:t>28/07/2017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E756B-2B0A-488B-8EA7-93A9C531B38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69986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362C-C806-4DB4-A814-95CC273CF5CF}" type="datetimeFigureOut">
              <a:rPr lang="da-DK" smtClean="0"/>
              <a:t>28/07/2017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E756B-2B0A-488B-8EA7-93A9C531B38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0340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362C-C806-4DB4-A814-95CC273CF5CF}" type="datetimeFigureOut">
              <a:rPr lang="da-DK" smtClean="0"/>
              <a:t>28/07/2017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E756B-2B0A-488B-8EA7-93A9C531B38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54104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362C-C806-4DB4-A814-95CC273CF5CF}" type="datetimeFigureOut">
              <a:rPr lang="da-DK" smtClean="0"/>
              <a:t>28/07/2017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E756B-2B0A-488B-8EA7-93A9C531B38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20631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6362C-C806-4DB4-A814-95CC273CF5CF}" type="datetimeFigureOut">
              <a:rPr lang="da-DK" smtClean="0"/>
              <a:t>28/07/2017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E756B-2B0A-488B-8EA7-93A9C531B38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7959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hub.com/dd-decaf/icsb-tutoria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sz="4000" dirty="0" smtClean="0"/>
              <a:t>DD-</a:t>
            </a:r>
            <a:r>
              <a:rPr lang="da-DK" sz="4000" dirty="0" err="1" smtClean="0"/>
              <a:t>DeCaF</a:t>
            </a:r>
            <a:r>
              <a:rPr lang="da-DK" sz="4000" dirty="0" smtClean="0"/>
              <a:t>, cobrapy, </a:t>
            </a:r>
            <a:r>
              <a:rPr lang="da-DK" sz="4000" dirty="0" err="1" smtClean="0"/>
              <a:t>escher</a:t>
            </a:r>
            <a:r>
              <a:rPr lang="da-DK" sz="4000" dirty="0" smtClean="0"/>
              <a:t> and </a:t>
            </a:r>
            <a:r>
              <a:rPr lang="da-DK" sz="4000" dirty="0" err="1" smtClean="0"/>
              <a:t>cameo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09366"/>
            <a:ext cx="9144000" cy="1448434"/>
          </a:xfrm>
        </p:spPr>
        <p:txBody>
          <a:bodyPr>
            <a:normAutofit/>
          </a:bodyPr>
          <a:lstStyle/>
          <a:p>
            <a:r>
              <a:rPr lang="da-DK" dirty="0" smtClean="0"/>
              <a:t>A </a:t>
            </a:r>
            <a:r>
              <a:rPr lang="da-DK" dirty="0" err="1" smtClean="0"/>
              <a:t>tutorial</a:t>
            </a:r>
            <a:r>
              <a:rPr lang="da-DK" dirty="0" smtClean="0"/>
              <a:t> on </a:t>
            </a:r>
            <a:r>
              <a:rPr lang="da-DK" dirty="0" err="1" smtClean="0"/>
              <a:t>metabolic</a:t>
            </a:r>
            <a:r>
              <a:rPr lang="da-DK" dirty="0" smtClean="0"/>
              <a:t> </a:t>
            </a:r>
            <a:r>
              <a:rPr lang="da-DK" dirty="0" err="1" smtClean="0"/>
              <a:t>flux</a:t>
            </a:r>
            <a:r>
              <a:rPr lang="da-DK" dirty="0" smtClean="0"/>
              <a:t> </a:t>
            </a:r>
            <a:r>
              <a:rPr lang="da-DK" dirty="0" err="1" smtClean="0"/>
              <a:t>modeling</a:t>
            </a:r>
            <a:r>
              <a:rPr lang="da-DK" dirty="0" smtClean="0"/>
              <a:t> </a:t>
            </a:r>
            <a:r>
              <a:rPr lang="da-DK" dirty="0" err="1" smtClean="0"/>
              <a:t>using</a:t>
            </a:r>
            <a:r>
              <a:rPr lang="da-DK" dirty="0"/>
              <a:t> </a:t>
            </a:r>
            <a:r>
              <a:rPr lang="da-DK" dirty="0" err="1" smtClean="0"/>
              <a:t>packages</a:t>
            </a:r>
            <a:r>
              <a:rPr lang="da-DK" dirty="0" smtClean="0"/>
              <a:t> from the cobrapy </a:t>
            </a:r>
            <a:r>
              <a:rPr lang="da-DK" dirty="0" err="1" smtClean="0"/>
              <a:t>community</a:t>
            </a:r>
            <a:endParaRPr lang="da-DK" dirty="0" smtClean="0"/>
          </a:p>
        </p:txBody>
      </p:sp>
      <p:pic>
        <p:nvPicPr>
          <p:cNvPr id="11" name="Picture 10" descr="Flag of Europe.sv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20" y="6289104"/>
            <a:ext cx="719455" cy="479425"/>
          </a:xfrm>
          <a:prstGeom prst="rect">
            <a:avLst/>
          </a:prstGeom>
          <a:noFill/>
          <a:extLst/>
        </p:spPr>
      </p:pic>
      <p:sp>
        <p:nvSpPr>
          <p:cNvPr id="12" name="Rectangle 11"/>
          <p:cNvSpPr/>
          <p:nvPr/>
        </p:nvSpPr>
        <p:spPr>
          <a:xfrm>
            <a:off x="1149096" y="6279960"/>
            <a:ext cx="83789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This project has received funding from the European Union’s Horizon 2020 research and innovation programme under grant agreement </a:t>
            </a:r>
            <a:r>
              <a:rPr lang="en-GB" sz="1400" dirty="0" smtClean="0">
                <a:solidFill>
                  <a:srgbClr val="FF3399"/>
                </a:solidFill>
              </a:rPr>
              <a:t>No </a:t>
            </a:r>
            <a:r>
              <a:rPr lang="en-GB" sz="1400" dirty="0" smtClean="0">
                <a:solidFill>
                  <a:srgbClr val="FF3399"/>
                </a:solidFill>
                <a:ea typeface="Calibri" panose="020F0502020204030204" pitchFamily="34" charset="0"/>
              </a:rPr>
              <a:t>686070</a:t>
            </a:r>
            <a:endParaRPr lang="da-DK" sz="1400" dirty="0"/>
          </a:p>
        </p:txBody>
      </p:sp>
      <p:sp>
        <p:nvSpPr>
          <p:cNvPr id="13" name="Rechteck 1"/>
          <p:cNvSpPr/>
          <p:nvPr/>
        </p:nvSpPr>
        <p:spPr>
          <a:xfrm>
            <a:off x="-9144" y="618490"/>
            <a:ext cx="12201144" cy="1130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 dirty="0">
                <a:solidFill>
                  <a:srgbClr val="0066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da-DK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 dirty="0">
                <a:solidFill>
                  <a:srgbClr val="0066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da-DK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>
                <a:solidFill>
                  <a:srgbClr val="0066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da-DK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" name="Picture 29" descr="DD-DeCaF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74" y="1588"/>
            <a:ext cx="952501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1111187" y="149914"/>
            <a:ext cx="42707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da-DK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198E93afArialUnicodeMS"/>
              </a:rPr>
              <a:t>DD-DeCaF: Bioinformatics Services for Data-Driven Design </a:t>
            </a:r>
            <a:endParaRPr kumimoji="0" lang="da-DK" altLang="da-DK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da-DK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198E93afArialUnicodeMS"/>
              </a:rPr>
              <a:t>of Cell Factories and Communities</a:t>
            </a:r>
            <a:endParaRPr kumimoji="0" lang="en-GB" altLang="da-DK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409176" y="277789"/>
            <a:ext cx="1432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 26-JAN-2017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20712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33006" y="1462089"/>
            <a:ext cx="10920794" cy="4344352"/>
          </a:xfrm>
        </p:spPr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en-US" sz="2400" dirty="0" smtClean="0"/>
              <a:t>DD-</a:t>
            </a:r>
            <a:r>
              <a:rPr lang="en-US" sz="2400" dirty="0" err="1" smtClean="0"/>
              <a:t>DeCaF</a:t>
            </a:r>
            <a:endParaRPr lang="en-US" sz="2400" dirty="0" smtClean="0"/>
          </a:p>
          <a:p>
            <a:pPr marL="457200" indent="-457200">
              <a:buAutoNum type="arabicParenR"/>
            </a:pPr>
            <a:r>
              <a:rPr lang="en-US" sz="2400" dirty="0" smtClean="0"/>
              <a:t>Introduction to Python and the </a:t>
            </a:r>
            <a:r>
              <a:rPr lang="en-US" sz="2400" dirty="0" err="1" smtClean="0"/>
              <a:t>Jupyter</a:t>
            </a:r>
            <a:r>
              <a:rPr lang="en-US" sz="2400" dirty="0" smtClean="0"/>
              <a:t> notebook</a:t>
            </a:r>
            <a:endParaRPr lang="en-US" sz="2400" dirty="0" smtClean="0"/>
          </a:p>
          <a:p>
            <a:pPr marL="457200" indent="-457200">
              <a:buAutoNum type="arabicParenR"/>
            </a:pPr>
            <a:r>
              <a:rPr lang="en-US" sz="2400" dirty="0" smtClean="0"/>
              <a:t>Metabolic flux modeling using cobrapy</a:t>
            </a:r>
          </a:p>
          <a:p>
            <a:pPr marL="457200" indent="-457200">
              <a:buAutoNum type="arabicParenR"/>
            </a:pPr>
            <a:r>
              <a:rPr lang="en-US" sz="2400" dirty="0" smtClean="0"/>
              <a:t>Visualization using </a:t>
            </a:r>
            <a:r>
              <a:rPr lang="en-US" sz="2400" dirty="0" err="1" smtClean="0"/>
              <a:t>escher</a:t>
            </a:r>
            <a:endParaRPr lang="en-US" sz="2400" dirty="0" smtClean="0"/>
          </a:p>
          <a:p>
            <a:pPr marL="457200" indent="-457200">
              <a:buAutoNum type="arabicParenR"/>
            </a:pPr>
            <a:r>
              <a:rPr lang="en-US" sz="2400" dirty="0" smtClean="0"/>
              <a:t>Strain design and optimization using cameo</a:t>
            </a:r>
            <a:endParaRPr lang="en-US" sz="2400" dirty="0"/>
          </a:p>
          <a:p>
            <a:pPr lvl="1"/>
            <a:endParaRPr lang="da-DK" sz="2000" dirty="0" smtClean="0"/>
          </a:p>
        </p:txBody>
      </p:sp>
      <p:sp>
        <p:nvSpPr>
          <p:cNvPr id="4" name="Rechteck 1"/>
          <p:cNvSpPr/>
          <p:nvPr/>
        </p:nvSpPr>
        <p:spPr>
          <a:xfrm>
            <a:off x="-9144" y="618490"/>
            <a:ext cx="12201144" cy="1130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 dirty="0">
                <a:solidFill>
                  <a:srgbClr val="0066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da-DK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 dirty="0">
                <a:solidFill>
                  <a:srgbClr val="0066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da-DK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>
                <a:solidFill>
                  <a:srgbClr val="0066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da-DK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49" name="Picture 29" descr="DD-DeCaF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74" y="1588"/>
            <a:ext cx="952501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111187" y="149914"/>
            <a:ext cx="42707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da-DK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198E93afArialUnicodeMS"/>
              </a:rPr>
              <a:t>DD-DeCaF: Bioinformatics Services for Data-Driven Design </a:t>
            </a:r>
            <a:endParaRPr kumimoji="0" lang="da-DK" altLang="da-DK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da-DK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198E93afArialUnicodeMS"/>
              </a:rPr>
              <a:t>of Cell Factories and Communities</a:t>
            </a:r>
            <a:endParaRPr kumimoji="0" lang="en-GB" altLang="da-DK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 descr="Flag of Europe.sv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20" y="6289104"/>
            <a:ext cx="719455" cy="479425"/>
          </a:xfrm>
          <a:prstGeom prst="rect">
            <a:avLst/>
          </a:prstGeom>
          <a:noFill/>
          <a:extLst/>
        </p:spPr>
      </p:pic>
      <p:sp>
        <p:nvSpPr>
          <p:cNvPr id="8" name="Rectangle 7"/>
          <p:cNvSpPr/>
          <p:nvPr/>
        </p:nvSpPr>
        <p:spPr>
          <a:xfrm>
            <a:off x="1149096" y="6279960"/>
            <a:ext cx="83789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This project has received funding from the European Union’s Horizon 2020 research and innovation programme under grant agreement </a:t>
            </a:r>
            <a:r>
              <a:rPr lang="en-GB" sz="1400" dirty="0" smtClean="0">
                <a:solidFill>
                  <a:srgbClr val="FF3399"/>
                </a:solidFill>
              </a:rPr>
              <a:t>No </a:t>
            </a:r>
            <a:r>
              <a:rPr lang="en-GB" sz="1400" dirty="0" smtClean="0">
                <a:solidFill>
                  <a:srgbClr val="FF3399"/>
                </a:solidFill>
                <a:ea typeface="Calibri" panose="020F0502020204030204" pitchFamily="34" charset="0"/>
              </a:rPr>
              <a:t>686070</a:t>
            </a:r>
            <a:endParaRPr lang="da-DK" sz="1400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56032" y="836359"/>
            <a:ext cx="10786872" cy="616585"/>
          </a:xfrm>
        </p:spPr>
        <p:txBody>
          <a:bodyPr>
            <a:normAutofit fontScale="90000"/>
          </a:bodyPr>
          <a:lstStyle/>
          <a:p>
            <a:r>
              <a:rPr lang="da-DK" b="1" dirty="0" smtClean="0"/>
              <a:t>Agenda</a:t>
            </a:r>
            <a:endParaRPr lang="da-DK" b="1" dirty="0"/>
          </a:p>
        </p:txBody>
      </p:sp>
    </p:spTree>
    <p:extLst>
      <p:ext uri="{BB962C8B-B14F-4D97-AF65-F5344CB8AC3E}">
        <p14:creationId xmlns:p14="http://schemas.microsoft.com/office/powerpoint/2010/main" val="279236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33006" y="1462089"/>
            <a:ext cx="10920794" cy="4344352"/>
          </a:xfrm>
        </p:spPr>
        <p:txBody>
          <a:bodyPr>
            <a:normAutofit/>
          </a:bodyPr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2000" dirty="0" err="1" smtClean="0"/>
              <a:t>What</a:t>
            </a:r>
            <a:r>
              <a:rPr lang="da-DK" sz="2000" dirty="0" smtClean="0"/>
              <a:t> </a:t>
            </a:r>
            <a:r>
              <a:rPr lang="da-DK" sz="2000" dirty="0" err="1" smtClean="0"/>
              <a:t>you</a:t>
            </a:r>
            <a:r>
              <a:rPr lang="da-DK" sz="2000" dirty="0" smtClean="0"/>
              <a:t> </a:t>
            </a:r>
            <a:r>
              <a:rPr lang="da-DK" sz="2000" dirty="0" err="1" smtClean="0"/>
              <a:t>can</a:t>
            </a:r>
            <a:r>
              <a:rPr lang="da-DK" sz="2000" dirty="0" smtClean="0"/>
              <a:t> </a:t>
            </a:r>
            <a:r>
              <a:rPr lang="da-DK" sz="2000" dirty="0" err="1" smtClean="0"/>
              <a:t>hope</a:t>
            </a:r>
            <a:r>
              <a:rPr lang="da-DK" sz="2000" dirty="0" smtClean="0"/>
              <a:t> to </a:t>
            </a:r>
            <a:r>
              <a:rPr lang="da-DK" sz="2000" dirty="0" err="1" smtClean="0"/>
              <a:t>learn</a:t>
            </a:r>
            <a:endParaRPr lang="da-DK" sz="2000" dirty="0" smtClean="0"/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sz="2000" dirty="0" smtClean="0"/>
          </a:p>
          <a:p>
            <a:pPr marL="342900" marR="0" lvl="1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da-DK" sz="2000" dirty="0" smtClean="0"/>
              <a:t>How to </a:t>
            </a:r>
            <a:r>
              <a:rPr lang="da-DK" sz="2000" dirty="0" err="1" smtClean="0"/>
              <a:t>read</a:t>
            </a:r>
            <a:r>
              <a:rPr lang="da-DK" sz="2000" dirty="0" smtClean="0"/>
              <a:t> a model in </a:t>
            </a:r>
            <a:r>
              <a:rPr lang="da-DK" sz="2000" dirty="0" err="1" smtClean="0"/>
              <a:t>sbml</a:t>
            </a:r>
            <a:r>
              <a:rPr lang="da-DK" sz="2000" dirty="0" smtClean="0"/>
              <a:t> and do </a:t>
            </a:r>
            <a:r>
              <a:rPr lang="da-DK" sz="2000" dirty="0" err="1" smtClean="0"/>
              <a:t>flux</a:t>
            </a:r>
            <a:r>
              <a:rPr lang="da-DK" sz="2000" dirty="0" smtClean="0"/>
              <a:t> balance </a:t>
            </a:r>
            <a:r>
              <a:rPr lang="da-DK" sz="2000" dirty="0" err="1" smtClean="0"/>
              <a:t>analysis</a:t>
            </a:r>
            <a:endParaRPr lang="da-DK" sz="2000" dirty="0" smtClean="0"/>
          </a:p>
          <a:p>
            <a:pPr marL="342900" marR="0" lvl="1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da-DK" sz="2000" dirty="0" smtClean="0"/>
              <a:t>How to </a:t>
            </a:r>
            <a:r>
              <a:rPr lang="da-DK" sz="2000" dirty="0" err="1" smtClean="0"/>
              <a:t>modify</a:t>
            </a:r>
            <a:r>
              <a:rPr lang="da-DK" sz="2000" dirty="0" smtClean="0"/>
              <a:t> the model, </a:t>
            </a:r>
            <a:r>
              <a:rPr lang="da-DK" sz="2000" dirty="0" err="1" smtClean="0"/>
              <a:t>adding</a:t>
            </a:r>
            <a:r>
              <a:rPr lang="da-DK" sz="2000" dirty="0" smtClean="0"/>
              <a:t>, </a:t>
            </a:r>
            <a:r>
              <a:rPr lang="da-DK" sz="2000" dirty="0" err="1" smtClean="0"/>
              <a:t>changing</a:t>
            </a:r>
            <a:r>
              <a:rPr lang="da-DK" sz="2000" dirty="0" smtClean="0"/>
              <a:t> </a:t>
            </a:r>
            <a:r>
              <a:rPr lang="da-DK" sz="2000" dirty="0" err="1" smtClean="0"/>
              <a:t>reactions</a:t>
            </a:r>
            <a:endParaRPr lang="da-DK" sz="2000" dirty="0" smtClean="0"/>
          </a:p>
          <a:p>
            <a:pPr marL="342900" marR="0" lvl="1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da-DK" sz="2000" dirty="0" smtClean="0"/>
              <a:t>How to analyse the model </a:t>
            </a:r>
            <a:r>
              <a:rPr lang="da-DK" sz="2000" dirty="0" err="1" smtClean="0"/>
              <a:t>using</a:t>
            </a:r>
            <a:r>
              <a:rPr lang="da-DK" sz="2000" dirty="0" smtClean="0"/>
              <a:t> </a:t>
            </a:r>
            <a:r>
              <a:rPr lang="da-DK" sz="2000" dirty="0" err="1" smtClean="0"/>
              <a:t>various</a:t>
            </a:r>
            <a:r>
              <a:rPr lang="da-DK" sz="2000" dirty="0" smtClean="0"/>
              <a:t> kinds of </a:t>
            </a:r>
            <a:r>
              <a:rPr lang="da-DK" sz="2000" dirty="0" err="1" smtClean="0"/>
              <a:t>flux</a:t>
            </a:r>
            <a:r>
              <a:rPr lang="da-DK" sz="2000" dirty="0" smtClean="0"/>
              <a:t> </a:t>
            </a:r>
            <a:r>
              <a:rPr lang="da-DK" sz="2000" dirty="0" err="1" smtClean="0"/>
              <a:t>variability</a:t>
            </a:r>
            <a:r>
              <a:rPr lang="da-DK" sz="2000" dirty="0" smtClean="0"/>
              <a:t> </a:t>
            </a:r>
            <a:r>
              <a:rPr lang="da-DK" sz="2000" dirty="0" err="1" smtClean="0"/>
              <a:t>analysis</a:t>
            </a:r>
            <a:endParaRPr lang="da-DK" sz="2000" dirty="0" smtClean="0"/>
          </a:p>
          <a:p>
            <a:pPr marL="342900" marR="0" lvl="1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da-DK" sz="2000" dirty="0" smtClean="0"/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da-DK" sz="2000" dirty="0" smtClean="0"/>
              <a:t>All </a:t>
            </a:r>
            <a:r>
              <a:rPr lang="da-DK" sz="2000" dirty="0" err="1" smtClean="0"/>
              <a:t>material</a:t>
            </a:r>
            <a:r>
              <a:rPr lang="da-DK" sz="2000" dirty="0" smtClean="0"/>
              <a:t> is </a:t>
            </a:r>
            <a:r>
              <a:rPr lang="da-DK" sz="2000" dirty="0" err="1" smtClean="0"/>
              <a:t>available</a:t>
            </a:r>
            <a:r>
              <a:rPr lang="da-DK" sz="2000" dirty="0" smtClean="0"/>
              <a:t> at </a:t>
            </a:r>
            <a:r>
              <a:rPr lang="da-DK" sz="2000" dirty="0" smtClean="0">
                <a:hlinkClick r:id="rId2"/>
              </a:rPr>
              <a:t>http://github.com/dd-decaf/icsb-tutorial</a:t>
            </a:r>
            <a:endParaRPr lang="da-DK" sz="2000" dirty="0"/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da-DK" sz="2000" dirty="0" err="1" smtClean="0"/>
              <a:t>Use</a:t>
            </a:r>
            <a:r>
              <a:rPr lang="da-DK" sz="2000" dirty="0" smtClean="0"/>
              <a:t> </a:t>
            </a:r>
            <a:r>
              <a:rPr lang="da-DK" sz="2000" dirty="0" err="1" smtClean="0"/>
              <a:t>our</a:t>
            </a:r>
            <a:r>
              <a:rPr lang="da-DK" sz="2000" dirty="0" smtClean="0"/>
              <a:t> </a:t>
            </a:r>
            <a:r>
              <a:rPr lang="da-DK" sz="2000" dirty="0" err="1" smtClean="0"/>
              <a:t>try</a:t>
            </a:r>
            <a:r>
              <a:rPr lang="da-DK" sz="2000" dirty="0" smtClean="0"/>
              <a:t>-out server for DD-</a:t>
            </a:r>
            <a:r>
              <a:rPr lang="da-DK" sz="2000" dirty="0" err="1" smtClean="0"/>
              <a:t>DeCaF</a:t>
            </a:r>
            <a:r>
              <a:rPr lang="da-DK" sz="2000" smtClean="0"/>
              <a:t>..</a:t>
            </a:r>
            <a:endParaRPr lang="da-DK" sz="2000" dirty="0" smtClean="0"/>
          </a:p>
          <a:p>
            <a:pPr marL="342900" marR="0" lvl="1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da-DK" sz="2000" dirty="0" smtClean="0"/>
          </a:p>
        </p:txBody>
      </p:sp>
      <p:sp>
        <p:nvSpPr>
          <p:cNvPr id="4" name="Rechteck 1"/>
          <p:cNvSpPr/>
          <p:nvPr/>
        </p:nvSpPr>
        <p:spPr>
          <a:xfrm>
            <a:off x="-9144" y="618490"/>
            <a:ext cx="12201144" cy="1130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 dirty="0">
                <a:solidFill>
                  <a:srgbClr val="0066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da-DK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 dirty="0">
                <a:solidFill>
                  <a:srgbClr val="0066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da-DK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>
                <a:solidFill>
                  <a:srgbClr val="0066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da-DK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49" name="Picture 29" descr="DD-DeCaF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74" y="1588"/>
            <a:ext cx="952501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111187" y="149914"/>
            <a:ext cx="42707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da-DK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198E93afArialUnicodeMS"/>
              </a:rPr>
              <a:t>DD-DeCaF: Bioinformatics Services for Data-Driven Design </a:t>
            </a:r>
            <a:endParaRPr kumimoji="0" lang="da-DK" altLang="da-DK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da-DK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198E93afArialUnicodeMS"/>
              </a:rPr>
              <a:t>of Cell Factories and Communities</a:t>
            </a:r>
            <a:endParaRPr kumimoji="0" lang="en-GB" altLang="da-DK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 descr="Flag of Europe.sv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20" y="6289104"/>
            <a:ext cx="719455" cy="479425"/>
          </a:xfrm>
          <a:prstGeom prst="rect">
            <a:avLst/>
          </a:prstGeom>
          <a:noFill/>
          <a:extLst/>
        </p:spPr>
      </p:pic>
      <p:sp>
        <p:nvSpPr>
          <p:cNvPr id="8" name="Rectangle 7"/>
          <p:cNvSpPr/>
          <p:nvPr/>
        </p:nvSpPr>
        <p:spPr>
          <a:xfrm>
            <a:off x="1149096" y="6279960"/>
            <a:ext cx="83789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This project has received funding from the European Union’s Horizon 2020 research and innovation programme under grant agreement </a:t>
            </a:r>
            <a:r>
              <a:rPr lang="en-GB" sz="1400" dirty="0" smtClean="0">
                <a:solidFill>
                  <a:srgbClr val="FF3399"/>
                </a:solidFill>
              </a:rPr>
              <a:t>No </a:t>
            </a:r>
            <a:r>
              <a:rPr lang="en-GB" sz="1400" dirty="0" smtClean="0">
                <a:solidFill>
                  <a:srgbClr val="FF3399"/>
                </a:solidFill>
                <a:ea typeface="Calibri" panose="020F0502020204030204" pitchFamily="34" charset="0"/>
              </a:rPr>
              <a:t>686070</a:t>
            </a:r>
            <a:endParaRPr lang="da-DK" sz="1400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56032" y="836359"/>
            <a:ext cx="10786872" cy="616585"/>
          </a:xfrm>
        </p:spPr>
        <p:txBody>
          <a:bodyPr>
            <a:normAutofit fontScale="90000"/>
          </a:bodyPr>
          <a:lstStyle/>
          <a:p>
            <a:r>
              <a:rPr lang="da-DK" b="1" dirty="0" err="1" smtClean="0"/>
              <a:t>Metabolic</a:t>
            </a:r>
            <a:r>
              <a:rPr lang="da-DK" b="1" dirty="0" smtClean="0"/>
              <a:t> </a:t>
            </a:r>
            <a:r>
              <a:rPr lang="da-DK" b="1" dirty="0" err="1" smtClean="0"/>
              <a:t>flux</a:t>
            </a:r>
            <a:r>
              <a:rPr lang="da-DK" b="1" dirty="0" smtClean="0"/>
              <a:t> </a:t>
            </a:r>
            <a:r>
              <a:rPr lang="da-DK" b="1" dirty="0" err="1" smtClean="0"/>
              <a:t>modeling</a:t>
            </a:r>
            <a:r>
              <a:rPr lang="da-DK" b="1" dirty="0" smtClean="0"/>
              <a:t> </a:t>
            </a:r>
            <a:r>
              <a:rPr lang="da-DK" b="1" dirty="0" err="1" smtClean="0"/>
              <a:t>using</a:t>
            </a:r>
            <a:r>
              <a:rPr lang="da-DK" b="1" dirty="0" smtClean="0"/>
              <a:t> cobrapy</a:t>
            </a:r>
            <a:endParaRPr lang="da-DK" b="1" dirty="0"/>
          </a:p>
        </p:txBody>
      </p:sp>
    </p:spTree>
    <p:extLst>
      <p:ext uri="{BB962C8B-B14F-4D97-AF65-F5344CB8AC3E}">
        <p14:creationId xmlns:p14="http://schemas.microsoft.com/office/powerpoint/2010/main" val="151537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200</Words>
  <Application>Microsoft Macintosh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198E93afArialUnicodeMS</vt:lpstr>
      <vt:lpstr>Calibri</vt:lpstr>
      <vt:lpstr>Calibri Light</vt:lpstr>
      <vt:lpstr>Times New Roman</vt:lpstr>
      <vt:lpstr>Arial</vt:lpstr>
      <vt:lpstr>Office Theme</vt:lpstr>
      <vt:lpstr>DD-DeCaF, cobrapy, escher and cameo</vt:lpstr>
      <vt:lpstr>Agenda</vt:lpstr>
      <vt:lpstr>Metabolic flux modeling using cobrapy</vt:lpstr>
    </vt:vector>
  </TitlesOfParts>
  <Company>DTU</Company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Herrgard</dc:creator>
  <cp:lastModifiedBy>Microsoft Office User</cp:lastModifiedBy>
  <cp:revision>44</cp:revision>
  <dcterms:created xsi:type="dcterms:W3CDTF">2016-06-06T06:30:03Z</dcterms:created>
  <dcterms:modified xsi:type="dcterms:W3CDTF">2017-07-28T10:30:09Z</dcterms:modified>
</cp:coreProperties>
</file>