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6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704234420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5704234420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704234420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704234420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5704234420_0_3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704234420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704234420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5704234420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70423442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70423442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704234420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704234420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5704234420_0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d47d5d6f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d47d5d6f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9d47d5d6f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d47d5d6f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d47d5d6f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9d47d5d6f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9d47d5d6f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9d47d5d6f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9d47d5d6f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d47d5d6f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d47d5d6f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9d47d5d6f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d47d5d6f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d47d5d6f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9d47d5d6f4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d47d5d6f4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9d47d5d6f4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9d47d5d6f4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7042344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7042344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704234420_0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704234420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5704234420_0_3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70423442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70423442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704234420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704234420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5704234420_0_3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704234420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704234420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704234420_0_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704234420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704234420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5704234420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704234420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704234420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5704234420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704234420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704234420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5704234420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704234420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704234420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5704234420_0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70423442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70423442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d47d5d6f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d47d5d6f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9d47d5d6f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704234420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704234420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704234420_0_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5726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1">
  <p:cSld name="CUSTOM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7263B"/>
              </a:buClr>
              <a:buSzPts val="4200"/>
              <a:buFont typeface="Helvetica Neue"/>
              <a:buNone/>
              <a:defRPr sz="4200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2">
  <p:cSld name="CUSTOM_2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Font typeface="Helvetica Neue"/>
              <a:buNone/>
              <a:defRPr sz="4200">
                <a:solidFill>
                  <a:srgbClr val="5237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12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237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237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3">
  <p:cSld name="CUSTOM_2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Font typeface="Helvetica Neue"/>
              <a:buNone/>
              <a:defRPr sz="4200">
                <a:solidFill>
                  <a:srgbClr val="124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240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124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4">
  <p:cSld name="CUSTOM_2_1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Font typeface="Helvetica Neue"/>
              <a:buNone/>
              <a:defRPr sz="4200">
                <a:solidFill>
                  <a:srgbClr val="DA57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4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DA57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DA57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5">
  <p:cSld name="CUSTOM_2_1_1_1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Font typeface="Helvetica Neue"/>
              <a:buNone/>
              <a:defRPr sz="4200">
                <a:solidFill>
                  <a:srgbClr val="8A15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5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8A15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8A15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6">
  <p:cSld name="CUSTOM_2_1_1_1_1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Font typeface="Helvetica Neue"/>
              <a:buNone/>
              <a:defRPr sz="4200">
                <a:solidFill>
                  <a:srgbClr val="F79B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6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79B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79B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7">
  <p:cSld name="CUSTOM_2_1_1_1_1_1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Font typeface="Helvetica Neue"/>
              <a:buNone/>
              <a:defRPr sz="4200">
                <a:solidFill>
                  <a:srgbClr val="071D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7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1D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071D4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29450" y="1613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729363" y="1613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643641" y="1613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solidFill>
          <a:srgbClr val="52375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27800" y="1043100"/>
            <a:ext cx="7688400" cy="30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Powerful data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30000" y="257307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781450" y="0"/>
            <a:ext cx="43626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Put your images here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please cover the whole space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53950" y="46669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Powerful data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724950" y="2780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4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13725" y="4686625"/>
            <a:ext cx="152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type (multiple devices)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1864"/>
            <a:ext cx="9144000" cy="43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edium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5.png" id="122" name="Google Shape;1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450" y="-819150"/>
            <a:ext cx="7908601" cy="593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220227" y="377046"/>
            <a:ext cx="5347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A19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2984335" y="1630376"/>
            <a:ext cx="40893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142392" y="2175987"/>
            <a:ext cx="1590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7219369" y="2829925"/>
            <a:ext cx="8424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3" y="4535237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7115375" y="4686625"/>
            <a:ext cx="1894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">
  <p:cSld name="BIG_NUMBER">
    <p:bg>
      <p:bgPr>
        <a:solidFill>
          <a:srgbClr val="52375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2">
  <p:cSld name="BIG_NUMBER_3">
    <p:bg>
      <p:bgPr>
        <a:solidFill>
          <a:srgbClr val="57263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3">
  <p:cSld name="BIG_NUMBER_2">
    <p:bg>
      <p:bgPr>
        <a:solidFill>
          <a:srgbClr val="DA572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4">
  <p:cSld name="BIG_NUMBER_2_1">
    <p:bg>
      <p:bgPr>
        <a:solidFill>
          <a:srgbClr val="F79B2E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5">
  <p:cSld name="BIG_NUMBER_1">
    <p:bg>
      <p:bgPr>
        <a:solidFill>
          <a:srgbClr val="12404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6">
  <p:cSld name="BIG_NUMBER_1_1">
    <p:bg>
      <p:bgPr>
        <a:solidFill>
          <a:srgbClr val="8A153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1_1">
    <p:bg>
      <p:bgPr>
        <a:solidFill>
          <a:srgbClr val="12404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7">
  <p:cSld name="BIG_NUMBER_1_1_1">
    <p:bg>
      <p:bgPr>
        <a:solidFill>
          <a:srgbClr val="071D4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typ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0" y="1864"/>
            <a:ext cx="9144000" cy="43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edium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6.png"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/>
          <p:nvPr/>
        </p:nvSpPr>
        <p:spPr>
          <a:xfrm>
            <a:off x="2311819" y="1355156"/>
            <a:ext cx="44721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3" y="4535237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7347500" y="4686625"/>
            <a:ext cx="166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1 1">
  <p:cSld name="CUSTOM_3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63B"/>
              </a:buClr>
              <a:buSzPts val="4200"/>
              <a:buFont typeface="Helvetica Neue"/>
              <a:buNone/>
              <a:defRPr sz="4200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 i="0" sz="1400" u="none" cap="none" strike="noStrike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7" name="Google Shape;217;p3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p3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1_1_1">
    <p:bg>
      <p:bgPr>
        <a:solidFill>
          <a:srgbClr val="8A153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5" name="Google Shape;235;p4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6" name="Google Shape;236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3" name="Google Shape;243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1_1_1_1_1">
    <p:bg>
      <p:bgPr>
        <a:solidFill>
          <a:srgbClr val="071D4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60" name="Google Shape;26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 1">
  <p:cSld name="TITLE_1_1_1_1_1_1">
    <p:bg>
      <p:bgPr>
        <a:solidFill>
          <a:srgbClr val="323E4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ctrTitle"/>
          </p:nvPr>
        </p:nvSpPr>
        <p:spPr>
          <a:xfrm>
            <a:off x="286069" y="1739400"/>
            <a:ext cx="8572200" cy="166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64" name="Google Shape;26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265" name="Google Shape;2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OFFICIAL</a:t>
            </a:r>
            <a:endParaRPr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269" name="Google Shape;2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  <p:sp>
        <p:nvSpPr>
          <p:cNvPr id="271" name="Google Shape;271;p49"/>
          <p:cNvSpPr txBox="1"/>
          <p:nvPr/>
        </p:nvSpPr>
        <p:spPr>
          <a:xfrm>
            <a:off x="531075" y="1768313"/>
            <a:ext cx="75144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727800" y="1043100"/>
            <a:ext cx="7688400" cy="305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owerful data 1 1 1 1 1">
  <p:cSld name="TITLE_1_1_1_1_1_2">
    <p:bg>
      <p:bgPr>
        <a:solidFill>
          <a:srgbClr val="071D4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7075" y="40005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1"/>
          <p:cNvSpPr txBox="1"/>
          <p:nvPr>
            <p:ph type="ctrTitle"/>
          </p:nvPr>
        </p:nvSpPr>
        <p:spPr>
          <a:xfrm>
            <a:off x="1807350" y="1855850"/>
            <a:ext cx="5529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51"/>
          <p:cNvSpPr txBox="1"/>
          <p:nvPr/>
        </p:nvSpPr>
        <p:spPr>
          <a:xfrm>
            <a:off x="6593100" y="3987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DDS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1_1_1_1">
    <p:bg>
      <p:bgPr>
        <a:solidFill>
          <a:srgbClr val="F79B2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Powerful data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3" name="Google Shape;283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4" name="Google Shape;284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5" name="Google Shape;28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/>
          <p:nvPr/>
        </p:nvSpPr>
        <p:spPr>
          <a:xfrm>
            <a:off x="7991525" y="251100"/>
            <a:ext cx="948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DDS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1">
  <p:cSld name="CUSTOM_1"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3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63B"/>
              </a:buClr>
              <a:buSzPts val="4200"/>
              <a:buFont typeface="Helvetica Neue"/>
              <a:buNone/>
              <a:defRPr sz="4200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53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291" name="Google Shape;29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3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 i="0" sz="1400" u="none" cap="none" strike="noStrike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1_1_1_1_2">
    <p:bg>
      <p:bgPr>
        <a:solidFill>
          <a:srgbClr val="DA572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1_1_1_1_1">
    <p:bg>
      <p:bgPr>
        <a:solidFill>
          <a:srgbClr val="071D49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s">
  <p:cSld name="CUSTOM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●"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/>
          <p:nvPr>
            <p:ph type="ctrTitle"/>
          </p:nvPr>
        </p:nvSpPr>
        <p:spPr>
          <a:xfrm>
            <a:off x="1062038" y="1497150"/>
            <a:ext cx="70200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Content audit workshop</a:t>
            </a:r>
            <a:endParaRPr b="1" sz="3600">
              <a:solidFill>
                <a:srgbClr val="BECD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298" name="Google Shape;2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" y="270000"/>
            <a:ext cx="836935" cy="6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Arial"/>
                <a:ea typeface="Arial"/>
                <a:cs typeface="Arial"/>
                <a:sym typeface="Arial"/>
              </a:rPr>
              <a:t>OFFICIAL</a:t>
            </a:r>
            <a:endParaRPr/>
          </a:p>
        </p:txBody>
      </p:sp>
      <p:pic>
        <p:nvPicPr>
          <p:cNvPr descr="A picture containing logo&#10;&#10;Description automatically generated" id="300" name="Google Shape;3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4000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66" name="Google Shape;36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3"/>
          <p:cNvSpPr txBox="1"/>
          <p:nvPr>
            <p:ph idx="4294967295" type="title"/>
          </p:nvPr>
        </p:nvSpPr>
        <p:spPr>
          <a:xfrm>
            <a:off x="1112100" y="1593775"/>
            <a:ext cx="691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Content audits help you to:</a:t>
            </a:r>
            <a:endParaRPr sz="30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improve the quality of content</a:t>
            </a:r>
            <a:endParaRPr sz="30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deliver better search results</a:t>
            </a:r>
            <a:endParaRPr sz="30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manage your content more efficiently</a:t>
            </a:r>
            <a:endParaRPr sz="2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74" name="Google Shape;3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4"/>
          <p:cNvSpPr txBox="1"/>
          <p:nvPr>
            <p:ph idx="4294967295" type="title"/>
          </p:nvPr>
        </p:nvSpPr>
        <p:spPr>
          <a:xfrm>
            <a:off x="916050" y="2263350"/>
            <a:ext cx="7311900" cy="6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An audit is the foundation for better content.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4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ctrTitle"/>
          </p:nvPr>
        </p:nvSpPr>
        <p:spPr>
          <a:xfrm>
            <a:off x="1582500" y="1947450"/>
            <a:ext cx="5979000" cy="12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How to do an audit on your content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87" name="Google Shape;38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6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 content audit in 5 steps</a:t>
            </a:r>
            <a:endParaRPr b="1" sz="3000"/>
          </a:p>
        </p:txBody>
      </p:sp>
      <p:sp>
        <p:nvSpPr>
          <p:cNvPr id="389" name="Google Shape;389;p66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390" name="Google Shape;390;p66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Agree your goals</a:t>
            </a:r>
            <a:endParaRPr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Select the content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Assess </a:t>
            </a: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and value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Make your recommendations</a:t>
            </a:r>
            <a:r>
              <a:rPr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96" name="Google Shape;39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7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 content audit in 5 steps</a:t>
            </a:r>
            <a:endParaRPr b="1" sz="3000"/>
          </a:p>
        </p:txBody>
      </p:sp>
      <p:sp>
        <p:nvSpPr>
          <p:cNvPr id="398" name="Google Shape;398;p67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399" name="Google Shape;399;p67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Agree your goals</a:t>
            </a:r>
            <a:endParaRPr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Select the content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Assess quality and value</a:t>
            </a:r>
            <a:endParaRPr b="1"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500"/>
              <a:buFont typeface="Arial"/>
              <a:buAutoNum type="arabicPeriod"/>
            </a:pPr>
            <a:r>
              <a:rPr b="1"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Make your recommendations</a:t>
            </a:r>
            <a:r>
              <a:rPr lang="en-GB" sz="2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05" name="Google Shape;40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8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GB" sz="3000"/>
              <a:t>Agree your goals</a:t>
            </a:r>
            <a:endParaRPr b="1" sz="3000"/>
          </a:p>
        </p:txBody>
      </p:sp>
      <p:sp>
        <p:nvSpPr>
          <p:cNvPr id="407" name="Google Shape;407;p68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408" name="Google Shape;408;p68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Your goals might be different each time you do a content audit. Maybe users have told you that they need: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150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less content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updated content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content that is easier to read</a:t>
            </a:r>
            <a:endParaRPr b="1" sz="3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14" name="Google Shape;4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9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2. Select the content</a:t>
            </a:r>
            <a:endParaRPr b="1" sz="3000"/>
          </a:p>
        </p:txBody>
      </p:sp>
      <p:sp>
        <p:nvSpPr>
          <p:cNvPr id="416" name="Google Shape;416;p69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417" name="Google Shape;417;p69"/>
          <p:cNvSpPr txBox="1"/>
          <p:nvPr>
            <p:ph idx="4294967295" type="title"/>
          </p:nvPr>
        </p:nvSpPr>
        <p:spPr>
          <a:xfrm>
            <a:off x="531075" y="1768325"/>
            <a:ext cx="71217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If you have a lot of content, your goals help you decide where to start.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1579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You can start with a specific section or all the content about one topic.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23" name="Google Shape;42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0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3. Collect data</a:t>
            </a:r>
            <a:endParaRPr b="1" sz="3000"/>
          </a:p>
        </p:txBody>
      </p:sp>
      <p:sp>
        <p:nvSpPr>
          <p:cNvPr id="425" name="Google Shape;425;p70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426" name="Google Shape;426;p70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For each piece of content, you need to check things like: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150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when it was last updated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who owns it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how it is tagged for search</a:t>
            </a:r>
            <a:endParaRPr sz="3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32" name="Google Shape;43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1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4. Assess quality and value</a:t>
            </a:r>
            <a:endParaRPr b="1" sz="3000"/>
          </a:p>
        </p:txBody>
      </p:sp>
      <p:sp>
        <p:nvSpPr>
          <p:cNvPr id="434" name="Google Shape;434;p71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435" name="Google Shape;435;p71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15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With the data, you can decide if your content is still useful. For example, out of date or duplicate content adds little value and can sometimes confuse people.</a:t>
            </a:r>
            <a:endParaRPr sz="20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1579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GB" sz="20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You can assess how well your content is written. For example, is it in GOV.UK style and plain language?</a:t>
            </a:r>
            <a:endParaRPr sz="3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41" name="Google Shape;44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5. Make your recommendations</a:t>
            </a:r>
            <a:endParaRPr b="1" sz="3000"/>
          </a:p>
        </p:txBody>
      </p:sp>
      <p:sp>
        <p:nvSpPr>
          <p:cNvPr id="443" name="Google Shape;443;p72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  <p:sp>
        <p:nvSpPr>
          <p:cNvPr id="444" name="Google Shape;444;p72"/>
          <p:cNvSpPr txBox="1"/>
          <p:nvPr>
            <p:ph idx="4294967295" type="title"/>
          </p:nvPr>
        </p:nvSpPr>
        <p:spPr>
          <a:xfrm>
            <a:off x="531075" y="1768325"/>
            <a:ext cx="70545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Based on the data and your assessment, you can recommend what happens to pieces of content.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In Defence, the options are usually: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keep content as it is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keep it but make changes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merge it with other content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keep it but move it elsewhere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archive it</a:t>
            </a:r>
            <a:endParaRPr sz="1500">
              <a:solidFill>
                <a:srgbClr val="0B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500"/>
              <a:buFont typeface="Arial"/>
              <a:buAutoNum type="arabicPeriod"/>
            </a:pPr>
            <a:r>
              <a:rPr lang="en-GB" sz="1500">
                <a:solidFill>
                  <a:srgbClr val="0B0C0C"/>
                </a:solidFill>
                <a:latin typeface="Arial"/>
                <a:ea typeface="Arial"/>
                <a:cs typeface="Arial"/>
                <a:sym typeface="Arial"/>
              </a:rPr>
              <a:t>delete it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ctrTitle"/>
          </p:nvPr>
        </p:nvSpPr>
        <p:spPr>
          <a:xfrm>
            <a:off x="1357352" y="1947450"/>
            <a:ext cx="6429300" cy="12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50" name="Google Shape;45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 txBox="1"/>
          <p:nvPr>
            <p:ph idx="4294967295" type="title"/>
          </p:nvPr>
        </p:nvSpPr>
        <p:spPr>
          <a:xfrm>
            <a:off x="1454700" y="2263350"/>
            <a:ext cx="6234600" cy="6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-GB" sz="3640">
                <a:latin typeface="Arial"/>
                <a:ea typeface="Arial"/>
                <a:cs typeface="Arial"/>
                <a:sym typeface="Arial"/>
              </a:rPr>
              <a:t>Let’s go through an example together</a:t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3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4"/>
          <p:cNvSpPr txBox="1"/>
          <p:nvPr>
            <p:ph type="ctrTitle"/>
          </p:nvPr>
        </p:nvSpPr>
        <p:spPr>
          <a:xfrm>
            <a:off x="1644150" y="1947450"/>
            <a:ext cx="5855700" cy="12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What you can do next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63" name="Google Shape;46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5"/>
          <p:cNvSpPr txBox="1"/>
          <p:nvPr/>
        </p:nvSpPr>
        <p:spPr>
          <a:xfrm>
            <a:off x="531075" y="475000"/>
            <a:ext cx="7994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A1A1A"/>
                </a:solidFill>
              </a:rPr>
              <a:t>Work out your goals</a:t>
            </a:r>
            <a:endParaRPr b="1" sz="3000"/>
          </a:p>
        </p:txBody>
      </p:sp>
      <p:sp>
        <p:nvSpPr>
          <p:cNvPr id="465" name="Google Shape;465;p75"/>
          <p:cNvSpPr txBox="1"/>
          <p:nvPr>
            <p:ph idx="4294967295" type="title"/>
          </p:nvPr>
        </p:nvSpPr>
        <p:spPr>
          <a:xfrm>
            <a:off x="531075" y="1768325"/>
            <a:ext cx="73002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You might want to split your content into smaller, manageable sections (such as by folder structure, or topic) and work through and complete one section at a time.</a:t>
            </a:r>
            <a:endParaRPr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5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472" name="Google Shape;47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6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/>
              <a:t>Try running an audit on a sample of your content</a:t>
            </a:r>
            <a:endParaRPr b="1" sz="3000"/>
          </a:p>
        </p:txBody>
      </p:sp>
      <p:sp>
        <p:nvSpPr>
          <p:cNvPr id="474" name="Google Shape;474;p76"/>
          <p:cNvSpPr txBox="1"/>
          <p:nvPr>
            <p:ph idx="4294967295" type="title"/>
          </p:nvPr>
        </p:nvSpPr>
        <p:spPr>
          <a:xfrm>
            <a:off x="531075" y="1768325"/>
            <a:ext cx="79098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Start using the content audit tool on for your audit.</a:t>
            </a:r>
            <a:endParaRPr sz="2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Let us know if you have any suggestions to help make </a:t>
            </a:r>
            <a:r>
              <a:rPr lang="en-GB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content audit tool better for everyone</a:t>
            </a:r>
            <a:r>
              <a:rPr lang="en-GB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6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11" name="Google Shape;3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6"/>
          <p:cNvSpPr txBox="1"/>
          <p:nvPr>
            <p:ph idx="4294967295" type="title"/>
          </p:nvPr>
        </p:nvSpPr>
        <p:spPr>
          <a:xfrm>
            <a:off x="2839500" y="2263350"/>
            <a:ext cx="3465000" cy="6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Hello, welcome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19" name="Google Shape;3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7"/>
          <p:cNvSpPr txBox="1"/>
          <p:nvPr>
            <p:ph idx="4294967295" type="title"/>
          </p:nvPr>
        </p:nvSpPr>
        <p:spPr>
          <a:xfrm>
            <a:off x="2194350" y="2263350"/>
            <a:ext cx="4755300" cy="61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-GB" sz="3540">
                <a:latin typeface="Arial"/>
                <a:ea typeface="Arial"/>
                <a:cs typeface="Arial"/>
                <a:sym typeface="Arial"/>
              </a:rPr>
              <a:t>This workshop will last no longer than 1 hour</a:t>
            </a:r>
            <a:endParaRPr sz="3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7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27" name="Google Shape;3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What we’ll do today</a:t>
            </a:r>
            <a:endParaRPr b="1" sz="3200"/>
          </a:p>
        </p:txBody>
      </p:sp>
      <p:sp>
        <p:nvSpPr>
          <p:cNvPr id="329" name="Google Shape;329;p58"/>
          <p:cNvSpPr txBox="1"/>
          <p:nvPr>
            <p:ph idx="4294967295" type="title"/>
          </p:nvPr>
        </p:nvSpPr>
        <p:spPr>
          <a:xfrm>
            <a:off x="531075" y="1768313"/>
            <a:ext cx="75144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Helvetica Neue"/>
              <a:buAutoNum type="arabicPeriod"/>
            </a:pPr>
            <a:r>
              <a:rPr lang="en-GB" sz="30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content audit and why is it important? (10 mins)</a:t>
            </a:r>
            <a:endParaRPr sz="3000">
              <a:solidFill>
                <a:srgbClr val="1A1A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Helvetica Neue"/>
              <a:buAutoNum type="arabicPeriod"/>
            </a:pPr>
            <a:r>
              <a:rPr lang="en-GB" sz="30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do an audit on your content (30 mins)</a:t>
            </a:r>
            <a:endParaRPr sz="3000">
              <a:solidFill>
                <a:srgbClr val="1A1A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Helvetica Neue"/>
              <a:buAutoNum type="arabicPeriod"/>
            </a:pPr>
            <a:r>
              <a:rPr lang="en-GB" sz="30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next (5 mins)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8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36" name="Google Shape;3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9"/>
          <p:cNvSpPr txBox="1"/>
          <p:nvPr/>
        </p:nvSpPr>
        <p:spPr>
          <a:xfrm>
            <a:off x="531075" y="474994"/>
            <a:ext cx="743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By the end of the session, you will know:</a:t>
            </a:r>
            <a:endParaRPr b="1" sz="3200"/>
          </a:p>
        </p:txBody>
      </p:sp>
      <p:sp>
        <p:nvSpPr>
          <p:cNvPr id="338" name="Google Shape;338;p59"/>
          <p:cNvSpPr txBox="1"/>
          <p:nvPr>
            <p:ph idx="4294967295" type="title"/>
          </p:nvPr>
        </p:nvSpPr>
        <p:spPr>
          <a:xfrm>
            <a:off x="531075" y="1768313"/>
            <a:ext cx="7514400" cy="273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Helvetica Neue"/>
              <a:buChar char="●"/>
            </a:pPr>
            <a:r>
              <a:rPr lang="en-GB" sz="32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 content audit is</a:t>
            </a:r>
            <a:endParaRPr sz="3200">
              <a:solidFill>
                <a:srgbClr val="1A1A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Helvetica Neue"/>
              <a:buChar char="●"/>
            </a:pPr>
            <a:r>
              <a:rPr lang="en-GB" sz="32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we need to audit content</a:t>
            </a:r>
            <a:endParaRPr sz="3200">
              <a:solidFill>
                <a:srgbClr val="1A1A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Helvetica Neue"/>
              <a:buChar char="●"/>
            </a:pPr>
            <a:r>
              <a:rPr lang="en-GB" sz="3200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the content toolkit</a:t>
            </a:r>
            <a:endParaRPr sz="2600">
              <a:solidFill>
                <a:srgbClr val="1A1A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59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/>
          <p:nvPr>
            <p:ph type="ctrTitle"/>
          </p:nvPr>
        </p:nvSpPr>
        <p:spPr>
          <a:xfrm>
            <a:off x="1357352" y="1947450"/>
            <a:ext cx="6429300" cy="12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What is a content audit?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50" name="Google Shape;35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/>
          <p:nvPr>
            <p:ph idx="4294967295" type="title"/>
          </p:nvPr>
        </p:nvSpPr>
        <p:spPr>
          <a:xfrm>
            <a:off x="1389900" y="1711950"/>
            <a:ext cx="6364200" cy="171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5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An audit helps us know how much content we’ve got, so we can get rid of things we no longer need </a:t>
            </a:r>
            <a:r>
              <a:rPr b="1" lang="en-GB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1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 with medium confidence" id="358" name="Google Shape;35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8" y="4673183"/>
            <a:ext cx="2160001" cy="47031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2"/>
          <p:cNvSpPr txBox="1"/>
          <p:nvPr>
            <p:ph idx="4294967295" type="title"/>
          </p:nvPr>
        </p:nvSpPr>
        <p:spPr>
          <a:xfrm>
            <a:off x="1096650" y="1558350"/>
            <a:ext cx="7243500" cy="202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Defence publishes a lot of content in many different places.</a:t>
            </a:r>
            <a:endParaRPr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Too much content makes it harder for people to find the information they need. Old or incorrect content is confusing and can be dangerous.</a:t>
            </a:r>
            <a:endParaRPr sz="2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 txBox="1"/>
          <p:nvPr>
            <p:ph idx="4294967295" type="ftr"/>
          </p:nvPr>
        </p:nvSpPr>
        <p:spPr>
          <a:xfrm>
            <a:off x="3414738" y="4805584"/>
            <a:ext cx="2314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OFFICIAL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undry templa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