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aef484e2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aef484e2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e69e0d56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e69e0d56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e69e0d561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e69e0d561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e69e0d561_0_241:notes"/>
          <p:cNvSpPr txBox="1"/>
          <p:nvPr>
            <p:ph idx="1" type="body"/>
          </p:nvPr>
        </p:nvSpPr>
        <p:spPr>
          <a:xfrm>
            <a:off x="672465" y="4751875"/>
            <a:ext cx="5379600" cy="3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575" lIns="90575" spcFirstLastPara="1" rIns="90575" wrap="square" tIns="90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3e69e0d561_0_241:notes"/>
          <p:cNvSpPr/>
          <p:nvPr>
            <p:ph idx="2" type="sldImg"/>
          </p:nvPr>
        </p:nvSpPr>
        <p:spPr>
          <a:xfrm>
            <a:off x="401638" y="1235075"/>
            <a:ext cx="5921400" cy="333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e69e0d56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e69e0d56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e69e0d561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e69e0d561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e69e0d56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e69e0d56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e69e0d56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e69e0d56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e69e0d56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e69e0d56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e69e0d561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e69e0d561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[Move to example spreadsheet]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e69e0d561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e69e0d561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Timings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Wash-up session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Observations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works? What doesn’t work? How would you make this better for your work? What’s missing?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e69e0d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e69e0d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e69e0d56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e69e0d56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e69e0d561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e69e0d561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e69e0d561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e69e0d561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e69e0d5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e69e0d5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e69e0d5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e69e0d5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e69e0d56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e69e0d5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{and we’ll wrap up by talking through the next steps]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e69e0d5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e69e0d5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e69e0d561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e69e0d561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e69e0d56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3e69e0d5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e69e0d5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e69e0d5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5726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1">
  <p:cSld name="CUSTOM">
    <p:bg>
      <p:bgPr>
        <a:solidFill>
          <a:schemeClr val="lt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1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7263B"/>
              </a:buClr>
              <a:buSzPts val="4200"/>
              <a:buFont typeface="Helvetica Neue"/>
              <a:buNone/>
              <a:defRPr sz="4200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5726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2">
  <p:cSld name="CUSTOM_2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Font typeface="Helvetica Neue"/>
              <a:buNone/>
              <a:defRPr sz="4200">
                <a:solidFill>
                  <a:srgbClr val="5237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2375F"/>
              </a:buClr>
              <a:buSzPts val="4200"/>
              <a:buNone/>
              <a:defRPr sz="4200">
                <a:solidFill>
                  <a:srgbClr val="52375F"/>
                </a:solidFill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12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237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5237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3">
  <p:cSld name="CUSTOM_2_1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Font typeface="Helvetica Neue"/>
              <a:buNone/>
              <a:defRPr sz="4200">
                <a:solidFill>
                  <a:srgbClr val="1240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24042"/>
              </a:buClr>
              <a:buSzPts val="4200"/>
              <a:buNone/>
              <a:defRPr sz="4200">
                <a:solidFill>
                  <a:srgbClr val="12404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3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240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1240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4">
  <p:cSld name="CUSTOM_2_1_1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Font typeface="Helvetica Neue"/>
              <a:buNone/>
              <a:defRPr sz="4200">
                <a:solidFill>
                  <a:srgbClr val="DA572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A5720"/>
              </a:buClr>
              <a:buSzPts val="4200"/>
              <a:buNone/>
              <a:defRPr sz="4200">
                <a:solidFill>
                  <a:srgbClr val="DA5720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4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DA57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DA572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5">
  <p:cSld name="CUSTOM_2_1_1_1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Font typeface="Helvetica Neue"/>
              <a:buNone/>
              <a:defRPr sz="4200">
                <a:solidFill>
                  <a:srgbClr val="8A15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A1533"/>
              </a:buClr>
              <a:buSzPts val="4200"/>
              <a:buNone/>
              <a:defRPr sz="4200">
                <a:solidFill>
                  <a:srgbClr val="8A1533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5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8A15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8A15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6">
  <p:cSld name="CUSTOM_2_1_1_1_1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Font typeface="Helvetica Neue"/>
              <a:buNone/>
              <a:defRPr sz="4200">
                <a:solidFill>
                  <a:srgbClr val="F79B2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79B2E"/>
              </a:buClr>
              <a:buSzPts val="4200"/>
              <a:buNone/>
              <a:defRPr sz="4200">
                <a:solidFill>
                  <a:srgbClr val="F79B2E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6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79B2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79B2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7">
  <p:cSld name="CUSTOM_2_1_1_1_1_1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Font typeface="Helvetica Neue"/>
              <a:buNone/>
              <a:defRPr sz="4200">
                <a:solidFill>
                  <a:srgbClr val="071D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71D49"/>
              </a:buClr>
              <a:buSzPts val="4200"/>
              <a:buNone/>
              <a:defRPr sz="4200">
                <a:solidFill>
                  <a:srgbClr val="071D49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7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71D4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071D4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729450" y="16133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729450" y="8614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729363" y="16133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643641" y="16133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727800" y="2304150"/>
            <a:ext cx="7688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bg>
      <p:bgPr>
        <a:solidFill>
          <a:srgbClr val="52375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only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727800" y="1043100"/>
            <a:ext cx="7688400" cy="30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5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Powerful data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730000" y="257307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4781450" y="0"/>
            <a:ext cx="43626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Put your images here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please cover the whole space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153950" y="46669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Powerful data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Helvetica Neue"/>
              <a:buNone/>
              <a:defRPr sz="2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724950" y="2780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6450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13725" y="4686625"/>
            <a:ext cx="1521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type (multiple devices)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0" y="1864"/>
            <a:ext cx="9144000" cy="438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Medium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5.png" id="122" name="Google Shape;1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0450" y="-819150"/>
            <a:ext cx="7908601" cy="5931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>
            <a:off x="220227" y="377046"/>
            <a:ext cx="5347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1A191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2984335" y="1630376"/>
            <a:ext cx="40893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1142392" y="2175987"/>
            <a:ext cx="15906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7219369" y="2829925"/>
            <a:ext cx="842400" cy="14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3" y="4535237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7115375" y="4686625"/>
            <a:ext cx="18948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">
  <p:cSld name="BIG_NUMBER">
    <p:bg>
      <p:bgPr>
        <a:solidFill>
          <a:srgbClr val="52375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2">
  <p:cSld name="BIG_NUMBER_3">
    <p:bg>
      <p:bgPr>
        <a:solidFill>
          <a:srgbClr val="57263B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3">
  <p:cSld name="BIG_NUMBER_2">
    <p:bg>
      <p:bgPr>
        <a:solidFill>
          <a:srgbClr val="DA572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4">
  <p:cSld name="BIG_NUMBER_2_1">
    <p:bg>
      <p:bgPr>
        <a:solidFill>
          <a:srgbClr val="F79B2E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5">
  <p:cSld name="BIG_NUMBER_1">
    <p:bg>
      <p:bgPr>
        <a:solidFill>
          <a:srgbClr val="12404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6">
  <p:cSld name="BIG_NUMBER_1_1">
    <p:bg>
      <p:bgPr>
        <a:solidFill>
          <a:srgbClr val="8A153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2" name="Google Shape;16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1_1">
    <p:bg>
      <p:bgPr>
        <a:solidFill>
          <a:srgbClr val="12404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istic large with body 7">
  <p:cSld name="BIG_NUMBER_1_1_1">
    <p:bg>
      <p:bgPr>
        <a:solidFill>
          <a:srgbClr val="071D49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Helvetica Neue"/>
              <a:buNone/>
              <a:defRPr sz="8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●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Char char="○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Helvetica Neue"/>
              <a:buChar char="■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totype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0" y="1864"/>
            <a:ext cx="9144000" cy="438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Medium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descr="image6.png" id="173" name="Google Shape;1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0" y="0"/>
            <a:ext cx="6858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/>
          <p:nvPr/>
        </p:nvSpPr>
        <p:spPr>
          <a:xfrm>
            <a:off x="2311819" y="1355156"/>
            <a:ext cx="44721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3" y="4535237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7347500" y="4686625"/>
            <a:ext cx="166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on light grey 1 1">
  <p:cSld name="CUSTOM_3"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/>
          <p:nvPr/>
        </p:nvSpPr>
        <p:spPr>
          <a:xfrm>
            <a:off x="0" y="0"/>
            <a:ext cx="9144000" cy="85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>
            <p:ph type="ctrTitle"/>
          </p:nvPr>
        </p:nvSpPr>
        <p:spPr>
          <a:xfrm>
            <a:off x="729450" y="1855850"/>
            <a:ext cx="5529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63B"/>
              </a:buClr>
              <a:buSzPts val="4200"/>
              <a:buFont typeface="Helvetica Neue"/>
              <a:buNone/>
              <a:defRPr sz="4200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33"/>
          <p:cNvSpPr txBox="1"/>
          <p:nvPr>
            <p:ph idx="1" type="subTitle"/>
          </p:nvPr>
        </p:nvSpPr>
        <p:spPr>
          <a:xfrm>
            <a:off x="729625" y="3630100"/>
            <a:ext cx="5529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 i="0" sz="1400" u="none" cap="none" strike="noStrike">
              <a:solidFill>
                <a:srgbClr val="5726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1_1_1">
    <p:bg>
      <p:bgPr>
        <a:solidFill>
          <a:srgbClr val="8A153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5">
  <p:cSld name="TITLE_1_1_1_1">
    <p:bg>
      <p:bgPr>
        <a:solidFill>
          <a:srgbClr val="F79B2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6">
  <p:cSld name="TITLE_1_1_1_1_2">
    <p:bg>
      <p:bgPr>
        <a:solidFill>
          <a:srgbClr val="DA572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1_1_1_1_1">
    <p:bg>
      <p:bgPr>
        <a:solidFill>
          <a:srgbClr val="071D49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807350" y="1739400"/>
            <a:ext cx="55293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  <a:defRPr sz="4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5" name="Google Shape;3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075" y="208300"/>
            <a:ext cx="733450" cy="59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/>
        </p:nvSpPr>
        <p:spPr>
          <a:xfrm>
            <a:off x="6734400" y="329663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s">
  <p:cSld name="CUSTOM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0525" y="212325"/>
            <a:ext cx="530731" cy="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/>
        </p:nvSpPr>
        <p:spPr>
          <a:xfrm>
            <a:off x="6593100" y="246350"/>
            <a:ext cx="2202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57263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Digital Foundry</a:t>
            </a:r>
            <a:endParaRPr b="1">
              <a:solidFill>
                <a:srgbClr val="57263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 sz="2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Char char="●"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lvetica Neue"/>
              <a:buChar char="○"/>
              <a:defRPr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■"/>
              <a:defRPr sz="12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○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■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○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Helvetica Neue"/>
              <a:buChar char="■"/>
              <a:defRPr sz="11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alyson.fielding105@mod.gov.u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ctrTitle"/>
          </p:nvPr>
        </p:nvSpPr>
        <p:spPr>
          <a:xfrm>
            <a:off x="787975" y="1855850"/>
            <a:ext cx="7568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audit workshop</a:t>
            </a:r>
            <a:endParaRPr/>
          </a:p>
        </p:txBody>
      </p:sp>
      <p:sp>
        <p:nvSpPr>
          <p:cNvPr id="188" name="Google Shape;188;p34"/>
          <p:cNvSpPr txBox="1"/>
          <p:nvPr>
            <p:ph type="ctrTitle"/>
          </p:nvPr>
        </p:nvSpPr>
        <p:spPr>
          <a:xfrm>
            <a:off x="787950" y="2619575"/>
            <a:ext cx="7568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/>
              <a:t>DRAFT June 2023</a:t>
            </a:r>
            <a:endParaRPr b="0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622575" y="1502625"/>
            <a:ext cx="813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</a:pPr>
            <a:r>
              <a:rPr lang="en-GB" sz="3600">
                <a:solidFill>
                  <a:schemeClr val="dk2"/>
                </a:solidFill>
              </a:rPr>
              <a:t>There is too much old content, on platforms not everyone can access.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764100" y="1923750"/>
            <a:ext cx="76158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</a:pPr>
            <a:r>
              <a:rPr lang="en-GB" sz="3600">
                <a:solidFill>
                  <a:schemeClr val="dk2"/>
                </a:solidFill>
              </a:rPr>
              <a:t>C</a:t>
            </a:r>
            <a:r>
              <a:rPr lang="en-GB" sz="3600">
                <a:solidFill>
                  <a:schemeClr val="dk2"/>
                </a:solidFill>
              </a:rPr>
              <a:t>ontent</a:t>
            </a:r>
            <a:r>
              <a:rPr lang="en-GB" sz="3600">
                <a:solidFill>
                  <a:schemeClr val="dk2"/>
                </a:solidFill>
              </a:rPr>
              <a:t> is rarely designed around the needs of users.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/>
        </p:nvSpPr>
        <p:spPr>
          <a:xfrm>
            <a:off x="785150" y="950350"/>
            <a:ext cx="7826400" cy="3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3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Audits help us understand our content, so we can:</a:t>
            </a:r>
            <a:endParaRPr sz="3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Char char="●"/>
            </a:pPr>
            <a:r>
              <a:rPr lang="en-GB" sz="3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the quality of content</a:t>
            </a:r>
            <a:endParaRPr sz="3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Char char="●"/>
            </a:pPr>
            <a:r>
              <a:rPr lang="en-GB" sz="3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 content more easily and efficiently</a:t>
            </a:r>
            <a:endParaRPr sz="3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Char char="●"/>
            </a:pPr>
            <a:r>
              <a:rPr lang="en-GB" sz="3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search better</a:t>
            </a:r>
            <a:endParaRPr sz="3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1368300" y="2304150"/>
            <a:ext cx="5952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/>
              <a:t>An audit is the</a:t>
            </a:r>
            <a:r>
              <a:rPr b="0" lang="en-GB" sz="3600"/>
              <a:t> foundation for </a:t>
            </a:r>
            <a:r>
              <a:rPr b="0" lang="en-GB" sz="3600"/>
              <a:t>better content</a:t>
            </a:r>
            <a:endParaRPr b="0"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ctrTitle"/>
          </p:nvPr>
        </p:nvSpPr>
        <p:spPr>
          <a:xfrm>
            <a:off x="1049825" y="1739400"/>
            <a:ext cx="69045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2. How to do an audit on your content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8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228850" y="2678103"/>
            <a:ext cx="3338102" cy="16429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2" name="Google Shape;2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6475" y="2871150"/>
            <a:ext cx="3338100" cy="170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3" name="Google Shape;263;p48"/>
          <p:cNvPicPr preferRelativeResize="0"/>
          <p:nvPr/>
        </p:nvPicPr>
        <p:blipFill rotWithShape="1">
          <a:blip r:embed="rId5">
            <a:alphaModFix amt="77000"/>
          </a:blip>
          <a:srcRect b="0" l="24213" r="0" t="0"/>
          <a:stretch/>
        </p:blipFill>
        <p:spPr>
          <a:xfrm>
            <a:off x="5456451" y="3064275"/>
            <a:ext cx="3438500" cy="170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4" name="Google Shape;264;p48"/>
          <p:cNvSpPr txBox="1"/>
          <p:nvPr>
            <p:ph type="title"/>
          </p:nvPr>
        </p:nvSpPr>
        <p:spPr>
          <a:xfrm>
            <a:off x="228850" y="1682775"/>
            <a:ext cx="87546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/>
              <a:t>Introducing the Defence Content Toolkit</a:t>
            </a:r>
            <a:endParaRPr b="0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981450" y="1730550"/>
            <a:ext cx="71811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000000"/>
                </a:solidFill>
              </a:rPr>
              <a:t>A content toolkit helps content owners plan, publish and promote good, consistent content across an organisation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729450" y="1094025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000"/>
              <a:t>What’s in the toolkit?</a:t>
            </a:r>
            <a:endParaRPr b="0" sz="4000"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729450" y="2017525"/>
            <a:ext cx="76887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</a:pPr>
            <a:r>
              <a:rPr lang="en-GB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introduction to auditing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</a:pPr>
            <a:r>
              <a:rPr lang="en-GB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step-by-step guide</a:t>
            </a:r>
            <a:endParaRPr sz="3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●"/>
            </a:pPr>
            <a:r>
              <a:rPr lang="en-GB" sz="3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audit template and example spreadsheet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title"/>
          </p:nvPr>
        </p:nvSpPr>
        <p:spPr>
          <a:xfrm>
            <a:off x="1368300" y="2304150"/>
            <a:ext cx="64074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Let’s go through an example together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2"/>
          <p:cNvSpPr txBox="1"/>
          <p:nvPr>
            <p:ph type="title"/>
          </p:nvPr>
        </p:nvSpPr>
        <p:spPr>
          <a:xfrm>
            <a:off x="1225450" y="2304150"/>
            <a:ext cx="6146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100"/>
              <a:t>What you can do next</a:t>
            </a:r>
            <a:endParaRPr b="0"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400"/>
              <a:t>Try running an audit using the </a:t>
            </a:r>
            <a:r>
              <a:rPr b="0" lang="en-GB" sz="3400"/>
              <a:t>Content Toolkit </a:t>
            </a:r>
            <a:endParaRPr b="0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400"/>
              <a:t>(</a:t>
            </a:r>
            <a:r>
              <a:rPr b="0" lang="en-GB" sz="3400"/>
              <a:t>use a sample of 10-20 pieces of content</a:t>
            </a:r>
            <a:r>
              <a:rPr b="0" lang="en-GB" sz="3400"/>
              <a:t>)</a:t>
            </a:r>
            <a:endParaRPr b="0"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ctrTitle"/>
          </p:nvPr>
        </p:nvSpPr>
        <p:spPr>
          <a:xfrm>
            <a:off x="2654350" y="1739400"/>
            <a:ext cx="37569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Introductions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>
            <p:ph type="title"/>
          </p:nvPr>
        </p:nvSpPr>
        <p:spPr>
          <a:xfrm>
            <a:off x="895925" y="1375650"/>
            <a:ext cx="7085100" cy="23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/>
              <a:t>Tell us how you get on</a:t>
            </a:r>
            <a:endParaRPr b="0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400"/>
              <a:t>You can contact us by email or message on Teams:</a:t>
            </a:r>
            <a:endParaRPr b="0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400" u="sng">
                <a:solidFill>
                  <a:schemeClr val="hlink"/>
                </a:solidFill>
                <a:hlinkClick r:id="rId3"/>
              </a:rPr>
              <a:t>alyson.fielding105@mod.gov.uk</a:t>
            </a:r>
            <a:endParaRPr b="0"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400"/>
              <a:t>alyson.fielding@digital.mod.uk</a:t>
            </a:r>
            <a:endParaRPr b="0" sz="3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895925" y="1375650"/>
            <a:ext cx="7085100" cy="23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400"/>
              <a:t>We will also run a 1 hour session with you when you’ve finished, so we can reflect and learn</a:t>
            </a:r>
            <a:endParaRPr b="0" sz="3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 txBox="1"/>
          <p:nvPr>
            <p:ph type="title"/>
          </p:nvPr>
        </p:nvSpPr>
        <p:spPr>
          <a:xfrm>
            <a:off x="940925" y="2304150"/>
            <a:ext cx="75201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/>
              <a:t>Thank you for helping to make the Content Toolkit better for everyone</a:t>
            </a:r>
            <a:endParaRPr b="0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2753400" y="2304150"/>
            <a:ext cx="36372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Hello, welcome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1937850" y="2304150"/>
            <a:ext cx="52683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This workshop will last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no longer than 1 hour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729450" y="861450"/>
            <a:ext cx="768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What we’ll do today</a:t>
            </a:r>
            <a:endParaRPr sz="4200"/>
          </a:p>
        </p:txBody>
      </p:sp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729450" y="1613325"/>
            <a:ext cx="7945200" cy="30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2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AutoNum type="arabicPeriod"/>
            </a:pPr>
            <a:r>
              <a:rPr lang="en-GB" sz="3500">
                <a:solidFill>
                  <a:schemeClr val="dk2"/>
                </a:solidFill>
              </a:rPr>
              <a:t>What is a content audit and why is it important to Defence? (10 mins)</a:t>
            </a:r>
            <a:endParaRPr sz="3500">
              <a:solidFill>
                <a:schemeClr val="dk2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AutoNum type="arabicPeriod"/>
            </a:pPr>
            <a:r>
              <a:rPr lang="en-GB" sz="3500">
                <a:solidFill>
                  <a:schemeClr val="dk2"/>
                </a:solidFill>
              </a:rPr>
              <a:t>How to do an audit on your content (30 mins)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757200" y="2304150"/>
            <a:ext cx="83868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/>
              <a:t>By the end of the session, </a:t>
            </a:r>
            <a:endParaRPr b="0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/>
              <a:t>you will know:</a:t>
            </a:r>
            <a:endParaRPr b="0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</a:t>
            </a:r>
            <a:endParaRPr sz="17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b="0" lang="en-GB" sz="3600"/>
              <a:t>what a content audit is</a:t>
            </a:r>
            <a:endParaRPr b="0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b="0" lang="en-GB" sz="3600"/>
              <a:t>why we need to audit content</a:t>
            </a:r>
            <a:endParaRPr b="0"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b="0" lang="en-GB" sz="3600"/>
              <a:t>how to use the content toolkit</a:t>
            </a:r>
            <a:endParaRPr b="0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ctrTitle"/>
          </p:nvPr>
        </p:nvSpPr>
        <p:spPr>
          <a:xfrm>
            <a:off x="1049825" y="1739400"/>
            <a:ext cx="71337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1. </a:t>
            </a:r>
            <a:r>
              <a:rPr lang="en-GB" sz="3600"/>
              <a:t>What is a content audit?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1"/>
          <p:cNvPicPr preferRelativeResize="0"/>
          <p:nvPr/>
        </p:nvPicPr>
        <p:blipFill rotWithShape="1">
          <a:blip r:embed="rId3">
            <a:alphaModFix/>
          </a:blip>
          <a:srcRect b="5432" l="0" r="0" t="2333"/>
          <a:stretch/>
        </p:blipFill>
        <p:spPr>
          <a:xfrm>
            <a:off x="0" y="0"/>
            <a:ext cx="91378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1"/>
          <p:cNvSpPr txBox="1"/>
          <p:nvPr>
            <p:ph idx="4294967295" type="title"/>
          </p:nvPr>
        </p:nvSpPr>
        <p:spPr>
          <a:xfrm>
            <a:off x="527825" y="1707025"/>
            <a:ext cx="80184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600">
                <a:highlight>
                  <a:schemeClr val="lt1"/>
                </a:highlight>
              </a:rPr>
              <a:t>An audit helps us know how much content we’ve got, so we can get rid of things we no longer need</a:t>
            </a:r>
            <a:r>
              <a:rPr lang="en-GB" sz="3200">
                <a:highlight>
                  <a:schemeClr val="lt1"/>
                </a:highlight>
              </a:rPr>
              <a:t> </a:t>
            </a:r>
            <a:r>
              <a:rPr b="1" lang="en-GB" sz="3200">
                <a:highlight>
                  <a:schemeClr val="lt1"/>
                </a:highlight>
              </a:rPr>
              <a:t> </a:t>
            </a:r>
            <a:endParaRPr b="1" sz="3200">
              <a:highlight>
                <a:schemeClr val="lt1"/>
              </a:highlight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7951375" y="4917950"/>
            <a:ext cx="118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highlight>
                  <a:schemeClr val="dk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Pic: Andrew Otto</a:t>
            </a:r>
            <a:endParaRPr b="0" i="0" sz="800" u="none" cap="none" strike="noStrike">
              <a:solidFill>
                <a:schemeClr val="lt1"/>
              </a:solidFill>
              <a:highlight>
                <a:schemeClr val="dk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742350" y="1770750"/>
            <a:ext cx="76593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Helvetica Neue"/>
              <a:buNone/>
            </a:pPr>
            <a:r>
              <a:rPr lang="en-GB" sz="3600">
                <a:solidFill>
                  <a:schemeClr val="dk2"/>
                </a:solidFill>
              </a:rPr>
              <a:t>Everyone in MOD struggles to find the content they need.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undry templat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