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146847060" r:id="rId9"/>
    <p:sldId id="265" r:id="rId10"/>
    <p:sldId id="2146847056" r:id="rId11"/>
    <p:sldId id="266" r:id="rId12"/>
    <p:sldId id="2146847057" r:id="rId13"/>
    <p:sldId id="2146847058" r:id="rId14"/>
    <p:sldId id="2146847059" r:id="rId15"/>
    <p:sldId id="2146847061" r:id="rId16"/>
    <p:sldId id="268" r:id="rId17"/>
    <p:sldId id="2146847055"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50" d="100"/>
          <a:sy n="50" d="100"/>
        </p:scale>
        <p:origin x="-1464" y="-48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07-Apr-24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07-Apr-24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07-Apr-24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07-Apr-24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07-Apr-24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07-Apr-24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07-Apr-24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07-Apr-24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07-Apr-24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07-Apr-24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07-Apr-24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07-Apr-24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numpy.org/" TargetMode="External"/><Relationship Id="rId2" Type="http://schemas.openxmlformats.org/officeDocument/2006/relationships/hyperlink" Target="https://www.kaggle.com/" TargetMode="External"/><Relationship Id="rId1" Type="http://schemas.openxmlformats.org/officeDocument/2006/relationships/slideLayout" Target="../slideLayouts/slideLayout2.xml"/><Relationship Id="rId4" Type="http://schemas.openxmlformats.org/officeDocument/2006/relationships/hyperlink" Target="https://journalofbigdata.springeropen.com/articles/10.1186/s40537-023-00863-9"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      LEAF DISEASE DETECTION</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603717" y="4023361"/>
            <a:ext cx="9493995"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US" sz="2000" b="1" dirty="0" smtClean="0">
                <a:solidFill>
                  <a:schemeClr val="accent1">
                    <a:lumMod val="75000"/>
                  </a:schemeClr>
                </a:solidFill>
                <a:latin typeface="Arial" pitchFamily="34" charset="0"/>
                <a:cs typeface="Arial" pitchFamily="34" charset="0"/>
              </a:rPr>
              <a:t>:</a:t>
            </a:r>
          </a:p>
          <a:p>
            <a:endParaRPr lang="en-US" sz="2000" b="1" dirty="0">
              <a:solidFill>
                <a:schemeClr val="accent1">
                  <a:lumMod val="75000"/>
                </a:schemeClr>
              </a:solidFill>
              <a:latin typeface="Arial" pitchFamily="34" charset="0"/>
              <a:cs typeface="Arial" pitchFamily="34" charset="0"/>
            </a:endParaRPr>
          </a:p>
          <a:p>
            <a:pPr marL="457200" indent="-457200">
              <a:buAutoNum type="arabicPeriod"/>
            </a:pPr>
            <a:r>
              <a:rPr lang="en-US" sz="2000" b="1" dirty="0" smtClean="0">
                <a:solidFill>
                  <a:schemeClr val="accent1">
                    <a:lumMod val="75000"/>
                  </a:schemeClr>
                </a:solidFill>
                <a:latin typeface="Arial"/>
                <a:cs typeface="Arial"/>
              </a:rPr>
              <a:t>M. </a:t>
            </a:r>
            <a:r>
              <a:rPr lang="en-US" sz="2000" b="1" dirty="0" err="1" smtClean="0">
                <a:solidFill>
                  <a:schemeClr val="accent1">
                    <a:lumMod val="75000"/>
                  </a:schemeClr>
                </a:solidFill>
                <a:latin typeface="Arial"/>
                <a:cs typeface="Arial"/>
              </a:rPr>
              <a:t>Divyadharshini</a:t>
            </a:r>
            <a:r>
              <a:rPr lang="en-US" sz="2000" b="1" dirty="0" smtClean="0">
                <a:solidFill>
                  <a:schemeClr val="accent1">
                    <a:lumMod val="75000"/>
                  </a:schemeClr>
                </a:solidFill>
                <a:latin typeface="Arial"/>
                <a:cs typeface="Arial"/>
              </a:rPr>
              <a:t> – </a:t>
            </a:r>
            <a:r>
              <a:rPr lang="en-US" sz="2000" b="1" dirty="0" err="1" smtClean="0">
                <a:solidFill>
                  <a:schemeClr val="accent1">
                    <a:lumMod val="75000"/>
                  </a:schemeClr>
                </a:solidFill>
                <a:latin typeface="Arial"/>
                <a:cs typeface="Arial"/>
              </a:rPr>
              <a:t>Mangayarkarasi</a:t>
            </a:r>
            <a:r>
              <a:rPr lang="en-US" sz="2000" b="1" dirty="0" smtClean="0">
                <a:solidFill>
                  <a:schemeClr val="accent1">
                    <a:lumMod val="75000"/>
                  </a:schemeClr>
                </a:solidFill>
                <a:latin typeface="Arial"/>
                <a:cs typeface="Arial"/>
              </a:rPr>
              <a:t> College of Engineering –</a:t>
            </a:r>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B. Tech Agricultural Engineering</a:t>
            </a: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7624" y="829994"/>
            <a:ext cx="9059593" cy="707886"/>
          </a:xfrm>
          <a:prstGeom prst="rect">
            <a:avLst/>
          </a:prstGeom>
          <a:noFill/>
        </p:spPr>
        <p:txBody>
          <a:bodyPr wrap="square" rtlCol="0">
            <a:spAutoFit/>
          </a:bodyPr>
          <a:lstStyle/>
          <a:p>
            <a:r>
              <a:rPr lang="en-US" sz="4000" b="1" dirty="0" smtClean="0">
                <a:solidFill>
                  <a:schemeClr val="accent1"/>
                </a:solidFill>
                <a:latin typeface="Arial" pitchFamily="34" charset="0"/>
                <a:cs typeface="Arial" pitchFamily="34" charset="0"/>
              </a:rPr>
              <a:t>ALGORITHM &amp; DEPLOYMENT</a:t>
            </a:r>
            <a:endParaRPr lang="en-US" sz="4000" b="1" dirty="0">
              <a:solidFill>
                <a:schemeClr val="accent1"/>
              </a:solidFill>
              <a:latin typeface="Arial" pitchFamily="34" charset="0"/>
              <a:cs typeface="Arial" pitchFamily="34" charset="0"/>
            </a:endParaRPr>
          </a:p>
        </p:txBody>
      </p:sp>
      <p:sp>
        <p:nvSpPr>
          <p:cNvPr id="3" name="Rectangle 2"/>
          <p:cNvSpPr/>
          <p:nvPr/>
        </p:nvSpPr>
        <p:spPr>
          <a:xfrm>
            <a:off x="225083" y="2222694"/>
            <a:ext cx="11211951" cy="2308324"/>
          </a:xfrm>
          <a:prstGeom prst="rect">
            <a:avLst/>
          </a:prstGeom>
        </p:spPr>
        <p:txBody>
          <a:bodyPr wrap="square">
            <a:spAutoFit/>
          </a:bodyPr>
          <a:lstStyle/>
          <a:p>
            <a:r>
              <a:rPr lang="en-US" dirty="0" smtClean="0">
                <a:latin typeface="Arial Black" pitchFamily="34" charset="0"/>
              </a:rPr>
              <a:t>Model Training and Evaluation</a:t>
            </a:r>
            <a:r>
              <a:rPr lang="en-US" dirty="0" smtClean="0"/>
              <a:t>:</a:t>
            </a:r>
          </a:p>
          <a:p>
            <a:endParaRPr lang="en-US" dirty="0" smtClean="0"/>
          </a:p>
          <a:p>
            <a:pPr>
              <a:buFont typeface="Wingdings" pitchFamily="2" charset="2"/>
              <a:buChar char="q"/>
            </a:pPr>
            <a:r>
              <a:rPr lang="en-US" dirty="0" smtClean="0"/>
              <a:t>Split the dataset into training, validation, and test sets</a:t>
            </a:r>
          </a:p>
          <a:p>
            <a:pPr>
              <a:buFont typeface="Wingdings" pitchFamily="2" charset="2"/>
              <a:buChar char="q"/>
            </a:pPr>
            <a:endParaRPr lang="en-US" dirty="0" smtClean="0"/>
          </a:p>
          <a:p>
            <a:pPr>
              <a:buFont typeface="Wingdings" pitchFamily="2" charset="2"/>
              <a:buChar char="q"/>
            </a:pPr>
            <a:r>
              <a:rPr lang="en-US" dirty="0" smtClean="0"/>
              <a:t>.Train the algorithm/model on the training data and tune hyper parameters using the validation set</a:t>
            </a:r>
          </a:p>
          <a:p>
            <a:pPr>
              <a:buFont typeface="Wingdings" pitchFamily="2" charset="2"/>
              <a:buChar char="q"/>
            </a:pPr>
            <a:endParaRPr lang="en-US" dirty="0" smtClean="0"/>
          </a:p>
          <a:p>
            <a:pPr>
              <a:buFont typeface="Wingdings" pitchFamily="2" charset="2"/>
              <a:buChar char="q"/>
            </a:pPr>
            <a:r>
              <a:rPr lang="en-US" dirty="0" smtClean="0"/>
              <a:t>.Evaluate the trained model's performance on the test set using appropriate evaluation metrics such as accuracy, precision, recall, and F1-score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9316" y="745588"/>
            <a:ext cx="6683033" cy="707886"/>
          </a:xfrm>
          <a:prstGeom prst="rect">
            <a:avLst/>
          </a:prstGeom>
          <a:noFill/>
        </p:spPr>
        <p:txBody>
          <a:bodyPr wrap="square" rtlCol="0">
            <a:spAutoFit/>
          </a:bodyPr>
          <a:lstStyle/>
          <a:p>
            <a:r>
              <a:rPr lang="en-US" sz="4000" b="1" dirty="0" smtClean="0">
                <a:solidFill>
                  <a:schemeClr val="accent1"/>
                </a:solidFill>
                <a:latin typeface="Arial" pitchFamily="34" charset="0"/>
                <a:cs typeface="Arial" pitchFamily="34" charset="0"/>
              </a:rPr>
              <a:t>RESULT – CONT.</a:t>
            </a:r>
            <a:endParaRPr lang="en-US" sz="4000" b="1" dirty="0">
              <a:solidFill>
                <a:schemeClr val="accent1"/>
              </a:solidFill>
              <a:latin typeface="Arial" pitchFamily="34" charset="0"/>
              <a:cs typeface="Arial" pitchFamily="34" charset="0"/>
            </a:endParaRPr>
          </a:p>
        </p:txBody>
      </p:sp>
      <p:pic>
        <p:nvPicPr>
          <p:cNvPr id="5" name="Picture 4" descr="WhatsApp Image 2024-04-07 at 4.58.30 PM.jpeg"/>
          <p:cNvPicPr>
            <a:picLocks noChangeAspect="1"/>
          </p:cNvPicPr>
          <p:nvPr/>
        </p:nvPicPr>
        <p:blipFill>
          <a:blip r:embed="rId2"/>
          <a:stretch>
            <a:fillRect/>
          </a:stretch>
        </p:blipFill>
        <p:spPr>
          <a:xfrm>
            <a:off x="929640" y="1932138"/>
            <a:ext cx="4842509" cy="4055601"/>
          </a:xfrm>
          <a:prstGeom prst="rect">
            <a:avLst/>
          </a:prstGeom>
        </p:spPr>
      </p:pic>
      <p:pic>
        <p:nvPicPr>
          <p:cNvPr id="6" name="Picture 5" descr="WhatsApp Image 2024-04-07 at 5.03.31 PM.jpeg"/>
          <p:cNvPicPr>
            <a:picLocks noChangeAspect="1"/>
          </p:cNvPicPr>
          <p:nvPr/>
        </p:nvPicPr>
        <p:blipFill>
          <a:blip r:embed="rId3"/>
          <a:stretch>
            <a:fillRect/>
          </a:stretch>
        </p:blipFill>
        <p:spPr>
          <a:xfrm>
            <a:off x="7019240" y="1503191"/>
            <a:ext cx="4061637" cy="436420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4-04-07 at 5.03.32 PM.jpeg"/>
          <p:cNvPicPr>
            <a:picLocks noChangeAspect="1"/>
          </p:cNvPicPr>
          <p:nvPr/>
        </p:nvPicPr>
        <p:blipFill>
          <a:blip r:embed="rId2"/>
          <a:stretch>
            <a:fillRect/>
          </a:stretch>
        </p:blipFill>
        <p:spPr>
          <a:xfrm>
            <a:off x="6792951" y="971550"/>
            <a:ext cx="4808499" cy="4991100"/>
          </a:xfrm>
          <a:prstGeom prst="rect">
            <a:avLst/>
          </a:prstGeom>
        </p:spPr>
      </p:pic>
      <p:sp>
        <p:nvSpPr>
          <p:cNvPr id="3" name="TextBox 2"/>
          <p:cNvSpPr txBox="1"/>
          <p:nvPr/>
        </p:nvSpPr>
        <p:spPr>
          <a:xfrm>
            <a:off x="857250" y="990600"/>
            <a:ext cx="3124200" cy="707886"/>
          </a:xfrm>
          <a:prstGeom prst="rect">
            <a:avLst/>
          </a:prstGeom>
          <a:noFill/>
        </p:spPr>
        <p:txBody>
          <a:bodyPr wrap="square" rtlCol="0">
            <a:spAutoFit/>
          </a:bodyPr>
          <a:lstStyle/>
          <a:p>
            <a:r>
              <a:rPr lang="en-US" sz="4000" dirty="0" smtClean="0">
                <a:solidFill>
                  <a:schemeClr val="accent1"/>
                </a:solidFill>
                <a:latin typeface="Arial Black" pitchFamily="34" charset="0"/>
              </a:rPr>
              <a:t>RESULT</a:t>
            </a:r>
            <a:endParaRPr lang="en-US" sz="4000" dirty="0">
              <a:solidFill>
                <a:schemeClr val="accent1"/>
              </a:solidFill>
              <a:latin typeface="Arial Black" pitchFamily="34" charset="0"/>
            </a:endParaRPr>
          </a:p>
        </p:txBody>
      </p:sp>
      <p:pic>
        <p:nvPicPr>
          <p:cNvPr id="4" name="Picture 3" descr="WhatsApp Image 2024-04-07 at 4.58.30 PM.jpeg"/>
          <p:cNvPicPr>
            <a:picLocks noChangeAspect="1"/>
          </p:cNvPicPr>
          <p:nvPr/>
        </p:nvPicPr>
        <p:blipFill>
          <a:blip r:embed="rId3"/>
          <a:stretch>
            <a:fillRect/>
          </a:stretch>
        </p:blipFill>
        <p:spPr>
          <a:xfrm>
            <a:off x="895350" y="2114550"/>
            <a:ext cx="4776716" cy="40005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623395" y="1067916"/>
            <a:ext cx="11029616" cy="530296"/>
          </a:xfrm>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US" sz="2000" dirty="0" smtClean="0">
                <a:latin typeface="Arial" pitchFamily="34" charset="0"/>
                <a:cs typeface="Arial" pitchFamily="34" charset="0"/>
              </a:rPr>
              <a:t> </a:t>
            </a:r>
            <a:r>
              <a:rPr lang="en-US" sz="2000" b="1" dirty="0" smtClean="0">
                <a:latin typeface="Arial" pitchFamily="34" charset="0"/>
                <a:cs typeface="Arial" pitchFamily="34" charset="0"/>
              </a:rPr>
              <a:t>In conclusion, a leaf disease detection project aims to develop an automated system for identifying and classifying diseases affecting plant leaves based on image analysis</a:t>
            </a:r>
          </a:p>
          <a:p>
            <a:pPr marL="305435" indent="-305435"/>
            <a:r>
              <a:rPr lang="en-US" sz="2000" b="1" dirty="0" smtClean="0">
                <a:latin typeface="Arial" pitchFamily="34" charset="0"/>
                <a:cs typeface="Arial" pitchFamily="34" charset="0"/>
              </a:rPr>
              <a:t>Overall, a successful leaf disease detection project can help farmers and agricultural experts detect and manage plant diseases more efficiently, leading to improved crop yields and reduced economic losses. Additionally, such systems contribute to sustainable agriculture practices by enabling timely and targeted interventions to prevent the spread of diseases and minimize the use of pesticides.</a:t>
            </a:r>
            <a:endParaRPr lang="en-IN" sz="2000" b="1" dirty="0">
              <a:latin typeface="Arial" pitchFamily="34" charset="0"/>
              <a:cs typeface="Arial" pitchFamily="34" charset="0"/>
            </a:endParaRPr>
          </a:p>
        </p:txBody>
      </p:sp>
    </p:spTree>
    <p:extLst>
      <p:ext uri="{BB962C8B-B14F-4D97-AF65-F5344CB8AC3E}">
        <p14:creationId xmlns:p14="http://schemas.microsoft.com/office/powerpoint/2010/main" xmlns=""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Rectangle 3"/>
          <p:cNvSpPr/>
          <p:nvPr/>
        </p:nvSpPr>
        <p:spPr>
          <a:xfrm>
            <a:off x="618978" y="1997839"/>
            <a:ext cx="11573022" cy="2031325"/>
          </a:xfrm>
          <a:prstGeom prst="rect">
            <a:avLst/>
          </a:prstGeom>
        </p:spPr>
        <p:txBody>
          <a:bodyPr wrap="square">
            <a:spAutoFit/>
          </a:bodyPr>
          <a:lstStyle/>
          <a:p>
            <a:pPr>
              <a:buFont typeface="Wingdings" pitchFamily="2" charset="2"/>
              <a:buChar char="Ø"/>
            </a:pPr>
            <a:r>
              <a:rPr lang="en-US" b="1" dirty="0" smtClean="0">
                <a:latin typeface="Arial Black" pitchFamily="34" charset="0"/>
                <a:cs typeface="Arial" pitchFamily="34" charset="0"/>
              </a:rPr>
              <a:t>The future work can also be dedicated to the automatic estimation of the severity of these diseases.</a:t>
            </a:r>
          </a:p>
          <a:p>
            <a:pPr>
              <a:buFont typeface="Wingdings" pitchFamily="2" charset="2"/>
              <a:buChar char="Ø"/>
            </a:pPr>
            <a:endParaRPr lang="en-US" b="1" dirty="0" smtClean="0">
              <a:latin typeface="Arial Black" pitchFamily="34" charset="0"/>
              <a:cs typeface="Arial" pitchFamily="34" charset="0"/>
            </a:endParaRPr>
          </a:p>
          <a:p>
            <a:pPr>
              <a:buFont typeface="Wingdings" pitchFamily="2" charset="2"/>
              <a:buChar char="Ø"/>
            </a:pPr>
            <a:r>
              <a:rPr lang="en-US" b="1" dirty="0" smtClean="0">
                <a:latin typeface="Arial Black" pitchFamily="34" charset="0"/>
                <a:cs typeface="Arial" pitchFamily="34" charset="0"/>
              </a:rPr>
              <a:t>The instant solutions can be made available to the farmers by designing mobile based applications.</a:t>
            </a:r>
          </a:p>
          <a:p>
            <a:pPr>
              <a:buFont typeface="Wingdings" pitchFamily="2" charset="2"/>
              <a:buChar char="Ø"/>
            </a:pPr>
            <a:endParaRPr lang="en-US" b="1" dirty="0" smtClean="0">
              <a:latin typeface="Arial Black" pitchFamily="34" charset="0"/>
              <a:cs typeface="Arial" pitchFamily="34" charset="0"/>
            </a:endParaRPr>
          </a:p>
          <a:p>
            <a:pPr>
              <a:buFont typeface="Wingdings" pitchFamily="2" charset="2"/>
              <a:buChar char="Ø"/>
            </a:pPr>
            <a:r>
              <a:rPr lang="en-US" b="1" dirty="0" smtClean="0">
                <a:latin typeface="Arial Black" pitchFamily="34" charset="0"/>
                <a:cs typeface="Arial" pitchFamily="34" charset="0"/>
              </a:rPr>
              <a:t>Online solutions related to plant diseases can be provided by using web portals.</a:t>
            </a:r>
          </a:p>
        </p:txBody>
      </p:sp>
    </p:spTree>
    <p:extLst>
      <p:ext uri="{BB962C8B-B14F-4D97-AF65-F5344CB8AC3E}">
        <p14:creationId xmlns:p14="http://schemas.microsoft.com/office/powerpoint/2010/main" xmlns=""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679666" y="1110119"/>
            <a:ext cx="11029616" cy="530296"/>
          </a:xfrm>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a:xfrm>
            <a:off x="651531" y="1611515"/>
            <a:ext cx="11029615" cy="4673324"/>
          </a:xfrm>
        </p:spPr>
        <p:txBody>
          <a:bodyPr>
            <a:normAutofit/>
          </a:bodyPr>
          <a:lstStyle/>
          <a:p>
            <a:pPr marL="305435" indent="-305435"/>
            <a:r>
              <a:rPr lang="en-IN" sz="2400" dirty="0" smtClean="0">
                <a:hlinkClick r:id="rId2"/>
              </a:rPr>
              <a:t>https://www.kaggle.com/</a:t>
            </a:r>
            <a:endParaRPr lang="en-IN" sz="2400" dirty="0" smtClean="0"/>
          </a:p>
          <a:p>
            <a:pPr marL="305435" indent="-305435"/>
            <a:r>
              <a:rPr lang="en-IN" sz="2400" dirty="0" smtClean="0">
                <a:hlinkClick r:id="rId3"/>
              </a:rPr>
              <a:t>https://numpy.org/</a:t>
            </a:r>
            <a:endParaRPr lang="en-IN" sz="2400" dirty="0" smtClean="0"/>
          </a:p>
          <a:p>
            <a:pPr marL="305435" indent="-305435"/>
            <a:r>
              <a:rPr lang="en-IN" sz="2400" dirty="0" smtClean="0">
                <a:hlinkClick r:id="rId4"/>
              </a:rPr>
              <a:t>https://</a:t>
            </a:r>
            <a:r>
              <a:rPr lang="en-IN" sz="2400" dirty="0" smtClean="0">
                <a:solidFill>
                  <a:schemeClr val="accent5">
                    <a:lumMod val="60000"/>
                    <a:lumOff val="40000"/>
                  </a:schemeClr>
                </a:solidFill>
                <a:hlinkClick r:id="rId4"/>
              </a:rPr>
              <a:t>journalofbigdata.springeropen.com/articles/10.1186/s40537-023-00863-9</a:t>
            </a:r>
            <a:endParaRPr lang="en-IN" sz="2400" dirty="0" smtClean="0">
              <a:solidFill>
                <a:schemeClr val="accent5">
                  <a:lumMod val="60000"/>
                  <a:lumOff val="40000"/>
                </a:schemeClr>
              </a:solidFill>
            </a:endParaRPr>
          </a:p>
          <a:p>
            <a:pPr marL="305435" indent="-305435"/>
            <a:r>
              <a:rPr lang="en-IN" sz="2400" dirty="0" smtClean="0">
                <a:solidFill>
                  <a:srgbClr val="92D050"/>
                </a:solidFill>
              </a:rPr>
              <a:t> </a:t>
            </a:r>
            <a:r>
              <a:rPr lang="en-IN" sz="2400" dirty="0" smtClean="0">
                <a:solidFill>
                  <a:srgbClr val="00B050"/>
                </a:solidFill>
              </a:rPr>
              <a:t>https://matplotlib.org/</a:t>
            </a:r>
          </a:p>
          <a:p>
            <a:pPr marL="305435" indent="-305435"/>
            <a:endParaRPr lang="en-IN" sz="2400" dirty="0" smtClean="0"/>
          </a:p>
          <a:p>
            <a:pPr marL="305435" indent="-305435">
              <a:buNone/>
            </a:pPr>
            <a:endParaRPr lang="en-IN" sz="2400" dirty="0" smtClean="0"/>
          </a:p>
          <a:p>
            <a:pPr marL="305435" indent="-305435"/>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167619" y="1711141"/>
            <a:ext cx="9298744" cy="2002730"/>
          </a:xfrm>
        </p:spPr>
        <p:txBody>
          <a:bodyPr>
            <a:normAutofit/>
          </a:bodyPr>
          <a:lstStyle/>
          <a:p>
            <a:pPr algn="ctr"/>
            <a:r>
              <a:rPr lang="en-US" sz="4800" b="1" dirty="0">
                <a:solidFill>
                  <a:srgbClr val="002060"/>
                </a:solidFill>
                <a:latin typeface="Arial Rounded MT Bold"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651530" y="997577"/>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a:t>
            </a:r>
            <a:r>
              <a:rPr lang="en-US" sz="4400" b="1" dirty="0" smtClean="0">
                <a:solidFill>
                  <a:schemeClr val="accent1"/>
                </a:solidFill>
                <a:latin typeface="Arial" panose="020B0604020202020204" pitchFamily="34" charset="0"/>
                <a:cs typeface="Arial" panose="020B0604020202020204" pitchFamily="34" charset="0"/>
              </a:rPr>
              <a:t>Statement</a:t>
            </a:r>
            <a:endParaRPr lang="en-US" sz="4400" dirty="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621215" y="1518986"/>
            <a:ext cx="7538046" cy="4673324"/>
          </a:xfrm>
        </p:spPr>
        <p:txBody>
          <a:bodyPr>
            <a:normAutofit/>
          </a:bodyPr>
          <a:lstStyle/>
          <a:p>
            <a:pPr marL="305435" indent="-305435"/>
            <a:r>
              <a:rPr lang="en-US" sz="2000" dirty="0" smtClean="0">
                <a:latin typeface="Arial" pitchFamily="34" charset="0"/>
                <a:cs typeface="Arial" pitchFamily="34" charset="0"/>
              </a:rPr>
              <a:t>The study of plant diseases is important as they cause loss to the plant as well as plant produce. The various types of losses occur in the field, in storage or any time between sowing and consumption of produce.</a:t>
            </a:r>
          </a:p>
          <a:p>
            <a:pPr marL="305435" indent="-305435"/>
            <a:r>
              <a:rPr lang="en-US" sz="2000" dirty="0" smtClean="0">
                <a:latin typeface="Arial" pitchFamily="34" charset="0"/>
                <a:cs typeface="Arial" pitchFamily="34" charset="0"/>
              </a:rPr>
              <a:t>Without proper identification of the disease and the disease-causing agent, disease control measures can be a waste of time and money and can lead to further plant losses. Proper disease diagnosis is therefore vital. Often, plant pathologists have to rely on symptoms for the identification of a disease problem.</a:t>
            </a:r>
            <a:endParaRPr lang="en-IN" sz="2000" dirty="0">
              <a:latin typeface="Arial" pitchFamily="34" charset="0"/>
              <a:cs typeface="Arial" pitchFamily="34" charset="0"/>
            </a:endParaRPr>
          </a:p>
        </p:txBody>
      </p:sp>
      <p:pic>
        <p:nvPicPr>
          <p:cNvPr id="4" name="Picture 2" descr="Plant Disease Detection Web Application using Fastai | by Shubham Kumar |  Towards Data Science">
            <a:extLst>
              <a:ext uri="{FF2B5EF4-FFF2-40B4-BE49-F238E27FC236}">
                <a16:creationId xmlns:a16="http://schemas.microsoft.com/office/drawing/2014/main" xmlns="" id="{F0D41C9C-BE65-665F-B152-70A792A29AF1}"/>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390384" y="2234914"/>
            <a:ext cx="2906193" cy="193394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a:t>
            </a:r>
            <a:r>
              <a:rPr lang="en-US" sz="4400" b="1" dirty="0" smtClean="0">
                <a:solidFill>
                  <a:schemeClr val="accent1"/>
                </a:solidFill>
                <a:latin typeface="Arial" panose="020B0604020202020204" pitchFamily="34" charset="0"/>
                <a:cs typeface="Arial" panose="020B0604020202020204" pitchFamily="34" charset="0"/>
              </a:rPr>
              <a:t>Solution – cont.</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IN" sz="1200" b="1" dirty="0" smtClean="0">
                <a:latin typeface="Calibri"/>
                <a:cs typeface="Calibri"/>
              </a:rPr>
              <a:t>   </a:t>
            </a:r>
            <a:endParaRPr lang="en-IN" sz="1200" b="1" dirty="0">
              <a:latin typeface="Calibri"/>
              <a:cs typeface="Calibri"/>
            </a:endParaRPr>
          </a:p>
          <a:p>
            <a:pPr marL="0" indent="0">
              <a:buNone/>
            </a:pPr>
            <a:r>
              <a:rPr lang="en-IN" sz="1800" dirty="0" smtClean="0">
                <a:latin typeface="Arial Black" pitchFamily="34" charset="0"/>
              </a:rPr>
              <a:t>   How to identify plant disease?</a:t>
            </a:r>
          </a:p>
        </p:txBody>
      </p:sp>
      <p:sp>
        <p:nvSpPr>
          <p:cNvPr id="4" name="Rectangle 3"/>
          <p:cNvSpPr/>
          <p:nvPr/>
        </p:nvSpPr>
        <p:spPr>
          <a:xfrm>
            <a:off x="506437" y="1448972"/>
            <a:ext cx="10930597" cy="1015663"/>
          </a:xfrm>
          <a:prstGeom prst="rect">
            <a:avLst/>
          </a:prstGeom>
        </p:spPr>
        <p:txBody>
          <a:bodyPr wrap="square">
            <a:spAutoFit/>
          </a:bodyPr>
          <a:lstStyle/>
          <a:p>
            <a:r>
              <a:rPr lang="en-US" sz="2000" dirty="0" smtClean="0">
                <a:latin typeface="Arial" pitchFamily="34" charset="0"/>
                <a:cs typeface="Arial" pitchFamily="34" charset="0"/>
              </a:rPr>
              <a:t>Early detection and classification of plant diseases is critical for increasing agricultural productivity . Plant diseases reduce crop results by having a negative impact on the crop. Plant disease identification is a major challenge in agriculture for both farmers and experts</a:t>
            </a:r>
            <a:r>
              <a:rPr lang="en-US" sz="2000" dirty="0" smtClean="0"/>
              <a:t> </a:t>
            </a:r>
            <a:endParaRPr lang="en-US" sz="2000" dirty="0"/>
          </a:p>
        </p:txBody>
      </p:sp>
      <p:sp>
        <p:nvSpPr>
          <p:cNvPr id="6" name="Rectangle 5"/>
          <p:cNvSpPr/>
          <p:nvPr/>
        </p:nvSpPr>
        <p:spPr>
          <a:xfrm>
            <a:off x="520505" y="2690336"/>
            <a:ext cx="10536701" cy="1015663"/>
          </a:xfrm>
          <a:prstGeom prst="rect">
            <a:avLst/>
          </a:prstGeom>
        </p:spPr>
        <p:txBody>
          <a:bodyPr wrap="square">
            <a:spAutoFit/>
          </a:bodyPr>
          <a:lstStyle/>
          <a:p>
            <a:r>
              <a:rPr lang="en-US" sz="2000" dirty="0" smtClean="0">
                <a:latin typeface="Arial" pitchFamily="34" charset="0"/>
                <a:cs typeface="Arial" pitchFamily="34" charset="0"/>
              </a:rPr>
              <a:t>Early plant disease detection is important in agriculture as it helps prevent crop yield loss caused by diseases caused by bacteria, viruses, and fungi. The paper discusses the use of </a:t>
            </a:r>
            <a:r>
              <a:rPr lang="en-US" sz="2000" b="1" dirty="0" smtClean="0">
                <a:latin typeface="Arial" pitchFamily="34" charset="0"/>
                <a:cs typeface="Arial" pitchFamily="34" charset="0"/>
              </a:rPr>
              <a:t>deep learning techniques, specifically CNNs, for plant disease detection.</a:t>
            </a:r>
            <a:endParaRPr lang="en-US" sz="2000" b="1" dirty="0">
              <a:latin typeface="Arial" pitchFamily="34" charset="0"/>
              <a:cs typeface="Arial" pitchFamily="34" charset="0"/>
            </a:endParaRPr>
          </a:p>
        </p:txBody>
      </p:sp>
      <p:sp>
        <p:nvSpPr>
          <p:cNvPr id="7" name="Rectangle 6"/>
          <p:cNvSpPr/>
          <p:nvPr/>
        </p:nvSpPr>
        <p:spPr>
          <a:xfrm rot="10800000" flipV="1">
            <a:off x="520503" y="4312344"/>
            <a:ext cx="10564838" cy="1323439"/>
          </a:xfrm>
          <a:prstGeom prst="rect">
            <a:avLst/>
          </a:prstGeom>
        </p:spPr>
        <p:txBody>
          <a:bodyPr wrap="square">
            <a:spAutoFit/>
          </a:bodyPr>
          <a:lstStyle/>
          <a:p>
            <a:r>
              <a:rPr lang="en-US" sz="2000" dirty="0" smtClean="0">
                <a:latin typeface="Arial" pitchFamily="34" charset="0"/>
                <a:cs typeface="Arial" pitchFamily="34" charset="0"/>
              </a:rPr>
              <a:t>There are a variety of symptoms of plant disease such as spots, dead or dying tissue, fuzzy spores, bumps, bulges, and irregular coloration on the fruits. The disease triangle consists of a susceptible plant, a pathogen, and favorable environmental conditions that allow the pathogen to infect the plant.</a:t>
            </a:r>
            <a:endParaRPr lang="en-US" sz="2000" dirty="0">
              <a:latin typeface="Arial" pitchFamily="34" charset="0"/>
              <a:cs typeface="Arial" pitchFamily="34" charset="0"/>
            </a:endParaRPr>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7287" y="2025748"/>
            <a:ext cx="2433711" cy="11394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Berlin Sans FB Demi" pitchFamily="34" charset="0"/>
              </a:rPr>
              <a:t>Data set creation, Train, Test, Val</a:t>
            </a:r>
            <a:endParaRPr lang="en-US" dirty="0">
              <a:latin typeface="Berlin Sans FB Demi" pitchFamily="34" charset="0"/>
            </a:endParaRPr>
          </a:p>
        </p:txBody>
      </p:sp>
      <p:sp>
        <p:nvSpPr>
          <p:cNvPr id="3" name="Rectangle 2"/>
          <p:cNvSpPr/>
          <p:nvPr/>
        </p:nvSpPr>
        <p:spPr>
          <a:xfrm>
            <a:off x="3810000" y="2009334"/>
            <a:ext cx="2433711" cy="11394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Berlin Sans FB Demi" pitchFamily="34" charset="0"/>
              </a:rPr>
              <a:t>CNN Design</a:t>
            </a:r>
            <a:endParaRPr lang="en-US" dirty="0">
              <a:latin typeface="Berlin Sans FB Demi" pitchFamily="34" charset="0"/>
            </a:endParaRPr>
          </a:p>
        </p:txBody>
      </p:sp>
      <p:sp>
        <p:nvSpPr>
          <p:cNvPr id="4" name="Rectangle 3"/>
          <p:cNvSpPr/>
          <p:nvPr/>
        </p:nvSpPr>
        <p:spPr>
          <a:xfrm>
            <a:off x="7397261" y="1967133"/>
            <a:ext cx="2433711" cy="11394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Berlin Sans FB Demi" pitchFamily="34" charset="0"/>
              </a:rPr>
              <a:t>Pre Processing</a:t>
            </a:r>
            <a:endParaRPr lang="en-US" dirty="0">
              <a:latin typeface="Berlin Sans FB Demi" pitchFamily="34" charset="0"/>
            </a:endParaRPr>
          </a:p>
        </p:txBody>
      </p:sp>
      <p:sp>
        <p:nvSpPr>
          <p:cNvPr id="5" name="Rectangle 4"/>
          <p:cNvSpPr/>
          <p:nvPr/>
        </p:nvSpPr>
        <p:spPr>
          <a:xfrm>
            <a:off x="9505070" y="3416106"/>
            <a:ext cx="2433711" cy="11394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Berlin Sans FB Demi" pitchFamily="34" charset="0"/>
              </a:rPr>
              <a:t>Training model</a:t>
            </a:r>
            <a:endParaRPr lang="en-US" dirty="0">
              <a:latin typeface="Berlin Sans FB Demi" pitchFamily="34" charset="0"/>
            </a:endParaRPr>
          </a:p>
        </p:txBody>
      </p:sp>
      <p:sp>
        <p:nvSpPr>
          <p:cNvPr id="6" name="Rectangle 5"/>
          <p:cNvSpPr/>
          <p:nvPr/>
        </p:nvSpPr>
        <p:spPr>
          <a:xfrm>
            <a:off x="7650480" y="5118295"/>
            <a:ext cx="2433711" cy="11394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Berlin Sans FB Demi" pitchFamily="34" charset="0"/>
              </a:rPr>
              <a:t>Load model test</a:t>
            </a:r>
            <a:endParaRPr lang="en-US" dirty="0">
              <a:latin typeface="Berlin Sans FB Demi" pitchFamily="34" charset="0"/>
            </a:endParaRPr>
          </a:p>
        </p:txBody>
      </p:sp>
      <p:sp>
        <p:nvSpPr>
          <p:cNvPr id="7" name="Rectangle 6"/>
          <p:cNvSpPr/>
          <p:nvPr/>
        </p:nvSpPr>
        <p:spPr>
          <a:xfrm>
            <a:off x="4119489" y="5062025"/>
            <a:ext cx="2433711" cy="11394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Berlin Sans FB Demi" pitchFamily="34" charset="0"/>
              </a:rPr>
              <a:t>Pre process – Input image</a:t>
            </a:r>
            <a:endParaRPr lang="en-US" dirty="0">
              <a:latin typeface="Berlin Sans FB Demi" pitchFamily="34" charset="0"/>
            </a:endParaRPr>
          </a:p>
        </p:txBody>
      </p:sp>
      <p:sp>
        <p:nvSpPr>
          <p:cNvPr id="8" name="Rectangle 7"/>
          <p:cNvSpPr/>
          <p:nvPr/>
        </p:nvSpPr>
        <p:spPr>
          <a:xfrm>
            <a:off x="490027" y="5033890"/>
            <a:ext cx="2433711" cy="11394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Berlin Sans FB Demi" pitchFamily="34" charset="0"/>
              </a:rPr>
              <a:t>Classification</a:t>
            </a:r>
            <a:endParaRPr lang="en-US" dirty="0">
              <a:latin typeface="Berlin Sans FB Demi" pitchFamily="34" charset="0"/>
            </a:endParaRPr>
          </a:p>
        </p:txBody>
      </p:sp>
      <p:cxnSp>
        <p:nvCxnSpPr>
          <p:cNvPr id="16" name="Straight Arrow Connector 15"/>
          <p:cNvCxnSpPr/>
          <p:nvPr/>
        </p:nvCxnSpPr>
        <p:spPr>
          <a:xfrm>
            <a:off x="9015048" y="2515773"/>
            <a:ext cx="47830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Right Arrow 16"/>
          <p:cNvSpPr/>
          <p:nvPr/>
        </p:nvSpPr>
        <p:spPr>
          <a:xfrm rot="10800000">
            <a:off x="3024554" y="5444197"/>
            <a:ext cx="942536" cy="4079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rot="10800000">
            <a:off x="6623539" y="5441852"/>
            <a:ext cx="942536" cy="4079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2768990" y="2417298"/>
            <a:ext cx="942536" cy="4079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6370319" y="2375096"/>
            <a:ext cx="942536" cy="4079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rot="3200738">
            <a:off x="10025575" y="2583766"/>
            <a:ext cx="942536" cy="4079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8589353">
            <a:off x="10403058" y="5169877"/>
            <a:ext cx="942536" cy="4079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377373" y="3294743"/>
            <a:ext cx="8490857" cy="923330"/>
          </a:xfrm>
          <a:prstGeom prst="rect">
            <a:avLst/>
          </a:prstGeom>
          <a:noFill/>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endParaRPr lang="en-US" sz="5400" b="1" cap="none" spc="0" dirty="0">
              <a:ln/>
              <a:solidFill>
                <a:schemeClr val="accent3"/>
              </a:solidFill>
              <a:effectLst/>
            </a:endParaRPr>
          </a:p>
        </p:txBody>
      </p:sp>
      <p:sp>
        <p:nvSpPr>
          <p:cNvPr id="27" name="TextBox 26"/>
          <p:cNvSpPr txBox="1"/>
          <p:nvPr/>
        </p:nvSpPr>
        <p:spPr>
          <a:xfrm>
            <a:off x="464458" y="725714"/>
            <a:ext cx="6066971" cy="707886"/>
          </a:xfrm>
          <a:prstGeom prst="rect">
            <a:avLst/>
          </a:prstGeom>
          <a:noFill/>
        </p:spPr>
        <p:txBody>
          <a:bodyPr wrap="square" rtlCol="0">
            <a:spAutoFit/>
          </a:bodyPr>
          <a:lstStyle/>
          <a:p>
            <a:r>
              <a:rPr lang="en-US" sz="4000" b="1" dirty="0" smtClean="0">
                <a:solidFill>
                  <a:schemeClr val="accent1"/>
                </a:solidFill>
                <a:latin typeface="Arial" pitchFamily="34" charset="0"/>
                <a:cs typeface="Arial" pitchFamily="34" charset="0"/>
              </a:rPr>
              <a:t>PROPOSED SOLUTION</a:t>
            </a:r>
            <a:endParaRPr lang="en-US" sz="4000" b="1" dirty="0">
              <a:solidFill>
                <a:schemeClr val="accent1"/>
              </a:solidFill>
              <a:latin typeface="Arial" pitchFamily="34" charset="0"/>
              <a:cs typeface="Arial" pitchFamily="34" charset="0"/>
            </a:endParaRPr>
          </a:p>
        </p:txBody>
      </p:sp>
      <p:sp>
        <p:nvSpPr>
          <p:cNvPr id="28" name="TextBox 27"/>
          <p:cNvSpPr txBox="1"/>
          <p:nvPr/>
        </p:nvSpPr>
        <p:spPr>
          <a:xfrm>
            <a:off x="2278964" y="3713872"/>
            <a:ext cx="7948247" cy="830997"/>
          </a:xfrm>
          <a:prstGeom prst="rect">
            <a:avLst/>
          </a:prstGeom>
          <a:noFill/>
        </p:spPr>
        <p:txBody>
          <a:bodyPr wrap="square" rtlCol="0">
            <a:spAutoFit/>
          </a:bodyPr>
          <a:lstStyle/>
          <a:p>
            <a:r>
              <a:rPr lang="en-US" sz="2400" dirty="0" smtClean="0">
                <a:latin typeface="Algerian" pitchFamily="82" charset="0"/>
              </a:rPr>
              <a:t>Block diagram – Workflow of image classification CNN</a:t>
            </a:r>
            <a:endParaRPr lang="en-US" sz="2400" dirty="0">
              <a:latin typeface="Algerian" pitchFamily="82"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929858"/>
            <a:ext cx="11029616" cy="530296"/>
          </a:xfrm>
        </p:spPr>
        <p:txBody>
          <a:bodyPr>
            <a:normAutofit fontScale="90000"/>
          </a:bodyPr>
          <a:lstStyle/>
          <a:p>
            <a:r>
              <a:rPr lang="en-US" sz="4400" b="1" dirty="0">
                <a:solidFill>
                  <a:schemeClr val="accent1"/>
                </a:solidFill>
                <a:latin typeface="Arial"/>
                <a:ea typeface="+mj-lt"/>
                <a:cs typeface="Arial"/>
              </a:rPr>
              <a:t>System  </a:t>
            </a:r>
            <a:r>
              <a:rPr lang="en-US" sz="4400" b="1" dirty="0" smtClean="0">
                <a:solidFill>
                  <a:schemeClr val="accent1"/>
                </a:solidFill>
                <a:latin typeface="Arial"/>
                <a:ea typeface="+mj-lt"/>
                <a:cs typeface="Arial"/>
              </a:rPr>
              <a:t>Approach-CONT.</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595260" y="1667785"/>
            <a:ext cx="11029615" cy="4673324"/>
          </a:xfrm>
        </p:spPr>
        <p:txBody>
          <a:bodyPr/>
          <a:lstStyle/>
          <a:p>
            <a:pPr marL="0" indent="0">
              <a:buNone/>
            </a:pPr>
            <a:r>
              <a:rPr lang="en-IN" sz="1800" dirty="0" smtClean="0">
                <a:solidFill>
                  <a:srgbClr val="0F0F0F"/>
                </a:solidFill>
                <a:latin typeface="Arial" pitchFamily="34" charset="0"/>
                <a:cs typeface="Arial" pitchFamily="34" charset="0"/>
              </a:rPr>
              <a:t>Building the proposed solution would involve  a combination of data  processing ,feature engineering, and machine learning. Here are the key system and library requirements:</a:t>
            </a:r>
          </a:p>
          <a:p>
            <a:pPr marL="0" indent="0">
              <a:buNone/>
            </a:pPr>
            <a:r>
              <a:rPr lang="en-IN" sz="1800" b="1" dirty="0" smtClean="0">
                <a:solidFill>
                  <a:srgbClr val="0F0F0F"/>
                </a:solidFill>
                <a:latin typeface="Arial Black" pitchFamily="34" charset="0"/>
              </a:rPr>
              <a:t>System Requirements :</a:t>
            </a:r>
          </a:p>
          <a:p>
            <a:pPr marL="342900" indent="-342900">
              <a:buAutoNum type="arabicPeriod"/>
            </a:pPr>
            <a:r>
              <a:rPr lang="en-IN" sz="1800" b="1" dirty="0" smtClean="0">
                <a:solidFill>
                  <a:srgbClr val="0F0F0F"/>
                </a:solidFill>
                <a:latin typeface="Arial Black" pitchFamily="34" charset="0"/>
                <a:cs typeface="Arial" pitchFamily="34" charset="0"/>
              </a:rPr>
              <a:t>Hardware</a:t>
            </a:r>
            <a:r>
              <a:rPr lang="en-IN" sz="1800" b="1" dirty="0" smtClean="0">
                <a:solidFill>
                  <a:srgbClr val="0F0F0F"/>
                </a:solidFill>
                <a:latin typeface="Bell MT" pitchFamily="18" charset="0"/>
                <a:cs typeface="Arial" pitchFamily="34" charset="0"/>
              </a:rPr>
              <a:t> ;</a:t>
            </a:r>
          </a:p>
          <a:p>
            <a:pPr marL="342900" indent="-342900">
              <a:buNone/>
            </a:pPr>
            <a:r>
              <a:rPr lang="en-IN" sz="2400" b="1" dirty="0" smtClean="0">
                <a:solidFill>
                  <a:srgbClr val="0F0F0F"/>
                </a:solidFill>
              </a:rPr>
              <a:t>        </a:t>
            </a:r>
            <a:r>
              <a:rPr lang="en-IN" sz="1800" b="1" dirty="0" smtClean="0">
                <a:solidFill>
                  <a:srgbClr val="0F0F0F"/>
                </a:solidFill>
              </a:rPr>
              <a:t>- A computer with sufficient processing power, preferably with multiple cores or a GPU for faster training for machine learning models.</a:t>
            </a:r>
          </a:p>
          <a:p>
            <a:pPr marL="342900" indent="-342900">
              <a:buNone/>
            </a:pPr>
            <a:r>
              <a:rPr lang="en-IN" sz="1800" b="1" dirty="0" smtClean="0">
                <a:solidFill>
                  <a:srgbClr val="0F0F0F"/>
                </a:solidFill>
              </a:rPr>
              <a:t>           -  </a:t>
            </a:r>
            <a:r>
              <a:rPr lang="en-IN" sz="1800" b="1" dirty="0" err="1" smtClean="0">
                <a:solidFill>
                  <a:srgbClr val="0F0F0F"/>
                </a:solidFill>
              </a:rPr>
              <a:t>Adaquate</a:t>
            </a:r>
            <a:r>
              <a:rPr lang="en-IN" sz="1800" b="1" dirty="0" smtClean="0">
                <a:solidFill>
                  <a:srgbClr val="0F0F0F"/>
                </a:solidFill>
              </a:rPr>
              <a:t> RAM to handle  the  size  of the dataset and computational requirements.</a:t>
            </a:r>
          </a:p>
          <a:p>
            <a:pPr marL="342900" indent="-342900">
              <a:buFont typeface="Wingdings 2" panose="05020102010507070707" pitchFamily="18" charset="2"/>
              <a:buAutoNum type="arabicPeriod" startAt="2"/>
            </a:pPr>
            <a:r>
              <a:rPr lang="en-IN" sz="1800" b="1" dirty="0" smtClean="0">
                <a:solidFill>
                  <a:srgbClr val="0F0F0F"/>
                </a:solidFill>
                <a:latin typeface="Arial Black" pitchFamily="34" charset="0"/>
              </a:rPr>
              <a:t>Software ;</a:t>
            </a:r>
          </a:p>
          <a:p>
            <a:pPr marL="342900" indent="-342900">
              <a:buNone/>
            </a:pPr>
            <a:r>
              <a:rPr lang="en-IN" sz="2800" b="1" dirty="0" smtClean="0">
                <a:solidFill>
                  <a:srgbClr val="0F0F0F"/>
                </a:solidFill>
              </a:rPr>
              <a:t>       </a:t>
            </a:r>
            <a:r>
              <a:rPr lang="en-IN" sz="1800" b="1" dirty="0" smtClean="0">
                <a:solidFill>
                  <a:srgbClr val="0F0F0F"/>
                </a:solidFill>
              </a:rPr>
              <a:t> - An operating system compatible with the required machine learning libraries (e.g.,  Python, </a:t>
            </a:r>
            <a:r>
              <a:rPr lang="en-IN" sz="1800" b="1" dirty="0" err="1" smtClean="0">
                <a:solidFill>
                  <a:srgbClr val="0F0F0F"/>
                </a:solidFill>
              </a:rPr>
              <a:t>Jupyter</a:t>
            </a:r>
            <a:r>
              <a:rPr lang="en-IN" sz="1800" b="1" dirty="0" smtClean="0">
                <a:solidFill>
                  <a:srgbClr val="0F0F0F"/>
                </a:solidFill>
              </a:rPr>
              <a:t> Notebook)</a:t>
            </a:r>
          </a:p>
          <a:p>
            <a:pPr marL="0" indent="0">
              <a:buNone/>
            </a:pPr>
            <a:endParaRPr lang="en-IN" sz="1800" b="1" dirty="0">
              <a:solidFill>
                <a:srgbClr val="0F0F0F"/>
              </a:solidFill>
            </a:endParaRPr>
          </a:p>
        </p:txBody>
      </p:sp>
    </p:spTree>
    <p:extLst>
      <p:ext uri="{BB962C8B-B14F-4D97-AF65-F5344CB8AC3E}">
        <p14:creationId xmlns:p14="http://schemas.microsoft.com/office/powerpoint/2010/main" xmlns=""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9317" y="970671"/>
            <a:ext cx="6316394" cy="707886"/>
          </a:xfrm>
          <a:prstGeom prst="rect">
            <a:avLst/>
          </a:prstGeom>
          <a:noFill/>
        </p:spPr>
        <p:txBody>
          <a:bodyPr wrap="square" rtlCol="0">
            <a:spAutoFit/>
          </a:bodyPr>
          <a:lstStyle/>
          <a:p>
            <a:r>
              <a:rPr lang="en-US" sz="4000" b="1" dirty="0" smtClean="0">
                <a:solidFill>
                  <a:schemeClr val="accent1"/>
                </a:solidFill>
                <a:latin typeface="Arial" pitchFamily="34" charset="0"/>
                <a:cs typeface="Arial" pitchFamily="34" charset="0"/>
              </a:rPr>
              <a:t>SYSTEM APPROACH</a:t>
            </a:r>
            <a:endParaRPr lang="en-US" sz="4000" b="1" dirty="0">
              <a:solidFill>
                <a:schemeClr val="accent1"/>
              </a:solidFill>
              <a:latin typeface="Arial" pitchFamily="34" charset="0"/>
              <a:cs typeface="Arial" pitchFamily="34" charset="0"/>
            </a:endParaRPr>
          </a:p>
        </p:txBody>
      </p:sp>
      <p:sp>
        <p:nvSpPr>
          <p:cNvPr id="3" name="TextBox 2"/>
          <p:cNvSpPr txBox="1"/>
          <p:nvPr/>
        </p:nvSpPr>
        <p:spPr>
          <a:xfrm>
            <a:off x="562707" y="1842868"/>
            <a:ext cx="6302327" cy="1107996"/>
          </a:xfrm>
          <a:prstGeom prst="rect">
            <a:avLst/>
          </a:prstGeom>
          <a:noFill/>
        </p:spPr>
        <p:txBody>
          <a:bodyPr wrap="square" rtlCol="0">
            <a:spAutoFit/>
          </a:bodyPr>
          <a:lstStyle/>
          <a:p>
            <a:r>
              <a:rPr lang="en-US" sz="2000" dirty="0" smtClean="0">
                <a:latin typeface="Arial Black" pitchFamily="34" charset="0"/>
              </a:rPr>
              <a:t>Library</a:t>
            </a:r>
            <a:r>
              <a:rPr lang="en-US" sz="2400" dirty="0" smtClean="0">
                <a:latin typeface="Arial Black" pitchFamily="34" charset="0"/>
              </a:rPr>
              <a:t> </a:t>
            </a:r>
            <a:r>
              <a:rPr lang="en-US" sz="2000" dirty="0" smtClean="0">
                <a:latin typeface="Arial Black" pitchFamily="34" charset="0"/>
              </a:rPr>
              <a:t>Requirements</a:t>
            </a:r>
            <a:r>
              <a:rPr lang="en-US" sz="2400" dirty="0" smtClean="0">
                <a:latin typeface="Arial Black" pitchFamily="34" charset="0"/>
              </a:rPr>
              <a:t> </a:t>
            </a:r>
            <a:r>
              <a:rPr lang="en-US" sz="2400" dirty="0" smtClean="0">
                <a:latin typeface="Arial Black" pitchFamily="34" charset="0"/>
              </a:rPr>
              <a:t>:</a:t>
            </a:r>
          </a:p>
          <a:p>
            <a:endParaRPr lang="en-US" sz="2400" dirty="0" smtClean="0">
              <a:latin typeface="Arial Black" pitchFamily="34" charset="0"/>
            </a:endParaRPr>
          </a:p>
          <a:p>
            <a:r>
              <a:rPr lang="en-US" b="1" dirty="0" smtClean="0">
                <a:latin typeface="Arial Black" pitchFamily="34" charset="0"/>
                <a:cs typeface="Arial" pitchFamily="34" charset="0"/>
              </a:rPr>
              <a:t>Data processing and analysis:</a:t>
            </a:r>
            <a:endParaRPr lang="en-US" b="1" dirty="0">
              <a:latin typeface="Arial Black" pitchFamily="34" charset="0"/>
              <a:cs typeface="Arial" pitchFamily="34" charset="0"/>
            </a:endParaRPr>
          </a:p>
        </p:txBody>
      </p:sp>
      <p:sp>
        <p:nvSpPr>
          <p:cNvPr id="4" name="TextBox 3"/>
          <p:cNvSpPr txBox="1"/>
          <p:nvPr/>
        </p:nvSpPr>
        <p:spPr>
          <a:xfrm>
            <a:off x="295421" y="2841673"/>
            <a:ext cx="11155680" cy="4308872"/>
          </a:xfrm>
          <a:prstGeom prst="rect">
            <a:avLst/>
          </a:prstGeom>
          <a:noFill/>
        </p:spPr>
        <p:txBody>
          <a:bodyPr wrap="square" rtlCol="0">
            <a:spAutoFit/>
          </a:bodyPr>
          <a:lstStyle/>
          <a:p>
            <a:r>
              <a:rPr lang="en-US" b="1" dirty="0" smtClean="0">
                <a:latin typeface="Arial Black" pitchFamily="34" charset="0"/>
                <a:cs typeface="Arial" pitchFamily="34" charset="0"/>
              </a:rPr>
              <a:t> </a:t>
            </a:r>
            <a:endParaRPr lang="en-US" b="1" dirty="0" smtClean="0">
              <a:latin typeface="Arial" pitchFamily="34" charset="0"/>
              <a:cs typeface="Arial" pitchFamily="34" charset="0"/>
            </a:endParaRPr>
          </a:p>
          <a:p>
            <a:pPr marL="342900" indent="-342900"/>
            <a:r>
              <a:rPr lang="en-US" b="1" dirty="0" smtClean="0">
                <a:latin typeface="Arial" pitchFamily="34" charset="0"/>
                <a:cs typeface="Arial" pitchFamily="34" charset="0"/>
              </a:rPr>
              <a:t>  </a:t>
            </a:r>
            <a:r>
              <a:rPr lang="en-US" dirty="0" smtClean="0">
                <a:latin typeface="Arial Black" pitchFamily="34" charset="0"/>
                <a:cs typeface="Arial" pitchFamily="34" charset="0"/>
              </a:rPr>
              <a:t>- </a:t>
            </a:r>
            <a:r>
              <a:rPr lang="en-US" b="1" dirty="0" err="1" smtClean="0">
                <a:latin typeface="Arial Black" pitchFamily="34" charset="0"/>
                <a:cs typeface="Arial" pitchFamily="34" charset="0"/>
              </a:rPr>
              <a:t>Keras</a:t>
            </a:r>
            <a:r>
              <a:rPr lang="en-US" b="1" dirty="0" smtClean="0">
                <a:latin typeface="Arial Black" pitchFamily="34" charset="0"/>
                <a:cs typeface="Arial" pitchFamily="34" charset="0"/>
              </a:rPr>
              <a:t> </a:t>
            </a:r>
            <a:r>
              <a:rPr lang="en-US" dirty="0" smtClean="0">
                <a:latin typeface="Arial" pitchFamily="34" charset="0"/>
                <a:cs typeface="Arial" pitchFamily="34" charset="0"/>
              </a:rPr>
              <a:t>– </a:t>
            </a:r>
            <a:r>
              <a:rPr lang="en-US" dirty="0" err="1" smtClean="0">
                <a:latin typeface="Arial" pitchFamily="34" charset="0"/>
                <a:cs typeface="Arial" pitchFamily="34" charset="0"/>
              </a:rPr>
              <a:t>Keras</a:t>
            </a:r>
            <a:r>
              <a:rPr lang="en-US" dirty="0" smtClean="0">
                <a:latin typeface="Arial" pitchFamily="34" charset="0"/>
                <a:cs typeface="Arial" pitchFamily="34" charset="0"/>
              </a:rPr>
              <a:t> is a high-level, deep learning API developed by Google for implementing neural networks. It is written in Python and is used to make the implementation of neural networks easy. It also supports multiple backend neural network computation.</a:t>
            </a:r>
          </a:p>
          <a:p>
            <a:pPr marL="342900" indent="-342900"/>
            <a:endParaRPr lang="en-US" dirty="0" smtClean="0">
              <a:latin typeface="Arial" pitchFamily="34" charset="0"/>
              <a:cs typeface="Arial" pitchFamily="34" charset="0"/>
            </a:endParaRPr>
          </a:p>
          <a:p>
            <a:pPr marL="342900" indent="-342900"/>
            <a:r>
              <a:rPr lang="en-US" b="1" dirty="0" smtClean="0">
                <a:latin typeface="Arial Black" pitchFamily="34" charset="0"/>
                <a:cs typeface="Arial" pitchFamily="34" charset="0"/>
              </a:rPr>
              <a:t>  - </a:t>
            </a:r>
            <a:r>
              <a:rPr lang="en-US" b="1" dirty="0" err="1" smtClean="0">
                <a:latin typeface="Arial Black" pitchFamily="34" charset="0"/>
                <a:cs typeface="Arial" pitchFamily="34" charset="0"/>
              </a:rPr>
              <a:t>Numpy</a:t>
            </a:r>
            <a:r>
              <a:rPr lang="en-US" b="1" dirty="0" smtClean="0">
                <a:latin typeface="Arial Black" pitchFamily="34" charset="0"/>
                <a:cs typeface="Arial" pitchFamily="34" charset="0"/>
              </a:rPr>
              <a:t> </a:t>
            </a:r>
            <a:r>
              <a:rPr lang="en-US" dirty="0" smtClean="0">
                <a:latin typeface="Arial" pitchFamily="34" charset="0"/>
                <a:cs typeface="Arial" pitchFamily="34" charset="0"/>
              </a:rPr>
              <a:t>–is widely used for data manipulation, mathematical operations and array </a:t>
            </a:r>
            <a:r>
              <a:rPr lang="en-US" dirty="0" err="1" smtClean="0">
                <a:latin typeface="Arial" pitchFamily="34" charset="0"/>
                <a:cs typeface="Arial" pitchFamily="34" charset="0"/>
              </a:rPr>
              <a:t>processising</a:t>
            </a:r>
            <a:r>
              <a:rPr lang="en-US" sz="2000" dirty="0" smtClean="0">
                <a:latin typeface="Arial" pitchFamily="34" charset="0"/>
                <a:cs typeface="Arial" pitchFamily="34" charset="0"/>
              </a:rPr>
              <a:t>.</a:t>
            </a:r>
          </a:p>
          <a:p>
            <a:pPr marL="342900" indent="-342900"/>
            <a:endParaRPr lang="en-US" sz="2000" dirty="0" smtClean="0">
              <a:latin typeface="Arial" pitchFamily="34" charset="0"/>
              <a:cs typeface="Arial" pitchFamily="34" charset="0"/>
            </a:endParaRPr>
          </a:p>
          <a:p>
            <a:pPr marL="342900" indent="-342900"/>
            <a:r>
              <a:rPr lang="en-US" dirty="0" smtClean="0">
                <a:latin typeface="Arial Black" pitchFamily="34" charset="0"/>
                <a:cs typeface="Arial" pitchFamily="34" charset="0"/>
              </a:rPr>
              <a:t>   Data visualization:</a:t>
            </a:r>
          </a:p>
          <a:p>
            <a:pPr marL="342900" indent="-342900"/>
            <a:endParaRPr lang="en-US" dirty="0" smtClean="0">
              <a:latin typeface="Arial Black" pitchFamily="34" charset="0"/>
              <a:cs typeface="Arial" pitchFamily="34" charset="0"/>
            </a:endParaRPr>
          </a:p>
          <a:p>
            <a:pPr marL="342900" indent="-342900"/>
            <a:r>
              <a:rPr lang="en-US" dirty="0" smtClean="0">
                <a:latin typeface="Arial Black" pitchFamily="34" charset="0"/>
                <a:cs typeface="Arial" pitchFamily="34" charset="0"/>
              </a:rPr>
              <a:t> </a:t>
            </a:r>
            <a:r>
              <a:rPr lang="en-US" dirty="0" smtClean="0">
                <a:latin typeface="Arial Black" pitchFamily="34" charset="0"/>
                <a:cs typeface="Arial" pitchFamily="34" charset="0"/>
              </a:rPr>
              <a:t> - </a:t>
            </a:r>
            <a:r>
              <a:rPr lang="en-US" dirty="0" err="1" smtClean="0">
                <a:latin typeface="Arial Black" pitchFamily="34" charset="0"/>
                <a:cs typeface="Arial" pitchFamily="34" charset="0"/>
              </a:rPr>
              <a:t>Matplotlib</a:t>
            </a:r>
            <a:r>
              <a:rPr lang="en-US" dirty="0" smtClean="0">
                <a:latin typeface="Arial Black" pitchFamily="34" charset="0"/>
                <a:cs typeface="Arial" pitchFamily="34" charset="0"/>
              </a:rPr>
              <a:t> – </a:t>
            </a:r>
            <a:r>
              <a:rPr lang="en-US" dirty="0" smtClean="0">
                <a:latin typeface="Arial" pitchFamily="34" charset="0"/>
                <a:cs typeface="Arial" pitchFamily="34" charset="0"/>
              </a:rPr>
              <a:t>It is a comprehensive library used for creating static, animated and interactive visualizations In python.</a:t>
            </a:r>
            <a:endParaRPr lang="en-US" dirty="0" smtClean="0">
              <a:latin typeface="Arial" pitchFamily="34" charset="0"/>
              <a:cs typeface="Arial" pitchFamily="34" charset="0"/>
            </a:endParaRPr>
          </a:p>
          <a:p>
            <a:pPr marL="342900" indent="-342900"/>
            <a:r>
              <a:rPr lang="en-US" b="1" dirty="0" smtClean="0">
                <a:latin typeface="Arial" pitchFamily="34" charset="0"/>
                <a:cs typeface="Arial" pitchFamily="34" charset="0"/>
              </a:rPr>
              <a:t>  </a:t>
            </a:r>
          </a:p>
          <a:p>
            <a:pPr marL="342900" indent="-342900"/>
            <a:endParaRPr lang="en-US" b="1" dirty="0" smtClean="0">
              <a:latin typeface="Arial" pitchFamily="34" charset="0"/>
              <a:cs typeface="Arial" pitchFamily="34" charset="0"/>
            </a:endParaRPr>
          </a:p>
          <a:p>
            <a:pPr marL="342900" indent="-342900">
              <a:buAutoNum type="arabicPeriod"/>
            </a:pPr>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53057" y="1083213"/>
            <a:ext cx="11029616" cy="520504"/>
          </a:xfrm>
        </p:spPr>
        <p:txBody>
          <a:bodyPr>
            <a:normAutofit fontScale="90000"/>
          </a:bodyPr>
          <a:lstStyle/>
          <a:p>
            <a:r>
              <a:rPr lang="en-US" sz="4400" b="1" dirty="0">
                <a:solidFill>
                  <a:schemeClr val="accent1"/>
                </a:solidFill>
                <a:latin typeface="Arial"/>
                <a:ea typeface="+mj-lt"/>
                <a:cs typeface="Arial"/>
              </a:rPr>
              <a:t>Algorithm &amp; </a:t>
            </a:r>
            <a:r>
              <a:rPr lang="en-US" sz="4400" b="1" dirty="0" smtClean="0">
                <a:solidFill>
                  <a:schemeClr val="accent1"/>
                </a:solidFill>
                <a:latin typeface="Arial"/>
                <a:ea typeface="+mj-lt"/>
                <a:cs typeface="Arial"/>
              </a:rPr>
              <a:t>Deployment – CONT.</a:t>
            </a:r>
            <a:endParaRPr lang="en-US" dirty="0"/>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581192" y="1456771"/>
            <a:ext cx="11029615" cy="4673324"/>
          </a:xfrm>
        </p:spPr>
        <p:txBody>
          <a:bodyPr/>
          <a:lstStyle/>
          <a:p>
            <a:pPr marL="305435" indent="-305435"/>
            <a:r>
              <a:rPr lang="en-US" sz="1800" dirty="0" smtClean="0">
                <a:latin typeface="Arial Black" pitchFamily="34" charset="0"/>
              </a:rPr>
              <a:t>Problem Understanding and Data : </a:t>
            </a:r>
            <a:r>
              <a:rPr lang="en-US" sz="1800" dirty="0" err="1" smtClean="0">
                <a:latin typeface="Arial" pitchFamily="34" charset="0"/>
                <a:cs typeface="Arial" pitchFamily="34" charset="0"/>
              </a:rPr>
              <a:t>Collection:Understand</a:t>
            </a:r>
            <a:r>
              <a:rPr lang="en-US" sz="1800" dirty="0" smtClean="0">
                <a:latin typeface="Arial" pitchFamily="34" charset="0"/>
                <a:cs typeface="Arial" pitchFamily="34" charset="0"/>
              </a:rPr>
              <a:t> the problem domain and the types of diseases affecting </a:t>
            </a:r>
            <a:r>
              <a:rPr lang="en-US" sz="1800" dirty="0" err="1" smtClean="0">
                <a:latin typeface="Arial" pitchFamily="34" charset="0"/>
                <a:cs typeface="Arial" pitchFamily="34" charset="0"/>
              </a:rPr>
              <a:t>leaves.Collect</a:t>
            </a:r>
            <a:r>
              <a:rPr lang="en-US" sz="1800" dirty="0" smtClean="0">
                <a:latin typeface="Arial" pitchFamily="34" charset="0"/>
                <a:cs typeface="Arial" pitchFamily="34" charset="0"/>
              </a:rPr>
              <a:t> a diverse dataset of leaf images containing both healthy and diseased samples for training and evaluation</a:t>
            </a:r>
          </a:p>
          <a:p>
            <a:pPr marL="305435" indent="-305435"/>
            <a:r>
              <a:rPr lang="en-US" sz="1800" dirty="0" smtClean="0">
                <a:latin typeface="Arial" pitchFamily="34" charset="0"/>
                <a:cs typeface="Arial" pitchFamily="34" charset="0"/>
              </a:rPr>
              <a:t>.</a:t>
            </a:r>
            <a:r>
              <a:rPr lang="en-US" sz="1800" dirty="0" smtClean="0">
                <a:latin typeface="Arial Black" pitchFamily="34" charset="0"/>
                <a:cs typeface="Arial" pitchFamily="34" charset="0"/>
              </a:rPr>
              <a:t>Data Preprocessin</a:t>
            </a:r>
            <a:r>
              <a:rPr lang="en-US" sz="1800" b="1" dirty="0" smtClean="0">
                <a:latin typeface="Arial Black" pitchFamily="34" charset="0"/>
                <a:cs typeface="Arial" pitchFamily="34" charset="0"/>
              </a:rPr>
              <a:t>g : </a:t>
            </a:r>
            <a:r>
              <a:rPr lang="en-US" sz="1800" dirty="0" smtClean="0">
                <a:latin typeface="Arial" pitchFamily="34" charset="0"/>
                <a:cs typeface="Arial" pitchFamily="34" charset="0"/>
              </a:rPr>
              <a:t>Preprocess the collected images by resizing, cropping, and normalizing them to a standard size and format. Augment the dataset if necessary by applying transformations such as rotation, flipping, or changing brightness and contrast to increase its diversity.</a:t>
            </a:r>
          </a:p>
          <a:p>
            <a:pPr marL="305435" indent="-305435"/>
            <a:r>
              <a:rPr lang="en-US" sz="1800" dirty="0" smtClean="0">
                <a:latin typeface="Arial Black" pitchFamily="34" charset="0"/>
                <a:cs typeface="Arial" pitchFamily="34" charset="0"/>
              </a:rPr>
              <a:t>.Feature Extraction </a:t>
            </a:r>
            <a:r>
              <a:rPr lang="en-US" sz="1800" dirty="0" err="1" smtClean="0">
                <a:latin typeface="Arial Black" pitchFamily="34" charset="0"/>
                <a:cs typeface="Arial" pitchFamily="34" charset="0"/>
              </a:rPr>
              <a:t>features</a:t>
            </a:r>
            <a:r>
              <a:rPr lang="en-US" sz="1800" b="1" dirty="0" err="1" smtClean="0">
                <a:latin typeface="Arial Black" pitchFamily="34" charset="0"/>
                <a:cs typeface="Arial" pitchFamily="34" charset="0"/>
              </a:rPr>
              <a:t>:</a:t>
            </a:r>
            <a:r>
              <a:rPr lang="en-US" sz="1800" dirty="0" err="1" smtClean="0">
                <a:latin typeface="Arial" pitchFamily="34" charset="0"/>
                <a:cs typeface="Arial" pitchFamily="34" charset="0"/>
              </a:rPr>
              <a:t>Use</a:t>
            </a:r>
            <a:r>
              <a:rPr lang="en-US" sz="1800" dirty="0" smtClean="0">
                <a:latin typeface="Arial" pitchFamily="34" charset="0"/>
                <a:cs typeface="Arial" pitchFamily="34" charset="0"/>
              </a:rPr>
              <a:t> techniques like Gabor filters, Local Binary Patterns (LBP), color histograms, and contour analysis to capture discriminative :Extract relevant features from the preprocessed images, such as texture, color, and shape characteristics of healthy and diseased leaves</a:t>
            </a:r>
            <a:endParaRPr lang="en-IN" sz="1800" dirty="0">
              <a:latin typeface="Arial" pitchFamily="34" charset="0"/>
              <a:cs typeface="Arial" pitchFamily="34" charset="0"/>
            </a:endParaRPr>
          </a:p>
        </p:txBody>
      </p:sp>
    </p:spTree>
    <p:extLst>
      <p:ext uri="{BB962C8B-B14F-4D97-AF65-F5344CB8AC3E}">
        <p14:creationId xmlns:p14="http://schemas.microsoft.com/office/powerpoint/2010/main" xmlns=""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5421" y="1871003"/>
            <a:ext cx="11169748" cy="3693319"/>
          </a:xfrm>
          <a:prstGeom prst="rect">
            <a:avLst/>
          </a:prstGeom>
        </p:spPr>
        <p:txBody>
          <a:bodyPr wrap="square">
            <a:spAutoFit/>
          </a:bodyPr>
          <a:lstStyle/>
          <a:p>
            <a:r>
              <a:rPr lang="en-US" dirty="0" smtClean="0">
                <a:latin typeface="Arial Black" pitchFamily="34" charset="0"/>
              </a:rPr>
              <a:t>Algorithm Development:</a:t>
            </a:r>
          </a:p>
          <a:p>
            <a:endParaRPr lang="en-US" dirty="0" smtClean="0">
              <a:latin typeface="Arial Black" pitchFamily="34" charset="0"/>
            </a:endParaRPr>
          </a:p>
          <a:p>
            <a:r>
              <a:rPr lang="en-US" dirty="0" smtClean="0"/>
              <a:t>Choose an appropriate algorithm or model architecture for leaf disease detection</a:t>
            </a:r>
          </a:p>
          <a:p>
            <a:endParaRPr lang="en-US" dirty="0" smtClean="0"/>
          </a:p>
          <a:p>
            <a:r>
              <a:rPr lang="en-US" b="1" dirty="0" smtClean="0"/>
              <a:t>.For deep learning-based approaches</a:t>
            </a:r>
          </a:p>
          <a:p>
            <a:pPr>
              <a:buFont typeface="Wingdings" pitchFamily="2" charset="2"/>
              <a:buChar char="q"/>
            </a:pPr>
            <a:r>
              <a:rPr lang="en-US" dirty="0" smtClean="0"/>
              <a:t>       Fine-tune pre-trained CNN models using transfer learning to leverage knowledge from large-scale image             datasets</a:t>
            </a:r>
          </a:p>
          <a:p>
            <a:pPr>
              <a:buFont typeface="Wingdings" pitchFamily="2" charset="2"/>
              <a:buChar char="q"/>
            </a:pPr>
            <a:r>
              <a:rPr lang="en-US" dirty="0" smtClean="0"/>
              <a:t>       Design and implement a </a:t>
            </a:r>
            <a:r>
              <a:rPr lang="en-US" dirty="0" err="1" smtClean="0"/>
              <a:t>Convolutional</a:t>
            </a:r>
            <a:r>
              <a:rPr lang="en-US" dirty="0" smtClean="0"/>
              <a:t> Neural Network (CNN) architecture suitable for the task</a:t>
            </a:r>
          </a:p>
          <a:p>
            <a:endParaRPr lang="en-US" dirty="0" smtClean="0"/>
          </a:p>
          <a:p>
            <a:r>
              <a:rPr lang="en-US" b="1" dirty="0" smtClean="0"/>
              <a:t>.For traditional machine learning approaches</a:t>
            </a:r>
          </a:p>
          <a:p>
            <a:pPr>
              <a:buFont typeface="Wingdings" pitchFamily="2" charset="2"/>
              <a:buChar char="q"/>
            </a:pPr>
            <a:r>
              <a:rPr lang="en-US" dirty="0" smtClean="0"/>
              <a:t>       Select a machine learning algorithm such as Support Vector Machines (SVM), Random Forest, or k-Nearest Neighbors (k-NN)</a:t>
            </a:r>
          </a:p>
          <a:p>
            <a:pPr>
              <a:buFont typeface="Wingdings" pitchFamily="2" charset="2"/>
              <a:buChar char="q"/>
            </a:pPr>
            <a:r>
              <a:rPr lang="en-US" dirty="0" smtClean="0"/>
              <a:t>       Train the model using handcrafted features extracted from the leaf </a:t>
            </a:r>
            <a:endParaRPr lang="en-US" dirty="0"/>
          </a:p>
        </p:txBody>
      </p:sp>
      <p:sp>
        <p:nvSpPr>
          <p:cNvPr id="3" name="TextBox 2"/>
          <p:cNvSpPr txBox="1"/>
          <p:nvPr/>
        </p:nvSpPr>
        <p:spPr>
          <a:xfrm>
            <a:off x="267286" y="759655"/>
            <a:ext cx="9580099" cy="707886"/>
          </a:xfrm>
          <a:prstGeom prst="rect">
            <a:avLst/>
          </a:prstGeom>
          <a:noFill/>
        </p:spPr>
        <p:txBody>
          <a:bodyPr wrap="square" rtlCol="0">
            <a:spAutoFit/>
          </a:bodyPr>
          <a:lstStyle/>
          <a:p>
            <a:r>
              <a:rPr lang="en-US" sz="4000" b="1" dirty="0" smtClean="0">
                <a:solidFill>
                  <a:schemeClr val="accent1"/>
                </a:solidFill>
                <a:latin typeface="Arial" pitchFamily="34" charset="0"/>
                <a:cs typeface="Arial" pitchFamily="34" charset="0"/>
              </a:rPr>
              <a:t>ALGORITHM</a:t>
            </a:r>
            <a:r>
              <a:rPr lang="en-US" sz="4000" b="1" dirty="0" smtClean="0">
                <a:latin typeface="Arial" pitchFamily="34" charset="0"/>
                <a:cs typeface="Arial" pitchFamily="34" charset="0"/>
              </a:rPr>
              <a:t> </a:t>
            </a:r>
            <a:r>
              <a:rPr lang="en-US" sz="4000" b="1" dirty="0" smtClean="0">
                <a:solidFill>
                  <a:schemeClr val="accent1"/>
                </a:solidFill>
                <a:latin typeface="Arial" pitchFamily="34" charset="0"/>
                <a:cs typeface="Arial" pitchFamily="34" charset="0"/>
              </a:rPr>
              <a:t>&amp;</a:t>
            </a:r>
            <a:r>
              <a:rPr lang="en-US" sz="4000" b="1" dirty="0" smtClean="0">
                <a:latin typeface="Arial" pitchFamily="34" charset="0"/>
                <a:cs typeface="Arial" pitchFamily="34" charset="0"/>
              </a:rPr>
              <a:t> </a:t>
            </a:r>
            <a:r>
              <a:rPr lang="en-US" sz="4000" b="1" dirty="0" smtClean="0">
                <a:solidFill>
                  <a:schemeClr val="accent1"/>
                </a:solidFill>
                <a:latin typeface="Arial" pitchFamily="34" charset="0"/>
                <a:cs typeface="Arial" pitchFamily="34" charset="0"/>
              </a:rPr>
              <a:t>DEPLOYMENT – CONT.</a:t>
            </a:r>
            <a:endParaRPr lang="en-US" sz="4000" b="1" dirty="0">
              <a:solidFill>
                <a:schemeClr val="accent1"/>
              </a:solidFill>
              <a:latin typeface="Arial" pitchFamily="34" charset="0"/>
              <a:cs typeface="Arial" pitchFamily="34" charset="0"/>
            </a:endParaRP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230</TotalTime>
  <Words>726</Words>
  <Application>Microsoft Office PowerPoint</Application>
  <PresentationFormat>Custom</PresentationFormat>
  <Paragraphs>97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DividendVTI</vt:lpstr>
      <vt:lpstr>      LEAF DISEASE DETECTION</vt:lpstr>
      <vt:lpstr>OUTLINE</vt:lpstr>
      <vt:lpstr>Problem Statement</vt:lpstr>
      <vt:lpstr>Proposed Solution – cont.</vt:lpstr>
      <vt:lpstr>Slide 5</vt:lpstr>
      <vt:lpstr>System  Approach-CONT.</vt:lpstr>
      <vt:lpstr>Slide 7</vt:lpstr>
      <vt:lpstr>Algorithm &amp; Deployment – CONT.</vt:lpstr>
      <vt:lpstr>Slide 9</vt:lpstr>
      <vt:lpstr>Slide 10</vt:lpstr>
      <vt:lpstr>Slide 11</vt:lpstr>
      <vt:lpstr>Slide 12</vt:lpstr>
      <vt:lpstr>Conclusion</vt:lpstr>
      <vt:lpstr>Slide 14</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HP</cp:lastModifiedBy>
  <cp:revision>49</cp:revision>
  <dcterms:created xsi:type="dcterms:W3CDTF">2021-05-26T16:50:10Z</dcterms:created>
  <dcterms:modified xsi:type="dcterms:W3CDTF">2024-04-07T11:57:37Z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