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9" r:id="rId11"/>
    <p:sldId id="267" r:id="rId12"/>
    <p:sldId id="268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20247" y="2835736"/>
            <a:ext cx="8143386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400" smtClean="0"/>
              <a:t>ＨｉＨｉＨｉＦｕｃｋＨｉＨｉＨｉＨｉＨｉＨｉＨｉＨｉＦｕｃｋＨｉＨｉＨｉＨｉＨｉＦｕｃｋ</a:t>
            </a:r>
            <a:endParaRPr lang="zh-TW" altLang="en-US" sz="1400"/>
          </a:p>
        </p:txBody>
      </p:sp>
      <p:sp>
        <p:nvSpPr>
          <p:cNvPr id="6" name="矩形 5"/>
          <p:cNvSpPr/>
          <p:nvPr/>
        </p:nvSpPr>
        <p:spPr>
          <a:xfrm>
            <a:off x="520247" y="6174740"/>
            <a:ext cx="8143386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400" smtClean="0"/>
              <a:t>ＨｉＨｉＨｉ＊＊＊＊ＨｉＨｉＨｉＨｉＨｉＨｉＨｉＨｉ＊＊＊＊ＨｉＨｉＨｉＨｉＨｉ＊＊＊＊</a:t>
            </a:r>
            <a:endParaRPr lang="zh-TW" altLang="en-US" sz="1400"/>
          </a:p>
        </p:txBody>
      </p:sp>
      <p:sp>
        <p:nvSpPr>
          <p:cNvPr id="7" name="矩形 6"/>
          <p:cNvSpPr/>
          <p:nvPr/>
        </p:nvSpPr>
        <p:spPr>
          <a:xfrm>
            <a:off x="2368794" y="1045997"/>
            <a:ext cx="4879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N=44  K=1</a:t>
            </a:r>
            <a:r>
              <a:rPr lang="zh-TW" altLang="en-US" sz="2400" dirty="0" smtClean="0"/>
              <a:t>  </a:t>
            </a:r>
            <a:r>
              <a:rPr lang="en-US" altLang="zh-TW" sz="2400" dirty="0" smtClean="0"/>
              <a:t>T=1</a:t>
            </a:r>
            <a:r>
              <a:rPr lang="zh-TW" altLang="en-US" sz="2400" dirty="0" smtClean="0"/>
              <a:t>    </a:t>
            </a:r>
            <a:r>
              <a:rPr lang="en-US" altLang="zh-TW" sz="1200" dirty="0" smtClean="0"/>
              <a:t>N</a:t>
            </a:r>
            <a:r>
              <a:rPr lang="zh-TW" altLang="en-US" sz="1200" dirty="0" smtClean="0"/>
              <a:t>是對話長度  </a:t>
            </a:r>
            <a:r>
              <a:rPr lang="en-US" altLang="zh-TW" sz="1200" dirty="0" smtClean="0"/>
              <a:t>K</a:t>
            </a:r>
            <a:r>
              <a:rPr lang="zh-TW" altLang="en-US" sz="1200" dirty="0" smtClean="0"/>
              <a:t>是髒話數量  </a:t>
            </a:r>
            <a:r>
              <a:rPr lang="en-US" altLang="zh-TW" sz="1200" dirty="0" smtClean="0"/>
              <a:t>T</a:t>
            </a:r>
            <a:r>
              <a:rPr lang="zh-TW" altLang="en-US" sz="1200" dirty="0" smtClean="0"/>
              <a:t>是線程數</a:t>
            </a:r>
            <a:endParaRPr lang="zh-TW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520247" y="3876472"/>
            <a:ext cx="8143386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400" smtClean="0"/>
              <a:t>ＨｉＨｉＨｉ</a:t>
            </a:r>
            <a:r>
              <a:rPr lang="zh-TW" altLang="en-US" sz="1400"/>
              <a:t>＊＊＊＊</a:t>
            </a:r>
            <a:r>
              <a:rPr lang="zh-TW" altLang="en-US" sz="1400" smtClean="0"/>
              <a:t>ＨｉＨｉＨｉＨｉＨｉＨｉＨｉＨｉＦｕｃｋＨｉＨｉＨｉＨｉＨｉＦｕｃｋ</a:t>
            </a:r>
            <a:endParaRPr lang="zh-TW" altLang="en-US" sz="1400"/>
          </a:p>
        </p:txBody>
      </p:sp>
      <p:sp>
        <p:nvSpPr>
          <p:cNvPr id="9" name="矩形 8"/>
          <p:cNvSpPr/>
          <p:nvPr/>
        </p:nvSpPr>
        <p:spPr>
          <a:xfrm>
            <a:off x="492165" y="5062233"/>
            <a:ext cx="8143386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400" smtClean="0"/>
              <a:t>ＨｉＨｉＨｉ＊＊＊＊ＨｉＨｉＨｉＨｉＨｉＨｉＨｉＨｉ＊＊＊＊ＨｉＨｉＨｉＨｉＨｉＦｕｃｋ</a:t>
            </a:r>
            <a:endParaRPr lang="zh-TW" altLang="en-US" sz="140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735" y="3362122"/>
            <a:ext cx="2667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007" y="4547883"/>
            <a:ext cx="2667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群組 20"/>
          <p:cNvGrpSpPr/>
          <p:nvPr/>
        </p:nvGrpSpPr>
        <p:grpSpPr>
          <a:xfrm>
            <a:off x="592255" y="2265108"/>
            <a:ext cx="1058788" cy="514350"/>
            <a:chOff x="755576" y="991915"/>
            <a:chExt cx="1058788" cy="51435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991915"/>
              <a:ext cx="266700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5" name="直線單箭頭接點 14"/>
            <p:cNvCxnSpPr>
              <a:endCxn id="4098" idx="1"/>
            </p:cNvCxnSpPr>
            <p:nvPr/>
          </p:nvCxnSpPr>
          <p:spPr>
            <a:xfrm>
              <a:off x="755576" y="1249090"/>
              <a:ext cx="7920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直線單箭頭接點 16"/>
          <p:cNvCxnSpPr>
            <a:endCxn id="13" idx="1"/>
          </p:cNvCxnSpPr>
          <p:nvPr/>
        </p:nvCxnSpPr>
        <p:spPr>
          <a:xfrm>
            <a:off x="520247" y="3619297"/>
            <a:ext cx="43924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14" idx="1"/>
          </p:cNvCxnSpPr>
          <p:nvPr/>
        </p:nvCxnSpPr>
        <p:spPr>
          <a:xfrm>
            <a:off x="492165" y="4805058"/>
            <a:ext cx="68688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368443" y="550139"/>
            <a:ext cx="4215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使用函數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wstring.find</a:t>
            </a:r>
            <a:r>
              <a:rPr lang="en-US" altLang="zh-TW" dirty="0" smtClean="0"/>
              <a:t> ()  </a:t>
            </a:r>
            <a:r>
              <a:rPr lang="en-US" altLang="zh-TW" dirty="0" err="1" smtClean="0"/>
              <a:t>wstring.replace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364" y="5660390"/>
            <a:ext cx="2667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直線單箭頭接點 18"/>
          <p:cNvCxnSpPr>
            <a:endCxn id="18" idx="1"/>
          </p:cNvCxnSpPr>
          <p:nvPr/>
        </p:nvCxnSpPr>
        <p:spPr>
          <a:xfrm>
            <a:off x="592255" y="5884826"/>
            <a:ext cx="7769109" cy="32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379702" y="1570266"/>
            <a:ext cx="2555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演算法</a:t>
            </a:r>
            <a:r>
              <a:rPr lang="en-US" altLang="zh-TW" dirty="0" smtClean="0"/>
              <a:t>A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每次都從頭開始找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97816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演算法</a:t>
            </a:r>
            <a:r>
              <a:rPr lang="en-US" altLang="zh-TW" smtClean="0"/>
              <a:t>B</a:t>
            </a:r>
            <a:r>
              <a:rPr lang="zh-TW" altLang="en-US" smtClean="0"/>
              <a:t>  </a:t>
            </a:r>
            <a:r>
              <a:rPr lang="en-US" altLang="zh-TW" smtClean="0"/>
              <a:t>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推測時間複雜度</a:t>
            </a:r>
            <a:r>
              <a:rPr lang="zh-TW" altLang="en-US" smtClean="0"/>
              <a:t>：  </a:t>
            </a:r>
            <a:r>
              <a:rPr lang="en-US" altLang="zh-TW" smtClean="0">
                <a:solidFill>
                  <a:prstClr val="black"/>
                </a:solidFill>
              </a:rPr>
              <a:t>O(</a:t>
            </a:r>
            <a:r>
              <a:rPr lang="en-US" altLang="zh-TW" sz="2000" smtClean="0">
                <a:solidFill>
                  <a:prstClr val="black"/>
                </a:solidFill>
              </a:rPr>
              <a:t>N</a:t>
            </a:r>
            <a:r>
              <a:rPr lang="zh-TW" altLang="en-US" sz="2000">
                <a:solidFill>
                  <a:prstClr val="black"/>
                </a:solidFill>
              </a:rPr>
              <a:t>*</a:t>
            </a:r>
            <a:r>
              <a:rPr lang="en-US" altLang="zh-TW" sz="2000" smtClean="0">
                <a:solidFill>
                  <a:prstClr val="black"/>
                </a:solidFill>
              </a:rPr>
              <a:t>K*(T^(-1))</a:t>
            </a:r>
            <a:r>
              <a:rPr lang="en-US" altLang="zh-TW" smtClean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zh-TW" altLang="en-US">
                <a:solidFill>
                  <a:prstClr val="black"/>
                </a:solidFill>
              </a:rPr>
              <a:t>實際時間複雜度</a:t>
            </a:r>
            <a:r>
              <a:rPr lang="zh-TW" altLang="en-US" smtClean="0">
                <a:solidFill>
                  <a:prstClr val="black"/>
                </a:solidFill>
              </a:rPr>
              <a:t>：</a:t>
            </a:r>
            <a:r>
              <a:rPr lang="en-US" altLang="zh-TW" smtClean="0">
                <a:solidFill>
                  <a:prstClr val="black"/>
                </a:solidFill>
              </a:rPr>
              <a:t>~O(</a:t>
            </a:r>
            <a:r>
              <a:rPr lang="en-US" altLang="zh-TW" sz="2000" smtClean="0">
                <a:solidFill>
                  <a:prstClr val="black"/>
                </a:solidFill>
              </a:rPr>
              <a:t>N</a:t>
            </a:r>
            <a:r>
              <a:rPr lang="zh-TW" altLang="en-US" sz="2000">
                <a:solidFill>
                  <a:prstClr val="black"/>
                </a:solidFill>
              </a:rPr>
              <a:t>*</a:t>
            </a:r>
            <a:r>
              <a:rPr lang="en-US" altLang="zh-TW" sz="2000">
                <a:solidFill>
                  <a:prstClr val="black"/>
                </a:solidFill>
              </a:rPr>
              <a:t>K*(T^(-0.75))</a:t>
            </a:r>
            <a:r>
              <a:rPr lang="en-US" altLang="zh-TW">
                <a:solidFill>
                  <a:prstClr val="black"/>
                </a:solidFill>
              </a:rPr>
              <a:t>) </a:t>
            </a:r>
          </a:p>
          <a:p>
            <a:r>
              <a:rPr lang="zh-TW" altLang="en-US" smtClean="0"/>
              <a:t>推測</a:t>
            </a:r>
            <a:r>
              <a:rPr lang="zh-TW" altLang="en-US"/>
              <a:t>空間</a:t>
            </a:r>
            <a:r>
              <a:rPr lang="zh-TW" altLang="en-US" smtClean="0"/>
              <a:t>複雜</a:t>
            </a:r>
            <a:r>
              <a:rPr lang="zh-TW" altLang="en-US"/>
              <a:t>度</a:t>
            </a:r>
            <a:r>
              <a:rPr lang="zh-TW" altLang="en-US" smtClean="0"/>
              <a:t>：  </a:t>
            </a:r>
            <a:r>
              <a:rPr lang="en-US" altLang="zh-TW" smtClean="0">
                <a:solidFill>
                  <a:prstClr val="black"/>
                </a:solidFill>
              </a:rPr>
              <a:t>O(</a:t>
            </a:r>
            <a:r>
              <a:rPr lang="en-US" altLang="zh-TW" sz="2000" smtClean="0">
                <a:solidFill>
                  <a:prstClr val="black"/>
                </a:solidFill>
              </a:rPr>
              <a:t>N</a:t>
            </a:r>
            <a:r>
              <a:rPr lang="zh-TW" altLang="en-US" sz="2000" smtClean="0">
                <a:solidFill>
                  <a:prstClr val="black"/>
                </a:solidFill>
              </a:rPr>
              <a:t>*</a:t>
            </a:r>
            <a:r>
              <a:rPr lang="en-US" altLang="zh-TW" sz="2000" smtClean="0">
                <a:solidFill>
                  <a:prstClr val="black"/>
                </a:solidFill>
              </a:rPr>
              <a:t>c</a:t>
            </a:r>
            <a:r>
              <a:rPr lang="en-US" altLang="zh-TW" sz="1000" smtClean="0">
                <a:solidFill>
                  <a:prstClr val="black"/>
                </a:solidFill>
              </a:rPr>
              <a:t>1</a:t>
            </a:r>
            <a:r>
              <a:rPr lang="en-US" altLang="zh-TW" sz="2000" smtClean="0">
                <a:solidFill>
                  <a:prstClr val="black"/>
                </a:solidFill>
              </a:rPr>
              <a:t>+K</a:t>
            </a:r>
            <a:r>
              <a:rPr lang="zh-TW" altLang="en-US" sz="2000">
                <a:solidFill>
                  <a:prstClr val="black"/>
                </a:solidFill>
              </a:rPr>
              <a:t>*</a:t>
            </a:r>
            <a:r>
              <a:rPr lang="en-US" altLang="zh-TW" sz="2000" smtClean="0">
                <a:solidFill>
                  <a:prstClr val="black"/>
                </a:solidFill>
              </a:rPr>
              <a:t>c</a:t>
            </a:r>
            <a:r>
              <a:rPr lang="en-US" altLang="zh-TW" sz="1000" smtClean="0">
                <a:solidFill>
                  <a:prstClr val="black"/>
                </a:solidFill>
              </a:rPr>
              <a:t>2</a:t>
            </a:r>
            <a:r>
              <a:rPr lang="en-US" altLang="zh-TW" smtClean="0">
                <a:solidFill>
                  <a:prstClr val="black"/>
                </a:solidFill>
              </a:rPr>
              <a:t>)</a:t>
            </a:r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565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1640" y="980728"/>
            <a:ext cx="66247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ＦｕｃｋＨｉＨｉＨｉＨｉＨｉＨｉＨｉＨｉＨｉＨｉＨｉＨｉＨｉＨｉＨｉＨｉＨｉＨｉ</a:t>
            </a:r>
          </a:p>
          <a:p>
            <a:r>
              <a:rPr lang="zh-TW" altLang="en-US" sz="1200" dirty="0" smtClean="0"/>
              <a:t>ＦｕｃｋＦｕｃｋＨｉＨｉＨｉＨｉＨｉＨｉＨｉＨｉＨｉＨｉＨｉＨｉＨｉＨｉＨｉＨｉ</a:t>
            </a:r>
          </a:p>
          <a:p>
            <a:r>
              <a:rPr lang="zh-TW" altLang="en-US" sz="1200" dirty="0" smtClean="0"/>
              <a:t>ＦｕｃｋＦｕｃｋＦｕｃｋＨｉＨｉＨｉＨｉＨｉＨｉＨｉＨｉＨｉＨｉＨｉＨｉＨｉＨｉ</a:t>
            </a:r>
          </a:p>
          <a:p>
            <a:r>
              <a:rPr lang="zh-TW" altLang="en-US" sz="1200" dirty="0" smtClean="0"/>
              <a:t>ＦｕｃｋＦｕｃｋＦｕｃｋＦｕｃｋＨｉＨｉＨｉＨｉＨｉＨｉＨｉＨｉＨｉＨｉＨｉＨｉ</a:t>
            </a:r>
          </a:p>
          <a:p>
            <a:r>
              <a:rPr lang="zh-TW" altLang="en-US" sz="1200" dirty="0" smtClean="0"/>
              <a:t>ＦｕｃｋＦｕｃｋＦｕｃｋＦｕｃｋＦｕｃｋＨｉＨｉＨｉＨｉＨｉＨｉＨｉＨｉＨｉＨｉ</a:t>
            </a:r>
          </a:p>
          <a:p>
            <a:r>
              <a:rPr lang="zh-TW" altLang="en-US" sz="1200" dirty="0" smtClean="0"/>
              <a:t>ＦｕｃｋＦｕｃｋＦｕｃｋＦｕｃｋＦｕｃｋＦｕｃｋＨｉＨｉＨｉＨｉＨｉＨｉＨｉＨｉ</a:t>
            </a:r>
          </a:p>
          <a:p>
            <a:r>
              <a:rPr lang="zh-TW" altLang="en-US" sz="1200" dirty="0" smtClean="0"/>
              <a:t>ＦｕｃｋＦｕｃｋＦｕｃｋＦｕｃｋＦｕｃｋＦｕｃｋＦｕｃｋＨｉＨｉＨｉＨｉＨｉＨｉ</a:t>
            </a:r>
          </a:p>
          <a:p>
            <a:r>
              <a:rPr lang="zh-TW" altLang="en-US" sz="1200" dirty="0" smtClean="0"/>
              <a:t>ＦｕｃｋＦｕｃｋＦｕｃｋＦｕｃｋＦｕｃｋＦｕｃｋＦｕｃｋＦｕｃｋＨｉＨｉＨｉＨｉ</a:t>
            </a:r>
          </a:p>
          <a:p>
            <a:r>
              <a:rPr lang="zh-TW" altLang="en-US" sz="1200" dirty="0" smtClean="0"/>
              <a:t>ＦｕｃｋＦｕｃｋＦｕｃｋＦｕｃｋＦｕｃｋＦｕｃｋＦｕｃｋＦｕｃｋＦｕｃｋＨｉＨｉ</a:t>
            </a:r>
          </a:p>
          <a:p>
            <a:r>
              <a:rPr lang="zh-TW" altLang="en-US" sz="1200" dirty="0" smtClean="0"/>
              <a:t>ＦｕｃｋＦｕｃｋＦｕｃｋＦｕｃｋＦｕｃｋＦｕｃｋＦｕｃｋＦｕｃｋＦｕｃｋＦｕｃｋ</a:t>
            </a:r>
            <a:endParaRPr lang="zh-TW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3422123" y="417356"/>
            <a:ext cx="3560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N=14500  K=4</a:t>
            </a:r>
            <a:r>
              <a:rPr lang="en-US" altLang="zh-TW" sz="1000" dirty="0" smtClean="0"/>
              <a:t>(</a:t>
            </a:r>
            <a:r>
              <a:rPr lang="zh-TW" altLang="en-US" sz="1000" dirty="0" smtClean="0"/>
              <a:t>Ｆ</a:t>
            </a:r>
            <a:r>
              <a:rPr lang="en-US" altLang="zh-TW" sz="1000" dirty="0" smtClean="0"/>
              <a:t>,</a:t>
            </a:r>
            <a:r>
              <a:rPr lang="zh-TW" altLang="en-US" sz="1000" dirty="0" smtClean="0"/>
              <a:t>ｕ</a:t>
            </a:r>
            <a:r>
              <a:rPr lang="en-US" altLang="zh-TW" sz="1000" dirty="0" smtClean="0"/>
              <a:t>,</a:t>
            </a:r>
            <a:r>
              <a:rPr lang="zh-TW" altLang="en-US" sz="1000" dirty="0" smtClean="0"/>
              <a:t>ｃ</a:t>
            </a:r>
            <a:r>
              <a:rPr lang="en-US" altLang="zh-TW" sz="1000" dirty="0" smtClean="0"/>
              <a:t>,</a:t>
            </a:r>
            <a:r>
              <a:rPr lang="zh-TW" altLang="en-US" sz="1000" dirty="0" smtClean="0"/>
              <a:t>ｋ</a:t>
            </a:r>
            <a:r>
              <a:rPr lang="en-US" altLang="zh-TW" sz="1000" dirty="0" smtClean="0"/>
              <a:t>)</a:t>
            </a:r>
            <a:r>
              <a:rPr lang="zh-TW" altLang="en-US" dirty="0" smtClean="0"/>
              <a:t>  </a:t>
            </a:r>
            <a:r>
              <a:rPr lang="en-US" altLang="zh-TW" dirty="0" smtClean="0"/>
              <a:t>T=1</a:t>
            </a:r>
            <a:r>
              <a:rPr lang="zh-TW" altLang="en-US" dirty="0" smtClean="0"/>
              <a:t>  演算法</a:t>
            </a:r>
            <a:r>
              <a:rPr lang="en-US" altLang="zh-TW" dirty="0" smtClean="0"/>
              <a:t>A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140968"/>
            <a:ext cx="3987737" cy="2801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弧形 1"/>
          <p:cNvSpPr/>
          <p:nvPr/>
        </p:nvSpPr>
        <p:spPr>
          <a:xfrm rot="5400000">
            <a:off x="-955898" y="-1196232"/>
            <a:ext cx="7455395" cy="6048675"/>
          </a:xfrm>
          <a:prstGeom prst="arc">
            <a:avLst>
              <a:gd name="adj1" fmla="val 18126916"/>
              <a:gd name="adj2" fmla="val 0"/>
            </a:avLst>
          </a:prstGeom>
          <a:ln w="69850">
            <a:solidFill>
              <a:srgbClr val="FF0000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>
            <a:off x="7812360" y="1086128"/>
            <a:ext cx="576064" cy="1728192"/>
          </a:xfrm>
          <a:prstGeom prst="downArrow">
            <a:avLst/>
          </a:prstGeom>
          <a:gradFill>
            <a:gsLst>
              <a:gs pos="20000">
                <a:schemeClr val="accent1">
                  <a:tint val="66000"/>
                  <a:satMod val="160000"/>
                </a:schemeClr>
              </a:gs>
              <a:gs pos="6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cmpd="dbl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rot="16200000">
            <a:off x="4139952" y="5589240"/>
            <a:ext cx="576064" cy="1728192"/>
          </a:xfrm>
          <a:prstGeom prst="downArrow">
            <a:avLst/>
          </a:prstGeom>
          <a:gradFill>
            <a:gsLst>
              <a:gs pos="20000">
                <a:schemeClr val="accent1">
                  <a:tint val="66000"/>
                  <a:satMod val="160000"/>
                </a:schemeClr>
              </a:gs>
              <a:gs pos="6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cmpd="dbl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51520" y="294245"/>
            <a:ext cx="168668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600" dirty="0"/>
              <a:t>其他</a:t>
            </a:r>
            <a:r>
              <a:rPr lang="zh-TW" altLang="en-US" sz="2600" dirty="0" smtClean="0"/>
              <a:t>測試</a:t>
            </a:r>
            <a:r>
              <a:rPr lang="en-US" altLang="zh-TW" sz="2600" dirty="0" smtClean="0"/>
              <a:t>1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009127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1640" y="980728"/>
            <a:ext cx="66247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ＨｉＨｉＨｉＨｉＨｉＨｉＨｉＨｉＨｉＨｉＨｉＨｉＨｉＨｉＨｉＨｉＨｉＨｉＦｕｃｋ</a:t>
            </a:r>
          </a:p>
          <a:p>
            <a:r>
              <a:rPr lang="zh-TW" altLang="en-US" sz="1200" dirty="0"/>
              <a:t>ＨｉＨｉＨｉＨｉＨｉＨｉＨｉＨｉＨｉＨｉＨｉＨｉＨｉＨｉＨｉＨｉＦｕｃｋＦｕｃｋ</a:t>
            </a:r>
          </a:p>
          <a:p>
            <a:r>
              <a:rPr lang="zh-TW" altLang="en-US" sz="1200" dirty="0"/>
              <a:t>ＨｉＨｉＨｉＨｉＨｉＨｉＨｉＨｉＨｉＨｉＨｉＨｉＨｉＨｉＦｕｃｋＦｕｃｋＦｕｃｋ</a:t>
            </a:r>
          </a:p>
          <a:p>
            <a:r>
              <a:rPr lang="zh-TW" altLang="en-US" sz="1200" dirty="0"/>
              <a:t>ＨｉＨｉＨｉＨｉＨｉＨｉＨｉＨｉＨｉＨｉＨｉＨｉＦｕｃｋＦｕｃｋＦｕｃｋＦｕｃｋ</a:t>
            </a:r>
          </a:p>
          <a:p>
            <a:r>
              <a:rPr lang="zh-TW" altLang="en-US" sz="1200" dirty="0"/>
              <a:t>ＨｉＨｉＨｉＨｉＨｉＨｉＨｉＨｉＨｉＨｉＦｕｃｋＦｕｃｋＦｕｃｋＦｕｃｋＦｕｃｋ</a:t>
            </a:r>
          </a:p>
          <a:p>
            <a:r>
              <a:rPr lang="zh-TW" altLang="en-US" sz="1200" dirty="0"/>
              <a:t>ＨｉＨｉＨｉＨｉＨｉＨｉＨｉＨｉＦｕｃｋＦｕｃｋＦｕｃｋＦｕｃｋＦｕｃｋＦｕｃｋ</a:t>
            </a:r>
          </a:p>
          <a:p>
            <a:r>
              <a:rPr lang="zh-TW" altLang="en-US" sz="1200" dirty="0"/>
              <a:t>ＨｉＨｉＨｉＨｉＨｉＨｉＦｕｃｋＦｕｃｋＦｕｃｋＦｕｃｋＦｕｃｋＦｕｃｋＦｕｃｋ</a:t>
            </a:r>
          </a:p>
          <a:p>
            <a:r>
              <a:rPr lang="zh-TW" altLang="en-US" sz="1200" dirty="0"/>
              <a:t>ＨｉＨｉＨｉＨｉＦｕｃｋＦｕｃｋＦｕｃｋＦｕｃｋＦｕｃｋＦｕｃｋＦｕｃｋＦｕｃｋ</a:t>
            </a:r>
          </a:p>
          <a:p>
            <a:r>
              <a:rPr lang="zh-TW" altLang="en-US" sz="1200" dirty="0"/>
              <a:t>ＨｉＨｉＦｕｃｋＦｕｃｋＦｕｃｋＦｕｃｋＦｕｃｋＦｕｃｋＦｕｃｋＦｕｃｋＦｕｃｋ</a:t>
            </a:r>
          </a:p>
          <a:p>
            <a:r>
              <a:rPr lang="zh-TW" altLang="en-US" sz="1200" dirty="0"/>
              <a:t>ＦｕｃｋＦｕｃｋＦｕｃｋＦｕｃｋＦｕｃｋＦｕｃｋＦｕｃｋＦｕｃｋＦｕｃｋＦｕｃｋ</a:t>
            </a:r>
          </a:p>
        </p:txBody>
      </p:sp>
      <p:sp>
        <p:nvSpPr>
          <p:cNvPr id="6" name="矩形 5"/>
          <p:cNvSpPr/>
          <p:nvPr/>
        </p:nvSpPr>
        <p:spPr>
          <a:xfrm>
            <a:off x="3422123" y="417356"/>
            <a:ext cx="3560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N=14500  K=4</a:t>
            </a:r>
            <a:r>
              <a:rPr lang="en-US" altLang="zh-TW" sz="1000" dirty="0" smtClean="0"/>
              <a:t>(</a:t>
            </a:r>
            <a:r>
              <a:rPr lang="zh-TW" altLang="en-US" sz="1000" dirty="0" smtClean="0"/>
              <a:t>Ｆ</a:t>
            </a:r>
            <a:r>
              <a:rPr lang="en-US" altLang="zh-TW" sz="1000" dirty="0" smtClean="0"/>
              <a:t>,</a:t>
            </a:r>
            <a:r>
              <a:rPr lang="zh-TW" altLang="en-US" sz="1000" dirty="0" smtClean="0"/>
              <a:t>ｕ</a:t>
            </a:r>
            <a:r>
              <a:rPr lang="en-US" altLang="zh-TW" sz="1000" dirty="0" smtClean="0"/>
              <a:t>,</a:t>
            </a:r>
            <a:r>
              <a:rPr lang="zh-TW" altLang="en-US" sz="1000" dirty="0" smtClean="0"/>
              <a:t>ｃ</a:t>
            </a:r>
            <a:r>
              <a:rPr lang="en-US" altLang="zh-TW" sz="1000" dirty="0" smtClean="0"/>
              <a:t>,</a:t>
            </a:r>
            <a:r>
              <a:rPr lang="zh-TW" altLang="en-US" sz="1000" dirty="0" smtClean="0"/>
              <a:t>ｋ</a:t>
            </a:r>
            <a:r>
              <a:rPr lang="en-US" altLang="zh-TW" sz="1000" dirty="0" smtClean="0"/>
              <a:t>)</a:t>
            </a:r>
            <a:r>
              <a:rPr lang="zh-TW" altLang="en-US" dirty="0" smtClean="0"/>
              <a:t>  </a:t>
            </a:r>
            <a:r>
              <a:rPr lang="en-US" altLang="zh-TW" dirty="0" smtClean="0"/>
              <a:t>T=1</a:t>
            </a:r>
            <a:r>
              <a:rPr lang="zh-TW" altLang="en-US" dirty="0"/>
              <a:t> 演算法</a:t>
            </a:r>
            <a:r>
              <a:rPr lang="en-US" altLang="zh-TW" dirty="0"/>
              <a:t>A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252" y="3068960"/>
            <a:ext cx="4431512" cy="3181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弧形 6"/>
          <p:cNvSpPr/>
          <p:nvPr/>
        </p:nvSpPr>
        <p:spPr>
          <a:xfrm rot="16434664">
            <a:off x="2650442" y="4272236"/>
            <a:ext cx="6209062" cy="6538265"/>
          </a:xfrm>
          <a:prstGeom prst="arc">
            <a:avLst>
              <a:gd name="adj1" fmla="val 17719631"/>
              <a:gd name="adj2" fmla="val 21565500"/>
            </a:avLst>
          </a:prstGeom>
          <a:ln w="69850">
            <a:solidFill>
              <a:srgbClr val="FF0000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>
            <a:off x="7812360" y="1086128"/>
            <a:ext cx="576064" cy="1728192"/>
          </a:xfrm>
          <a:prstGeom prst="downArrow">
            <a:avLst/>
          </a:prstGeom>
          <a:gradFill>
            <a:gsLst>
              <a:gs pos="20000">
                <a:schemeClr val="accent1">
                  <a:tint val="66000"/>
                  <a:satMod val="160000"/>
                </a:schemeClr>
              </a:gs>
              <a:gs pos="6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cmpd="dbl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 rot="16200000">
            <a:off x="4139952" y="5589240"/>
            <a:ext cx="576064" cy="1728192"/>
          </a:xfrm>
          <a:prstGeom prst="downArrow">
            <a:avLst/>
          </a:prstGeom>
          <a:gradFill>
            <a:gsLst>
              <a:gs pos="20000">
                <a:schemeClr val="accent1">
                  <a:tint val="66000"/>
                  <a:satMod val="160000"/>
                </a:schemeClr>
              </a:gs>
              <a:gs pos="6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cmpd="dbl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51520" y="294245"/>
            <a:ext cx="168668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600" dirty="0"/>
              <a:t>其他</a:t>
            </a:r>
            <a:r>
              <a:rPr lang="zh-TW" altLang="en-US" sz="2600" dirty="0" smtClean="0"/>
              <a:t>測試</a:t>
            </a:r>
            <a:r>
              <a:rPr lang="en-US" altLang="zh-TW" sz="2600" dirty="0"/>
              <a:t>2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12419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13757" y="1124744"/>
            <a:ext cx="698477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Ｆｕｃｋ</a:t>
            </a:r>
            <a:r>
              <a:rPr lang="zh-TW" altLang="en-US" sz="1200" dirty="0"/>
              <a:t>Ｆ</a:t>
            </a:r>
            <a:r>
              <a:rPr lang="zh-TW" altLang="en-US" sz="1200" dirty="0" smtClean="0"/>
              <a:t>ｕｃｋＦｕｃｋＦｕｃｋＦｕｃｋＨｉＨｉＨｉＨｉＨｉＨｉＨｉＨｉＨｉＨｉ</a:t>
            </a:r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ＨｉＨｉＦｕｃｋＦｕｃｋＦｕｃｋＦｕｃｋＦｕｃｋＨｉＨｉＨｉＨｉＨｉＨｉＨｉＨｉ</a:t>
            </a:r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ＨｉＨｉＨｉＨｉＦｕｃｋＦｕｃｋＦｕｃｋＦｕｃｋＦｕｃｋＨｉＨｉＨｉＨｉＨｉＨｉ</a:t>
            </a:r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ＨｉＨｉＨｉＨｉＨｉＨｉＦｕｃｋＦｕｃｋＦｕｃｋＦｕｃｋＦｕｃｋＨｉＨｉＨｉＨｉ</a:t>
            </a:r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ＨｉＨｉＨｉＨｉＨｉＨｉＨｉＨｉＦｕｃｋＦｕｃｋＦｕｃｋＦｕｃｋＦｕｃｋＨｉＨｉ</a:t>
            </a:r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ＨｉＨｉＨｉＨｉＨｉＨｉＨｉＨｉＨｉＨｉＦｕｃｋＦｕｃｋＦｕｃｋＦｕｃｋＦｕｃｋ</a:t>
            </a:r>
            <a:endParaRPr lang="zh-TW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3131840" y="372600"/>
            <a:ext cx="2704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N=2500</a:t>
            </a:r>
            <a:r>
              <a:rPr lang="zh-TW" altLang="en-US" dirty="0" smtClean="0"/>
              <a:t>  </a:t>
            </a:r>
            <a:r>
              <a:rPr lang="en-US" altLang="zh-TW" dirty="0" smtClean="0"/>
              <a:t>K=1</a:t>
            </a:r>
            <a:r>
              <a:rPr lang="zh-TW" altLang="en-US" dirty="0" smtClean="0"/>
              <a:t>  </a:t>
            </a:r>
            <a:r>
              <a:rPr lang="en-US" altLang="zh-TW" dirty="0" smtClean="0"/>
              <a:t>T=1 </a:t>
            </a:r>
            <a:r>
              <a:rPr lang="zh-TW" altLang="en-US" dirty="0" smtClean="0"/>
              <a:t>演算法</a:t>
            </a:r>
            <a:r>
              <a:rPr lang="en-US" altLang="zh-TW" dirty="0" smtClean="0"/>
              <a:t>A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492" y="3573016"/>
            <a:ext cx="3888432" cy="252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974265" y="4466693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mtClean="0"/>
              <a:t>耗時</a:t>
            </a:r>
            <a:r>
              <a:rPr lang="en-US" altLang="zh-TW" smtClean="0"/>
              <a:t>(</a:t>
            </a:r>
            <a:r>
              <a:rPr lang="zh-TW" altLang="en-US" smtClean="0"/>
              <a:t>秒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>
            <a:off x="7353265" y="1268760"/>
            <a:ext cx="576064" cy="1728192"/>
          </a:xfrm>
          <a:prstGeom prst="downArrow">
            <a:avLst/>
          </a:prstGeom>
          <a:gradFill>
            <a:gsLst>
              <a:gs pos="20000">
                <a:schemeClr val="accent1">
                  <a:tint val="66000"/>
                  <a:satMod val="160000"/>
                </a:schemeClr>
              </a:gs>
              <a:gs pos="6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cmpd="dbl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9"/>
          <p:cNvSpPr/>
          <p:nvPr/>
        </p:nvSpPr>
        <p:spPr>
          <a:xfrm rot="16200000">
            <a:off x="3734288" y="5522971"/>
            <a:ext cx="576064" cy="1728192"/>
          </a:xfrm>
          <a:prstGeom prst="downArrow">
            <a:avLst/>
          </a:prstGeom>
          <a:gradFill>
            <a:gsLst>
              <a:gs pos="20000">
                <a:schemeClr val="accent1">
                  <a:tint val="66000"/>
                  <a:satMod val="160000"/>
                </a:schemeClr>
              </a:gs>
              <a:gs pos="6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cmpd="dbl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6300192" y="4005064"/>
            <a:ext cx="1053073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6300192" y="4444267"/>
            <a:ext cx="1152128" cy="0"/>
          </a:xfrm>
          <a:prstGeom prst="line">
            <a:avLst/>
          </a:prstGeom>
          <a:ln w="66675">
            <a:solidFill>
              <a:srgbClr val="FF0000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574390" y="382039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實際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606163" y="4259601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估計</a:t>
            </a:r>
            <a:endParaRPr lang="en-US" altLang="zh-TW" dirty="0" smtClean="0"/>
          </a:p>
          <a:p>
            <a:endParaRPr lang="zh-TW" altLang="en-US" dirty="0"/>
          </a:p>
        </p:txBody>
      </p:sp>
      <p:cxnSp>
        <p:nvCxnSpPr>
          <p:cNvPr id="14" name="直線接點 13"/>
          <p:cNvCxnSpPr/>
          <p:nvPr/>
        </p:nvCxnSpPr>
        <p:spPr>
          <a:xfrm flipV="1">
            <a:off x="2195736" y="4077072"/>
            <a:ext cx="3240360" cy="1440160"/>
          </a:xfrm>
          <a:prstGeom prst="line">
            <a:avLst/>
          </a:prstGeom>
          <a:ln w="66675">
            <a:solidFill>
              <a:srgbClr val="FF0000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708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83568" y="1562543"/>
            <a:ext cx="8143386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400" smtClean="0"/>
              <a:t>ＨｉＨｉＨｉＦｕｃｋＨｉＨｉＨｉＨｉＨｉＨｉＨｉＨｉＦｕｃｋＨｉＨｉＨｉＨｉＨｉＦｕｃｋ</a:t>
            </a:r>
            <a:endParaRPr lang="zh-TW" altLang="en-US" sz="1400"/>
          </a:p>
        </p:txBody>
      </p:sp>
      <p:sp>
        <p:nvSpPr>
          <p:cNvPr id="6" name="矩形 5"/>
          <p:cNvSpPr/>
          <p:nvPr/>
        </p:nvSpPr>
        <p:spPr>
          <a:xfrm>
            <a:off x="683568" y="4901547"/>
            <a:ext cx="8143386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400" smtClean="0"/>
              <a:t>ＨｉＨｉＨｉ＊＊＊＊ＨｉＨｉＨｉＨｉＨｉＨｉＨｉＨｉ＊＊＊＊ＨｉＨｉＨｉＨｉＨｉ＊＊＊＊</a:t>
            </a:r>
            <a:endParaRPr lang="zh-TW" altLang="en-US" sz="1400"/>
          </a:p>
        </p:txBody>
      </p:sp>
      <p:sp>
        <p:nvSpPr>
          <p:cNvPr id="8" name="矩形 7"/>
          <p:cNvSpPr/>
          <p:nvPr/>
        </p:nvSpPr>
        <p:spPr>
          <a:xfrm>
            <a:off x="683568" y="2603279"/>
            <a:ext cx="8143386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400" smtClean="0"/>
              <a:t>ＨｉＨｉＨｉ</a:t>
            </a:r>
            <a:r>
              <a:rPr lang="zh-TW" altLang="en-US" sz="1400"/>
              <a:t>＊＊＊＊</a:t>
            </a:r>
            <a:r>
              <a:rPr lang="zh-TW" altLang="en-US" sz="1400" smtClean="0"/>
              <a:t>ＨｉＨｉＨｉＨｉＨｉＨｉＨｉＨｉＦｕｃｋＨｉＨｉＨｉＨｉＨｉＦｕｃｋ</a:t>
            </a:r>
            <a:endParaRPr lang="zh-TW" altLang="en-US" sz="1400"/>
          </a:p>
        </p:txBody>
      </p:sp>
      <p:sp>
        <p:nvSpPr>
          <p:cNvPr id="9" name="矩形 8"/>
          <p:cNvSpPr/>
          <p:nvPr/>
        </p:nvSpPr>
        <p:spPr>
          <a:xfrm>
            <a:off x="655486" y="3789040"/>
            <a:ext cx="8143386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400" smtClean="0"/>
              <a:t>ＨｉＨｉＨｉ＊＊＊＊ＨｉＨｉＨｉＨｉＨｉＨｉＨｉＨｉ</a:t>
            </a:r>
            <a:r>
              <a:rPr lang="zh-TW" altLang="en-US" sz="1400"/>
              <a:t>＊＊＊＊</a:t>
            </a:r>
            <a:r>
              <a:rPr lang="zh-TW" altLang="en-US" sz="1400" smtClean="0"/>
              <a:t>ＨｉＨｉＨｉＨｉＨｉＦｕｃｋ</a:t>
            </a:r>
            <a:endParaRPr lang="zh-TW" altLang="en-US" sz="14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91915"/>
            <a:ext cx="2667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088929"/>
            <a:ext cx="2667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3274690"/>
            <a:ext cx="2667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線單箭頭接點 14"/>
          <p:cNvCxnSpPr>
            <a:endCxn id="4098" idx="1"/>
          </p:cNvCxnSpPr>
          <p:nvPr/>
        </p:nvCxnSpPr>
        <p:spPr>
          <a:xfrm>
            <a:off x="755576" y="124909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13" idx="1"/>
          </p:cNvCxnSpPr>
          <p:nvPr/>
        </p:nvCxnSpPr>
        <p:spPr>
          <a:xfrm>
            <a:off x="1814364" y="2346104"/>
            <a:ext cx="31896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14" idx="1"/>
          </p:cNvCxnSpPr>
          <p:nvPr/>
        </p:nvCxnSpPr>
        <p:spPr>
          <a:xfrm>
            <a:off x="5436096" y="3531865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254" y="4382936"/>
            <a:ext cx="2667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直線單箭頭接點 18"/>
          <p:cNvCxnSpPr>
            <a:endCxn id="18" idx="1"/>
          </p:cNvCxnSpPr>
          <p:nvPr/>
        </p:nvCxnSpPr>
        <p:spPr>
          <a:xfrm>
            <a:off x="7768166" y="4640111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726294" y="611204"/>
            <a:ext cx="3086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演算法</a:t>
            </a:r>
            <a:r>
              <a:rPr lang="en-US" altLang="zh-TW" dirty="0"/>
              <a:t>B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每次都從上次</a:t>
            </a:r>
            <a:r>
              <a:rPr lang="zh-TW" altLang="en-US" sz="1400" smtClean="0"/>
              <a:t>結尾</a:t>
            </a:r>
            <a:r>
              <a:rPr lang="zh-TW" altLang="en-US" sz="1400" smtClean="0"/>
              <a:t>開始找</a:t>
            </a:r>
            <a:r>
              <a:rPr lang="en-US" altLang="zh-TW" sz="1400" smtClean="0"/>
              <a:t>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7896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13757" y="1124744"/>
            <a:ext cx="698477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smtClean="0"/>
              <a:t>Ｆｕｃｋ</a:t>
            </a:r>
            <a:r>
              <a:rPr lang="zh-TW" altLang="en-US" sz="1200"/>
              <a:t>Ｆ</a:t>
            </a:r>
            <a:r>
              <a:rPr lang="zh-TW" altLang="en-US" sz="1200" smtClean="0"/>
              <a:t>ｕｃｋＦｕｃｋＦｕｃｋＦｕｃｋＨｉＨｉＨｉＨｉＨｉＨｉＨｉＨｉＨｉＨｉ</a:t>
            </a:r>
          </a:p>
          <a:p>
            <a:endParaRPr lang="zh-TW" altLang="en-US" sz="1200" smtClean="0"/>
          </a:p>
          <a:p>
            <a:r>
              <a:rPr lang="zh-TW" altLang="en-US" sz="1200" smtClean="0"/>
              <a:t>ＨｉＨｉＦｕｃｋＦｕｃｋＦｕｃｋＦｕｃｋＦｕｃｋＨｉＨｉＨｉＨｉＨｉＨｉＨｉＨｉ</a:t>
            </a:r>
          </a:p>
          <a:p>
            <a:endParaRPr lang="zh-TW" altLang="en-US" sz="1200" smtClean="0"/>
          </a:p>
          <a:p>
            <a:r>
              <a:rPr lang="zh-TW" altLang="en-US" sz="1200" smtClean="0"/>
              <a:t>ＨｉＨｉＨｉＨｉＦｕｃｋＦｕｃｋＦｕｃｋＦｕｃｋＦｕｃｋＨｉＨｉＨｉＨｉＨｉＨｉ</a:t>
            </a:r>
          </a:p>
          <a:p>
            <a:endParaRPr lang="zh-TW" altLang="en-US" sz="1200" smtClean="0"/>
          </a:p>
          <a:p>
            <a:r>
              <a:rPr lang="zh-TW" altLang="en-US" sz="1200" smtClean="0"/>
              <a:t>ＨｉＨｉＨｉＨｉＨｉＨｉＦｕｃｋＦｕｃｋＦｕｃｋＦｕｃｋＦｕｃｋＨｉＨｉＨｉＨｉ</a:t>
            </a:r>
          </a:p>
          <a:p>
            <a:endParaRPr lang="zh-TW" altLang="en-US" sz="1200" smtClean="0"/>
          </a:p>
          <a:p>
            <a:r>
              <a:rPr lang="zh-TW" altLang="en-US" sz="1200" smtClean="0"/>
              <a:t>ＨｉＨｉＨｉＨｉＨｉＨｉＨｉＨｉＦｕｃｋＦｕｃｋＦｕｃｋＦｕｃｋＦｕｃｋＨｉＨｉ</a:t>
            </a:r>
          </a:p>
          <a:p>
            <a:endParaRPr lang="zh-TW" altLang="en-US" sz="1200" smtClean="0"/>
          </a:p>
          <a:p>
            <a:r>
              <a:rPr lang="zh-TW" altLang="en-US" sz="1200" smtClean="0"/>
              <a:t>ＨｉＨｉＨｉＨｉＨｉＨｉＨｉＨｉＨｉＨｉＦｕｃｋＦｕｃｋＦｕｃｋＦｕｃｋＦｕｃｋ</a:t>
            </a:r>
            <a:endParaRPr lang="zh-TW" altLang="en-US" sz="1200"/>
          </a:p>
        </p:txBody>
      </p:sp>
      <p:sp>
        <p:nvSpPr>
          <p:cNvPr id="6" name="矩形 5"/>
          <p:cNvSpPr/>
          <p:nvPr/>
        </p:nvSpPr>
        <p:spPr>
          <a:xfrm>
            <a:off x="3131840" y="372600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N=2500  K=1</a:t>
            </a:r>
            <a:r>
              <a:rPr lang="zh-TW" altLang="en-US" dirty="0" smtClean="0"/>
              <a:t>  </a:t>
            </a:r>
            <a:r>
              <a:rPr lang="en-US" altLang="zh-TW" dirty="0" smtClean="0"/>
              <a:t>T=1</a:t>
            </a:r>
            <a:r>
              <a:rPr lang="zh-TW" altLang="en-US" dirty="0" smtClean="0"/>
              <a:t>  演算法</a:t>
            </a:r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974265" y="4466693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耗時</a:t>
            </a:r>
            <a:r>
              <a:rPr lang="en-US" altLang="zh-TW" dirty="0" smtClean="0"/>
              <a:t>(</a:t>
            </a:r>
            <a:r>
              <a:rPr lang="zh-TW" altLang="en-US" dirty="0" smtClean="0"/>
              <a:t>秒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向下箭號 7"/>
          <p:cNvSpPr/>
          <p:nvPr/>
        </p:nvSpPr>
        <p:spPr>
          <a:xfrm>
            <a:off x="7353265" y="1268760"/>
            <a:ext cx="576064" cy="1728192"/>
          </a:xfrm>
          <a:prstGeom prst="downArrow">
            <a:avLst/>
          </a:prstGeom>
          <a:gradFill>
            <a:gsLst>
              <a:gs pos="20000">
                <a:schemeClr val="accent1">
                  <a:tint val="66000"/>
                  <a:satMod val="160000"/>
                </a:schemeClr>
              </a:gs>
              <a:gs pos="6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cmpd="dbl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9"/>
          <p:cNvSpPr/>
          <p:nvPr/>
        </p:nvSpPr>
        <p:spPr>
          <a:xfrm rot="16200000">
            <a:off x="3734288" y="5522971"/>
            <a:ext cx="576064" cy="1728192"/>
          </a:xfrm>
          <a:prstGeom prst="downArrow">
            <a:avLst/>
          </a:prstGeom>
          <a:gradFill>
            <a:gsLst>
              <a:gs pos="20000">
                <a:schemeClr val="accent1">
                  <a:tint val="66000"/>
                  <a:satMod val="160000"/>
                </a:schemeClr>
              </a:gs>
              <a:gs pos="6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cmpd="dbl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092" y="3349790"/>
            <a:ext cx="3650052" cy="260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868144" y="5301208"/>
            <a:ext cx="32044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 smtClean="0"/>
              <a:t>速度太快，因此</a:t>
            </a:r>
            <a:r>
              <a:rPr lang="zh-TW" altLang="en-US" sz="1200" dirty="0"/>
              <a:t>時間</a:t>
            </a:r>
            <a:r>
              <a:rPr lang="zh-TW" altLang="en-US" sz="1200" dirty="0" smtClean="0"/>
              <a:t>只抓到</a:t>
            </a:r>
            <a:r>
              <a:rPr lang="en-US" altLang="zh-TW" sz="1200" dirty="0" smtClean="0"/>
              <a:t>windows</a:t>
            </a:r>
            <a:r>
              <a:rPr lang="zh-TW" altLang="en-US" sz="1200" dirty="0" smtClean="0"/>
              <a:t>調度周期</a:t>
            </a:r>
            <a:endParaRPr lang="zh-TW" altLang="en-US" sz="12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2602958" y="4651359"/>
            <a:ext cx="2880320" cy="0"/>
          </a:xfrm>
          <a:prstGeom prst="line">
            <a:avLst/>
          </a:prstGeom>
          <a:ln w="66675">
            <a:solidFill>
              <a:srgbClr val="FF0000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82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13757" y="1124744"/>
            <a:ext cx="698477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smtClean="0"/>
              <a:t>Ｆｕｃｋ</a:t>
            </a:r>
            <a:r>
              <a:rPr lang="zh-TW" altLang="en-US" sz="1200"/>
              <a:t>Ｆ</a:t>
            </a:r>
            <a:r>
              <a:rPr lang="zh-TW" altLang="en-US" sz="1200" smtClean="0"/>
              <a:t>ｕｃｋＦｕｃｋＦｕｃｋＦｕｃｋＨｉＨｉＨｉＨｉＨｉＨｉＨｉＨｉＨｉＨｉ</a:t>
            </a:r>
          </a:p>
          <a:p>
            <a:endParaRPr lang="zh-TW" altLang="en-US" sz="1200" smtClean="0"/>
          </a:p>
          <a:p>
            <a:r>
              <a:rPr lang="zh-TW" altLang="en-US" sz="1200" smtClean="0"/>
              <a:t>ＨｉＨｉＦｕｃｋＦｕｃｋＦｕｃｋＦｕｃｋＦｕｃｋＨｉＨｉＨｉＨｉＨｉＨｉＨｉＨｉ</a:t>
            </a:r>
          </a:p>
          <a:p>
            <a:endParaRPr lang="zh-TW" altLang="en-US" sz="1200" smtClean="0"/>
          </a:p>
          <a:p>
            <a:r>
              <a:rPr lang="zh-TW" altLang="en-US" sz="1200" smtClean="0"/>
              <a:t>ＨｉＨｉＨｉＨｉＦｕｃｋＦｕｃｋＦｕｃｋＦｕｃｋＦｕｃｋＨｉＨｉＨｉＨｉＨｉＨｉ</a:t>
            </a:r>
          </a:p>
          <a:p>
            <a:endParaRPr lang="zh-TW" altLang="en-US" sz="1200" smtClean="0"/>
          </a:p>
          <a:p>
            <a:r>
              <a:rPr lang="zh-TW" altLang="en-US" sz="1200" smtClean="0"/>
              <a:t>ＨｉＨｉＨｉＨｉＨｉＨｉＦｕｃｋＦｕｃｋＦｕｃｋＦｕｃｋＦｕｃｋＨｉＨｉＨｉＨｉ</a:t>
            </a:r>
          </a:p>
          <a:p>
            <a:endParaRPr lang="zh-TW" altLang="en-US" sz="1200" smtClean="0"/>
          </a:p>
          <a:p>
            <a:r>
              <a:rPr lang="zh-TW" altLang="en-US" sz="1200" smtClean="0"/>
              <a:t>ＨｉＨｉＨｉＨｉＨｉＨｉＨｉＨｉＦｕｃｋＦｕｃｋＦｕｃｋＦｕｃｋＦｕｃｋＨｉＨｉ</a:t>
            </a:r>
          </a:p>
          <a:p>
            <a:endParaRPr lang="zh-TW" altLang="en-US" sz="1200" smtClean="0"/>
          </a:p>
          <a:p>
            <a:r>
              <a:rPr lang="zh-TW" altLang="en-US" sz="1200" smtClean="0"/>
              <a:t>ＨｉＨｉＨｉＨｉＨｉＨｉＨｉＨｉＨｉＨｉＦｕｃｋＦｕｃｋＦｕｃｋＦｕｃｋＦｕｃｋ</a:t>
            </a:r>
            <a:endParaRPr lang="zh-TW" altLang="en-US" sz="1200"/>
          </a:p>
        </p:txBody>
      </p:sp>
      <p:sp>
        <p:nvSpPr>
          <p:cNvPr id="6" name="矩形 5"/>
          <p:cNvSpPr/>
          <p:nvPr/>
        </p:nvSpPr>
        <p:spPr>
          <a:xfrm>
            <a:off x="3131840" y="372600"/>
            <a:ext cx="2537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N=7500 K=1</a:t>
            </a:r>
            <a:r>
              <a:rPr lang="zh-TW" altLang="en-US" dirty="0" smtClean="0"/>
              <a:t> </a:t>
            </a:r>
            <a:r>
              <a:rPr lang="en-US" altLang="zh-TW" dirty="0" smtClean="0"/>
              <a:t>T=1</a:t>
            </a:r>
            <a:r>
              <a:rPr lang="zh-TW" altLang="en-US" dirty="0"/>
              <a:t>演算法</a:t>
            </a:r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974265" y="4466693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mtClean="0"/>
              <a:t>耗時</a:t>
            </a:r>
            <a:r>
              <a:rPr lang="en-US" altLang="zh-TW" smtClean="0"/>
              <a:t>(</a:t>
            </a:r>
            <a:r>
              <a:rPr lang="zh-TW" altLang="en-US" smtClean="0"/>
              <a:t>秒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>
            <a:off x="7353265" y="1268760"/>
            <a:ext cx="576064" cy="1728192"/>
          </a:xfrm>
          <a:prstGeom prst="downArrow">
            <a:avLst/>
          </a:prstGeom>
          <a:gradFill>
            <a:gsLst>
              <a:gs pos="20000">
                <a:schemeClr val="accent1">
                  <a:tint val="66000"/>
                  <a:satMod val="160000"/>
                </a:schemeClr>
              </a:gs>
              <a:gs pos="6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cmpd="dbl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9"/>
          <p:cNvSpPr/>
          <p:nvPr/>
        </p:nvSpPr>
        <p:spPr>
          <a:xfrm rot="16200000">
            <a:off x="3734288" y="5522971"/>
            <a:ext cx="576064" cy="1728192"/>
          </a:xfrm>
          <a:prstGeom prst="downArrow">
            <a:avLst/>
          </a:prstGeom>
          <a:gradFill>
            <a:gsLst>
              <a:gs pos="20000">
                <a:schemeClr val="accent1">
                  <a:tint val="66000"/>
                  <a:satMod val="160000"/>
                </a:schemeClr>
              </a:gs>
              <a:gs pos="6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cmpd="dbl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66" y="3418354"/>
            <a:ext cx="3558307" cy="260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線接點 3"/>
          <p:cNvCxnSpPr/>
          <p:nvPr/>
        </p:nvCxnSpPr>
        <p:spPr>
          <a:xfrm>
            <a:off x="2545878" y="4651359"/>
            <a:ext cx="2890217" cy="0"/>
          </a:xfrm>
          <a:prstGeom prst="line">
            <a:avLst/>
          </a:prstGeom>
          <a:ln w="66675">
            <a:solidFill>
              <a:srgbClr val="FF0000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148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40938" y="773996"/>
            <a:ext cx="3967989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ＳｈｉｔＦｕｃｋＳｈｉｔＳｈｉｔＦｕｃｋ</a:t>
            </a:r>
            <a:r>
              <a:rPr lang="zh-TW" altLang="en-US" sz="1200" dirty="0"/>
              <a:t>Ｆｕｃｋ</a:t>
            </a:r>
          </a:p>
        </p:txBody>
      </p:sp>
      <p:sp>
        <p:nvSpPr>
          <p:cNvPr id="21" name="矩形 20"/>
          <p:cNvSpPr/>
          <p:nvPr/>
        </p:nvSpPr>
        <p:spPr>
          <a:xfrm>
            <a:off x="2231348" y="1509732"/>
            <a:ext cx="3945244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Ｓｈｉｔ＊＊＊＊ＳｈｉｔＳｈｉｔＦｕｃｋ</a:t>
            </a:r>
            <a:r>
              <a:rPr lang="zh-TW" altLang="en-US" sz="1200" dirty="0"/>
              <a:t>Ｆｕｃｋ</a:t>
            </a:r>
          </a:p>
        </p:txBody>
      </p:sp>
      <p:sp>
        <p:nvSpPr>
          <p:cNvPr id="22" name="矩形 21"/>
          <p:cNvSpPr/>
          <p:nvPr/>
        </p:nvSpPr>
        <p:spPr>
          <a:xfrm>
            <a:off x="2210932" y="2287905"/>
            <a:ext cx="3945244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Ｓｈｉｔ＊＊＊＊ＳｈｉｔＳｈｉｔ＊＊＊＊Ｆｕｃｋ</a:t>
            </a:r>
            <a:endParaRPr lang="zh-TW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2210932" y="3729177"/>
            <a:ext cx="3945244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Ｓｈｉｔ＊＊＊＊ＳｈｉｔＳｈｉｔ＊＊＊＊＊＊＊＊</a:t>
            </a:r>
            <a:endParaRPr lang="zh-TW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2184806" y="4582857"/>
            <a:ext cx="3945244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＊＊＊＊＊＊＊＊ＳｈｉｔＳｈｉｔ＊＊＊＊＊＊＊＊</a:t>
            </a:r>
            <a:endParaRPr lang="zh-TW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2173366" y="5283192"/>
            <a:ext cx="3945244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＊＊＊＊＊＊＊＊＊＊＊＊Ｓｈｉｔ＊＊＊＊＊＊＊＊</a:t>
            </a:r>
            <a:endParaRPr lang="zh-TW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2184806" y="6003272"/>
            <a:ext cx="3945244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＊＊＊＊＊＊＊＊＊＊＊＊＊＊＊＊＊＊＊＊</a:t>
            </a:r>
            <a:r>
              <a:rPr lang="zh-TW" altLang="en-US" sz="1200" dirty="0"/>
              <a:t>＊＊＊＊</a:t>
            </a:r>
          </a:p>
        </p:txBody>
      </p:sp>
      <p:grpSp>
        <p:nvGrpSpPr>
          <p:cNvPr id="27" name="群組 26"/>
          <p:cNvGrpSpPr/>
          <p:nvPr/>
        </p:nvGrpSpPr>
        <p:grpSpPr>
          <a:xfrm>
            <a:off x="2397033" y="417562"/>
            <a:ext cx="686669" cy="356434"/>
            <a:chOff x="994345" y="991915"/>
            <a:chExt cx="820019" cy="514350"/>
          </a:xfrm>
        </p:grpSpPr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991915"/>
              <a:ext cx="266700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9" name="直線單箭頭接點 28"/>
            <p:cNvCxnSpPr>
              <a:endCxn id="28" idx="1"/>
            </p:cNvCxnSpPr>
            <p:nvPr/>
          </p:nvCxnSpPr>
          <p:spPr>
            <a:xfrm>
              <a:off x="994345" y="1249090"/>
              <a:ext cx="5533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矩形 32"/>
          <p:cNvSpPr/>
          <p:nvPr/>
        </p:nvSpPr>
        <p:spPr>
          <a:xfrm>
            <a:off x="3716118" y="41404"/>
            <a:ext cx="1805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mtClean="0"/>
              <a:t>K=2</a:t>
            </a:r>
            <a:r>
              <a:rPr lang="zh-TW" altLang="en-US" smtClean="0"/>
              <a:t> </a:t>
            </a:r>
            <a:r>
              <a:rPr lang="en-US" altLang="zh-TW" smtClean="0"/>
              <a:t>T=1</a:t>
            </a:r>
            <a:r>
              <a:rPr lang="zh-TW" altLang="en-US" smtClean="0"/>
              <a:t> 演算法</a:t>
            </a:r>
            <a:r>
              <a:rPr lang="en-US" altLang="zh-TW" smtClean="0"/>
              <a:t>B</a:t>
            </a:r>
            <a:endParaRPr lang="en-US" altLang="zh-TW" dirty="0" smtClean="0"/>
          </a:p>
        </p:txBody>
      </p:sp>
      <p:grpSp>
        <p:nvGrpSpPr>
          <p:cNvPr id="37" name="群組 36"/>
          <p:cNvGrpSpPr/>
          <p:nvPr/>
        </p:nvGrpSpPr>
        <p:grpSpPr>
          <a:xfrm>
            <a:off x="3083702" y="1121203"/>
            <a:ext cx="1830293" cy="356434"/>
            <a:chOff x="-371369" y="991915"/>
            <a:chExt cx="2185733" cy="514350"/>
          </a:xfrm>
        </p:grpSpPr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991915"/>
              <a:ext cx="266700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9" name="直線單箭頭接點 38"/>
            <p:cNvCxnSpPr>
              <a:endCxn id="38" idx="1"/>
            </p:cNvCxnSpPr>
            <p:nvPr/>
          </p:nvCxnSpPr>
          <p:spPr>
            <a:xfrm>
              <a:off x="-371369" y="1249090"/>
              <a:ext cx="191903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矩形 39"/>
          <p:cNvSpPr/>
          <p:nvPr/>
        </p:nvSpPr>
        <p:spPr>
          <a:xfrm>
            <a:off x="2210932" y="3021284"/>
            <a:ext cx="3945244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Ｓｈｉｔ＊＊＊＊ＳｈｉｔＳｈｉｔ＊＊＊＊Ｆｕｃｋ</a:t>
            </a:r>
            <a:endParaRPr lang="zh-TW" altLang="en-US" sz="1200" dirty="0"/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366" y="3304159"/>
            <a:ext cx="223330" cy="35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" name="群組 42"/>
          <p:cNvGrpSpPr/>
          <p:nvPr/>
        </p:nvGrpSpPr>
        <p:grpSpPr>
          <a:xfrm>
            <a:off x="2285031" y="4149080"/>
            <a:ext cx="1387239" cy="356434"/>
            <a:chOff x="157725" y="991915"/>
            <a:chExt cx="1656639" cy="514350"/>
          </a:xfrm>
        </p:grpSpPr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991915"/>
              <a:ext cx="266700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5" name="直線單箭頭接點 44"/>
            <p:cNvCxnSpPr>
              <a:endCxn id="44" idx="1"/>
            </p:cNvCxnSpPr>
            <p:nvPr/>
          </p:nvCxnSpPr>
          <p:spPr>
            <a:xfrm>
              <a:off x="157725" y="1249090"/>
              <a:ext cx="13899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群組 46"/>
          <p:cNvGrpSpPr/>
          <p:nvPr/>
        </p:nvGrpSpPr>
        <p:grpSpPr>
          <a:xfrm>
            <a:off x="4145988" y="5580757"/>
            <a:ext cx="1874925" cy="356434"/>
            <a:chOff x="-424669" y="991915"/>
            <a:chExt cx="2239033" cy="514350"/>
          </a:xfrm>
        </p:grpSpPr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991915"/>
              <a:ext cx="266700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2" name="直線單箭頭接點 51"/>
            <p:cNvCxnSpPr>
              <a:endCxn id="48" idx="1"/>
            </p:cNvCxnSpPr>
            <p:nvPr/>
          </p:nvCxnSpPr>
          <p:spPr>
            <a:xfrm>
              <a:off x="-424669" y="1249090"/>
              <a:ext cx="19723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群組 53"/>
          <p:cNvGrpSpPr/>
          <p:nvPr/>
        </p:nvGrpSpPr>
        <p:grpSpPr>
          <a:xfrm>
            <a:off x="5478668" y="2619253"/>
            <a:ext cx="686669" cy="356434"/>
            <a:chOff x="994345" y="991915"/>
            <a:chExt cx="820019" cy="514350"/>
          </a:xfrm>
        </p:grpSpPr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991915"/>
              <a:ext cx="266700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7" name="直線單箭頭接點 56"/>
            <p:cNvCxnSpPr>
              <a:endCxn id="55" idx="1"/>
            </p:cNvCxnSpPr>
            <p:nvPr/>
          </p:nvCxnSpPr>
          <p:spPr>
            <a:xfrm>
              <a:off x="994345" y="1249090"/>
              <a:ext cx="5533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群組 57"/>
          <p:cNvGrpSpPr/>
          <p:nvPr/>
        </p:nvGrpSpPr>
        <p:grpSpPr>
          <a:xfrm>
            <a:off x="4791999" y="1866160"/>
            <a:ext cx="686669" cy="356434"/>
            <a:chOff x="994345" y="991915"/>
            <a:chExt cx="820019" cy="514350"/>
          </a:xfrm>
        </p:grpSpPr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991915"/>
              <a:ext cx="266700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1" name="直線單箭頭接點 60"/>
            <p:cNvCxnSpPr>
              <a:endCxn id="60" idx="1"/>
            </p:cNvCxnSpPr>
            <p:nvPr/>
          </p:nvCxnSpPr>
          <p:spPr>
            <a:xfrm>
              <a:off x="994345" y="1249090"/>
              <a:ext cx="5533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群組 61"/>
          <p:cNvGrpSpPr/>
          <p:nvPr/>
        </p:nvGrpSpPr>
        <p:grpSpPr>
          <a:xfrm>
            <a:off x="3538263" y="4926758"/>
            <a:ext cx="686669" cy="356434"/>
            <a:chOff x="994345" y="991915"/>
            <a:chExt cx="820019" cy="514350"/>
          </a:xfrm>
        </p:grpSpPr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991915"/>
              <a:ext cx="266700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4" name="直線單箭頭接點 63"/>
            <p:cNvCxnSpPr>
              <a:endCxn id="63" idx="1"/>
            </p:cNvCxnSpPr>
            <p:nvPr/>
          </p:nvCxnSpPr>
          <p:spPr>
            <a:xfrm>
              <a:off x="994345" y="1249090"/>
              <a:ext cx="5533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831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3088" y="1183273"/>
            <a:ext cx="4465402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400"/>
              <a:t>ＳｈｉｔＦｕｃｋＳｈｉｔＳｈｉｔＦｕｃｋＦｕｃｋ</a:t>
            </a:r>
          </a:p>
        </p:txBody>
      </p:sp>
      <p:sp>
        <p:nvSpPr>
          <p:cNvPr id="21" name="矩形 20"/>
          <p:cNvSpPr/>
          <p:nvPr/>
        </p:nvSpPr>
        <p:spPr>
          <a:xfrm>
            <a:off x="90940" y="1989270"/>
            <a:ext cx="4465402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ＳｈｉｔＦｕｃｋ</a:t>
            </a:r>
            <a:r>
              <a:rPr lang="zh-TW" altLang="en-US" sz="1400" dirty="0"/>
              <a:t>ＳｈｉｔＳｈｉｔＦｕｃｋＦｕｃｋ</a:t>
            </a:r>
          </a:p>
        </p:txBody>
      </p:sp>
      <p:sp>
        <p:nvSpPr>
          <p:cNvPr id="22" name="矩形 21"/>
          <p:cNvSpPr/>
          <p:nvPr/>
        </p:nvSpPr>
        <p:spPr>
          <a:xfrm>
            <a:off x="4678598" y="1190889"/>
            <a:ext cx="4465402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400"/>
              <a:t>ＳｈｉｔＦｕｃｋＳｈｉｔＳｈｉｔＦｕｃｋＦｕｃｋ</a:t>
            </a:r>
          </a:p>
        </p:txBody>
      </p:sp>
      <p:sp>
        <p:nvSpPr>
          <p:cNvPr id="23" name="矩形 22"/>
          <p:cNvSpPr/>
          <p:nvPr/>
        </p:nvSpPr>
        <p:spPr>
          <a:xfrm>
            <a:off x="4717699" y="1989268"/>
            <a:ext cx="4465402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400">
                <a:solidFill>
                  <a:srgbClr val="FF0000"/>
                </a:solidFill>
              </a:rPr>
              <a:t>ＳｈｉｔＦｕｃｋ</a:t>
            </a:r>
            <a:r>
              <a:rPr lang="zh-TW" altLang="en-US" sz="1400"/>
              <a:t>ＳｈｉｔＳｈｉｔＦｕｃｋＦｕｃｋ</a:t>
            </a:r>
          </a:p>
        </p:txBody>
      </p:sp>
      <p:sp>
        <p:nvSpPr>
          <p:cNvPr id="24" name="矩形 23"/>
          <p:cNvSpPr/>
          <p:nvPr/>
        </p:nvSpPr>
        <p:spPr>
          <a:xfrm>
            <a:off x="4717699" y="2787648"/>
            <a:ext cx="4465402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400">
                <a:solidFill>
                  <a:srgbClr val="FF0000"/>
                </a:solidFill>
              </a:rPr>
              <a:t>ＳｈｉｔＦｕｃｋＳｈｉｔ</a:t>
            </a:r>
            <a:r>
              <a:rPr lang="zh-TW" altLang="en-US" sz="1400"/>
              <a:t>Ｓｈｉｔ</a:t>
            </a:r>
            <a:r>
              <a:rPr lang="zh-TW" altLang="en-US" sz="1400">
                <a:solidFill>
                  <a:srgbClr val="FF0000"/>
                </a:solidFill>
              </a:rPr>
              <a:t>Ｆｕｃｋ</a:t>
            </a:r>
            <a:r>
              <a:rPr lang="zh-TW" altLang="en-US" sz="1400"/>
              <a:t>Ｆｕｃｋ</a:t>
            </a:r>
          </a:p>
        </p:txBody>
      </p:sp>
      <p:sp>
        <p:nvSpPr>
          <p:cNvPr id="26" name="矩形 25"/>
          <p:cNvSpPr/>
          <p:nvPr/>
        </p:nvSpPr>
        <p:spPr>
          <a:xfrm>
            <a:off x="2433673" y="4797152"/>
            <a:ext cx="4465402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</a:rPr>
              <a:t>＊＊＊＊＊＊＊＊＊＊＊＊＊＊＊＊＊＊＊＊</a:t>
            </a:r>
            <a:r>
              <a:rPr lang="zh-TW" altLang="en-US" sz="1400" dirty="0">
                <a:solidFill>
                  <a:srgbClr val="FF0000"/>
                </a:solidFill>
              </a:rPr>
              <a:t>＊＊＊＊</a:t>
            </a:r>
          </a:p>
        </p:txBody>
      </p:sp>
      <p:grpSp>
        <p:nvGrpSpPr>
          <p:cNvPr id="27" name="群組 26"/>
          <p:cNvGrpSpPr/>
          <p:nvPr/>
        </p:nvGrpSpPr>
        <p:grpSpPr>
          <a:xfrm>
            <a:off x="65833" y="668923"/>
            <a:ext cx="820019" cy="514350"/>
            <a:chOff x="994345" y="991915"/>
            <a:chExt cx="820019" cy="514350"/>
          </a:xfrm>
        </p:grpSpPr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991915"/>
              <a:ext cx="266700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9" name="直線單箭頭接點 28"/>
            <p:cNvCxnSpPr>
              <a:endCxn id="28" idx="1"/>
            </p:cNvCxnSpPr>
            <p:nvPr/>
          </p:nvCxnSpPr>
          <p:spPr>
            <a:xfrm>
              <a:off x="994345" y="1249090"/>
              <a:ext cx="5533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群組 29"/>
          <p:cNvGrpSpPr/>
          <p:nvPr/>
        </p:nvGrpSpPr>
        <p:grpSpPr>
          <a:xfrm>
            <a:off x="885852" y="1498666"/>
            <a:ext cx="2138322" cy="514350"/>
            <a:chOff x="-323958" y="991915"/>
            <a:chExt cx="2138322" cy="514350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991915"/>
              <a:ext cx="266700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2" name="直線單箭頭接點 31"/>
            <p:cNvCxnSpPr>
              <a:endCxn id="31" idx="1"/>
            </p:cNvCxnSpPr>
            <p:nvPr/>
          </p:nvCxnSpPr>
          <p:spPr>
            <a:xfrm>
              <a:off x="-323958" y="1249090"/>
              <a:ext cx="18716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374" y="676539"/>
            <a:ext cx="2667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9" name="群組 48"/>
          <p:cNvGrpSpPr/>
          <p:nvPr/>
        </p:nvGrpSpPr>
        <p:grpSpPr>
          <a:xfrm>
            <a:off x="4933074" y="1518440"/>
            <a:ext cx="1346056" cy="514350"/>
            <a:chOff x="468308" y="991915"/>
            <a:chExt cx="1346056" cy="514350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991915"/>
              <a:ext cx="266700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1" name="直線單箭頭接點 50"/>
            <p:cNvCxnSpPr>
              <a:endCxn id="50" idx="1"/>
            </p:cNvCxnSpPr>
            <p:nvPr/>
          </p:nvCxnSpPr>
          <p:spPr>
            <a:xfrm>
              <a:off x="468308" y="1249090"/>
              <a:ext cx="10793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矩形 32"/>
          <p:cNvSpPr/>
          <p:nvPr/>
        </p:nvSpPr>
        <p:spPr>
          <a:xfrm>
            <a:off x="65833" y="2814601"/>
            <a:ext cx="4465402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400">
                <a:solidFill>
                  <a:srgbClr val="FF0000"/>
                </a:solidFill>
              </a:rPr>
              <a:t>ＳｈｉｔＦｕｃｋＳｈｉｔ</a:t>
            </a:r>
            <a:r>
              <a:rPr lang="zh-TW" altLang="en-US" sz="1400"/>
              <a:t>Ｓｈｉｔ</a:t>
            </a:r>
            <a:r>
              <a:rPr lang="zh-TW" altLang="en-US" sz="1400">
                <a:solidFill>
                  <a:srgbClr val="FF0000"/>
                </a:solidFill>
              </a:rPr>
              <a:t>Ｆｕｃｋ</a:t>
            </a:r>
            <a:r>
              <a:rPr lang="zh-TW" altLang="en-US" sz="1400"/>
              <a:t>Ｆｕｃｋ</a:t>
            </a:r>
          </a:p>
        </p:txBody>
      </p:sp>
      <p:sp>
        <p:nvSpPr>
          <p:cNvPr id="35" name="矩形 34"/>
          <p:cNvSpPr/>
          <p:nvPr/>
        </p:nvSpPr>
        <p:spPr>
          <a:xfrm>
            <a:off x="72235" y="3789040"/>
            <a:ext cx="4465402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400">
                <a:solidFill>
                  <a:srgbClr val="FF0000"/>
                </a:solidFill>
              </a:rPr>
              <a:t>ＳｈｉｔＦｕｃｋＳｈｉｔＳｈｉｔＦｕｃｋＦｕｃｋ</a:t>
            </a:r>
          </a:p>
        </p:txBody>
      </p:sp>
      <p:grpSp>
        <p:nvGrpSpPr>
          <p:cNvPr id="38" name="群組 37"/>
          <p:cNvGrpSpPr/>
          <p:nvPr/>
        </p:nvGrpSpPr>
        <p:grpSpPr>
          <a:xfrm>
            <a:off x="3024174" y="2273298"/>
            <a:ext cx="741412" cy="514350"/>
            <a:chOff x="1072952" y="991915"/>
            <a:chExt cx="741412" cy="514350"/>
          </a:xfrm>
        </p:grpSpPr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991915"/>
              <a:ext cx="266700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0" name="直線單箭頭接點 39"/>
            <p:cNvCxnSpPr>
              <a:endCxn id="39" idx="1"/>
            </p:cNvCxnSpPr>
            <p:nvPr/>
          </p:nvCxnSpPr>
          <p:spPr>
            <a:xfrm>
              <a:off x="1072952" y="1249090"/>
              <a:ext cx="4747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群組 40"/>
          <p:cNvGrpSpPr/>
          <p:nvPr/>
        </p:nvGrpSpPr>
        <p:grpSpPr>
          <a:xfrm>
            <a:off x="6316492" y="2255542"/>
            <a:ext cx="741412" cy="514350"/>
            <a:chOff x="1072952" y="991915"/>
            <a:chExt cx="741412" cy="514350"/>
          </a:xfrm>
        </p:grpSpPr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991915"/>
              <a:ext cx="266700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3" name="直線單箭頭接點 42"/>
            <p:cNvCxnSpPr>
              <a:endCxn id="42" idx="1"/>
            </p:cNvCxnSpPr>
            <p:nvPr/>
          </p:nvCxnSpPr>
          <p:spPr>
            <a:xfrm>
              <a:off x="1072952" y="1249090"/>
              <a:ext cx="4747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矩形 43"/>
          <p:cNvSpPr/>
          <p:nvPr/>
        </p:nvSpPr>
        <p:spPr>
          <a:xfrm>
            <a:off x="4690037" y="3794100"/>
            <a:ext cx="4465402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400">
                <a:solidFill>
                  <a:srgbClr val="FF0000"/>
                </a:solidFill>
              </a:rPr>
              <a:t>ＳｈｉｔＦｕｃｋＳｈｉｔＳｈｉｔＦｕｃｋＦｕｃｋ</a:t>
            </a:r>
          </a:p>
        </p:txBody>
      </p:sp>
      <p:grpSp>
        <p:nvGrpSpPr>
          <p:cNvPr id="45" name="群組 44"/>
          <p:cNvGrpSpPr/>
          <p:nvPr/>
        </p:nvGrpSpPr>
        <p:grpSpPr>
          <a:xfrm>
            <a:off x="7057904" y="3263382"/>
            <a:ext cx="2086096" cy="514350"/>
            <a:chOff x="-271732" y="991915"/>
            <a:chExt cx="2086096" cy="514350"/>
          </a:xfrm>
        </p:grpSpPr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991915"/>
              <a:ext cx="266700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7" name="直線單箭頭接點 46"/>
            <p:cNvCxnSpPr>
              <a:endCxn id="46" idx="1"/>
            </p:cNvCxnSpPr>
            <p:nvPr/>
          </p:nvCxnSpPr>
          <p:spPr>
            <a:xfrm>
              <a:off x="-271732" y="1249090"/>
              <a:ext cx="18193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群組 47"/>
          <p:cNvGrpSpPr/>
          <p:nvPr/>
        </p:nvGrpSpPr>
        <p:grpSpPr>
          <a:xfrm>
            <a:off x="3684827" y="3263382"/>
            <a:ext cx="891639" cy="514350"/>
            <a:chOff x="922725" y="991915"/>
            <a:chExt cx="891639" cy="514350"/>
          </a:xfrm>
        </p:grpSpPr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991915"/>
              <a:ext cx="266700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4" name="直線單箭頭接點 53"/>
            <p:cNvCxnSpPr>
              <a:endCxn id="52" idx="1"/>
            </p:cNvCxnSpPr>
            <p:nvPr/>
          </p:nvCxnSpPr>
          <p:spPr>
            <a:xfrm>
              <a:off x="922725" y="1249090"/>
              <a:ext cx="62493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矩形 54"/>
          <p:cNvSpPr/>
          <p:nvPr/>
        </p:nvSpPr>
        <p:spPr>
          <a:xfrm>
            <a:off x="2457336" y="4489375"/>
            <a:ext cx="4465402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400">
                <a:solidFill>
                  <a:srgbClr val="FF0000"/>
                </a:solidFill>
              </a:rPr>
              <a:t>ＳｈｉｔＦｕｃｋＳｈｉｔＳｈｉｔＦｕｃｋＦｕｃｋ</a:t>
            </a:r>
          </a:p>
        </p:txBody>
      </p:sp>
      <p:sp>
        <p:nvSpPr>
          <p:cNvPr id="53" name="矩形 52"/>
          <p:cNvSpPr/>
          <p:nvPr/>
        </p:nvSpPr>
        <p:spPr>
          <a:xfrm>
            <a:off x="3628474" y="50929"/>
            <a:ext cx="1805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mtClean="0"/>
              <a:t>K=2</a:t>
            </a:r>
            <a:r>
              <a:rPr lang="zh-TW" altLang="en-US" smtClean="0"/>
              <a:t> </a:t>
            </a:r>
            <a:r>
              <a:rPr lang="en-US" altLang="zh-TW" smtClean="0"/>
              <a:t>T=2</a:t>
            </a:r>
            <a:r>
              <a:rPr lang="zh-TW" altLang="en-US"/>
              <a:t> 演算法</a:t>
            </a:r>
            <a:r>
              <a:rPr lang="en-US" altLang="zh-TW"/>
              <a:t>B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55446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98" y="1628800"/>
            <a:ext cx="5579317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8056734" y="2374336"/>
            <a:ext cx="1090363" cy="27238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900" dirty="0" smtClean="0"/>
              <a:t>T=1</a:t>
            </a:r>
            <a:r>
              <a:rPr lang="zh-TW" altLang="en-US" sz="1900" dirty="0" smtClean="0"/>
              <a:t> 實際</a:t>
            </a:r>
            <a:endParaRPr lang="en-US" altLang="zh-TW" sz="1900" dirty="0" smtClean="0"/>
          </a:p>
          <a:p>
            <a:r>
              <a:rPr lang="en-US" altLang="zh-TW" sz="1900" dirty="0"/>
              <a:t>T=1</a:t>
            </a:r>
            <a:r>
              <a:rPr lang="zh-TW" altLang="en-US" sz="1900" dirty="0"/>
              <a:t> 估計</a:t>
            </a:r>
            <a:endParaRPr lang="en-US" altLang="zh-TW" sz="1900" dirty="0"/>
          </a:p>
          <a:p>
            <a:r>
              <a:rPr lang="en-US" altLang="zh-TW" sz="1900" dirty="0" smtClean="0"/>
              <a:t>T=2</a:t>
            </a:r>
            <a:r>
              <a:rPr lang="zh-TW" altLang="en-US" sz="1900" dirty="0" smtClean="0"/>
              <a:t> </a:t>
            </a:r>
            <a:r>
              <a:rPr lang="zh-TW" altLang="en-US" sz="1900" dirty="0"/>
              <a:t>實際</a:t>
            </a:r>
            <a:endParaRPr lang="en-US" altLang="zh-TW" sz="1900" dirty="0"/>
          </a:p>
          <a:p>
            <a:r>
              <a:rPr lang="en-US" altLang="zh-TW" sz="1900" dirty="0" smtClean="0"/>
              <a:t>T=2</a:t>
            </a:r>
            <a:r>
              <a:rPr lang="zh-TW" altLang="en-US" sz="1900" dirty="0" smtClean="0"/>
              <a:t> 估計</a:t>
            </a:r>
            <a:endParaRPr lang="en-US" altLang="zh-TW" sz="1900" dirty="0"/>
          </a:p>
          <a:p>
            <a:r>
              <a:rPr lang="en-US" altLang="zh-TW" sz="1900" smtClean="0"/>
              <a:t>T=3</a:t>
            </a:r>
            <a:r>
              <a:rPr lang="zh-TW" altLang="en-US" sz="1900" smtClean="0"/>
              <a:t> </a:t>
            </a:r>
            <a:r>
              <a:rPr lang="zh-TW" altLang="en-US" sz="1900" dirty="0"/>
              <a:t>實際</a:t>
            </a:r>
            <a:endParaRPr lang="en-US" altLang="zh-TW" sz="1900" dirty="0"/>
          </a:p>
          <a:p>
            <a:r>
              <a:rPr lang="en-US" altLang="zh-TW" sz="1900" smtClean="0"/>
              <a:t>T=3</a:t>
            </a:r>
            <a:r>
              <a:rPr lang="zh-TW" altLang="en-US" sz="1900" smtClean="0"/>
              <a:t> </a:t>
            </a:r>
            <a:r>
              <a:rPr lang="zh-TW" altLang="en-US" sz="1900" dirty="0" smtClean="0"/>
              <a:t>估計</a:t>
            </a:r>
            <a:endParaRPr lang="en-US" altLang="zh-TW" sz="1900" dirty="0"/>
          </a:p>
          <a:p>
            <a:r>
              <a:rPr lang="en-US" altLang="zh-TW" sz="1900" smtClean="0"/>
              <a:t>T=4</a:t>
            </a:r>
            <a:r>
              <a:rPr lang="zh-TW" altLang="en-US" sz="1900" smtClean="0"/>
              <a:t> </a:t>
            </a:r>
            <a:r>
              <a:rPr lang="zh-TW" altLang="en-US" sz="1900" dirty="0"/>
              <a:t>實際</a:t>
            </a:r>
            <a:endParaRPr lang="en-US" altLang="zh-TW" sz="1900" dirty="0"/>
          </a:p>
          <a:p>
            <a:r>
              <a:rPr lang="en-US" altLang="zh-TW" sz="1900" smtClean="0"/>
              <a:t>T=4</a:t>
            </a:r>
            <a:r>
              <a:rPr lang="zh-TW" altLang="en-US" sz="1900" smtClean="0"/>
              <a:t> </a:t>
            </a:r>
            <a:r>
              <a:rPr lang="zh-TW" altLang="en-US" sz="1900" dirty="0" smtClean="0"/>
              <a:t>估計</a:t>
            </a:r>
            <a:endParaRPr lang="en-US" altLang="zh-TW" sz="1900" dirty="0"/>
          </a:p>
          <a:p>
            <a:endParaRPr lang="en-US" altLang="zh-TW" sz="1900" dirty="0" smtClean="0"/>
          </a:p>
        </p:txBody>
      </p:sp>
      <p:sp>
        <p:nvSpPr>
          <p:cNvPr id="7" name="矩形 6"/>
          <p:cNvSpPr/>
          <p:nvPr/>
        </p:nvSpPr>
        <p:spPr>
          <a:xfrm>
            <a:off x="226755" y="3861048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mtClean="0"/>
              <a:t>耗時</a:t>
            </a:r>
            <a:r>
              <a:rPr lang="en-US" altLang="zh-TW" smtClean="0"/>
              <a:t>(</a:t>
            </a:r>
            <a:r>
              <a:rPr lang="zh-TW" altLang="en-US" smtClean="0"/>
              <a:t>秒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145683" y="6029622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K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667297" y="1268760"/>
            <a:ext cx="2180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250000</a:t>
            </a:r>
            <a:r>
              <a:rPr lang="zh-TW" altLang="en-US" dirty="0" smtClean="0"/>
              <a:t>  演算法</a:t>
            </a:r>
            <a:r>
              <a:rPr lang="en-US" altLang="zh-TW" dirty="0"/>
              <a:t>B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2026955" y="3789040"/>
            <a:ext cx="3700416" cy="1635967"/>
          </a:xfrm>
          <a:prstGeom prst="line">
            <a:avLst/>
          </a:prstGeom>
          <a:ln w="66675">
            <a:solidFill>
              <a:srgbClr val="FF0000">
                <a:alpha val="4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2026955" y="2060848"/>
            <a:ext cx="3700416" cy="3364159"/>
          </a:xfrm>
          <a:prstGeom prst="line">
            <a:avLst/>
          </a:prstGeom>
          <a:ln w="66675">
            <a:solidFill>
              <a:schemeClr val="accent1">
                <a:alpha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2026955" y="4293096"/>
            <a:ext cx="3700416" cy="1131912"/>
          </a:xfrm>
          <a:prstGeom prst="line">
            <a:avLst/>
          </a:prstGeom>
          <a:ln w="66675">
            <a:solidFill>
              <a:srgbClr val="92D050">
                <a:alpha val="4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V="1">
            <a:off x="2026955" y="4607024"/>
            <a:ext cx="3700416" cy="817983"/>
          </a:xfrm>
          <a:prstGeom prst="line">
            <a:avLst/>
          </a:prstGeom>
          <a:ln w="66675">
            <a:solidFill>
              <a:srgbClr val="7030A0">
                <a:alpha val="4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6926606" y="3140969"/>
            <a:ext cx="1077013" cy="0"/>
          </a:xfrm>
          <a:prstGeom prst="line">
            <a:avLst/>
          </a:prstGeom>
          <a:ln w="476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V="1">
            <a:off x="6926606" y="2564904"/>
            <a:ext cx="1130128" cy="1"/>
          </a:xfrm>
          <a:prstGeom prst="line">
            <a:avLst/>
          </a:prstGeom>
          <a:ln w="4762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6926606" y="3681028"/>
            <a:ext cx="1005005" cy="1"/>
          </a:xfrm>
          <a:prstGeom prst="line">
            <a:avLst/>
          </a:prstGeom>
          <a:ln w="47625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6961056" y="4230380"/>
            <a:ext cx="1008112" cy="0"/>
          </a:xfrm>
          <a:prstGeom prst="line">
            <a:avLst/>
          </a:prstGeom>
          <a:ln w="4762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6942150" y="3389998"/>
            <a:ext cx="989461" cy="0"/>
          </a:xfrm>
          <a:prstGeom prst="line">
            <a:avLst/>
          </a:prstGeom>
          <a:ln w="66675">
            <a:solidFill>
              <a:srgbClr val="FF0000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6942150" y="2852936"/>
            <a:ext cx="1061227" cy="1"/>
          </a:xfrm>
          <a:prstGeom prst="line">
            <a:avLst/>
          </a:prstGeom>
          <a:ln w="66675">
            <a:solidFill>
              <a:schemeClr val="accent1">
                <a:alpha val="6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6942150" y="3933056"/>
            <a:ext cx="989461" cy="1"/>
          </a:xfrm>
          <a:prstGeom prst="line">
            <a:avLst/>
          </a:prstGeom>
          <a:ln w="66675">
            <a:solidFill>
              <a:srgbClr val="92D050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6979721" y="4607023"/>
            <a:ext cx="989447" cy="1"/>
          </a:xfrm>
          <a:prstGeom prst="line">
            <a:avLst/>
          </a:prstGeom>
          <a:ln w="66675">
            <a:solidFill>
              <a:srgbClr val="7030A0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235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046" y="1673729"/>
            <a:ext cx="5832648" cy="438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037706" y="6138225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7918" y="3866997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mtClean="0"/>
              <a:t>耗時</a:t>
            </a:r>
            <a:r>
              <a:rPr lang="en-US" altLang="zh-TW" smtClean="0"/>
              <a:t>(</a:t>
            </a:r>
            <a:r>
              <a:rPr lang="zh-TW" altLang="en-US" smtClean="0"/>
              <a:t>秒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590468" y="1169673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K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200000</a:t>
            </a:r>
            <a:r>
              <a:rPr lang="zh-TW" altLang="en-US" dirty="0"/>
              <a:t> 演算法</a:t>
            </a:r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979905" y="2275249"/>
            <a:ext cx="1090363" cy="27238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900" dirty="0" smtClean="0"/>
              <a:t>T=1</a:t>
            </a:r>
            <a:r>
              <a:rPr lang="zh-TW" altLang="en-US" sz="1900" dirty="0" smtClean="0"/>
              <a:t> 實際</a:t>
            </a:r>
            <a:endParaRPr lang="en-US" altLang="zh-TW" sz="1900" dirty="0" smtClean="0"/>
          </a:p>
          <a:p>
            <a:r>
              <a:rPr lang="en-US" altLang="zh-TW" sz="1900" dirty="0"/>
              <a:t>T=1</a:t>
            </a:r>
            <a:r>
              <a:rPr lang="zh-TW" altLang="en-US" sz="1900" dirty="0"/>
              <a:t> 估計</a:t>
            </a:r>
            <a:endParaRPr lang="en-US" altLang="zh-TW" sz="1900" dirty="0"/>
          </a:p>
          <a:p>
            <a:r>
              <a:rPr lang="en-US" altLang="zh-TW" sz="1900" dirty="0" smtClean="0"/>
              <a:t>T=2</a:t>
            </a:r>
            <a:r>
              <a:rPr lang="zh-TW" altLang="en-US" sz="1900" dirty="0" smtClean="0"/>
              <a:t> </a:t>
            </a:r>
            <a:r>
              <a:rPr lang="zh-TW" altLang="en-US" sz="1900" dirty="0"/>
              <a:t>實際</a:t>
            </a:r>
            <a:endParaRPr lang="en-US" altLang="zh-TW" sz="1900" dirty="0"/>
          </a:p>
          <a:p>
            <a:r>
              <a:rPr lang="en-US" altLang="zh-TW" sz="1900" dirty="0" smtClean="0"/>
              <a:t>T=2</a:t>
            </a:r>
            <a:r>
              <a:rPr lang="zh-TW" altLang="en-US" sz="1900" dirty="0" smtClean="0"/>
              <a:t> 估計</a:t>
            </a:r>
            <a:endParaRPr lang="en-US" altLang="zh-TW" sz="1900" dirty="0"/>
          </a:p>
          <a:p>
            <a:r>
              <a:rPr lang="en-US" altLang="zh-TW" sz="1900" smtClean="0"/>
              <a:t>T=3</a:t>
            </a:r>
            <a:r>
              <a:rPr lang="zh-TW" altLang="en-US" sz="1900" smtClean="0"/>
              <a:t> </a:t>
            </a:r>
            <a:r>
              <a:rPr lang="zh-TW" altLang="en-US" sz="1900" dirty="0"/>
              <a:t>實際</a:t>
            </a:r>
            <a:endParaRPr lang="en-US" altLang="zh-TW" sz="1900" dirty="0"/>
          </a:p>
          <a:p>
            <a:r>
              <a:rPr lang="en-US" altLang="zh-TW" sz="1900" smtClean="0"/>
              <a:t>T=3</a:t>
            </a:r>
            <a:r>
              <a:rPr lang="zh-TW" altLang="en-US" sz="1900" smtClean="0"/>
              <a:t> </a:t>
            </a:r>
            <a:r>
              <a:rPr lang="zh-TW" altLang="en-US" sz="1900" dirty="0" smtClean="0"/>
              <a:t>估計</a:t>
            </a:r>
            <a:endParaRPr lang="en-US" altLang="zh-TW" sz="1900" dirty="0"/>
          </a:p>
          <a:p>
            <a:r>
              <a:rPr lang="en-US" altLang="zh-TW" sz="1900" smtClean="0"/>
              <a:t>T=4</a:t>
            </a:r>
            <a:r>
              <a:rPr lang="zh-TW" altLang="en-US" sz="1900" smtClean="0"/>
              <a:t> </a:t>
            </a:r>
            <a:r>
              <a:rPr lang="zh-TW" altLang="en-US" sz="1900" dirty="0"/>
              <a:t>實際</a:t>
            </a:r>
            <a:endParaRPr lang="en-US" altLang="zh-TW" sz="1900" dirty="0"/>
          </a:p>
          <a:p>
            <a:r>
              <a:rPr lang="en-US" altLang="zh-TW" sz="1900" smtClean="0"/>
              <a:t>T=4</a:t>
            </a:r>
            <a:r>
              <a:rPr lang="zh-TW" altLang="en-US" sz="1900" smtClean="0"/>
              <a:t> </a:t>
            </a:r>
            <a:r>
              <a:rPr lang="zh-TW" altLang="en-US" sz="1900" dirty="0" smtClean="0"/>
              <a:t>估計</a:t>
            </a:r>
            <a:endParaRPr lang="en-US" altLang="zh-TW" sz="1900" dirty="0"/>
          </a:p>
          <a:p>
            <a:endParaRPr lang="en-US" altLang="zh-TW" sz="1900" dirty="0" smtClean="0"/>
          </a:p>
        </p:txBody>
      </p:sp>
      <p:cxnSp>
        <p:nvCxnSpPr>
          <p:cNvPr id="11" name="直線接點 10"/>
          <p:cNvCxnSpPr/>
          <p:nvPr/>
        </p:nvCxnSpPr>
        <p:spPr>
          <a:xfrm>
            <a:off x="6849777" y="3041882"/>
            <a:ext cx="1077013" cy="0"/>
          </a:xfrm>
          <a:prstGeom prst="line">
            <a:avLst/>
          </a:prstGeom>
          <a:ln w="476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6849777" y="2465817"/>
            <a:ext cx="1130128" cy="1"/>
          </a:xfrm>
          <a:prstGeom prst="line">
            <a:avLst/>
          </a:prstGeom>
          <a:ln w="4762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849777" y="3581941"/>
            <a:ext cx="1005005" cy="1"/>
          </a:xfrm>
          <a:prstGeom prst="line">
            <a:avLst/>
          </a:prstGeom>
          <a:ln w="47625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884227" y="4131293"/>
            <a:ext cx="1008112" cy="0"/>
          </a:xfrm>
          <a:prstGeom prst="line">
            <a:avLst/>
          </a:prstGeom>
          <a:ln w="4762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6865321" y="3290911"/>
            <a:ext cx="989461" cy="0"/>
          </a:xfrm>
          <a:prstGeom prst="line">
            <a:avLst/>
          </a:prstGeom>
          <a:ln w="66675">
            <a:solidFill>
              <a:srgbClr val="FF0000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6865321" y="2753849"/>
            <a:ext cx="1061227" cy="1"/>
          </a:xfrm>
          <a:prstGeom prst="line">
            <a:avLst/>
          </a:prstGeom>
          <a:ln w="66675">
            <a:solidFill>
              <a:schemeClr val="accent1">
                <a:alpha val="6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6865321" y="3833969"/>
            <a:ext cx="989461" cy="1"/>
          </a:xfrm>
          <a:prstGeom prst="line">
            <a:avLst/>
          </a:prstGeom>
          <a:ln w="66675">
            <a:solidFill>
              <a:srgbClr val="92D050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6902892" y="4507936"/>
            <a:ext cx="989447" cy="1"/>
          </a:xfrm>
          <a:prstGeom prst="line">
            <a:avLst/>
          </a:prstGeom>
          <a:ln w="66675">
            <a:solidFill>
              <a:srgbClr val="7030A0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V="1">
            <a:off x="2022134" y="3880081"/>
            <a:ext cx="3700416" cy="1635967"/>
          </a:xfrm>
          <a:prstGeom prst="line">
            <a:avLst/>
          </a:prstGeom>
          <a:ln w="66675">
            <a:solidFill>
              <a:srgbClr val="FF0000">
                <a:alpha val="4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V="1">
            <a:off x="2022134" y="2151889"/>
            <a:ext cx="3700416" cy="3364159"/>
          </a:xfrm>
          <a:prstGeom prst="line">
            <a:avLst/>
          </a:prstGeom>
          <a:ln w="66675">
            <a:solidFill>
              <a:schemeClr val="accent1">
                <a:alpha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2022134" y="4507937"/>
            <a:ext cx="3700416" cy="1008112"/>
          </a:xfrm>
          <a:prstGeom prst="line">
            <a:avLst/>
          </a:prstGeom>
          <a:ln w="66675">
            <a:solidFill>
              <a:srgbClr val="92D050">
                <a:alpha val="4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2022134" y="4914089"/>
            <a:ext cx="3700416" cy="601960"/>
          </a:xfrm>
          <a:prstGeom prst="line">
            <a:avLst/>
          </a:prstGeom>
          <a:ln w="66675">
            <a:solidFill>
              <a:srgbClr val="7030A0">
                <a:alpha val="4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75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247</Words>
  <Application>Microsoft Office PowerPoint</Application>
  <PresentationFormat>如螢幕大小 (4:3)</PresentationFormat>
  <Paragraphs>124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演算法B  Result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Dave Gan 甘少強 #1132</dc:creator>
  <cp:lastModifiedBy>Dave Gan 甘少強 #1132</cp:lastModifiedBy>
  <cp:revision>55</cp:revision>
  <dcterms:created xsi:type="dcterms:W3CDTF">2018-10-29T08:08:36Z</dcterms:created>
  <dcterms:modified xsi:type="dcterms:W3CDTF">2018-10-30T03:39:46Z</dcterms:modified>
</cp:coreProperties>
</file>