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9" r:id="rId4"/>
  </p:sldMasterIdLst>
  <p:notesMasterIdLst>
    <p:notesMasterId r:id="rId7"/>
  </p:notesMasterIdLst>
  <p:handoutMasterIdLst>
    <p:handoutMasterId r:id="rId8"/>
  </p:handoutMasterIdLst>
  <p:sldIdLst>
    <p:sldId id="400" r:id="rId5"/>
    <p:sldId id="280" r:id="rId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A62115-D2EE-4F67-727C-A9754F976A98}" name="Bastian, Nathaniel" initials="NB" userId="S::nathaniel.bastian@darpa.mil::873e681a-b607-4612-8f9a-5af29bbd64f7" providerId="AD"/>
  <p188:author id="{3BA74F35-8A3F-239D-0628-AE793517BE53}" name="Montgomery, Dawn" initials="DM" userId="S::dawn.montgomery@darpa.mil::ff9b96a6-4bfa-4300-b036-beefc73cd66a" providerId="AD"/>
  <p188:author id="{6D20D58F-5AA3-FBAE-3210-5EDE046FDA1F}" name="Kershner, Bethany (contr-i2o)" initials="BK" userId="S::bethany.kershner.ctr@darpa.mil::c60b4ce7-c67a-455f-92e3-60f8724584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90" autoAdjust="0"/>
    <p:restoredTop sz="91074" autoAdjust="0"/>
  </p:normalViewPr>
  <p:slideViewPr>
    <p:cSldViewPr snapToGrid="0" showGuides="1">
      <p:cViewPr varScale="1">
        <p:scale>
          <a:sx n="95" d="100"/>
          <a:sy n="95" d="100"/>
        </p:scale>
        <p:origin x="1278" y="90"/>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rshner, Bethany (contr-i2o)" userId="c60b4ce7-c67a-455f-92e3-60f8724584eb" providerId="ADAL" clId="{BD56E08F-031A-4FA9-B686-D28F7DA14D12}"/>
    <pc:docChg chg="custSel modSld">
      <pc:chgData name="Kershner, Bethany (contr-i2o)" userId="c60b4ce7-c67a-455f-92e3-60f8724584eb" providerId="ADAL" clId="{BD56E08F-031A-4FA9-B686-D28F7DA14D12}" dt="2025-01-29T18:31:58.642" v="36" actId="20577"/>
      <pc:docMkLst>
        <pc:docMk/>
      </pc:docMkLst>
      <pc:sldChg chg="modSp mod">
        <pc:chgData name="Kershner, Bethany (contr-i2o)" userId="c60b4ce7-c67a-455f-92e3-60f8724584eb" providerId="ADAL" clId="{BD56E08F-031A-4FA9-B686-D28F7DA14D12}" dt="2025-01-29T18:26:11.567" v="35" actId="121"/>
        <pc:sldMkLst>
          <pc:docMk/>
          <pc:sldMk cId="3769729806" sldId="280"/>
        </pc:sldMkLst>
        <pc:spChg chg="mod">
          <ac:chgData name="Kershner, Bethany (contr-i2o)" userId="c60b4ce7-c67a-455f-92e3-60f8724584eb" providerId="ADAL" clId="{BD56E08F-031A-4FA9-B686-D28F7DA14D12}" dt="2025-01-29T18:26:11.567" v="35" actId="121"/>
          <ac:spMkLst>
            <pc:docMk/>
            <pc:sldMk cId="3769729806" sldId="280"/>
            <ac:spMk id="2" creationId="{00000000-0000-0000-0000-000000000000}"/>
          </ac:spMkLst>
        </pc:spChg>
      </pc:sldChg>
      <pc:sldChg chg="modSp mod modCm">
        <pc:chgData name="Kershner, Bethany (contr-i2o)" userId="c60b4ce7-c67a-455f-92e3-60f8724584eb" providerId="ADAL" clId="{BD56E08F-031A-4FA9-B686-D28F7DA14D12}" dt="2025-01-29T18:31:58.642" v="36" actId="20577"/>
        <pc:sldMkLst>
          <pc:docMk/>
          <pc:sldMk cId="3491568313" sldId="400"/>
        </pc:sldMkLst>
        <pc:spChg chg="mod">
          <ac:chgData name="Kershner, Bethany (contr-i2o)" userId="c60b4ce7-c67a-455f-92e3-60f8724584eb" providerId="ADAL" clId="{BD56E08F-031A-4FA9-B686-D28F7DA14D12}" dt="2025-01-29T18:31:58.642" v="36" actId="20577"/>
          <ac:spMkLst>
            <pc:docMk/>
            <pc:sldMk cId="3491568313" sldId="400"/>
            <ac:spMk id="5" creationId="{A939A08D-1080-F6C1-B95B-A9172912A5AD}"/>
          </ac:spMkLst>
        </pc:spChg>
        <pc:extLst>
          <p:ext xmlns:p="http://schemas.openxmlformats.org/presentationml/2006/main" uri="{D6D511B9-2390-475A-947B-AFAB55BFBCF1}">
            <pc226:cmChg xmlns:pc226="http://schemas.microsoft.com/office/powerpoint/2022/06/main/command" chg="mod">
              <pc226:chgData name="Kershner, Bethany (contr-i2o)" userId="c60b4ce7-c67a-455f-92e3-60f8724584eb" providerId="ADAL" clId="{BD56E08F-031A-4FA9-B686-D28F7DA14D12}" dt="2025-01-29T18:31:58.642" v="36" actId="20577"/>
              <pc2:cmMkLst xmlns:pc2="http://schemas.microsoft.com/office/powerpoint/2019/9/main/command">
                <pc:docMk/>
                <pc:sldMk cId="3491568313" sldId="400"/>
                <pc2:cmMk id="{934D830F-9473-4A0C-B7D9-BDAF2DB2EB55}"/>
              </pc2:cmMkLst>
            </pc226:cmChg>
          </p:ext>
        </pc:extLst>
      </pc:sldChg>
    </pc:docChg>
  </pc:docChgLst>
  <pc:docChgLst>
    <pc:chgData name="Mack, Jennifer (contr-i2o)" userId="8096cfd0-c771-474c-aaf1-76e6468c9544" providerId="ADAL" clId="{B437B08C-62E8-4CD1-A236-1EE50DC084B9}"/>
    <pc:docChg chg="modSld">
      <pc:chgData name="Mack, Jennifer (contr-i2o)" userId="8096cfd0-c771-474c-aaf1-76e6468c9544" providerId="ADAL" clId="{B437B08C-62E8-4CD1-A236-1EE50DC084B9}" dt="2025-02-19T15:24:53.915" v="16" actId="20577"/>
      <pc:docMkLst>
        <pc:docMk/>
      </pc:docMkLst>
      <pc:sldChg chg="modSp mod">
        <pc:chgData name="Mack, Jennifer (contr-i2o)" userId="8096cfd0-c771-474c-aaf1-76e6468c9544" providerId="ADAL" clId="{B437B08C-62E8-4CD1-A236-1EE50DC084B9}" dt="2025-02-19T15:24:53.915" v="16" actId="20577"/>
        <pc:sldMkLst>
          <pc:docMk/>
          <pc:sldMk cId="3491568313" sldId="400"/>
        </pc:sldMkLst>
        <pc:spChg chg="mod">
          <ac:chgData name="Mack, Jennifer (contr-i2o)" userId="8096cfd0-c771-474c-aaf1-76e6468c9544" providerId="ADAL" clId="{B437B08C-62E8-4CD1-A236-1EE50DC084B9}" dt="2025-02-19T15:24:53.915" v="16" actId="20577"/>
          <ac:spMkLst>
            <pc:docMk/>
            <pc:sldMk cId="3491568313" sldId="400"/>
            <ac:spMk id="5" creationId="{A939A08D-1080-F6C1-B95B-A9172912A5AD}"/>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2/20/2025</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2/20/2025</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9B577F-6036-4BCD-9021-A736CBC28733}"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615287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2142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4866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86321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8958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r>
              <a:rPr lang="en-US" dirty="0">
                <a:solidFill>
                  <a:prstClr val="black"/>
                </a:solidFill>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15990562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solidFill>
                  <a:prstClr val="black"/>
                </a:solidFill>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indent="-342900" fontAlgn="base">
              <a:spcBef>
                <a:spcPct val="20000"/>
              </a:spcBef>
              <a:buFont typeface="Arial" pitchFamily="34" charset="0"/>
              <a:buNone/>
              <a:defRPr/>
            </a:pPr>
            <a:r>
              <a:rPr lang="en-US" sz="1200" dirty="0">
                <a:solidFill>
                  <a:srgbClr val="000000"/>
                </a:solidFill>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lang="en-US" sz="1200" dirty="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dirty="0">
                <a:solidFill>
                  <a:srgbClr val="000000"/>
                </a:solidFill>
                <a:ea typeface="MS PGothic"/>
                <a:cs typeface="MS PGothic"/>
              </a:rPr>
              <a:t>Staffer: Names and locations of performers. </a:t>
            </a:r>
          </a:p>
          <a:p>
            <a:pPr marL="742950" lvl="1" indent="-285750" fontAlgn="base">
              <a:spcBef>
                <a:spcPct val="20000"/>
              </a:spcBef>
              <a:buFont typeface="Arial" pitchFamily="34" charset="0"/>
              <a:buChar char="•"/>
              <a:defRPr/>
            </a:pPr>
            <a:r>
              <a:rPr lang="en-US" sz="1200" dirty="0">
                <a:solidFill>
                  <a:srgbClr val="000000"/>
                </a:solidFill>
                <a:ea typeface="MS PGothic"/>
                <a:cs typeface="MS PGothic"/>
              </a:rPr>
              <a:t>Internal DARPA: Issues/challenges and a spend plan status. </a:t>
            </a:r>
            <a:endParaRPr lang="en-US" sz="1200" dirty="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endParaRPr lang="en-US" sz="1200" dirty="0">
              <a:solidFill>
                <a:prstClr val="black"/>
              </a:solidFill>
              <a:latin typeface="Times New Roman"/>
              <a:ea typeface="Times New Roman"/>
              <a:cs typeface="Times New Roman"/>
            </a:endParaRPr>
          </a:p>
          <a:p>
            <a:pPr marL="342900" indent="-342900" fontAlgn="base">
              <a:spcBef>
                <a:spcPct val="20000"/>
              </a:spcBef>
              <a:buFont typeface="Arial" pitchFamily="34" charset="0"/>
              <a:buNone/>
              <a:defRPr/>
            </a:pPr>
            <a:r>
              <a:rPr lang="en-US" sz="1200" dirty="0">
                <a:solidFill>
                  <a:srgbClr val="000000"/>
                </a:solidFill>
                <a:ea typeface="MS PGothic"/>
                <a:cs typeface="MS PGothic"/>
              </a:rPr>
              <a:t>Formatting for both the internal DARPA and staffer quads:  </a:t>
            </a:r>
            <a:endParaRPr lang="en-US" sz="1200" dirty="0">
              <a:solidFill>
                <a:prstClr val="black"/>
              </a:solidFill>
              <a:latin typeface="Times New Roman"/>
              <a:ea typeface="Times New Roman"/>
              <a:cs typeface="Tahoma" pitchFamily="34" charset="0"/>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Font: </a:t>
            </a:r>
            <a:r>
              <a:rPr lang="en-US" sz="1200" dirty="0">
                <a:solidFill>
                  <a:srgbClr val="000000"/>
                </a:solidFill>
                <a:ea typeface="MS PGothic"/>
                <a:cs typeface="MS PGothic"/>
              </a:rPr>
              <a:t>Tahoma</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Color: </a:t>
            </a:r>
            <a:r>
              <a:rPr lang="en-US" sz="1200" dirty="0">
                <a:solidFill>
                  <a:srgbClr val="000000"/>
                </a:solidFill>
                <a:ea typeface="MS PGothic"/>
                <a:cs typeface="MS PGothic"/>
              </a:rPr>
              <a:t>Font color = black</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Sizes: </a:t>
            </a:r>
            <a:r>
              <a:rPr lang="en-US" sz="1200" dirty="0">
                <a:solidFill>
                  <a:srgbClr val="000000"/>
                </a:solidFill>
                <a:ea typeface="MS PGothic"/>
                <a:cs typeface="MS PGothic"/>
              </a:rPr>
              <a:t>Font size is set at 12 pt., decreasing to 11 pt. and 9 pt. for sub-bullets.  (Recognizing that some programs will have more information needed on the quad charts than others, text size may be reduced but, for ease of </a:t>
            </a:r>
            <a:br>
              <a:rPr lang="en-US" sz="1200" dirty="0">
                <a:solidFill>
                  <a:srgbClr val="000000"/>
                </a:solidFill>
                <a:ea typeface="MS PGothic"/>
                <a:cs typeface="MS PGothic"/>
              </a:rPr>
            </a:br>
            <a:r>
              <a:rPr lang="en-US" sz="1200" dirty="0">
                <a:solidFill>
                  <a:srgbClr val="000000"/>
                </a:solidFill>
                <a:ea typeface="MS PGothic"/>
                <a:cs typeface="MS PGothic"/>
              </a:rPr>
              <a:t>reading, should never be smaller than 9 pt.) </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Font style: </a:t>
            </a:r>
            <a:r>
              <a:rPr lang="en-US" sz="1200" dirty="0">
                <a:solidFill>
                  <a:srgbClr val="000000"/>
                </a:solidFill>
                <a:ea typeface="MS PGothic"/>
                <a:cs typeface="MS PGothic"/>
              </a:rPr>
              <a:t>Avoid the use of bold unless needed</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Bullets and sub-bullets: </a:t>
            </a:r>
            <a:r>
              <a:rPr lang="en-US" sz="1200" dirty="0">
                <a:solidFill>
                  <a:srgbClr val="000000"/>
                </a:solidFill>
                <a:ea typeface="MS PGothic"/>
                <a:cs typeface="MS PGothic"/>
              </a:rPr>
              <a:t>Solid dots</a:t>
            </a:r>
            <a:endParaRPr lang="en-US" sz="1200" dirty="0">
              <a:solidFill>
                <a:prstClr val="black"/>
              </a:solidFill>
              <a:latin typeface="Times New Roman"/>
              <a:ea typeface="Times New Roman"/>
              <a:cs typeface="Times New Roman"/>
            </a:endParaRPr>
          </a:p>
          <a:p>
            <a:pPr marL="742950" lvl="1" indent="-285750" fontAlgn="base">
              <a:spcBef>
                <a:spcPct val="20000"/>
              </a:spcBef>
              <a:buFont typeface="Arial" pitchFamily="34" charset="0"/>
              <a:buChar char="•"/>
              <a:defRPr/>
            </a:pPr>
            <a:r>
              <a:rPr lang="en-US" sz="1200" b="1" dirty="0">
                <a:solidFill>
                  <a:srgbClr val="000000"/>
                </a:solidFill>
                <a:ea typeface="MS PGothic"/>
                <a:cs typeface="MS PGothic"/>
              </a:rPr>
              <a:t>Status Boxes: </a:t>
            </a:r>
            <a:r>
              <a:rPr lang="en-US" sz="1200" dirty="0">
                <a:solidFill>
                  <a:srgbClr val="000000"/>
                </a:solidFill>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lang="en-US" sz="1200" dirty="0">
              <a:solidFill>
                <a:prstClr val="black"/>
              </a:solidFill>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714396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9688769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4325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a:t>DARPA-BAA-14-62    ICONS  </a:t>
            </a:r>
            <a:endParaRPr lang="en-US" dirty="0"/>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2455863" algn="l"/>
              </a:tabLst>
            </a:pPr>
            <a:r>
              <a:rPr lang="en-US" sz="1000" dirty="0">
                <a:solidFill>
                  <a:prstClr val="white"/>
                </a:solidFill>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a:tabLst>
                <a:tab pos="2455863" algn="l"/>
              </a:tabLst>
              <a:defRPr/>
            </a:pPr>
            <a:r>
              <a:rPr lang="en-US" sz="1000" dirty="0">
                <a:solidFill>
                  <a:prstClr val="white"/>
                </a:solidFill>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459017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757128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9891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17197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solidFill>
                  <a:prstClr val="black"/>
                </a:solidFill>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solidFill>
                  <a:prstClr val="black"/>
                </a:solidFill>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solidFill>
                  <a:prstClr val="black"/>
                </a:solidFill>
              </a:rPr>
              <a:t>RDDS PG #:</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algn="ctr"/>
            <a:r>
              <a:rPr lang="en-US" dirty="0">
                <a:solidFill>
                  <a:prstClr val="black"/>
                </a:solidFill>
              </a:rPr>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5481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75622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6084832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solidFill>
                  <a:prstClr val="black"/>
                </a:solidFill>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solidFill>
                  <a:prstClr val="black"/>
                </a:solidFill>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solidFill>
                  <a:prstClr val="black"/>
                </a:solidFill>
              </a:rPr>
              <a:t>RDDS PG #:</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algn="ctr"/>
            <a:r>
              <a:rPr lang="en-US" sz="900" dirty="0">
                <a:solidFill>
                  <a:prstClr val="black"/>
                </a:solidFill>
              </a:rPr>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003935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791543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dirty="0">
                <a:solidFill>
                  <a:prstClr val="black"/>
                </a:solidFill>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6844537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dirty="0">
                <a:solidFill>
                  <a:prstClr val="black"/>
                </a:solidFill>
                <a:ea typeface="Tahoma" pitchFamily="34" charset="0"/>
                <a:cs typeface="Tahoma" pitchFamily="34" charset="0"/>
              </a:rPr>
              <a:t>Field</a:t>
            </a:r>
          </a:p>
          <a:p>
            <a:pPr algn="ctr"/>
            <a:r>
              <a:rPr lang="en-US" sz="1050" dirty="0">
                <a:solidFill>
                  <a:prstClr val="black"/>
                </a:solidFill>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solidFill>
                  <a:prstClr val="black"/>
                </a:solidFill>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solidFill>
                  <a:prstClr val="black"/>
                </a:solidFill>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solidFill>
                  <a:prstClr val="black"/>
                </a:solidFill>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solidFill>
                  <a:prstClr val="black"/>
                </a:solidFill>
              </a:rPr>
              <a:t>RDDS PG #:</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algn="ctr"/>
            <a:r>
              <a:rPr lang="en-US" sz="800" dirty="0">
                <a:solidFill>
                  <a:prstClr val="black"/>
                </a:solidFill>
              </a:rPr>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0450453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835324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257175" indent="-257175">
              <a:buFont typeface="Arial" pitchFamily="34" charset="0"/>
              <a:buChar char="•"/>
              <a:defRPr sz="1350">
                <a:latin typeface="Tahoma" pitchFamily="34" charset="0"/>
                <a:ea typeface="Tahoma" pitchFamily="34" charset="0"/>
                <a:cs typeface="Tahoma" pitchFamily="34" charset="0"/>
              </a:defRPr>
            </a:lvl1pPr>
            <a:lvl2pPr marL="557213" indent="-214313">
              <a:buFont typeface="Arial" pitchFamily="34" charset="0"/>
              <a:buChar char="•"/>
              <a:defRPr sz="1200"/>
            </a:lvl2pPr>
            <a:lvl3pPr marL="857250" indent="-171450">
              <a:buFont typeface="Arial" pitchFamily="34" charset="0"/>
              <a:buChar char="•"/>
              <a:defRPr sz="1050"/>
            </a:lvl3pPr>
            <a:lvl4pPr marL="1200150" indent="-171450">
              <a:buFont typeface="Arial" pitchFamily="34" charset="0"/>
              <a:buChar char="•"/>
              <a:defRPr sz="975"/>
            </a:lvl4pPr>
            <a:lvl5pPr marL="1543050" indent="-171450">
              <a:buFont typeface="Arial" pitchFamily="34" charset="0"/>
              <a:buChar char="•"/>
              <a:defRPr sz="975"/>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371601" y="151418"/>
            <a:ext cx="7391399" cy="612648"/>
          </a:xfrm>
        </p:spPr>
        <p:txBody>
          <a:bodyPr>
            <a:normAutofit/>
          </a:bodyPr>
          <a:lstStyle>
            <a:lvl1pPr algn="l">
              <a:defRPr sz="18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285751" y="841689"/>
            <a:ext cx="8477249" cy="0"/>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descr="Logo&#10;&#10;Description automatically generated">
            <a:extLst>
              <a:ext uri="{FF2B5EF4-FFF2-40B4-BE49-F238E27FC236}">
                <a16:creationId xmlns:a16="http://schemas.microsoft.com/office/drawing/2014/main" id="{19B5BA6F-FC6A-72F0-2956-B5D2B959484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5750" y="126492"/>
            <a:ext cx="1241125" cy="671485"/>
          </a:xfrm>
          <a:prstGeom prst="rect">
            <a:avLst/>
          </a:prstGeom>
        </p:spPr>
      </p:pic>
    </p:spTree>
    <p:extLst>
      <p:ext uri="{BB962C8B-B14F-4D97-AF65-F5344CB8AC3E}">
        <p14:creationId xmlns:p14="http://schemas.microsoft.com/office/powerpoint/2010/main" val="112225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25433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5101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latin typeface="Calibri" panose="020F0502020204030204" pitchFamily="34" charset="0"/>
                <a:cs typeface="Calibri" panose="020F0502020204030204" pitchFamily="34" charset="0"/>
              </a:defRPr>
            </a:lvl1p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lvl1pPr>
              <a:defRPr>
                <a:latin typeface="Calibri" panose="020F0502020204030204" pitchFamily="34" charset="0"/>
                <a:cs typeface="Calibri" panose="020F0502020204030204" pitchFamily="34" charset="0"/>
              </a:defRPr>
            </a:lvl1p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Calibri" panose="020F0502020204030204" pitchFamily="34" charset="0"/>
                <a:ea typeface="Tahoma" pitchFamily="34" charset="0"/>
                <a:cs typeface="Calibri" panose="020F0502020204030204"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cxnSp>
        <p:nvCxnSpPr>
          <p:cNvPr id="8" name="Straight Connector 7"/>
          <p:cNvCxnSpPr>
            <a:endCxn id="3" idx="0"/>
          </p:cNvCxnSpPr>
          <p:nvPr userDrawn="1"/>
        </p:nvCxnSpPr>
        <p:spPr>
          <a:xfrm flipH="1">
            <a:off x="4572000" y="841688"/>
            <a:ext cx="12825" cy="5708338"/>
          </a:xfrm>
          <a:prstGeom prst="line">
            <a:avLst/>
          </a:prstGeom>
          <a:ln w="317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81000" y="3657600"/>
            <a:ext cx="8458200"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1390050" y="893550"/>
            <a:ext cx="1981200" cy="307777"/>
          </a:xfrm>
          <a:prstGeom prst="rect">
            <a:avLst/>
          </a:prstGeom>
          <a:noFill/>
        </p:spPr>
        <p:txBody>
          <a:bodyPr wrap="square" rtlCol="0">
            <a:spAutoFit/>
          </a:bodyPr>
          <a:lstStyle/>
          <a:p>
            <a:pPr algn="ctr"/>
            <a:r>
              <a:rPr lang="en-US" sz="1400" b="1" dirty="0">
                <a:solidFill>
                  <a:prstClr val="black"/>
                </a:solidFill>
                <a:latin typeface="Calibri" panose="020F0502020204030204" pitchFamily="34" charset="0"/>
                <a:cs typeface="Calibri" panose="020F0502020204030204" pitchFamily="34" charset="0"/>
              </a:rPr>
              <a:t>CONCEPT</a:t>
            </a:r>
            <a:endParaRPr lang="en-US" sz="1200" b="1" dirty="0">
              <a:solidFill>
                <a:prstClr val="black"/>
              </a:solidFill>
              <a:latin typeface="Calibri" panose="020F0502020204030204" pitchFamily="34" charset="0"/>
              <a:cs typeface="Calibri" panose="020F0502020204030204" pitchFamily="34" charset="0"/>
            </a:endParaRPr>
          </a:p>
        </p:txBody>
      </p:sp>
      <p:sp>
        <p:nvSpPr>
          <p:cNvPr id="12" name="TextBox 11"/>
          <p:cNvSpPr txBox="1"/>
          <p:nvPr userDrawn="1"/>
        </p:nvSpPr>
        <p:spPr>
          <a:xfrm>
            <a:off x="932850" y="3657600"/>
            <a:ext cx="2895600" cy="307777"/>
          </a:xfrm>
          <a:prstGeom prst="rect">
            <a:avLst/>
          </a:prstGeom>
          <a:noFill/>
        </p:spPr>
        <p:txBody>
          <a:bodyPr wrap="square" rtlCol="0">
            <a:spAutoFit/>
          </a:bodyPr>
          <a:lstStyle/>
          <a:p>
            <a:pPr algn="ctr"/>
            <a:r>
              <a:rPr lang="en-US" sz="1400" b="1" dirty="0">
                <a:solidFill>
                  <a:prstClr val="black"/>
                </a:solidFill>
                <a:latin typeface="Calibri" panose="020F0502020204030204" pitchFamily="34" charset="0"/>
                <a:cs typeface="Calibri" panose="020F0502020204030204" pitchFamily="34" charset="0"/>
              </a:rPr>
              <a:t>IMPACT</a:t>
            </a:r>
            <a:endParaRPr lang="en-US" sz="1200" b="1" dirty="0">
              <a:solidFill>
                <a:prstClr val="black"/>
              </a:solidFill>
              <a:latin typeface="Calibri" panose="020F0502020204030204" pitchFamily="34" charset="0"/>
              <a:cs typeface="Calibri" panose="020F0502020204030204" pitchFamily="34" charset="0"/>
            </a:endParaRPr>
          </a:p>
        </p:txBody>
      </p:sp>
      <p:sp>
        <p:nvSpPr>
          <p:cNvPr id="14" name="TextBox 13"/>
          <p:cNvSpPr txBox="1"/>
          <p:nvPr userDrawn="1"/>
        </p:nvSpPr>
        <p:spPr>
          <a:xfrm>
            <a:off x="5087750" y="3676050"/>
            <a:ext cx="3295650" cy="307777"/>
          </a:xfrm>
          <a:prstGeom prst="rect">
            <a:avLst/>
          </a:prstGeom>
          <a:noFill/>
        </p:spPr>
        <p:txBody>
          <a:bodyPr wrap="square" rtlCol="0">
            <a:spAutoFit/>
          </a:bodyPr>
          <a:lstStyle/>
          <a:p>
            <a:pPr algn="ctr"/>
            <a:r>
              <a:rPr lang="en-US" sz="1400" b="1" dirty="0">
                <a:solidFill>
                  <a:prstClr val="black"/>
                </a:solidFill>
                <a:latin typeface="Calibri" panose="020F0502020204030204" pitchFamily="34" charset="0"/>
                <a:cs typeface="Calibri" panose="020F0502020204030204" pitchFamily="34" charset="0"/>
              </a:rPr>
              <a:t>CONTEXT</a:t>
            </a:r>
            <a:endParaRPr lang="en-US" sz="1200" b="1" dirty="0">
              <a:solidFill>
                <a:prstClr val="black"/>
              </a:solidFill>
              <a:latin typeface="Calibri" panose="020F0502020204030204" pitchFamily="34" charset="0"/>
              <a:cs typeface="Calibri" panose="020F0502020204030204" pitchFamily="34" charset="0"/>
            </a:endParaRPr>
          </a:p>
        </p:txBody>
      </p:sp>
      <p:sp>
        <p:nvSpPr>
          <p:cNvPr id="15" name="TextBox 13"/>
          <p:cNvSpPr txBox="1"/>
          <p:nvPr userDrawn="1"/>
        </p:nvSpPr>
        <p:spPr>
          <a:xfrm>
            <a:off x="4693641" y="933573"/>
            <a:ext cx="3909268"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prstClr val="black"/>
                </a:solidFill>
                <a:latin typeface="Calibri" panose="020F0502020204030204" pitchFamily="34" charset="0"/>
                <a:cs typeface="Calibri" panose="020F0502020204030204" pitchFamily="34" charset="0"/>
              </a:rPr>
              <a:t>APPROACH</a:t>
            </a:r>
            <a:endParaRPr lang="en-US" sz="1200" b="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023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02521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67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2205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a:t>DARPA-BAA-14-62    ICONS  </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96424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a:t>DARPA-BAA-14-62    ICONS  </a:t>
            </a:r>
            <a:endParaRPr lang="en-US" dirty="0"/>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solidFill>
                <a:prstClr val="black">
                  <a:tint val="75000"/>
                </a:prstClr>
              </a:solidFill>
            </a:endParaRPr>
          </a:p>
        </p:txBody>
      </p:sp>
    </p:spTree>
    <p:extLst>
      <p:ext uri="{BB962C8B-B14F-4D97-AF65-F5344CB8AC3E}">
        <p14:creationId xmlns:p14="http://schemas.microsoft.com/office/powerpoint/2010/main" val="121119229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 id="2147483781" r:id="rId22"/>
    <p:sldLayoutId id="2147483782" r:id="rId23"/>
    <p:sldLayoutId id="2147483783" r:id="rId24"/>
    <p:sldLayoutId id="2147483784" r:id="rId25"/>
    <p:sldLayoutId id="2147483785" r:id="rId26"/>
    <p:sldLayoutId id="2147483786" r:id="rId27"/>
    <p:sldLayoutId id="2147483787" r:id="rId28"/>
  </p:sldLayoutIdLst>
  <p:hf hdr="0" dt="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D061FB-86A3-13B1-04CE-20CBC687C567}"/>
              </a:ext>
            </a:extLst>
          </p:cNvPr>
          <p:cNvSpPr>
            <a:spLocks noGrp="1"/>
          </p:cNvSpPr>
          <p:nvPr>
            <p:ph type="ftr" sz="quarter" idx="10"/>
          </p:nvPr>
        </p:nvSpPr>
        <p:spPr/>
        <p:txBody>
          <a:bodyPr/>
          <a:lstStyle/>
          <a:p>
            <a:pPr>
              <a:defRPr/>
            </a:pPr>
            <a:r>
              <a:rPr lang="en-US"/>
              <a:t>Distribution Statement</a:t>
            </a:r>
            <a:endParaRPr lang="en-US" dirty="0"/>
          </a:p>
        </p:txBody>
      </p:sp>
      <p:sp>
        <p:nvSpPr>
          <p:cNvPr id="3" name="Slide Number Placeholder 2">
            <a:extLst>
              <a:ext uri="{FF2B5EF4-FFF2-40B4-BE49-F238E27FC236}">
                <a16:creationId xmlns:a16="http://schemas.microsoft.com/office/drawing/2014/main" id="{65470FBF-3577-4646-3400-2DEDFB440ED7}"/>
              </a:ext>
            </a:extLst>
          </p:cNvPr>
          <p:cNvSpPr>
            <a:spLocks noGrp="1"/>
          </p:cNvSpPr>
          <p:nvPr>
            <p:ph type="sldNum" sz="quarter" idx="11"/>
          </p:nvPr>
        </p:nvSpPr>
        <p:spPr/>
        <p:txBody>
          <a:bodyPr/>
          <a:lstStyle/>
          <a:p>
            <a:pPr>
              <a:defRPr/>
            </a:pPr>
            <a:fld id="{231CC523-8BC6-4921-807A-66BD262F34AB}" type="slidenum">
              <a:rPr lang="en-US" smtClean="0"/>
              <a:pPr>
                <a:defRPr/>
              </a:pPr>
              <a:t>1</a:t>
            </a:fld>
            <a:endParaRPr lang="en-US"/>
          </a:p>
        </p:txBody>
      </p:sp>
      <p:sp>
        <p:nvSpPr>
          <p:cNvPr id="5" name="Content Placeholder 4">
            <a:extLst>
              <a:ext uri="{FF2B5EF4-FFF2-40B4-BE49-F238E27FC236}">
                <a16:creationId xmlns:a16="http://schemas.microsoft.com/office/drawing/2014/main" id="{A939A08D-1080-F6C1-B95B-A9172912A5AD}"/>
              </a:ext>
            </a:extLst>
          </p:cNvPr>
          <p:cNvSpPr>
            <a:spLocks noGrp="1"/>
          </p:cNvSpPr>
          <p:nvPr>
            <p:ph sz="quarter" idx="13"/>
          </p:nvPr>
        </p:nvSpPr>
        <p:spPr/>
        <p:txBody>
          <a:bodyPr/>
          <a:lstStyle/>
          <a:p>
            <a:pPr>
              <a:lnSpc>
                <a:spcPct val="115000"/>
              </a:lnSpc>
              <a:spcBef>
                <a:spcPts val="0"/>
              </a:spcBef>
            </a:pPr>
            <a:r>
              <a:rPr lang="en-US" sz="1400" b="1" i="1" dirty="0">
                <a:latin typeface="Times New Roman" panose="02020603050405020304" pitchFamily="18" charset="0"/>
                <a:ea typeface="Calibri" panose="020F0502020204030204" pitchFamily="34" charset="0"/>
                <a:cs typeface="Times New Roman" panose="02020603050405020304" pitchFamily="18" charset="0"/>
              </a:rPr>
              <a:t>Use of this template is </a:t>
            </a:r>
            <a:r>
              <a:rPr lang="en-US" sz="1400" b="1" i="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required </a:t>
            </a:r>
            <a:r>
              <a:rPr lang="en-US" sz="1400" b="1" i="1" dirty="0">
                <a:latin typeface="Times New Roman" panose="02020603050405020304" pitchFamily="18" charset="0"/>
                <a:ea typeface="Calibri" panose="020F0502020204030204" pitchFamily="34" charset="0"/>
                <a:cs typeface="Times New Roman" panose="02020603050405020304" pitchFamily="18" charset="0"/>
              </a:rPr>
              <a:t>for all abstract submissions to this BAA</a:t>
            </a: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r>
              <a:rPr lang="en-US" sz="1400" b="1" i="1" dirty="0">
                <a:latin typeface="Times New Roman" panose="02020603050405020304" pitchFamily="18" charset="0"/>
                <a:ea typeface="Calibri" panose="020F0502020204030204" pitchFamily="34" charset="0"/>
                <a:cs typeface="Times New Roman" panose="02020603050405020304" pitchFamily="18" charset="0"/>
              </a:rPr>
              <a:t>Abstracts must  include all information in the Abstract Summary Slide Template and the Abstract Instructions and Submission Template to constitute a full abstract submission.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en-US" sz="1400" b="1" i="1" dirty="0">
                <a:latin typeface="Times New Roman" panose="02020603050405020304" pitchFamily="18" charset="0"/>
                <a:ea typeface="Calibri" panose="020F0502020204030204" pitchFamily="34" charset="0"/>
                <a:cs typeface="Times New Roman" panose="02020603050405020304" pitchFamily="18" charset="0"/>
              </a:rPr>
              <a:t>Abstracts not meeting the format prescribed herein may not be reviewed.</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en-US" sz="1400" b="1" i="1" dirty="0">
                <a:latin typeface="Times New Roman" panose="02020603050405020304" pitchFamily="18" charset="0"/>
                <a:ea typeface="Calibri" panose="020F0502020204030204" pitchFamily="34" charset="0"/>
                <a:cs typeface="Times New Roman" panose="02020603050405020304" pitchFamily="18" charset="0"/>
              </a:rPr>
              <a:t>The Abstract Summary Slide Template must include all components and must be submitted in Microsoft PowerPoint format under the file naming convention </a:t>
            </a:r>
            <a:r>
              <a:rPr lang="en-US" sz="1400" b="1" i="1">
                <a:latin typeface="Times New Roman" panose="02020603050405020304" pitchFamily="18" charset="0"/>
                <a:ea typeface="Calibri" panose="020F0502020204030204" pitchFamily="34" charset="0"/>
                <a:cs typeface="Times New Roman" panose="02020603050405020304" pitchFamily="18" charset="0"/>
              </a:rPr>
              <a:t>“Organization_A-1_Abstract </a:t>
            </a:r>
            <a:r>
              <a:rPr lang="en-US" sz="1400" b="1" i="1" dirty="0">
                <a:latin typeface="Times New Roman" panose="02020603050405020304" pitchFamily="18" charset="0"/>
                <a:ea typeface="Calibri" panose="020F0502020204030204" pitchFamily="34" charset="0"/>
                <a:cs typeface="Times New Roman" panose="02020603050405020304" pitchFamily="18" charset="0"/>
              </a:rPr>
              <a:t>Summary Slide”. </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i="1" dirty="0">
                <a:latin typeface="Times New Roman" panose="02020603050405020304" pitchFamily="18" charset="0"/>
                <a:ea typeface="Calibri" panose="020F0502020204030204" pitchFamily="34" charset="0"/>
              </a:rPr>
              <a:t>All submissions must be written in English, and all pages shall be formatted for printing on 8-1/2 by 11-inch paper with 1-inch margins and font size no smaller than 12-point. Font sizes of 8 or 10-point may be used for figures, tables, and charts.</a:t>
            </a:r>
          </a:p>
          <a:p>
            <a:endParaRPr lang="en-US" sz="1400" b="1" i="1" dirty="0">
              <a:latin typeface="Times New Roman" panose="02020603050405020304" pitchFamily="18" charset="0"/>
              <a:ea typeface="Calibri" panose="020F0502020204030204" pitchFamily="34" charset="0"/>
            </a:endParaRPr>
          </a:p>
          <a:p>
            <a:r>
              <a:rPr lang="en-US" sz="1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[Content requirements on the Abstract Summary Slide Template are stated in blue font and should be deleted prior to abstract submission.]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400" dirty="0"/>
          </a:p>
        </p:txBody>
      </p:sp>
      <p:sp>
        <p:nvSpPr>
          <p:cNvPr id="4" name="Title 3">
            <a:extLst>
              <a:ext uri="{FF2B5EF4-FFF2-40B4-BE49-F238E27FC236}">
                <a16:creationId xmlns:a16="http://schemas.microsoft.com/office/drawing/2014/main" id="{F68FDE8A-7D31-1292-2874-4EEBB91A3568}"/>
              </a:ext>
            </a:extLst>
          </p:cNvPr>
          <p:cNvSpPr>
            <a:spLocks noGrp="1"/>
          </p:cNvSpPr>
          <p:nvPr>
            <p:ph type="ctrTitle"/>
          </p:nvPr>
        </p:nvSpPr>
        <p:spPr>
          <a:xfrm>
            <a:off x="1543050" y="151418"/>
            <a:ext cx="7219950" cy="612648"/>
          </a:xfrm>
        </p:spPr>
        <p:txBody>
          <a:bodyPr/>
          <a:lstStyle/>
          <a:p>
            <a:r>
              <a:rPr lang="en-US" dirty="0"/>
              <a:t>Abstract Summary Slide Instructions and Template</a:t>
            </a:r>
          </a:p>
        </p:txBody>
      </p:sp>
    </p:spTree>
    <p:extLst>
      <p:ext uri="{BB962C8B-B14F-4D97-AF65-F5344CB8AC3E}">
        <p14:creationId xmlns:p14="http://schemas.microsoft.com/office/powerpoint/2010/main" val="3491568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7"/>
          <p:cNvSpPr txBox="1">
            <a:spLocks noGrp="1"/>
          </p:cNvSpPr>
          <p:nvPr>
            <p:ph type="ctrTitle"/>
          </p:nvPr>
        </p:nvSpPr>
        <p:spPr>
          <a:xfrm>
            <a:off x="406554" y="162570"/>
            <a:ext cx="5471732" cy="612648"/>
          </a:xfrm>
          <a:prstGeom prst="rect">
            <a:avLst/>
          </a:prstGeom>
        </p:spPr>
        <p:txBody>
          <a:bodyPr>
            <a:normAutofit fontScale="90000"/>
          </a:bodyPr>
          <a:lstStyle/>
          <a:p>
            <a:pPr lvl="0" fontAlgn="base">
              <a:spcAft>
                <a:spcPct val="0"/>
              </a:spcAft>
              <a:defRPr/>
            </a:pPr>
            <a:r>
              <a:rPr kumimoji="0" lang="en-US" sz="2400" b="1" i="0" u="none" strike="noStrike" kern="1200" cap="none" spc="0" normalizeH="0" noProof="0" dirty="0">
                <a:ln>
                  <a:noFill/>
                </a:ln>
                <a:effectLst/>
                <a:uLnTx/>
                <a:uFillTx/>
                <a:ea typeface="ＭＳ Ｐゴシック" pitchFamily="-32" charset="-128"/>
              </a:rPr>
              <a:t>Abstract </a:t>
            </a:r>
            <a:r>
              <a:rPr kumimoji="0" lang="en-US" sz="2400" b="1" i="0" u="none" strike="noStrike" kern="1200" cap="none" spc="0" normalizeH="0" baseline="0" noProof="0" dirty="0">
                <a:ln>
                  <a:noFill/>
                </a:ln>
                <a:effectLst/>
                <a:uLnTx/>
                <a:uFillTx/>
                <a:ea typeface="ＭＳ Ｐゴシック" pitchFamily="-32" charset="-128"/>
              </a:rPr>
              <a:t>Title</a:t>
            </a:r>
            <a:br>
              <a:rPr lang="en-US" dirty="0">
                <a:ea typeface="ＭＳ Ｐゴシック" pitchFamily="-32" charset="-128"/>
              </a:rPr>
            </a:br>
            <a:r>
              <a:rPr lang="en-US" sz="1600" dirty="0">
                <a:solidFill>
                  <a:srgbClr val="0070C0"/>
                </a:solidFill>
                <a:ea typeface="ＭＳ Ｐゴシック" pitchFamily="-32" charset="-128"/>
              </a:rPr>
              <a:t>Organization Name(s); Technical POC Name(s</a:t>
            </a:r>
            <a:r>
              <a:rPr lang="en-US" sz="1600" dirty="0">
                <a:ea typeface="ＭＳ Ｐゴシック" pitchFamily="-32" charset="-128"/>
              </a:rPr>
              <a:t>)</a:t>
            </a:r>
            <a:endParaRPr kumimoji="0" lang="en-US" sz="1600" b="0" i="0" u="none" strike="noStrike" kern="1200" cap="none" spc="0" normalizeH="0" baseline="0" noProof="0" dirty="0">
              <a:ln>
                <a:noFill/>
              </a:ln>
              <a:effectLst/>
              <a:uLnTx/>
              <a:uFillTx/>
              <a:ea typeface="ＭＳ Ｐゴシック" pitchFamily="-32" charset="-128"/>
            </a:endParaRPr>
          </a:p>
        </p:txBody>
      </p:sp>
      <p:sp>
        <p:nvSpPr>
          <p:cNvPr id="12" name="Text Placeholder 17"/>
          <p:cNvSpPr txBox="1">
            <a:spLocks/>
          </p:cNvSpPr>
          <p:nvPr/>
        </p:nvSpPr>
        <p:spPr>
          <a:xfrm>
            <a:off x="500063" y="1195388"/>
            <a:ext cx="3889375" cy="2251075"/>
          </a:xfrm>
          <a:prstGeom prst="rect">
            <a:avLst/>
          </a:prstGeom>
        </p:spPr>
        <p:txBody>
          <a:bodyPr/>
          <a:lstStyle>
            <a:lvl1pPr marL="342900" indent="-34290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latin typeface="Calibri" panose="020F0502020204030204" pitchFamily="34" charset="0"/>
                <a:cs typeface="Calibri" panose="020F0502020204030204" pitchFamily="34" charset="0"/>
              </a:rPr>
              <a:t>[Provide graphic</a:t>
            </a:r>
            <a:r>
              <a:rPr lang="en-US" dirty="0">
                <a:solidFill>
                  <a:srgbClr val="0070C0"/>
                </a:solidFill>
                <a:latin typeface="Calibri" panose="020F0502020204030204" pitchFamily="34" charset="0"/>
                <a:cs typeface="Calibri" panose="020F0502020204030204" pitchFamily="34" charset="0"/>
              </a:rPr>
              <a:t>.</a:t>
            </a:r>
            <a:r>
              <a:rPr lang="en-US" b="1" dirty="0">
                <a:solidFill>
                  <a:srgbClr val="0070C0"/>
                </a:solidFill>
                <a:latin typeface="Calibri" panose="020F0502020204030204" pitchFamily="34" charset="0"/>
                <a:cs typeface="Calibri" panose="020F0502020204030204" pitchFamily="34" charset="0"/>
              </a:rPr>
              <a:t>]</a:t>
            </a:r>
          </a:p>
        </p:txBody>
      </p:sp>
      <p:sp>
        <p:nvSpPr>
          <p:cNvPr id="13" name="Text Placeholder 19"/>
          <p:cNvSpPr txBox="1">
            <a:spLocks/>
          </p:cNvSpPr>
          <p:nvPr/>
        </p:nvSpPr>
        <p:spPr>
          <a:xfrm>
            <a:off x="490538" y="3953049"/>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latin typeface="Calibri" panose="020F0502020204030204" pitchFamily="34" charset="0"/>
                <a:cs typeface="Calibri" panose="020F0502020204030204" pitchFamily="34" charset="0"/>
              </a:rPr>
              <a:t>[Describe need and problem being addressed</a:t>
            </a:r>
            <a:r>
              <a:rPr lang="en-US" dirty="0">
                <a:solidFill>
                  <a:srgbClr val="0070C0"/>
                </a:solidFill>
                <a:latin typeface="Calibri" panose="020F0502020204030204" pitchFamily="34" charset="0"/>
                <a:cs typeface="Calibri" panose="020F0502020204030204" pitchFamily="34" charset="0"/>
              </a:rPr>
              <a:t>.</a:t>
            </a:r>
          </a:p>
          <a:p>
            <a:r>
              <a:rPr lang="en-US" b="1" dirty="0">
                <a:solidFill>
                  <a:srgbClr val="0070C0"/>
                </a:solidFill>
                <a:latin typeface="Calibri" panose="020F0502020204030204" pitchFamily="34" charset="0"/>
                <a:cs typeface="Calibri" panose="020F0502020204030204" pitchFamily="34" charset="0"/>
              </a:rPr>
              <a:t>Describe goal.]</a:t>
            </a:r>
            <a:endParaRPr lang="en-US" dirty="0">
              <a:solidFill>
                <a:srgbClr val="0070C0"/>
              </a:solidFill>
              <a:latin typeface="Calibri" panose="020F0502020204030204" pitchFamily="34" charset="0"/>
              <a:cs typeface="Calibri" panose="020F0502020204030204" pitchFamily="34" charset="0"/>
            </a:endParaRPr>
          </a:p>
          <a:p>
            <a:pPr marL="285750" indent="-285750">
              <a:buFont typeface="Arial" pitchFamily="34" charset="0"/>
              <a:buChar char="•"/>
            </a:pPr>
            <a:endParaRPr lang="en-US" dirty="0">
              <a:solidFill>
                <a:srgbClr val="0070C0"/>
              </a:solidFill>
              <a:latin typeface="Calibri" panose="020F0502020204030204" pitchFamily="34" charset="0"/>
              <a:cs typeface="Calibri" panose="020F0502020204030204" pitchFamily="34" charset="0"/>
            </a:endParaRPr>
          </a:p>
          <a:p>
            <a:r>
              <a:rPr lang="en-US" dirty="0">
                <a:solidFill>
                  <a:srgbClr val="0070C0"/>
                </a:solidFill>
                <a:latin typeface="Calibri" panose="020F0502020204030204" pitchFamily="34" charset="0"/>
                <a:cs typeface="Calibri" panose="020F0502020204030204" pitchFamily="34" charset="0"/>
              </a:rPr>
              <a:t>	</a:t>
            </a:r>
          </a:p>
        </p:txBody>
      </p:sp>
      <p:sp>
        <p:nvSpPr>
          <p:cNvPr id="4" name="TextBox 3"/>
          <p:cNvSpPr txBox="1"/>
          <p:nvPr/>
        </p:nvSpPr>
        <p:spPr>
          <a:xfrm>
            <a:off x="4705525" y="1198373"/>
            <a:ext cx="4133675" cy="307777"/>
          </a:xfrm>
          <a:prstGeom prst="rect">
            <a:avLst/>
          </a:prstGeom>
          <a:noFill/>
        </p:spPr>
        <p:txBody>
          <a:bodyPr wrap="square" rtlCol="0">
            <a:spAutoFit/>
          </a:bodyPr>
          <a:lstStyle/>
          <a:p>
            <a:r>
              <a:rPr lang="en-US" sz="1400" b="1" dirty="0">
                <a:solidFill>
                  <a:srgbClr val="0070C0"/>
                </a:solidFill>
                <a:latin typeface="Calibri" panose="020F0502020204030204" pitchFamily="34" charset="0"/>
                <a:cs typeface="Calibri" panose="020F0502020204030204" pitchFamily="34" charset="0"/>
              </a:rPr>
              <a:t>[Describe new ideas.]</a:t>
            </a:r>
            <a:endParaRPr lang="en-US" sz="1400" dirty="0">
              <a:solidFill>
                <a:srgbClr val="0070C0"/>
              </a:solidFill>
              <a:latin typeface="Calibri" panose="020F0502020204030204" pitchFamily="34" charset="0"/>
              <a:cs typeface="Calibri" panose="020F0502020204030204" pitchFamily="34" charset="0"/>
            </a:endParaRPr>
          </a:p>
        </p:txBody>
      </p:sp>
      <p:sp>
        <p:nvSpPr>
          <p:cNvPr id="8" name="Text Placeholder 19"/>
          <p:cNvSpPr txBox="1">
            <a:spLocks/>
          </p:cNvSpPr>
          <p:nvPr/>
        </p:nvSpPr>
        <p:spPr>
          <a:xfrm>
            <a:off x="4705525" y="3973385"/>
            <a:ext cx="3956050" cy="2447751"/>
          </a:xfrm>
          <a:prstGeom prst="rect">
            <a:avLst/>
          </a:prstGeom>
        </p:spPr>
        <p:txBody>
          <a:bodyPr/>
          <a:lstStyle>
            <a:lvl1pPr marL="0" indent="0" algn="l" defTabSz="914400" rtl="0" eaLnBrk="1" latinLnBrk="0" hangingPunct="1">
              <a:spcBef>
                <a:spcPct val="20000"/>
              </a:spcBef>
              <a:buFont typeface="Arial" pitchFamily="34" charset="0"/>
              <a:buNone/>
              <a:defRPr sz="1400" kern="1200" baseline="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2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1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05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solidFill>
                  <a:srgbClr val="0070C0"/>
                </a:solidFill>
                <a:latin typeface="Calibri" panose="020F0502020204030204" pitchFamily="34" charset="0"/>
                <a:cs typeface="Calibri" panose="020F0502020204030204" pitchFamily="34" charset="0"/>
              </a:rPr>
              <a:t>[Describe existing approaches/state of the art.]</a:t>
            </a:r>
            <a:endParaRPr lang="en-US" dirty="0">
              <a:solidFill>
                <a:srgbClr val="0070C0"/>
              </a:solidFill>
              <a:latin typeface="Calibri" panose="020F0502020204030204" pitchFamily="34" charset="0"/>
              <a:cs typeface="Calibri" panose="020F0502020204030204" pitchFamily="34" charset="0"/>
            </a:endParaRPr>
          </a:p>
          <a:p>
            <a:r>
              <a:rPr lang="en-US" dirty="0">
                <a:solidFill>
                  <a:srgbClr val="0070C0"/>
                </a:solidFill>
                <a:latin typeface="Calibri" panose="020F0502020204030204" pitchFamily="34" charset="0"/>
                <a:cs typeface="Calibri" panose="020F0502020204030204" pitchFamily="34" charset="0"/>
              </a:rPr>
              <a:t>	</a:t>
            </a:r>
          </a:p>
        </p:txBody>
      </p:sp>
      <p:sp>
        <p:nvSpPr>
          <p:cNvPr id="2" name="Footer Placeholder 1"/>
          <p:cNvSpPr>
            <a:spLocks noGrp="1"/>
          </p:cNvSpPr>
          <p:nvPr>
            <p:ph type="ftr" sz="quarter" idx="10"/>
          </p:nvPr>
        </p:nvSpPr>
        <p:spPr>
          <a:xfrm>
            <a:off x="5147733" y="287639"/>
            <a:ext cx="3996267" cy="487579"/>
          </a:xfrm>
        </p:spPr>
        <p:txBody>
          <a:bodyPr/>
          <a:lstStyle/>
          <a:p>
            <a:pPr algn="r">
              <a:defRPr/>
            </a:pPr>
            <a:r>
              <a:rPr lang="en-US" sz="2200" b="1" dirty="0">
                <a:solidFill>
                  <a:schemeClr val="tx1"/>
                </a:solidFill>
              </a:rPr>
              <a:t>HR001125S0009 SABER</a:t>
            </a:r>
            <a:endParaRPr lang="en-US" sz="2200" b="1" dirty="0">
              <a:solidFill>
                <a:srgbClr val="FF0000"/>
              </a:solidFill>
            </a:endParaRPr>
          </a:p>
          <a:p>
            <a:pPr algn="r">
              <a:defRPr/>
            </a:pPr>
            <a:r>
              <a:rPr lang="en-US" sz="1400" dirty="0">
                <a:solidFill>
                  <a:schemeClr val="tx1"/>
                </a:solidFill>
              </a:rPr>
              <a:t>            Abstract Summary Slide Template</a:t>
            </a:r>
          </a:p>
        </p:txBody>
      </p:sp>
      <p:sp>
        <p:nvSpPr>
          <p:cNvPr id="9" name="Footer Placeholder 1"/>
          <p:cNvSpPr txBox="1">
            <a:spLocks/>
          </p:cNvSpPr>
          <p:nvPr/>
        </p:nvSpPr>
        <p:spPr>
          <a:xfrm>
            <a:off x="1615441" y="6559550"/>
            <a:ext cx="6049284" cy="298450"/>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ctr" defTabSz="914400" rtl="0" eaLnBrk="1" latinLnBrk="0" hangingPunct="1">
              <a:defRPr sz="900" kern="1200" baseline="0">
                <a:solidFill>
                  <a:srgbClr val="898989"/>
                </a:solidFill>
                <a:latin typeface="Tahoma"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dirty="0">
                <a:solidFill>
                  <a:prstClr val="black"/>
                </a:solidFill>
                <a:latin typeface="Calibri" panose="020F0502020204030204" pitchFamily="34" charset="0"/>
                <a:cs typeface="Calibri" panose="020F0502020204030204" pitchFamily="34" charset="0"/>
              </a:rPr>
              <a:t>Source Selection Information – see FAR 2.101 &amp; 3.104</a:t>
            </a:r>
          </a:p>
        </p:txBody>
      </p:sp>
    </p:spTree>
    <p:extLst>
      <p:ext uri="{BB962C8B-B14F-4D97-AF65-F5344CB8AC3E}">
        <p14:creationId xmlns:p14="http://schemas.microsoft.com/office/powerpoint/2010/main" val="3769729806"/>
      </p:ext>
    </p:extLst>
  </p:cSld>
  <p:clrMapOvr>
    <a:masterClrMapping/>
  </p:clrMapOvr>
</p:sld>
</file>

<file path=ppt/theme/theme1.xml><?xml version="1.0" encoding="utf-8"?>
<a:theme xmlns:a="http://schemas.openxmlformats.org/drawingml/2006/main" name="1_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846ECFD0D824C4888D77A5332D37124" ma:contentTypeVersion="4" ma:contentTypeDescription="Create a new document." ma:contentTypeScope="" ma:versionID="ebbfe5b1d6197a065a9d228fd8b2d7f0">
  <xsd:schema xmlns:xsd="http://www.w3.org/2001/XMLSchema" xmlns:xs="http://www.w3.org/2001/XMLSchema" xmlns:p="http://schemas.microsoft.com/office/2006/metadata/properties" xmlns:ns2="28374824-52aa-4248-bcfd-5ad3eb03580e" targetNamespace="http://schemas.microsoft.com/office/2006/metadata/properties" ma:root="true" ma:fieldsID="28b7adce1943c89caa176e230266a5f9" ns2:_="">
    <xsd:import namespace="28374824-52aa-4248-bcfd-5ad3eb0358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374824-52aa-4248-bcfd-5ad3eb0358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86013F-9D5B-46B3-A677-3DDDC10878A6}">
  <ds:schemaRefs>
    <ds:schemaRef ds:uri="http://schemas.microsoft.com/sharepoint/v3/contenttype/forms"/>
  </ds:schemaRefs>
</ds:datastoreItem>
</file>

<file path=customXml/itemProps2.xml><?xml version="1.0" encoding="utf-8"?>
<ds:datastoreItem xmlns:ds="http://schemas.openxmlformats.org/officeDocument/2006/customXml" ds:itemID="{DACD9585-E95D-49D4-AD1C-FC99CC2944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8374824-52aa-4248-bcfd-5ad3eb0358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EF37E45-24B4-4784-B3DC-D2C520FDAAEE}">
  <ds:schemaRefs>
    <ds:schemaRef ds:uri="http://schemas.microsoft.com/office/2006/documentManagement/types"/>
    <ds:schemaRef ds:uri="28374824-52aa-4248-bcfd-5ad3eb03580e"/>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2278</TotalTime>
  <Words>226</Words>
  <Application>Microsoft Office PowerPoint</Application>
  <PresentationFormat>On-screen Show (4:3)</PresentationFormat>
  <Paragraphs>25</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MS PGothic</vt:lpstr>
      <vt:lpstr>MS PGothic</vt:lpstr>
      <vt:lpstr>Arial</vt:lpstr>
      <vt:lpstr>Calibri</vt:lpstr>
      <vt:lpstr>Tahoma</vt:lpstr>
      <vt:lpstr>Times New Roman</vt:lpstr>
      <vt:lpstr>1_blank</vt:lpstr>
      <vt:lpstr>Abstract Summary Slide Instructions and Template</vt:lpstr>
      <vt:lpstr>Abstract Title Organization Name(s); Technical POC Name(s)</vt:lpstr>
    </vt:vector>
  </TitlesOfParts>
  <Company>Wyle Information Systems - 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Name (Acronym) Office/PM</dc:title>
  <dc:creator>Emily VanSice</dc:creator>
  <cp:lastModifiedBy>Kershner, Bethany (contr-i2o)</cp:lastModifiedBy>
  <cp:revision>107</cp:revision>
  <cp:lastPrinted>2011-09-22T20:00:03Z</cp:lastPrinted>
  <dcterms:created xsi:type="dcterms:W3CDTF">2012-01-24T15:16:44Z</dcterms:created>
  <dcterms:modified xsi:type="dcterms:W3CDTF">2025-02-20T15:20:06Z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0x010100D846ECFD0D824C4888D77A5332D37124</vt:lpwstr>
  </property>
</Properties>
</file>