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7"/>
  </p:notesMasterIdLst>
  <p:handoutMasterIdLst>
    <p:handoutMasterId r:id="rId8"/>
  </p:handoutMasterIdLst>
  <p:sldIdLst>
    <p:sldId id="400" r:id="rId5"/>
    <p:sldId id="40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A62115-D2EE-4F67-727C-A9754F976A98}" name="Bastian, Nathaniel" initials="NB" userId="S::nathaniel.bastian@darpa.mil::873e681a-b607-4612-8f9a-5af29bbd64f7" providerId="AD"/>
  <p188:author id="{6D20D58F-5AA3-FBAE-3210-5EDE046FDA1F}" name="Kershner, Bethany (contr-i2o)" initials="BK" userId="S::bethany.kershner.ctr@darpa.mil::c60b4ce7-c67a-455f-92e3-60f8724584eb" providerId="AD"/>
  <p188:author id="{69EFEDFF-5B92-F04A-017C-672DA6BC2C68}" name="Mack, Jennifer (contr-i2o)" initials="JM" userId="S::jennifer.mack.ctr@darpa.mil::8096cfd0-c771-474c-aaf1-76e6468c954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ek, Matthew" initials="TM" lastIdx="1" clrIdx="0">
    <p:extLst>
      <p:ext uri="{19B8F6BF-5375-455C-9EA6-DF929625EA0E}">
        <p15:presenceInfo xmlns:p15="http://schemas.microsoft.com/office/powerpoint/2012/main" userId="S-1-5-21-15365455-1894414796-1560228694-949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5503" autoAdjust="0"/>
  </p:normalViewPr>
  <p:slideViewPr>
    <p:cSldViewPr snapToGrid="0" showGuides="1">
      <p:cViewPr varScale="1">
        <p:scale>
          <a:sx n="89" d="100"/>
          <a:sy n="89" d="100"/>
        </p:scale>
        <p:origin x="852" y="96"/>
      </p:cViewPr>
      <p:guideLst>
        <p:guide orient="horz" pos="216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shner, Bethany (contr-i2o)" userId="c60b4ce7-c67a-455f-92e3-60f8724584eb" providerId="ADAL" clId="{CD2B2741-6088-4E0D-B700-D44EE3EE5C1A}"/>
    <pc:docChg chg="modSld">
      <pc:chgData name="Kershner, Bethany (contr-i2o)" userId="c60b4ce7-c67a-455f-92e3-60f8724584eb" providerId="ADAL" clId="{CD2B2741-6088-4E0D-B700-D44EE3EE5C1A}" dt="2025-01-29T18:37:41.802" v="38" actId="14100"/>
      <pc:docMkLst>
        <pc:docMk/>
      </pc:docMkLst>
      <pc:sldChg chg="modSp mod">
        <pc:chgData name="Kershner, Bethany (contr-i2o)" userId="c60b4ce7-c67a-455f-92e3-60f8724584eb" providerId="ADAL" clId="{CD2B2741-6088-4E0D-B700-D44EE3EE5C1A}" dt="2025-01-29T18:33:02.121" v="26" actId="20577"/>
        <pc:sldMkLst>
          <pc:docMk/>
          <pc:sldMk cId="3491568313" sldId="400"/>
        </pc:sldMkLst>
        <pc:spChg chg="mod">
          <ac:chgData name="Kershner, Bethany (contr-i2o)" userId="c60b4ce7-c67a-455f-92e3-60f8724584eb" providerId="ADAL" clId="{CD2B2741-6088-4E0D-B700-D44EE3EE5C1A}" dt="2025-01-29T18:33:02.121" v="26" actId="20577"/>
          <ac:spMkLst>
            <pc:docMk/>
            <pc:sldMk cId="3491568313" sldId="400"/>
            <ac:spMk id="5" creationId="{A939A08D-1080-F6C1-B95B-A9172912A5AD}"/>
          </ac:spMkLst>
        </pc:spChg>
      </pc:sldChg>
      <pc:sldChg chg="modSp mod">
        <pc:chgData name="Kershner, Bethany (contr-i2o)" userId="c60b4ce7-c67a-455f-92e3-60f8724584eb" providerId="ADAL" clId="{CD2B2741-6088-4E0D-B700-D44EE3EE5C1A}" dt="2025-01-29T18:37:41.802" v="38" actId="14100"/>
        <pc:sldMkLst>
          <pc:docMk/>
          <pc:sldMk cId="3272981199" sldId="401"/>
        </pc:sldMkLst>
        <pc:spChg chg="mod">
          <ac:chgData name="Kershner, Bethany (contr-i2o)" userId="c60b4ce7-c67a-455f-92e3-60f8724584eb" providerId="ADAL" clId="{CD2B2741-6088-4E0D-B700-D44EE3EE5C1A}" dt="2025-01-29T18:37:41.802" v="38" actId="14100"/>
          <ac:spMkLst>
            <pc:docMk/>
            <pc:sldMk cId="3272981199" sldId="401"/>
            <ac:spMk id="8" creationId="{300B98D7-1DF6-1944-E0A0-5BD77C4BA784}"/>
          </ac:spMkLst>
        </pc:spChg>
      </pc:sldChg>
    </pc:docChg>
  </pc:docChgLst>
  <pc:docChgLst>
    <pc:chgData name="Mack, Jennifer (contr-i2o)" userId="8096cfd0-c771-474c-aaf1-76e6468c9544" providerId="ADAL" clId="{8EC9D9AB-2D44-4B8C-89D5-4412F1542E8E}"/>
    <pc:docChg chg="modSld">
      <pc:chgData name="Mack, Jennifer (contr-i2o)" userId="8096cfd0-c771-474c-aaf1-76e6468c9544" providerId="ADAL" clId="{8EC9D9AB-2D44-4B8C-89D5-4412F1542E8E}" dt="2025-02-19T16:43:57.700" v="36" actId="207"/>
      <pc:docMkLst>
        <pc:docMk/>
      </pc:docMkLst>
      <pc:sldChg chg="modSp mod">
        <pc:chgData name="Mack, Jennifer (contr-i2o)" userId="8096cfd0-c771-474c-aaf1-76e6468c9544" providerId="ADAL" clId="{8EC9D9AB-2D44-4B8C-89D5-4412F1542E8E}" dt="2025-02-19T16:43:57.700" v="36" actId="207"/>
        <pc:sldMkLst>
          <pc:docMk/>
          <pc:sldMk cId="3491568313" sldId="400"/>
        </pc:sldMkLst>
        <pc:spChg chg="mod">
          <ac:chgData name="Mack, Jennifer (contr-i2o)" userId="8096cfd0-c771-474c-aaf1-76e6468c9544" providerId="ADAL" clId="{8EC9D9AB-2D44-4B8C-89D5-4412F1542E8E}" dt="2025-02-19T16:43:57.700" v="36" actId="207"/>
          <ac:spMkLst>
            <pc:docMk/>
            <pc:sldMk cId="3491568313" sldId="400"/>
            <ac:spMk id="5" creationId="{A939A08D-1080-F6C1-B95B-A9172912A5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2/20/2025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953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0167" y="1456511"/>
            <a:ext cx="103632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057400"/>
            <a:ext cx="85344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508000" y="19796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834195" y="4049487"/>
            <a:ext cx="8524567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653367" y="4790049"/>
            <a:ext cx="48767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>
                <a:latin typeface="Tahoma" charset="0"/>
              </a:rPr>
              <a:t>Click to edit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81" y="5167034"/>
            <a:ext cx="1722970" cy="1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4" y="1066800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3975" y="1066800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193970" y="3521528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5976" y="3529693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8F1B25C-58CA-CA98-20B4-3D7907220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616857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8120743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8128000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4376059" y="3537858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80EF3C8-CBAC-4699-246F-C0FB71634D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4713516" y="1066801"/>
            <a:ext cx="6970485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1422" y="1763489"/>
            <a:ext cx="3831468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2002" y="1066800"/>
            <a:ext cx="3828143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9116226-2015-5084-54B0-C7F58D998E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550365" y="3979891"/>
            <a:ext cx="30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A40C43E-E55B-973D-7E1B-0AA5BFFFAB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1943823"/>
            <a:ext cx="3657607" cy="20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PE: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1392061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PROJECT: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3009902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RDDS PG #: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3" y="1100945"/>
            <a:ext cx="992009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38766" y="1100946"/>
            <a:ext cx="66953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030131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19973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096341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79800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11079800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FY20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10101659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FY19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9123517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FY18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455863" algn="l"/>
              </a:tabLst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55863" algn="l"/>
              </a:tabLst>
              <a:defRPr/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9"/>
          </p:nvPr>
        </p:nvSpPr>
        <p:spPr>
          <a:xfrm>
            <a:off x="10803240" y="6553200"/>
            <a:ext cx="1016000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7C9D13D-768E-C45F-AF8A-AE4385A3A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Placeholder 67"/>
          <p:cNvSpPr>
            <a:spLocks noGrp="1"/>
          </p:cNvSpPr>
          <p:nvPr>
            <p:ph type="body" sz="quarter" idx="34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1" y="1100945"/>
            <a:ext cx="1987296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203771" y="1100946"/>
            <a:ext cx="16581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851173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22068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11545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95004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76359" y="1109506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819654" y="110950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85197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FY20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06128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FY19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3060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FY18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15524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PROJECT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115229" y="874914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0111545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1095004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0" hasCustomPrompt="1"/>
          </p:nvPr>
        </p:nvSpPr>
        <p:spPr>
          <a:xfrm>
            <a:off x="8124905" y="112194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1" hasCustomPrompt="1"/>
          </p:nvPr>
        </p:nvSpPr>
        <p:spPr>
          <a:xfrm>
            <a:off x="8124905" y="874688"/>
            <a:ext cx="975360" cy="228600"/>
          </a:xfrm>
        </p:spPr>
        <p:txBody>
          <a:bodyPr/>
          <a:lstStyle>
            <a:lvl1pPr algn="ctr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0B9EB8A-DFCD-0D9A-CD5E-ACF937D16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70"/>
          <p:cNvSpPr>
            <a:spLocks noGrp="1"/>
          </p:cNvSpPr>
          <p:nvPr>
            <p:ph type="body" sz="quarter" idx="49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60" name="Text Placeholder 67"/>
          <p:cNvSpPr>
            <a:spLocks noGrp="1"/>
          </p:cNvSpPr>
          <p:nvPr>
            <p:ph type="body" sz="quarter" idx="43" hasCustomPrompt="1"/>
          </p:nvPr>
        </p:nvSpPr>
        <p:spPr>
          <a:xfrm>
            <a:off x="1828800" y="201560"/>
            <a:ext cx="10162908" cy="521208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 dirty="0"/>
              <a:t>Program Name (Acronym)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 userDrawn="1"/>
        </p:nvSpPr>
        <p:spPr>
          <a:xfrm>
            <a:off x="2953687" y="1124895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01886" y="1115063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472" y="1095399"/>
            <a:ext cx="2764371" cy="246221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baseline="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68343" y="1095399"/>
            <a:ext cx="22972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34856" y="1105231"/>
            <a:ext cx="1213629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000" dirty="0">
                <a:latin typeface="+mn-lt"/>
                <a:cs typeface="+mn-cs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-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310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06128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851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2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91310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128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33" hasCustomPrompt="1"/>
          </p:nvPr>
        </p:nvSpPr>
        <p:spPr>
          <a:xfrm>
            <a:off x="110851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0851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06128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10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FY18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8152193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PROJECT</a:t>
            </a:r>
          </a:p>
        </p:txBody>
      </p:sp>
      <p:sp>
        <p:nvSpPr>
          <p:cNvPr id="46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152193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48" name="Text Placeholder 39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152193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4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1310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0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106620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1" name="Text Placeholder 39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10851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2" name="Text Placeholder 39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152193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73"/>
          <p:cNvSpPr>
            <a:spLocks noGrp="1"/>
          </p:cNvSpPr>
          <p:nvPr>
            <p:ph type="body" sz="quarter" idx="40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78000" y="6550026"/>
            <a:ext cx="8636000" cy="298450"/>
          </a:xfrm>
        </p:spPr>
        <p:txBody>
          <a:bodyPr/>
          <a:lstStyle/>
          <a:p>
            <a:r>
              <a:rPr lang="en-US" sz="900" dirty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only. Other requests for this document shall be referred to DARPA Director’s Office.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D0A6508-D5C2-230D-67A8-951C6F19EB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2603497" y="-1333497"/>
            <a:ext cx="6400803" cy="952500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5400000">
            <a:off x="-2447443" y="3228446"/>
            <a:ext cx="5546817" cy="397933"/>
          </a:xfrm>
        </p:spPr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56713" y="6309160"/>
            <a:ext cx="530038" cy="389469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9074222" y="3657674"/>
            <a:ext cx="5041761" cy="901700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11022546" y="228601"/>
            <a:ext cx="2117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FB09F80-EDC4-713C-522D-F4E13BF3A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91971" y="495983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103632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198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352798"/>
            <a:ext cx="103632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876300" y="4329372"/>
            <a:ext cx="10363200" cy="1461828"/>
          </a:xfrm>
        </p:spPr>
        <p:txBody>
          <a:bodyPr anchor="t"/>
          <a:lstStyle>
            <a:lvl1pPr algn="l">
              <a:defRPr sz="2400" b="1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4341816"/>
            <a:ext cx="11176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92629" y="2954111"/>
            <a:ext cx="10363200" cy="1379538"/>
          </a:xfrm>
        </p:spPr>
        <p:txBody>
          <a:bodyPr anchor="b"/>
          <a:lstStyle>
            <a:lvl1pPr algn="l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7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9B5BA6F-FC6A-72F0-2956-B5D2B95948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C98F47-9A23-4C80-6D8F-BE3350F3FC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5814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D4283C-CF5C-F1EA-30AE-7E1174A3F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7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60A81FB-C004-C12B-6C95-7F30D67A7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81280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F4EE012-9C95-F732-B805-D1C401C58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6491"/>
            <a:ext cx="1206260" cy="6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2192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0" y="6550026"/>
            <a:ext cx="8636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3240" y="6553200"/>
            <a:ext cx="1016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2163233" y="152400"/>
            <a:ext cx="95207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2/20/2025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  <p:sldLayoutId id="2147483725" r:id="rId7"/>
    <p:sldLayoutId id="2147483726" r:id="rId8"/>
    <p:sldLayoutId id="2147483729" r:id="rId9"/>
    <p:sldLayoutId id="2147483728" r:id="rId10"/>
    <p:sldLayoutId id="2147483727" r:id="rId11"/>
    <p:sldLayoutId id="2147483730" r:id="rId12"/>
    <p:sldLayoutId id="2147483731" r:id="rId13"/>
    <p:sldLayoutId id="2147483757" r:id="rId14"/>
    <p:sldLayoutId id="2147483758" r:id="rId15"/>
    <p:sldLayoutId id="2147483759" r:id="rId16"/>
    <p:sldLayoutId id="2147483754" r:id="rId1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D061FB-86A3-13B1-04CE-20CBC687C5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70FBF-3577-4646-3400-2DEDFB440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9A08D-1080-F6C1-B95B-A9172912A5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this template is </a:t>
            </a:r>
            <a:r>
              <a:rPr lang="en-US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proposal submissions to this BAA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Proposers must  include all information in the Proposal Summary Slide Template, Proposal Instructions and Volume I Template (Technical and Management), and Proposal Instructions and Volume II Template (Cost) to constitute a full proposal submission.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DARPA Standard Cost Proposal Spreadsheet is 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Proposals without the DARPA Standard Cost Proposal Spreadsheet will 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constitute a full proposal submission.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Proposals not meeting the format prescribed herein may not be reviewed.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1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Proposal Summary Slide Template must include all components and must be submitted in Microsoft PowerPoint format under the file naming convention “</a:t>
            </a:r>
            <a:r>
              <a:rPr lang="en-US" sz="1400" b="1" i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_Proposal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Summary Slide”.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 submissions must be written in English, and all pages shall be formatted for printing on 8-1/2 by 11-inch paper with 1-inch margins and font size no smaller than 12-point. Font sizes of 8 or 10-point may be used for figures, tables, and charts.</a:t>
            </a:r>
          </a:p>
          <a:p>
            <a:endParaRPr lang="en-US" sz="1400" b="1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[Content requirements on the Proposal Summary Slide Template are stated in blue font and should be deleted prior to abstract submission.]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FDE8A-7D31-1292-2874-4EEBB91A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Summary Slide Instructions and Template</a:t>
            </a:r>
          </a:p>
        </p:txBody>
      </p:sp>
    </p:spTree>
    <p:extLst>
      <p:ext uri="{BB962C8B-B14F-4D97-AF65-F5344CB8AC3E}">
        <p14:creationId xmlns:p14="http://schemas.microsoft.com/office/powerpoint/2010/main" val="349156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06B6A0-E55B-F577-382A-BABD5F6C1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EB00B-8864-6757-9D52-D633525FB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93D45-A7B9-5782-5F7D-8C6192AEDF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sz="1200" b="1" dirty="0">
                <a:latin typeface="Tahoma" pitchFamily="34" charset="0"/>
                <a:cs typeface="Tahoma" pitchFamily="34" charset="0"/>
              </a:rPr>
              <a:t>Proposed Technical Approach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How the approach addresses the key challenges of the program.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Why your approach’s key innovation will succeed where others have failed.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Most significant limitation to your approach and how you will compensate.</a:t>
            </a:r>
          </a:p>
          <a:p>
            <a:pPr marL="0" indent="0" fontAlgn="base">
              <a:spcBef>
                <a:spcPts val="600"/>
              </a:spcBef>
              <a:buNone/>
              <a:defRPr/>
            </a:pPr>
            <a:r>
              <a:rPr lang="en-US" sz="1200" dirty="0">
                <a:solidFill>
                  <a:srgbClr val="0070C0"/>
                </a:solidFill>
              </a:rPr>
              <a:t>These bullets, combined with the graphic below, should clearly convey what is proposed.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C56F6-5410-2142-E71C-02D2B209E30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sz="1200" b="1" dirty="0">
                <a:latin typeface="Tahoma" pitchFamily="34" charset="0"/>
                <a:cs typeface="Tahoma" pitchFamily="34" charset="0"/>
              </a:rPr>
              <a:t>Technical Rationale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State your goal using absolutely no jargon. 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Summarize how you will accomplish technical goals and achieve program metrics. </a:t>
            </a:r>
            <a:endParaRPr lang="en-US" sz="1200" i="1" dirty="0">
              <a:solidFill>
                <a:srgbClr val="0070C0"/>
              </a:solidFill>
            </a:endParaRP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Describe how progress will be measured.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Identify major technical risks and describe mitigations.</a:t>
            </a:r>
          </a:p>
          <a:p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C9CE8-5F0C-B6AB-728A-6A1204D9E2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sz="1200" b="1" dirty="0">
                <a:latin typeface="Tahoma" pitchFamily="34" charset="0"/>
                <a:cs typeface="Tahoma" pitchFamily="34" charset="0"/>
              </a:rPr>
              <a:t>Team organization, Milestones, and Schedule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Show the proposed team organization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Summarize technical milestones (intermediate and end‐of-phase milestones)</a:t>
            </a:r>
          </a:p>
          <a:p>
            <a:pPr marL="171450" indent="-171450" fontAlgn="base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200" dirty="0">
                <a:solidFill>
                  <a:srgbClr val="0070C0"/>
                </a:solidFill>
              </a:rPr>
              <a:t>Compact illustration of project schedule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00B98D7-1DF6-1944-E0A0-5BD77C4BA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200" cy="668368"/>
          </a:xfrm>
        </p:spPr>
        <p:txBody>
          <a:bodyPr numCol="1" anchor="t"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prstClr val="black"/>
                </a:solidFill>
              </a:rPr>
              <a:t>Title: </a:t>
            </a:r>
            <a:r>
              <a:rPr lang="en-US" sz="1000" dirty="0">
                <a:solidFill>
                  <a:srgbClr val="0070C0"/>
                </a:solidFill>
              </a:rPr>
              <a:t>Proposal Title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Proposer: </a:t>
            </a:r>
            <a:r>
              <a:rPr lang="en-US" sz="1000" dirty="0">
                <a:solidFill>
                  <a:srgbClr val="0070C0"/>
                </a:solidFill>
              </a:rPr>
              <a:t>Prime Contractor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PI: </a:t>
            </a:r>
            <a:r>
              <a:rPr lang="en-US" sz="1000" dirty="0">
                <a:solidFill>
                  <a:srgbClr val="0070C0"/>
                </a:solidFill>
              </a:rPr>
              <a:t>Title </a:t>
            </a:r>
            <a:r>
              <a:rPr lang="en-US" sz="1000" dirty="0" err="1">
                <a:solidFill>
                  <a:srgbClr val="0070C0"/>
                </a:solidFill>
              </a:rPr>
              <a:t>Firstname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Lastname</a:t>
            </a:r>
            <a:r>
              <a:rPr lang="en-US" sz="1000" dirty="0">
                <a:solidFill>
                  <a:srgbClr val="0070C0"/>
                </a:solidFill>
              </a:rPr>
              <a:t> (xx% LOE)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Subcontractors: </a:t>
            </a:r>
            <a:r>
              <a:rPr lang="en-US" sz="1000" dirty="0">
                <a:solidFill>
                  <a:srgbClr val="0070C0"/>
                </a:solidFill>
              </a:rPr>
              <a:t>Organization (Name), Organization (Name)</a:t>
            </a:r>
            <a:br>
              <a:rPr lang="en-US" sz="1000" strike="sngStrike" dirty="0">
                <a:solidFill>
                  <a:srgbClr val="C00000"/>
                </a:solidFill>
              </a:rPr>
            </a:br>
            <a:endParaRPr lang="en-US" sz="1000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6F8A9631-D4D7-03F1-4F05-9348E8848A1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994" y="3325348"/>
            <a:ext cx="5376863" cy="2362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Replace this image with a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</a:rPr>
              <a:t>GRAPHIC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representative of the proposed technical approach</a:t>
            </a:r>
          </a:p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7AE2FF-B06E-5292-B507-98B2049AC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10597"/>
              </p:ext>
            </p:extLst>
          </p:nvPr>
        </p:nvGraphicFramePr>
        <p:xfrm>
          <a:off x="1208428" y="6113782"/>
          <a:ext cx="417285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71">
                  <a:extLst>
                    <a:ext uri="{9D8B030D-6E8A-4147-A177-3AD203B41FA5}">
                      <a16:colId xmlns:a16="http://schemas.microsoft.com/office/drawing/2014/main" val="2162103200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4135317900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200732569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3362713628"/>
                    </a:ext>
                  </a:extLst>
                </a:gridCol>
                <a:gridCol w="834571">
                  <a:extLst>
                    <a:ext uri="{9D8B030D-6E8A-4147-A177-3AD203B41FA5}">
                      <a16:colId xmlns:a16="http://schemas.microsoft.com/office/drawing/2014/main" val="1917596323"/>
                    </a:ext>
                  </a:extLst>
                </a:gridCol>
              </a:tblGrid>
              <a:tr h="224367">
                <a:tc>
                  <a:txBody>
                    <a:bodyPr/>
                    <a:lstStyle/>
                    <a:p>
                      <a:r>
                        <a:rPr lang="en-US" sz="10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9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90593"/>
                  </a:ext>
                </a:extLst>
              </a:tr>
            </a:tbl>
          </a:graphicData>
        </a:graphic>
      </p:graphicFrame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FC9E61B7-FFED-1306-908B-8D8D6914CA18}"/>
              </a:ext>
            </a:extLst>
          </p:cNvPr>
          <p:cNvSpPr txBox="1">
            <a:spLocks/>
          </p:cNvSpPr>
          <p:nvPr/>
        </p:nvSpPr>
        <p:spPr>
          <a:xfrm>
            <a:off x="1259610" y="5829626"/>
            <a:ext cx="4070489" cy="2841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summarize cost per phase in the table below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/>
            <a:endParaRPr lang="en-US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298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Updated_DARPA_Template_20190102_1237.pptx" id="{73648ED9-5A49-4BD0-BC42-DE32C2E6CF09}" vid="{D0B459EC-B9B7-4546-9243-8AF0A3298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46ECFD0D824C4888D77A5332D37124" ma:contentTypeVersion="4" ma:contentTypeDescription="Create a new document." ma:contentTypeScope="" ma:versionID="ebbfe5b1d6197a065a9d228fd8b2d7f0">
  <xsd:schema xmlns:xsd="http://www.w3.org/2001/XMLSchema" xmlns:xs="http://www.w3.org/2001/XMLSchema" xmlns:p="http://schemas.microsoft.com/office/2006/metadata/properties" xmlns:ns2="28374824-52aa-4248-bcfd-5ad3eb03580e" targetNamespace="http://schemas.microsoft.com/office/2006/metadata/properties" ma:root="true" ma:fieldsID="28b7adce1943c89caa176e230266a5f9" ns2:_="">
    <xsd:import namespace="28374824-52aa-4248-bcfd-5ad3eb0358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74824-52aa-4248-bcfd-5ad3eb0358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4379B-2934-4F1B-ABB1-5BA8F6965C44}">
  <ds:schemaRefs>
    <ds:schemaRef ds:uri="http://purl.org/dc/elements/1.1/"/>
    <ds:schemaRef ds:uri="http://schemas.microsoft.com/office/2006/documentManagement/types"/>
    <ds:schemaRef ds:uri="28374824-52aa-4248-bcfd-5ad3eb03580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BB7178-14EB-4004-9EE1-2F89216661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15AE8-94DC-461A-AED4-91608D714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74824-52aa-4248-bcfd-5ad3eb035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4566</TotalTime>
  <Words>386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Office Theme</vt:lpstr>
      <vt:lpstr>Proposal Summary Slide Instructions and Template</vt:lpstr>
      <vt:lpstr>Title: Proposal Title Proposer: Prime Contractor PI: Title Firstname Lastname (xx% LOE) Subcontractors: Organization (Name), Organization (Name) </vt:lpstr>
    </vt:vector>
  </TitlesOfParts>
  <Company>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LINC detailed metrics and milestones</dc:title>
  <dc:creator>Waisel, Laurie (contr-i2o)</dc:creator>
  <cp:lastModifiedBy>Kershner, Bethany (contr-i2o)</cp:lastModifiedBy>
  <cp:revision>62</cp:revision>
  <cp:lastPrinted>2011-09-22T20:00:03Z</cp:lastPrinted>
  <dcterms:created xsi:type="dcterms:W3CDTF">2021-06-04T16:12:57Z</dcterms:created>
  <dcterms:modified xsi:type="dcterms:W3CDTF">2025-02-20T15:24:36Z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0x010100D846ECFD0D824C4888D77A5332D37124</vt:lpwstr>
  </property>
</Properties>
</file>