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84" r:id="rId5"/>
    <p:sldId id="291" r:id="rId6"/>
    <p:sldId id="287" r:id="rId7"/>
    <p:sldId id="288" r:id="rId8"/>
    <p:sldId id="289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50000"/>
      </a:spcBef>
      <a:spcAft>
        <a:spcPct val="0"/>
      </a:spcAft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accent2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FF"/>
    <a:srgbClr val="6A9E60"/>
    <a:srgbClr val="75B765"/>
    <a:srgbClr val="CC0066"/>
    <a:srgbClr val="FF6699"/>
    <a:srgbClr val="66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F534FA-6416-4B3F-A247-F55CB8B71F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5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B4E31-C44C-4218-8F54-B2B9611559E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87763" y="98425"/>
            <a:ext cx="3919537" cy="2940050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47638" y="125413"/>
            <a:ext cx="4295775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6" tIns="46034" rIns="92066" bIns="46034">
            <a:spAutoFit/>
          </a:bodyPr>
          <a:lstStyle/>
          <a:p>
            <a:pPr eaLnBrk="0" latinLnBrk="0" hangingPunct="0">
              <a:lnSpc>
                <a:spcPct val="90000"/>
              </a:lnSpc>
            </a:pPr>
            <a:r>
              <a:rPr lang="en-US" altLang="ko-KR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Speaker Notes</a:t>
            </a:r>
            <a:endParaRPr lang="en-US" altLang="ko-KR" b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  <a:p>
            <a:pPr eaLnBrk="0" latinLnBrk="0" hangingPunct="0">
              <a:lnSpc>
                <a:spcPct val="90000"/>
              </a:lnSpc>
            </a:pPr>
            <a:r>
              <a:rPr lang="en-US" altLang="ko-KR" sz="1400" b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Use this space for overall notes and general comments.  Simply select this text and replace it with your own comments.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7150" y="3228975"/>
            <a:ext cx="67151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6" tIns="46034" rIns="92066" bIns="46034">
            <a:spAutoFit/>
          </a:bodyPr>
          <a:lstStyle/>
          <a:p>
            <a:pPr eaLnBrk="0" latinLnBrk="0" hangingPunct="0">
              <a:lnSpc>
                <a:spcPct val="90000"/>
              </a:lnSpc>
            </a:pPr>
            <a:r>
              <a:rPr lang="en-US" altLang="ko-KR" sz="1400" b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Summary</a:t>
            </a:r>
          </a:p>
          <a:p>
            <a:pPr eaLnBrk="0" latinLnBrk="0" hangingPunct="0">
              <a:lnSpc>
                <a:spcPct val="90000"/>
              </a:lnSpc>
            </a:pPr>
            <a:r>
              <a:rPr lang="en-US" altLang="ko-KR" sz="1400" u="sng">
                <a:solidFill>
                  <a:schemeClr val="tx1"/>
                </a:solidFill>
                <a:latin typeface="Arial" charset="0"/>
                <a:ea typeface="굴림" pitchFamily="50" charset="-127"/>
              </a:rPr>
              <a:t>Heading</a:t>
            </a:r>
            <a:r>
              <a:rPr lang="en-US" altLang="ko-KR" sz="1400" b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.  Text.  </a:t>
            </a:r>
          </a:p>
          <a:p>
            <a:pPr eaLnBrk="0" latinLnBrk="0" hangingPunct="0">
              <a:lnSpc>
                <a:spcPct val="90000"/>
              </a:lnSpc>
            </a:pPr>
            <a:r>
              <a:rPr lang="en-US" altLang="ko-KR" sz="1400" u="sng">
                <a:solidFill>
                  <a:schemeClr val="tx1"/>
                </a:solidFill>
                <a:latin typeface="Arial" charset="0"/>
                <a:ea typeface="굴림" pitchFamily="50" charset="-127"/>
              </a:rPr>
              <a:t>Heading</a:t>
            </a:r>
            <a:r>
              <a:rPr lang="en-US" altLang="ko-KR" sz="1400" b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.  Text.</a:t>
            </a:r>
          </a:p>
          <a:p>
            <a:pPr eaLnBrk="0" latinLnBrk="0" hangingPunct="0">
              <a:lnSpc>
                <a:spcPct val="90000"/>
              </a:lnSpc>
            </a:pPr>
            <a:r>
              <a:rPr lang="en-US" altLang="ko-KR" sz="1400" u="sng">
                <a:solidFill>
                  <a:schemeClr val="tx1"/>
                </a:solidFill>
                <a:latin typeface="Arial" charset="0"/>
                <a:ea typeface="굴림" pitchFamily="50" charset="-127"/>
              </a:rPr>
              <a:t>Heading</a:t>
            </a:r>
            <a:r>
              <a:rPr lang="en-US" altLang="ko-KR" sz="1400" b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.  Text.</a:t>
            </a:r>
          </a:p>
          <a:p>
            <a:pPr eaLnBrk="0" latinLnBrk="0" hangingPunct="0">
              <a:lnSpc>
                <a:spcPct val="90000"/>
              </a:lnSpc>
            </a:pPr>
            <a:r>
              <a:rPr lang="en-US" altLang="ko-KR" sz="1400" u="sng">
                <a:solidFill>
                  <a:schemeClr val="tx1"/>
                </a:solidFill>
                <a:latin typeface="Arial" charset="0"/>
                <a:ea typeface="굴림" pitchFamily="50" charset="-127"/>
              </a:rPr>
              <a:t>Heading</a:t>
            </a:r>
            <a:r>
              <a:rPr lang="en-US" altLang="ko-KR" sz="1400" b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.  Text.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white">
          <a:xfrm>
            <a:off x="0" y="4221163"/>
            <a:ext cx="9144000" cy="2636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 rot="10800000">
            <a:off x="7413625" y="5162550"/>
            <a:ext cx="1655763" cy="1630363"/>
            <a:chOff x="0" y="2704"/>
            <a:chExt cx="1063" cy="1086"/>
          </a:xfrm>
        </p:grpSpPr>
        <p:sp>
          <p:nvSpPr>
            <p:cNvPr id="6" name="Rectangle 19"/>
            <p:cNvSpPr>
              <a:spLocks noChangeArrowheads="1"/>
            </p:cNvSpPr>
            <p:nvPr userDrawn="1"/>
          </p:nvSpPr>
          <p:spPr bwMode="ltGray">
            <a:xfrm>
              <a:off x="-6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Rectangle 20"/>
            <p:cNvSpPr>
              <a:spLocks noChangeArrowheads="1"/>
            </p:cNvSpPr>
            <p:nvPr userDrawn="1"/>
          </p:nvSpPr>
          <p:spPr bwMode="ltGray">
            <a:xfrm>
              <a:off x="290" y="2704"/>
              <a:ext cx="221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 userDrawn="1"/>
          </p:nvSpPr>
          <p:spPr bwMode="ltGray">
            <a:xfrm>
              <a:off x="561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22"/>
            <p:cNvSpPr>
              <a:spLocks noChangeArrowheads="1"/>
            </p:cNvSpPr>
            <p:nvPr userDrawn="1"/>
          </p:nvSpPr>
          <p:spPr bwMode="ltGray">
            <a:xfrm>
              <a:off x="-6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Rectangle 23"/>
            <p:cNvSpPr>
              <a:spLocks noChangeArrowheads="1"/>
            </p:cNvSpPr>
            <p:nvPr userDrawn="1"/>
          </p:nvSpPr>
          <p:spPr bwMode="ltGray">
            <a:xfrm>
              <a:off x="290" y="2990"/>
              <a:ext cx="221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Rectangle 24"/>
            <p:cNvSpPr>
              <a:spLocks noChangeArrowheads="1"/>
            </p:cNvSpPr>
            <p:nvPr userDrawn="1"/>
          </p:nvSpPr>
          <p:spPr bwMode="ltGray">
            <a:xfrm>
              <a:off x="561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Rectangle 25"/>
            <p:cNvSpPr>
              <a:spLocks noChangeArrowheads="1"/>
            </p:cNvSpPr>
            <p:nvPr userDrawn="1"/>
          </p:nvSpPr>
          <p:spPr bwMode="ltGray">
            <a:xfrm>
              <a:off x="833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Rectangle 26"/>
            <p:cNvSpPr>
              <a:spLocks noChangeArrowheads="1"/>
            </p:cNvSpPr>
            <p:nvPr userDrawn="1"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Rectangle 27"/>
            <p:cNvSpPr>
              <a:spLocks noChangeArrowheads="1"/>
            </p:cNvSpPr>
            <p:nvPr userDrawn="1"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Rectangle 28"/>
            <p:cNvSpPr>
              <a:spLocks noChangeArrowheads="1"/>
            </p:cNvSpPr>
            <p:nvPr userDrawn="1"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20638" y="4281488"/>
            <a:ext cx="1655762" cy="1630362"/>
            <a:chOff x="0" y="2704"/>
            <a:chExt cx="1063" cy="1086"/>
          </a:xfrm>
        </p:grpSpPr>
        <p:sp>
          <p:nvSpPr>
            <p:cNvPr id="17" name="Rectangle 30"/>
            <p:cNvSpPr>
              <a:spLocks noChangeArrowheads="1"/>
            </p:cNvSpPr>
            <p:nvPr userDrawn="1"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Rectangle 31"/>
            <p:cNvSpPr>
              <a:spLocks noChangeArrowheads="1"/>
            </p:cNvSpPr>
            <p:nvPr userDrawn="1"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Rectangle 32"/>
            <p:cNvSpPr>
              <a:spLocks noChangeArrowheads="1"/>
            </p:cNvSpPr>
            <p:nvPr userDrawn="1"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Rectangle 33"/>
            <p:cNvSpPr>
              <a:spLocks noChangeArrowheads="1"/>
            </p:cNvSpPr>
            <p:nvPr userDrawn="1"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Rectangle 34"/>
            <p:cNvSpPr>
              <a:spLocks noChangeArrowheads="1"/>
            </p:cNvSpPr>
            <p:nvPr userDrawn="1"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Rectangle 35"/>
            <p:cNvSpPr>
              <a:spLocks noChangeArrowheads="1"/>
            </p:cNvSpPr>
            <p:nvPr userDrawn="1"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Rectangle 36"/>
            <p:cNvSpPr>
              <a:spLocks noChangeArrowheads="1"/>
            </p:cNvSpPr>
            <p:nvPr userDrawn="1"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Rectangle 37"/>
            <p:cNvSpPr>
              <a:spLocks noChangeArrowheads="1"/>
            </p:cNvSpPr>
            <p:nvPr userDrawn="1"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Rectangle 38"/>
            <p:cNvSpPr>
              <a:spLocks noChangeArrowheads="1"/>
            </p:cNvSpPr>
            <p:nvPr userDrawn="1"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Rectangle 39"/>
            <p:cNvSpPr>
              <a:spLocks noChangeArrowheads="1"/>
            </p:cNvSpPr>
            <p:nvPr userDrawn="1"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81088" y="5443538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4572000"/>
            <a:ext cx="7239000" cy="631825"/>
          </a:xfrm>
        </p:spPr>
        <p:txBody>
          <a:bodyPr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FB35-83C8-480D-B7B4-92CCEF6843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800BB-3C01-488F-BBED-2D3270BA3A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6D913-59CA-4735-9A0C-5A191F8F74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B6C3D-B3D8-4FDE-93C9-22498F703A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3BFB-BB25-4B2E-9E75-FE23DC7D41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60F2-FB88-4EB0-8A5D-F065832B5F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1485-619F-4B13-99C6-828A7E52A4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897BF-3BB0-41B5-84F4-0CA28AC85E5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26A4-D967-403A-A60C-27485B47A0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074E-05EF-488B-8AC3-0534F481D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white">
          <a:xfrm>
            <a:off x="0" y="0"/>
            <a:ext cx="91440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8" name="Group 16"/>
          <p:cNvGrpSpPr>
            <a:grpSpLocks/>
          </p:cNvGrpSpPr>
          <p:nvPr/>
        </p:nvGrpSpPr>
        <p:grpSpPr bwMode="auto">
          <a:xfrm>
            <a:off x="44450" y="44450"/>
            <a:ext cx="863600" cy="847725"/>
            <a:chOff x="0" y="2704"/>
            <a:chExt cx="1063" cy="1086"/>
          </a:xfrm>
        </p:grpSpPr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0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>
              <a:off x="295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>
              <a:off x="567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4" name="Rectangle 20"/>
            <p:cNvSpPr>
              <a:spLocks noChangeArrowheads="1"/>
            </p:cNvSpPr>
            <p:nvPr userDrawn="1"/>
          </p:nvSpPr>
          <p:spPr bwMode="gray">
            <a:xfrm>
              <a:off x="0" y="2991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5" name="Rectangle 21"/>
            <p:cNvSpPr>
              <a:spLocks noChangeArrowheads="1"/>
            </p:cNvSpPr>
            <p:nvPr userDrawn="1"/>
          </p:nvSpPr>
          <p:spPr bwMode="gray">
            <a:xfrm>
              <a:off x="295" y="2991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gray">
            <a:xfrm>
              <a:off x="567" y="2991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gray">
            <a:xfrm>
              <a:off x="838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gray">
            <a:xfrm>
              <a:off x="295" y="3273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gray">
            <a:xfrm>
              <a:off x="0" y="3273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 userDrawn="1"/>
          </p:nvSpPr>
          <p:spPr bwMode="gray">
            <a:xfrm>
              <a:off x="0" y="3562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029" name="Group 27"/>
          <p:cNvGrpSpPr>
            <a:grpSpLocks/>
          </p:cNvGrpSpPr>
          <p:nvPr/>
        </p:nvGrpSpPr>
        <p:grpSpPr bwMode="auto">
          <a:xfrm rot="10800000">
            <a:off x="8228013" y="22225"/>
            <a:ext cx="863600" cy="847725"/>
            <a:chOff x="0" y="2704"/>
            <a:chExt cx="1063" cy="1086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12" y="2716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07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4" name="Rectangle 30"/>
            <p:cNvSpPr>
              <a:spLocks noChangeArrowheads="1"/>
            </p:cNvSpPr>
            <p:nvPr userDrawn="1"/>
          </p:nvSpPr>
          <p:spPr bwMode="gray">
            <a:xfrm>
              <a:off x="578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gray">
            <a:xfrm>
              <a:off x="12" y="3015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6" name="Rectangle 32"/>
            <p:cNvSpPr>
              <a:spLocks noChangeArrowheads="1"/>
            </p:cNvSpPr>
            <p:nvPr userDrawn="1"/>
          </p:nvSpPr>
          <p:spPr bwMode="gray">
            <a:xfrm>
              <a:off x="307" y="3003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gray">
            <a:xfrm>
              <a:off x="578" y="3003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gray">
            <a:xfrm>
              <a:off x="850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gray">
            <a:xfrm>
              <a:off x="307" y="3298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60" name="Rectangle 36"/>
            <p:cNvSpPr>
              <a:spLocks noChangeArrowheads="1"/>
            </p:cNvSpPr>
            <p:nvPr userDrawn="1"/>
          </p:nvSpPr>
          <p:spPr bwMode="gray">
            <a:xfrm>
              <a:off x="12" y="3298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gray">
            <a:xfrm>
              <a:off x="12" y="357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2800" y="6567488"/>
            <a:ext cx="1524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spcBef>
                <a:spcPct val="0"/>
              </a:spcBef>
              <a:defRPr kumimoji="0" sz="1000">
                <a:solidFill>
                  <a:schemeClr val="tx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Company  Logo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50" y="6565900"/>
            <a:ext cx="609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spcBef>
                <a:spcPct val="0"/>
              </a:spcBef>
              <a:defRPr kumimoji="0" sz="1000" b="0">
                <a:solidFill>
                  <a:schemeClr val="tx2"/>
                </a:solidFill>
                <a:latin typeface="Verdan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FDACFF4-F1E7-413F-AF3D-B443DA54FD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ko-KR" sz="4400">
                <a:ea typeface="굴림" pitchFamily="50" charset="-127"/>
              </a:rPr>
            </a:b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A</a:t>
            </a:r>
            <a:r>
              <a:rPr lang="en-US" altLang="ko-KR" sz="2800">
                <a:ea typeface="굴림" pitchFamily="50" charset="-127"/>
              </a:rPr>
              <a:t>ctive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W</a:t>
            </a:r>
            <a:r>
              <a:rPr lang="en-US" altLang="ko-KR" sz="2800">
                <a:ea typeface="굴림" pitchFamily="50" charset="-127"/>
              </a:rPr>
              <a:t>eb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Do</a:t>
            </a:r>
            <a:r>
              <a:rPr lang="en-US" altLang="ko-KR" sz="2800">
                <a:ea typeface="굴림" pitchFamily="50" charset="-127"/>
              </a:rPr>
              <a:t>cument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earch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ervice</a:t>
            </a:r>
            <a:br>
              <a:rPr lang="en-US" altLang="ko-KR" sz="4400">
                <a:ea typeface="굴림" pitchFamily="50" charset="-127"/>
              </a:rPr>
            </a:br>
            <a:r>
              <a:rPr lang="en-US" altLang="ko-KR" sz="4400">
                <a:solidFill>
                  <a:schemeClr val="folHlink"/>
                </a:solidFill>
                <a:ea typeface="굴림" pitchFamily="50" charset="-127"/>
              </a:rPr>
              <a:t>AWDoSS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3" name="AutoShape 41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latinLnBrk="0">
              <a:spcBef>
                <a:spcPct val="0"/>
              </a:spcBef>
              <a:defRPr/>
            </a:pPr>
            <a:endParaRPr kumimoji="0" lang="ko-KR" altLang="en-US" b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4099" name="AutoShape 42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ko-KR" altLang="en-US"/>
          </a:p>
        </p:txBody>
      </p:sp>
      <p:sp>
        <p:nvSpPr>
          <p:cNvPr id="4100" name="AutoShape 43"/>
          <p:cNvSpPr>
            <a:spLocks noChangeArrowheads="1"/>
          </p:cNvSpPr>
          <p:nvPr/>
        </p:nvSpPr>
        <p:spPr bwMode="gray">
          <a:xfrm>
            <a:off x="2057400" y="4876800"/>
            <a:ext cx="426878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개발 시스템 구조</a:t>
            </a:r>
          </a:p>
        </p:txBody>
      </p:sp>
      <p:sp>
        <p:nvSpPr>
          <p:cNvPr id="4101" name="AutoShape 44"/>
          <p:cNvSpPr>
            <a:spLocks noChangeArrowheads="1"/>
          </p:cNvSpPr>
          <p:nvPr/>
        </p:nvSpPr>
        <p:spPr bwMode="gray">
          <a:xfrm>
            <a:off x="2444088" y="3997656"/>
            <a:ext cx="440709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프로젝트 진행 </a:t>
            </a:r>
            <a:r>
              <a:rPr kumimoji="0" lang="ko-KR" altLang="en-US">
                <a:solidFill>
                  <a:schemeClr val="tx1"/>
                </a:solidFill>
                <a:latin typeface="Arial" charset="0"/>
                <a:ea typeface="굴림" pitchFamily="50" charset="-127"/>
              </a:rPr>
              <a:t>일정 </a:t>
            </a:r>
            <a:endParaRPr kumimoji="0" lang="ko-KR" altLang="en-US" dirty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4102" name="AutoShape 45"/>
          <p:cNvSpPr>
            <a:spLocks noChangeArrowheads="1"/>
          </p:cNvSpPr>
          <p:nvPr/>
        </p:nvSpPr>
        <p:spPr bwMode="gray">
          <a:xfrm>
            <a:off x="2403144" y="314580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>
                <a:solidFill>
                  <a:schemeClr val="tx1"/>
                </a:solidFill>
                <a:latin typeface="Arial" charset="0"/>
                <a:ea typeface="굴림" pitchFamily="50" charset="-127"/>
              </a:rPr>
              <a:t>사업 추진 조직</a:t>
            </a:r>
          </a:p>
        </p:txBody>
      </p:sp>
      <p:sp>
        <p:nvSpPr>
          <p:cNvPr id="4103" name="AutoShape 46"/>
          <p:cNvSpPr>
            <a:spLocks noChangeArrowheads="1"/>
          </p:cNvSpPr>
          <p:nvPr/>
        </p:nvSpPr>
        <p:spPr bwMode="gray">
          <a:xfrm>
            <a:off x="2035792" y="2196152"/>
            <a:ext cx="4191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>
                <a:solidFill>
                  <a:schemeClr val="tx1"/>
                </a:solidFill>
                <a:latin typeface="Arial" charset="0"/>
                <a:ea typeface="굴림" pitchFamily="50" charset="-127"/>
              </a:rPr>
              <a:t>목표 시스템의 특징</a:t>
            </a:r>
          </a:p>
        </p:txBody>
      </p:sp>
      <p:sp>
        <p:nvSpPr>
          <p:cNvPr id="4104" name="AutoShape 47"/>
          <p:cNvSpPr>
            <a:spLocks noChangeArrowheads="1"/>
          </p:cNvSpPr>
          <p:nvPr/>
        </p:nvSpPr>
        <p:spPr bwMode="gray">
          <a:xfrm>
            <a:off x="1219200" y="1447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>
                <a:solidFill>
                  <a:schemeClr val="tx1"/>
                </a:solidFill>
                <a:latin typeface="Arial" charset="0"/>
                <a:ea typeface="굴림" pitchFamily="50" charset="-127"/>
              </a:rPr>
              <a:t>추진 목표</a:t>
            </a:r>
          </a:p>
        </p:txBody>
      </p:sp>
      <p:grpSp>
        <p:nvGrpSpPr>
          <p:cNvPr id="4105" name="Group 48"/>
          <p:cNvGrpSpPr>
            <a:grpSpLocks/>
          </p:cNvGrpSpPr>
          <p:nvPr/>
        </p:nvGrpSpPr>
        <p:grpSpPr bwMode="auto">
          <a:xfrm>
            <a:off x="901700" y="1536700"/>
            <a:ext cx="381000" cy="381000"/>
            <a:chOff x="2078" y="1680"/>
            <a:chExt cx="1615" cy="1615"/>
          </a:xfrm>
        </p:grpSpPr>
        <p:sp>
          <p:nvSpPr>
            <p:cNvPr id="4136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7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39" name="Oval 5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5" name="Oval 5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41" name="Oval 5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106" name="Group 55"/>
          <p:cNvGrpSpPr>
            <a:grpSpLocks/>
          </p:cNvGrpSpPr>
          <p:nvPr/>
        </p:nvGrpSpPr>
        <p:grpSpPr bwMode="auto">
          <a:xfrm>
            <a:off x="1730992" y="2302515"/>
            <a:ext cx="381000" cy="381000"/>
            <a:chOff x="2078" y="1680"/>
            <a:chExt cx="1615" cy="1615"/>
          </a:xfrm>
        </p:grpSpPr>
        <p:sp>
          <p:nvSpPr>
            <p:cNvPr id="4130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1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33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2" name="Oval 6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35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107" name="Group 62"/>
          <p:cNvGrpSpPr>
            <a:grpSpLocks/>
          </p:cNvGrpSpPr>
          <p:nvPr/>
        </p:nvGrpSpPr>
        <p:grpSpPr bwMode="auto">
          <a:xfrm>
            <a:off x="2098344" y="3222008"/>
            <a:ext cx="381000" cy="381000"/>
            <a:chOff x="2078" y="1680"/>
            <a:chExt cx="1615" cy="1615"/>
          </a:xfrm>
        </p:grpSpPr>
        <p:sp>
          <p:nvSpPr>
            <p:cNvPr id="4124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5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27" name="Oval 6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9" name="Oval 6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29" name="Oval 6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108" name="Group 69"/>
          <p:cNvGrpSpPr>
            <a:grpSpLocks/>
          </p:cNvGrpSpPr>
          <p:nvPr/>
        </p:nvGrpSpPr>
        <p:grpSpPr bwMode="auto">
          <a:xfrm>
            <a:off x="2107538" y="4099256"/>
            <a:ext cx="381000" cy="381000"/>
            <a:chOff x="2078" y="1680"/>
            <a:chExt cx="1615" cy="1615"/>
          </a:xfrm>
        </p:grpSpPr>
        <p:sp>
          <p:nvSpPr>
            <p:cNvPr id="4118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9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21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6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23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109" name="Group 76"/>
          <p:cNvGrpSpPr>
            <a:grpSpLocks/>
          </p:cNvGrpSpPr>
          <p:nvPr/>
        </p:nvGrpSpPr>
        <p:grpSpPr bwMode="auto">
          <a:xfrm>
            <a:off x="1758950" y="4926013"/>
            <a:ext cx="355600" cy="381000"/>
            <a:chOff x="2078" y="1680"/>
            <a:chExt cx="1615" cy="1615"/>
          </a:xfrm>
        </p:grpSpPr>
        <p:sp>
          <p:nvSpPr>
            <p:cNvPr id="4112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3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15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3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17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A</a:t>
            </a:r>
            <a:r>
              <a:rPr lang="en-US" altLang="ko-KR" sz="2800">
                <a:ea typeface="굴림" pitchFamily="50" charset="-127"/>
              </a:rPr>
              <a:t>ctive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W</a:t>
            </a:r>
            <a:r>
              <a:rPr lang="en-US" altLang="ko-KR" sz="2800">
                <a:ea typeface="굴림" pitchFamily="50" charset="-127"/>
              </a:rPr>
              <a:t>eb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Do</a:t>
            </a:r>
            <a:r>
              <a:rPr lang="en-US" altLang="ko-KR" sz="2800">
                <a:ea typeface="굴림" pitchFamily="50" charset="-127"/>
              </a:rPr>
              <a:t>cument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earch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ervice</a:t>
            </a:r>
            <a:br>
              <a:rPr lang="en-US" altLang="ko-KR" sz="2800">
                <a:ea typeface="굴림" pitchFamily="50" charset="-127"/>
              </a:rPr>
            </a:br>
            <a:endParaRPr lang="en-US" altLang="ko-KR" sz="2800">
              <a:ea typeface="굴림" pitchFamily="50" charset="-127"/>
            </a:endParaRPr>
          </a:p>
        </p:txBody>
      </p:sp>
      <p:sp>
        <p:nvSpPr>
          <p:cNvPr id="46" name="AutoShape 43"/>
          <p:cNvSpPr>
            <a:spLocks noChangeArrowheads="1"/>
          </p:cNvSpPr>
          <p:nvPr/>
        </p:nvSpPr>
        <p:spPr bwMode="gray">
          <a:xfrm>
            <a:off x="1295400" y="5715000"/>
            <a:ext cx="426878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계층 구조</a:t>
            </a:r>
            <a:endParaRPr kumimoji="0" lang="en-US" altLang="ko-KR" dirty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grpSp>
        <p:nvGrpSpPr>
          <p:cNvPr id="47" name="Group 76"/>
          <p:cNvGrpSpPr>
            <a:grpSpLocks/>
          </p:cNvGrpSpPr>
          <p:nvPr/>
        </p:nvGrpSpPr>
        <p:grpSpPr bwMode="auto">
          <a:xfrm>
            <a:off x="996950" y="5764213"/>
            <a:ext cx="355600" cy="381000"/>
            <a:chOff x="2078" y="1680"/>
            <a:chExt cx="1615" cy="1615"/>
          </a:xfrm>
        </p:grpSpPr>
        <p:sp>
          <p:nvSpPr>
            <p:cNvPr id="48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3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2700000" scaled="0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A</a:t>
            </a:r>
            <a:r>
              <a:rPr lang="en-US" altLang="ko-KR" sz="2800">
                <a:ea typeface="굴림" pitchFamily="50" charset="-127"/>
              </a:rPr>
              <a:t>ctive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W</a:t>
            </a:r>
            <a:r>
              <a:rPr lang="en-US" altLang="ko-KR" sz="2800">
                <a:ea typeface="굴림" pitchFamily="50" charset="-127"/>
              </a:rPr>
              <a:t>eb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Do</a:t>
            </a:r>
            <a:r>
              <a:rPr lang="en-US" altLang="ko-KR" sz="2800">
                <a:ea typeface="굴림" pitchFamily="50" charset="-127"/>
              </a:rPr>
              <a:t>cument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earch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ervice</a:t>
            </a:r>
            <a:br>
              <a:rPr lang="en-US" altLang="ko-KR" sz="2800">
                <a:ea typeface="굴림" pitchFamily="50" charset="-127"/>
              </a:rPr>
            </a:br>
            <a:endParaRPr lang="en-US" altLang="ko-KR" sz="2800">
              <a:ea typeface="굴림" pitchFamily="50" charset="-127"/>
            </a:endParaRPr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533400" y="2759075"/>
            <a:ext cx="4876800" cy="3413125"/>
          </a:xfrm>
          <a:prstGeom prst="rightArrow">
            <a:avLst>
              <a:gd name="adj1" fmla="val 79306"/>
              <a:gd name="adj2" fmla="val 3119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defRPr/>
            </a:pPr>
            <a:endParaRPr kumimoji="0" lang="ko-KR" altLang="en-US" b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1147763" y="3657600"/>
            <a:ext cx="3124200" cy="5334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kumimoji="0" lang="en-US" altLang="ko-KR" sz="1600" dirty="0" err="1">
                <a:solidFill>
                  <a:schemeClr val="bg1"/>
                </a:solidFill>
                <a:latin typeface="Arial" charset="0"/>
                <a:ea typeface="굴림" pitchFamily="50" charset="-127"/>
              </a:rPr>
              <a:t>Lucene</a:t>
            </a:r>
            <a:r>
              <a:rPr kumimoji="0" lang="ko-KR" altLang="en-US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을 통한 인덱싱 및 </a:t>
            </a:r>
            <a:endParaRPr kumimoji="0" lang="en-US" altLang="ko-KR" sz="1600" dirty="0">
              <a:solidFill>
                <a:schemeClr val="bg1"/>
              </a:solidFill>
              <a:latin typeface="Arial" charset="0"/>
              <a:ea typeface="굴림" pitchFamily="50" charset="-127"/>
            </a:endParaRPr>
          </a:p>
          <a:p>
            <a:pPr algn="ctr" eaLnBrk="0" latinLnBrk="0" hangingPunct="0">
              <a:spcBef>
                <a:spcPct val="0"/>
              </a:spcBef>
              <a:defRPr/>
            </a:pPr>
            <a:r>
              <a:rPr kumimoji="0" lang="ko-KR" altLang="en-US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검색 서비스 제공 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blackWhite">
          <a:xfrm>
            <a:off x="1147763" y="4267200"/>
            <a:ext cx="3124200" cy="5334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ko-KR" altLang="en-US" sz="160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문서의 파일화 된 검색과 수정이</a:t>
            </a:r>
            <a:endParaRPr kumimoji="0" lang="en-US" altLang="ko-KR" sz="1600">
              <a:solidFill>
                <a:schemeClr val="bg1"/>
              </a:solidFill>
              <a:latin typeface="Arial" charset="0"/>
              <a:ea typeface="굴림" pitchFamily="50" charset="-127"/>
            </a:endParaRPr>
          </a:p>
          <a:p>
            <a:pPr algn="ctr" eaLnBrk="0" latinLnBrk="0" hangingPunct="0">
              <a:spcBef>
                <a:spcPct val="0"/>
              </a:spcBef>
            </a:pPr>
            <a:r>
              <a:rPr kumimoji="0" lang="ko-KR" altLang="en-US" sz="160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가능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1147763" y="4876800"/>
            <a:ext cx="3124200" cy="5334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kumimoji="0" lang="en-US" altLang="ko-KR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DB </a:t>
            </a:r>
            <a:r>
              <a:rPr kumimoji="0" lang="ko-KR" altLang="en-US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사용을 최소화를 통한</a:t>
            </a:r>
            <a:endParaRPr kumimoji="0" lang="en-US" altLang="ko-KR" sz="1600" dirty="0">
              <a:solidFill>
                <a:schemeClr val="bg1"/>
              </a:solidFill>
              <a:latin typeface="Arial" charset="0"/>
              <a:ea typeface="굴림" pitchFamily="50" charset="-127"/>
            </a:endParaRPr>
          </a:p>
          <a:p>
            <a:pPr algn="ctr" eaLnBrk="0" latinLnBrk="0" hangingPunct="0">
              <a:spcBef>
                <a:spcPct val="0"/>
              </a:spcBef>
              <a:defRPr/>
            </a:pPr>
            <a:r>
              <a:rPr kumimoji="0" lang="ko-KR" altLang="en-US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 빠른 서비스 제공</a:t>
            </a:r>
            <a:endParaRPr kumimoji="0" lang="en-US" altLang="ko-KR" sz="1600" dirty="0">
              <a:solidFill>
                <a:schemeClr val="bg1"/>
              </a:solidFill>
              <a:latin typeface="Arial" charset="0"/>
              <a:ea typeface="굴림" pitchFamily="50" charset="-127"/>
            </a:endParaRPr>
          </a:p>
        </p:txBody>
      </p:sp>
      <p:grpSp>
        <p:nvGrpSpPr>
          <p:cNvPr id="5127" name="그룹 14"/>
          <p:cNvGrpSpPr>
            <a:grpSpLocks/>
          </p:cNvGrpSpPr>
          <p:nvPr/>
        </p:nvGrpSpPr>
        <p:grpSpPr bwMode="auto">
          <a:xfrm>
            <a:off x="290513" y="1031875"/>
            <a:ext cx="4648200" cy="582613"/>
            <a:chOff x="762000" y="228600"/>
            <a:chExt cx="7315200" cy="845800"/>
          </a:xfrm>
        </p:grpSpPr>
        <p:sp>
          <p:nvSpPr>
            <p:cNvPr id="5133" name="AutoShape 82"/>
            <p:cNvSpPr>
              <a:spLocks noChangeArrowheads="1"/>
            </p:cNvSpPr>
            <p:nvPr/>
          </p:nvSpPr>
          <p:spPr bwMode="auto">
            <a:xfrm>
              <a:off x="762000" y="228600"/>
              <a:ext cx="7315200" cy="7207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699FF"/>
                </a:gs>
                <a:gs pos="100000">
                  <a:srgbClr val="66CCFF">
                    <a:alpha val="50998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Text Box 83"/>
            <p:cNvSpPr txBox="1">
              <a:spLocks noChangeArrowheads="1"/>
            </p:cNvSpPr>
            <p:nvPr/>
          </p:nvSpPr>
          <p:spPr bwMode="auto">
            <a:xfrm>
              <a:off x="1553980" y="270083"/>
              <a:ext cx="5456420" cy="80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000" b="0" dirty="0">
                  <a:solidFill>
                    <a:schemeClr val="bg1"/>
                  </a:solidFill>
                  <a:latin typeface="휴먼엑스포" pitchFamily="18" charset="-127"/>
                  <a:ea typeface="휴먼엑스포" pitchFamily="18" charset="-127"/>
                </a:rPr>
                <a:t>사업 추진 목표</a:t>
              </a:r>
              <a:endParaRPr lang="en-US" altLang="ko-KR" sz="3000" b="0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pic>
          <p:nvPicPr>
            <p:cNvPr id="5135" name="Picture 84" descr="무제-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8" y="284162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 rot="5400000">
            <a:off x="5618162" y="3028951"/>
            <a:ext cx="3133725" cy="2895600"/>
          </a:xfrm>
          <a:prstGeom prst="cube">
            <a:avLst>
              <a:gd name="adj" fmla="val 11667"/>
            </a:avLst>
          </a:prstGeom>
          <a:gradFill>
            <a:gsLst>
              <a:gs pos="0">
                <a:srgbClr val="699D5F"/>
              </a:gs>
              <a:gs pos="100000">
                <a:srgbClr val="96BB8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defTabSz="927100">
              <a:defRPr/>
            </a:pPr>
            <a:endParaRPr lang="en-US" altLang="ko-KR" sz="2400" dirty="0"/>
          </a:p>
          <a:p>
            <a:pPr algn="ctr" defTabSz="927100">
              <a:defRPr/>
            </a:pPr>
            <a:r>
              <a:rPr lang="en-US" altLang="ko-KR" sz="2400" dirty="0">
                <a:solidFill>
                  <a:schemeClr val="tx1"/>
                </a:solidFill>
              </a:rPr>
              <a:t>Web</a:t>
            </a:r>
            <a:r>
              <a:rPr lang="ko-KR" altLang="en-US" sz="2400" dirty="0">
                <a:solidFill>
                  <a:schemeClr val="tx1"/>
                </a:solidFill>
              </a:rPr>
              <a:t>을 통한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 defTabSz="927100">
              <a:defRPr/>
            </a:pPr>
            <a:r>
              <a:rPr lang="ko-KR" altLang="en-US" sz="2400" dirty="0">
                <a:solidFill>
                  <a:schemeClr val="tx1"/>
                </a:solidFill>
              </a:rPr>
              <a:t>문서 관리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 defTabSz="927100">
              <a:defRPr/>
            </a:pPr>
            <a:r>
              <a:rPr lang="ko-KR" altLang="en-US" sz="2400" dirty="0">
                <a:solidFill>
                  <a:schemeClr val="tx1"/>
                </a:solidFill>
              </a:rPr>
              <a:t>시스템의 구축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927100">
              <a:defRPr/>
            </a:pPr>
            <a:endParaRPr lang="en-US" altLang="ko-KR" sz="2400" dirty="0"/>
          </a:p>
        </p:txBody>
      </p:sp>
      <p:sp>
        <p:nvSpPr>
          <p:cNvPr id="5130" name="AutoShape 5"/>
          <p:cNvSpPr>
            <a:spLocks noChangeArrowheads="1"/>
          </p:cNvSpPr>
          <p:nvPr/>
        </p:nvSpPr>
        <p:spPr bwMode="blackWhite">
          <a:xfrm>
            <a:off x="125413" y="1676400"/>
            <a:ext cx="8915400" cy="103505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6A9E60"/>
              </a:gs>
            </a:gsLst>
            <a:lin ang="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eaLnBrk="0" latinLnBrk="0" hangingPunct="0">
              <a:spcBef>
                <a:spcPct val="0"/>
              </a:spcBef>
              <a:defRPr/>
            </a:pPr>
            <a:r>
              <a:rPr lang="ko-KR" altLang="en-US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대형 </a:t>
            </a:r>
            <a:r>
              <a:rPr lang="en-US" altLang="ko-KR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DB</a:t>
            </a:r>
            <a:r>
              <a:rPr lang="ko-KR" altLang="en-US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로 처리하는 문서 관리의 속도와 비용 문제를 해결 하기 위해 </a:t>
            </a:r>
            <a:r>
              <a:rPr lang="en-US" altLang="ko-KR" sz="1600" dirty="0" err="1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Lucene</a:t>
            </a:r>
            <a:r>
              <a:rPr lang="ko-KR" altLang="en-US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을 사용한 인덱싱</a:t>
            </a:r>
            <a:endParaRPr lang="en-US" altLang="ko-KR" sz="1600" dirty="0">
              <a:solidFill>
                <a:srgbClr val="003399"/>
              </a:solidFill>
              <a:latin typeface="맑은 고딕" pitchFamily="50" charset="-127"/>
              <a:ea typeface="굴림" pitchFamily="50" charset="-127"/>
            </a:endParaRPr>
          </a:p>
          <a:p>
            <a:pPr eaLnBrk="0" latinLnBrk="0" hangingPunct="0">
              <a:spcBef>
                <a:spcPct val="0"/>
              </a:spcBef>
              <a:defRPr/>
            </a:pPr>
            <a:r>
              <a:rPr lang="ko-KR" altLang="en-US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검색 서비스와 사용자 편의 위주의 웹 </a:t>
            </a:r>
            <a:r>
              <a:rPr lang="en-US" altLang="ko-KR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UI </a:t>
            </a:r>
            <a:r>
              <a:rPr lang="ko-KR" altLang="en-US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환경 을 제공하고 웹 서비스의 속도와 비용 문제를</a:t>
            </a:r>
            <a:endParaRPr lang="en-US" altLang="ko-KR" sz="1600" dirty="0">
              <a:solidFill>
                <a:srgbClr val="003399"/>
              </a:solidFill>
              <a:latin typeface="맑은 고딕" pitchFamily="50" charset="-127"/>
              <a:ea typeface="굴림" pitchFamily="50" charset="-127"/>
            </a:endParaRPr>
          </a:p>
          <a:p>
            <a:pPr eaLnBrk="0" latinLnBrk="0" hangingPunct="0">
              <a:spcBef>
                <a:spcPct val="0"/>
              </a:spcBef>
              <a:defRPr/>
            </a:pPr>
            <a:r>
              <a:rPr lang="ko-KR" altLang="en-US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해결하고 위의 장점들을 통해 시간과 장소에 제한 없는  웹 기반 문서관리 서비스를 제공한다</a:t>
            </a:r>
            <a:r>
              <a:rPr lang="en-US" altLang="ko-KR" sz="1600" dirty="0">
                <a:solidFill>
                  <a:srgbClr val="003399"/>
                </a:solidFill>
                <a:latin typeface="맑은 고딕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blackWhite">
          <a:xfrm>
            <a:off x="1147763" y="5486400"/>
            <a:ext cx="3124200" cy="533400"/>
          </a:xfrm>
          <a:prstGeom prst="roundRect">
            <a:avLst>
              <a:gd name="adj" fmla="val 9106"/>
            </a:avLst>
          </a:prstGeom>
          <a:solidFill>
            <a:schemeClr val="accent4">
              <a:lumMod val="50000"/>
              <a:lumOff val="50000"/>
            </a:schemeClr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kumimoji="0" lang="ko-KR" altLang="en-US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간편한 스크랩  기능 제공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1147763" y="3048000"/>
            <a:ext cx="3124200" cy="533400"/>
          </a:xfrm>
          <a:prstGeom prst="roundRect">
            <a:avLst>
              <a:gd name="adj" fmla="val 9106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kumimoji="0" lang="en-US" altLang="ko-KR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Web</a:t>
            </a:r>
            <a:r>
              <a:rPr kumimoji="0" lang="ko-KR" altLang="en-US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을 통한 장소와 시간에  구애</a:t>
            </a:r>
            <a:endParaRPr kumimoji="0" lang="en-US" altLang="ko-KR" sz="1600" dirty="0">
              <a:solidFill>
                <a:schemeClr val="bg1"/>
              </a:solidFill>
              <a:latin typeface="Arial" charset="0"/>
              <a:ea typeface="굴림" pitchFamily="50" charset="-127"/>
            </a:endParaRPr>
          </a:p>
          <a:p>
            <a:pPr algn="ctr" eaLnBrk="0" latinLnBrk="0" hangingPunct="0">
              <a:spcBef>
                <a:spcPct val="0"/>
              </a:spcBef>
              <a:defRPr/>
            </a:pPr>
            <a:r>
              <a:rPr kumimoji="0" lang="ko-KR" altLang="en-US" sz="1600" dirty="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받지 않는 서비스 제공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133600" y="1752600"/>
            <a:ext cx="576263" cy="839788"/>
          </a:xfrm>
          <a:prstGeom prst="rightArrow">
            <a:avLst>
              <a:gd name="adj1" fmla="val 50000"/>
              <a:gd name="adj2" fmla="val 52463"/>
            </a:avLst>
          </a:prstGeom>
          <a:solidFill>
            <a:srgbClr val="C5C5C5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" name="AutoShape 4"/>
          <p:cNvSpPr>
            <a:spLocks noChangeArrowheads="1"/>
          </p:cNvSpPr>
          <p:nvPr/>
        </p:nvSpPr>
        <p:spPr bwMode="auto">
          <a:xfrm>
            <a:off x="2133600" y="2667000"/>
            <a:ext cx="576263" cy="836613"/>
          </a:xfrm>
          <a:prstGeom prst="rightArrow">
            <a:avLst>
              <a:gd name="adj1" fmla="val 50000"/>
              <a:gd name="adj2" fmla="val 52616"/>
            </a:avLst>
          </a:prstGeom>
          <a:solidFill>
            <a:srgbClr val="C5C5C5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2133600" y="3581400"/>
            <a:ext cx="576263" cy="839788"/>
          </a:xfrm>
          <a:prstGeom prst="rightArrow">
            <a:avLst>
              <a:gd name="adj1" fmla="val 50000"/>
              <a:gd name="adj2" fmla="val 52463"/>
            </a:avLst>
          </a:prstGeom>
          <a:solidFill>
            <a:srgbClr val="C5C5C5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2133600" y="4457700"/>
            <a:ext cx="576263" cy="836613"/>
          </a:xfrm>
          <a:prstGeom prst="rightArrow">
            <a:avLst>
              <a:gd name="adj1" fmla="val 50000"/>
              <a:gd name="adj2" fmla="val 52616"/>
            </a:avLst>
          </a:prstGeom>
          <a:solidFill>
            <a:srgbClr val="C5C5C5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2135188" y="5313363"/>
            <a:ext cx="576262" cy="838200"/>
          </a:xfrm>
          <a:prstGeom prst="rightArrow">
            <a:avLst>
              <a:gd name="adj1" fmla="val 50000"/>
              <a:gd name="adj2" fmla="val 52463"/>
            </a:avLst>
          </a:prstGeom>
          <a:solidFill>
            <a:srgbClr val="C5C5C5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363" name="AutoShape 11"/>
          <p:cNvSpPr>
            <a:spLocks noChangeArrowheads="1"/>
          </p:cNvSpPr>
          <p:nvPr/>
        </p:nvSpPr>
        <p:spPr bwMode="auto">
          <a:xfrm>
            <a:off x="609600" y="1752600"/>
            <a:ext cx="1282700" cy="785813"/>
          </a:xfrm>
          <a:prstGeom prst="cube">
            <a:avLst>
              <a:gd name="adj" fmla="val 18250"/>
            </a:avLst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Lucene</a:t>
            </a:r>
            <a:endParaRPr lang="en-US" altLang="ko-KR" sz="16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0364" name="AutoShape 12"/>
          <p:cNvSpPr>
            <a:spLocks noChangeArrowheads="1"/>
          </p:cNvSpPr>
          <p:nvPr/>
        </p:nvSpPr>
        <p:spPr bwMode="auto">
          <a:xfrm>
            <a:off x="2819400" y="1752600"/>
            <a:ext cx="5638800" cy="785813"/>
          </a:xfrm>
          <a:prstGeom prst="cube">
            <a:avLst>
              <a:gd name="adj" fmla="val 18250"/>
            </a:avLst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eaLnBrk="0" latinLnBrk="0" hangingPunct="0"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Lucene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API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를 통한 빠르고 정확한 검색 기능 제공</a:t>
            </a:r>
            <a:endParaRPr lang="en-US" altLang="ko-KR" sz="16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>
            <a:off x="2792413" y="2673350"/>
            <a:ext cx="5675312" cy="785813"/>
          </a:xfrm>
          <a:prstGeom prst="cube">
            <a:avLst>
              <a:gd name="adj" fmla="val 18250"/>
            </a:avLst>
          </a:prstGeom>
          <a:solidFill>
            <a:srgbClr val="A2C1FE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eaLnBrk="0" latinLnBrk="0" hangingPunct="0"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  Index 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파일을 통해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DB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트래픽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최소화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빠른 서비스  제공</a:t>
            </a:r>
            <a:endParaRPr lang="en-US" altLang="ko-KR" sz="16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0367" name="AutoShape 15"/>
          <p:cNvSpPr>
            <a:spLocks noChangeArrowheads="1"/>
          </p:cNvSpPr>
          <p:nvPr/>
        </p:nvSpPr>
        <p:spPr bwMode="auto">
          <a:xfrm>
            <a:off x="2801938" y="3594100"/>
            <a:ext cx="5673725" cy="785813"/>
          </a:xfrm>
          <a:prstGeom prst="cube">
            <a:avLst>
              <a:gd name="adj" fmla="val 18250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eaLnBrk="0" latinLnBrk="0" hangingPunct="0">
              <a:spcBef>
                <a:spcPct val="0"/>
              </a:spcBef>
              <a:defRPr/>
            </a:pP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  별도의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Session  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관리를 통한 보안 기능 제공</a:t>
            </a:r>
            <a:endParaRPr lang="en-US" altLang="ko-KR" sz="16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0368" name="AutoShape 16"/>
          <p:cNvSpPr>
            <a:spLocks noChangeArrowheads="1"/>
          </p:cNvSpPr>
          <p:nvPr/>
        </p:nvSpPr>
        <p:spPr bwMode="auto">
          <a:xfrm>
            <a:off x="2809875" y="4514850"/>
            <a:ext cx="5675313" cy="785813"/>
          </a:xfrm>
          <a:prstGeom prst="cube">
            <a:avLst>
              <a:gd name="adj" fmla="val 18250"/>
            </a:avLst>
          </a:prstGeom>
          <a:solidFill>
            <a:srgbClr val="A3F25F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eaLnBrk="0" latinLnBrk="0" hangingPunct="0"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  Indexing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과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service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의 동시 제공</a:t>
            </a:r>
            <a:endParaRPr lang="en-US" altLang="ko-KR" sz="16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2819400" y="5435600"/>
            <a:ext cx="5675313" cy="782638"/>
          </a:xfrm>
          <a:prstGeom prst="cube">
            <a:avLst>
              <a:gd name="adj" fmla="val 18250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eaLnBrk="0" latinLnBrk="0" hangingPunct="0">
              <a:spcBef>
                <a:spcPct val="0"/>
              </a:spcBef>
              <a:defRPr/>
            </a:pP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  사용자편의의 간단한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Scrap 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기능 제공</a:t>
            </a:r>
            <a:endParaRPr lang="en-US" altLang="ko-KR" sz="16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609600" y="2673350"/>
            <a:ext cx="1282700" cy="785813"/>
          </a:xfrm>
          <a:prstGeom prst="cube">
            <a:avLst>
              <a:gd name="adj" fmla="val 18250"/>
            </a:avLst>
          </a:prstGeom>
          <a:solidFill>
            <a:srgbClr val="A2C1FE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Indexing</a:t>
            </a: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>
            <a:off x="609600" y="3594100"/>
            <a:ext cx="1282700" cy="785813"/>
          </a:xfrm>
          <a:prstGeom prst="cube">
            <a:avLst>
              <a:gd name="adj" fmla="val 18250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Session</a:t>
            </a:r>
          </a:p>
        </p:txBody>
      </p:sp>
      <p:sp>
        <p:nvSpPr>
          <p:cNvPr id="100374" name="AutoShape 22"/>
          <p:cNvSpPr>
            <a:spLocks noChangeArrowheads="1"/>
          </p:cNvSpPr>
          <p:nvPr/>
        </p:nvSpPr>
        <p:spPr bwMode="auto">
          <a:xfrm>
            <a:off x="609600" y="4514850"/>
            <a:ext cx="1282700" cy="785813"/>
          </a:xfrm>
          <a:prstGeom prst="cube">
            <a:avLst>
              <a:gd name="adj" fmla="val 18250"/>
            </a:avLst>
          </a:prstGeom>
          <a:solidFill>
            <a:srgbClr val="A3F25F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MultiTask</a:t>
            </a:r>
            <a:endParaRPr lang="en-US" altLang="ko-KR" sz="16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>
            <a:off x="609600" y="5435600"/>
            <a:ext cx="1282700" cy="782638"/>
          </a:xfrm>
          <a:prstGeom prst="cube">
            <a:avLst>
              <a:gd name="adj" fmla="val 18250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User </a:t>
            </a:r>
          </a:p>
          <a:p>
            <a:pPr algn="ctr" eaLnBrk="0" latinLnBrk="0" hangingPunct="0"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interface</a:t>
            </a:r>
          </a:p>
        </p:txBody>
      </p:sp>
      <p:sp>
        <p:nvSpPr>
          <p:cNvPr id="6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A</a:t>
            </a:r>
            <a:r>
              <a:rPr lang="en-US" altLang="ko-KR" sz="2800">
                <a:ea typeface="굴림" pitchFamily="50" charset="-127"/>
              </a:rPr>
              <a:t>ctive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W</a:t>
            </a:r>
            <a:r>
              <a:rPr lang="en-US" altLang="ko-KR" sz="2800">
                <a:ea typeface="굴림" pitchFamily="50" charset="-127"/>
              </a:rPr>
              <a:t>eb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Do</a:t>
            </a:r>
            <a:r>
              <a:rPr lang="en-US" altLang="ko-KR" sz="2800">
                <a:ea typeface="굴림" pitchFamily="50" charset="-127"/>
              </a:rPr>
              <a:t>cument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earch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ervice</a:t>
            </a:r>
            <a:br>
              <a:rPr lang="en-US" altLang="ko-KR" sz="2800">
                <a:ea typeface="굴림" pitchFamily="50" charset="-127"/>
              </a:rPr>
            </a:br>
            <a:endParaRPr lang="en-US" altLang="ko-KR" sz="2800">
              <a:ea typeface="굴림" pitchFamily="50" charset="-127"/>
            </a:endParaRPr>
          </a:p>
        </p:txBody>
      </p:sp>
      <p:grpSp>
        <p:nvGrpSpPr>
          <p:cNvPr id="6162" name="그룹 26"/>
          <p:cNvGrpSpPr>
            <a:grpSpLocks/>
          </p:cNvGrpSpPr>
          <p:nvPr/>
        </p:nvGrpSpPr>
        <p:grpSpPr bwMode="auto">
          <a:xfrm>
            <a:off x="290513" y="1031875"/>
            <a:ext cx="4662487" cy="582613"/>
            <a:chOff x="762000" y="228600"/>
            <a:chExt cx="7337685" cy="845741"/>
          </a:xfrm>
        </p:grpSpPr>
        <p:sp>
          <p:nvSpPr>
            <p:cNvPr id="6164" name="AutoShape 82"/>
            <p:cNvSpPr>
              <a:spLocks noChangeArrowheads="1"/>
            </p:cNvSpPr>
            <p:nvPr/>
          </p:nvSpPr>
          <p:spPr bwMode="auto">
            <a:xfrm>
              <a:off x="762000" y="228600"/>
              <a:ext cx="7315200" cy="7207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699FF"/>
                </a:gs>
                <a:gs pos="100000">
                  <a:srgbClr val="66CCFF">
                    <a:alpha val="50998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Text Box 83"/>
            <p:cNvSpPr txBox="1">
              <a:spLocks noChangeArrowheads="1"/>
            </p:cNvSpPr>
            <p:nvPr/>
          </p:nvSpPr>
          <p:spPr bwMode="auto">
            <a:xfrm>
              <a:off x="1553980" y="270080"/>
              <a:ext cx="6545705" cy="804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000" b="0" dirty="0">
                  <a:solidFill>
                    <a:schemeClr val="bg1"/>
                  </a:solidFill>
                  <a:latin typeface="휴먼엑스포" pitchFamily="18" charset="-127"/>
                  <a:ea typeface="휴먼엑스포" pitchFamily="18" charset="-127"/>
                </a:rPr>
                <a:t>목표 시스템의 특징</a:t>
              </a:r>
              <a:endParaRPr lang="en-US" altLang="ko-KR" sz="3000" b="0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pic>
          <p:nvPicPr>
            <p:cNvPr id="6166" name="Picture 84" descr="무제-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5338" y="284162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52"/>
          <p:cNvGrpSpPr>
            <a:grpSpLocks/>
          </p:cNvGrpSpPr>
          <p:nvPr/>
        </p:nvGrpSpPr>
        <p:grpSpPr bwMode="auto">
          <a:xfrm>
            <a:off x="798512" y="4076699"/>
            <a:ext cx="2139950" cy="515938"/>
            <a:chOff x="609600" y="5867400"/>
            <a:chExt cx="2139950" cy="515938"/>
          </a:xfrm>
        </p:grpSpPr>
        <p:sp>
          <p:nvSpPr>
            <p:cNvPr id="7218" name="AutoShape 79"/>
            <p:cNvSpPr>
              <a:spLocks noChangeArrowheads="1"/>
            </p:cNvSpPr>
            <p:nvPr/>
          </p:nvSpPr>
          <p:spPr bwMode="auto">
            <a:xfrm>
              <a:off x="609600" y="5867400"/>
              <a:ext cx="2139950" cy="5159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CC6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19" name="AutoShape 80"/>
            <p:cNvSpPr>
              <a:spLocks noChangeArrowheads="1"/>
            </p:cNvSpPr>
            <p:nvPr/>
          </p:nvSpPr>
          <p:spPr bwMode="auto">
            <a:xfrm>
              <a:off x="674994" y="5930849"/>
              <a:ext cx="2009163" cy="26047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201" name="Group 5"/>
          <p:cNvGrpSpPr>
            <a:grpSpLocks/>
          </p:cNvGrpSpPr>
          <p:nvPr/>
        </p:nvGrpSpPr>
        <p:grpSpPr bwMode="auto">
          <a:xfrm>
            <a:off x="755650" y="3146425"/>
            <a:ext cx="2520950" cy="846138"/>
            <a:chOff x="476" y="2204"/>
            <a:chExt cx="1996" cy="667"/>
          </a:xfrm>
        </p:grpSpPr>
        <p:sp>
          <p:nvSpPr>
            <p:cNvPr id="7215" name="AutoShape 6"/>
            <p:cNvSpPr>
              <a:spLocks noChangeArrowheads="1"/>
            </p:cNvSpPr>
            <p:nvPr/>
          </p:nvSpPr>
          <p:spPr bwMode="auto">
            <a:xfrm>
              <a:off x="476" y="2205"/>
              <a:ext cx="1996" cy="590"/>
            </a:xfrm>
            <a:prstGeom prst="parallelogram">
              <a:avLst>
                <a:gd name="adj" fmla="val 84576"/>
              </a:avLst>
            </a:pr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16" name="Freeform 7"/>
            <p:cNvSpPr>
              <a:spLocks/>
            </p:cNvSpPr>
            <p:nvPr/>
          </p:nvSpPr>
          <p:spPr bwMode="auto">
            <a:xfrm>
              <a:off x="476" y="2793"/>
              <a:ext cx="1500" cy="78"/>
            </a:xfrm>
            <a:custGeom>
              <a:avLst/>
              <a:gdLst>
                <a:gd name="T0" fmla="*/ 2 w 1500"/>
                <a:gd name="T1" fmla="*/ 75 h 78"/>
                <a:gd name="T2" fmla="*/ 0 w 1500"/>
                <a:gd name="T3" fmla="*/ 2 h 78"/>
                <a:gd name="T4" fmla="*/ 1497 w 1500"/>
                <a:gd name="T5" fmla="*/ 0 h 78"/>
                <a:gd name="T6" fmla="*/ 1500 w 1500"/>
                <a:gd name="T7" fmla="*/ 78 h 78"/>
                <a:gd name="T8" fmla="*/ 2 w 1500"/>
                <a:gd name="T9" fmla="*/ 75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0"/>
                <a:gd name="T16" fmla="*/ 0 h 78"/>
                <a:gd name="T17" fmla="*/ 1500 w 1500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0" h="78">
                  <a:moveTo>
                    <a:pt x="2" y="75"/>
                  </a:moveTo>
                  <a:lnTo>
                    <a:pt x="0" y="2"/>
                  </a:lnTo>
                  <a:lnTo>
                    <a:pt x="1497" y="0"/>
                  </a:lnTo>
                  <a:lnTo>
                    <a:pt x="1500" y="78"/>
                  </a:lnTo>
                  <a:lnTo>
                    <a:pt x="2" y="75"/>
                  </a:lnTo>
                  <a:close/>
                </a:path>
              </a:pathLst>
            </a:cu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7" name="Freeform 8"/>
            <p:cNvSpPr>
              <a:spLocks/>
            </p:cNvSpPr>
            <p:nvPr/>
          </p:nvSpPr>
          <p:spPr bwMode="auto">
            <a:xfrm>
              <a:off x="1974" y="2204"/>
              <a:ext cx="497" cy="667"/>
            </a:xfrm>
            <a:custGeom>
              <a:avLst/>
              <a:gdLst>
                <a:gd name="T0" fmla="*/ 2 w 497"/>
                <a:gd name="T1" fmla="*/ 667 h 667"/>
                <a:gd name="T2" fmla="*/ 0 w 497"/>
                <a:gd name="T3" fmla="*/ 589 h 667"/>
                <a:gd name="T4" fmla="*/ 497 w 497"/>
                <a:gd name="T5" fmla="*/ 0 h 667"/>
                <a:gd name="T6" fmla="*/ 497 w 497"/>
                <a:gd name="T7" fmla="*/ 79 h 667"/>
                <a:gd name="T8" fmla="*/ 2 w 497"/>
                <a:gd name="T9" fmla="*/ 667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7"/>
                <a:gd name="T16" fmla="*/ 0 h 667"/>
                <a:gd name="T17" fmla="*/ 497 w 497"/>
                <a:gd name="T18" fmla="*/ 667 h 6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7" h="667">
                  <a:moveTo>
                    <a:pt x="2" y="667"/>
                  </a:moveTo>
                  <a:lnTo>
                    <a:pt x="0" y="589"/>
                  </a:lnTo>
                  <a:lnTo>
                    <a:pt x="497" y="0"/>
                  </a:lnTo>
                  <a:lnTo>
                    <a:pt x="497" y="79"/>
                  </a:lnTo>
                  <a:lnTo>
                    <a:pt x="2" y="667"/>
                  </a:lnTo>
                  <a:close/>
                </a:path>
              </a:pathLst>
            </a:cu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2" name="Group 9"/>
          <p:cNvGrpSpPr>
            <a:grpSpLocks/>
          </p:cNvGrpSpPr>
          <p:nvPr/>
        </p:nvGrpSpPr>
        <p:grpSpPr bwMode="auto">
          <a:xfrm>
            <a:off x="3276600" y="3081337"/>
            <a:ext cx="2520950" cy="846138"/>
            <a:chOff x="476" y="2204"/>
            <a:chExt cx="1996" cy="667"/>
          </a:xfrm>
        </p:grpSpPr>
        <p:sp>
          <p:nvSpPr>
            <p:cNvPr id="7212" name="AutoShape 10"/>
            <p:cNvSpPr>
              <a:spLocks noChangeArrowheads="1"/>
            </p:cNvSpPr>
            <p:nvPr/>
          </p:nvSpPr>
          <p:spPr bwMode="auto">
            <a:xfrm>
              <a:off x="476" y="2205"/>
              <a:ext cx="1996" cy="590"/>
            </a:xfrm>
            <a:prstGeom prst="parallelogram">
              <a:avLst>
                <a:gd name="adj" fmla="val 84576"/>
              </a:avLst>
            </a:pr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13" name="Freeform 11"/>
            <p:cNvSpPr>
              <a:spLocks/>
            </p:cNvSpPr>
            <p:nvPr/>
          </p:nvSpPr>
          <p:spPr bwMode="auto">
            <a:xfrm>
              <a:off x="476" y="2793"/>
              <a:ext cx="1500" cy="78"/>
            </a:xfrm>
            <a:custGeom>
              <a:avLst/>
              <a:gdLst>
                <a:gd name="T0" fmla="*/ 2 w 1500"/>
                <a:gd name="T1" fmla="*/ 75 h 78"/>
                <a:gd name="T2" fmla="*/ 0 w 1500"/>
                <a:gd name="T3" fmla="*/ 2 h 78"/>
                <a:gd name="T4" fmla="*/ 1497 w 1500"/>
                <a:gd name="T5" fmla="*/ 0 h 78"/>
                <a:gd name="T6" fmla="*/ 1500 w 1500"/>
                <a:gd name="T7" fmla="*/ 78 h 78"/>
                <a:gd name="T8" fmla="*/ 2 w 1500"/>
                <a:gd name="T9" fmla="*/ 75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0"/>
                <a:gd name="T16" fmla="*/ 0 h 78"/>
                <a:gd name="T17" fmla="*/ 1500 w 1500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0" h="78">
                  <a:moveTo>
                    <a:pt x="2" y="75"/>
                  </a:moveTo>
                  <a:lnTo>
                    <a:pt x="0" y="2"/>
                  </a:lnTo>
                  <a:lnTo>
                    <a:pt x="1497" y="0"/>
                  </a:lnTo>
                  <a:lnTo>
                    <a:pt x="1500" y="78"/>
                  </a:lnTo>
                  <a:lnTo>
                    <a:pt x="2" y="75"/>
                  </a:lnTo>
                  <a:close/>
                </a:path>
              </a:pathLst>
            </a:cu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4" name="Freeform 12"/>
            <p:cNvSpPr>
              <a:spLocks/>
            </p:cNvSpPr>
            <p:nvPr/>
          </p:nvSpPr>
          <p:spPr bwMode="auto">
            <a:xfrm>
              <a:off x="1974" y="2204"/>
              <a:ext cx="497" cy="667"/>
            </a:xfrm>
            <a:custGeom>
              <a:avLst/>
              <a:gdLst>
                <a:gd name="T0" fmla="*/ 2 w 497"/>
                <a:gd name="T1" fmla="*/ 667 h 667"/>
                <a:gd name="T2" fmla="*/ 0 w 497"/>
                <a:gd name="T3" fmla="*/ 589 h 667"/>
                <a:gd name="T4" fmla="*/ 497 w 497"/>
                <a:gd name="T5" fmla="*/ 0 h 667"/>
                <a:gd name="T6" fmla="*/ 497 w 497"/>
                <a:gd name="T7" fmla="*/ 79 h 667"/>
                <a:gd name="T8" fmla="*/ 2 w 497"/>
                <a:gd name="T9" fmla="*/ 667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7"/>
                <a:gd name="T16" fmla="*/ 0 h 667"/>
                <a:gd name="T17" fmla="*/ 497 w 497"/>
                <a:gd name="T18" fmla="*/ 667 h 6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7" h="667">
                  <a:moveTo>
                    <a:pt x="2" y="667"/>
                  </a:moveTo>
                  <a:lnTo>
                    <a:pt x="0" y="589"/>
                  </a:lnTo>
                  <a:lnTo>
                    <a:pt x="497" y="0"/>
                  </a:lnTo>
                  <a:lnTo>
                    <a:pt x="497" y="79"/>
                  </a:lnTo>
                  <a:lnTo>
                    <a:pt x="2" y="667"/>
                  </a:lnTo>
                  <a:close/>
                </a:path>
              </a:pathLst>
            </a:cu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06" name="Group 28"/>
          <p:cNvGrpSpPr>
            <a:grpSpLocks/>
          </p:cNvGrpSpPr>
          <p:nvPr/>
        </p:nvGrpSpPr>
        <p:grpSpPr bwMode="auto">
          <a:xfrm>
            <a:off x="5786438" y="3055938"/>
            <a:ext cx="2520950" cy="846138"/>
            <a:chOff x="476" y="2204"/>
            <a:chExt cx="1996" cy="667"/>
          </a:xfrm>
        </p:grpSpPr>
        <p:sp>
          <p:nvSpPr>
            <p:cNvPr id="7207" name="AutoShape 29"/>
            <p:cNvSpPr>
              <a:spLocks noChangeArrowheads="1"/>
            </p:cNvSpPr>
            <p:nvPr/>
          </p:nvSpPr>
          <p:spPr bwMode="auto">
            <a:xfrm>
              <a:off x="476" y="2205"/>
              <a:ext cx="1996" cy="590"/>
            </a:xfrm>
            <a:prstGeom prst="parallelogram">
              <a:avLst>
                <a:gd name="adj" fmla="val 84576"/>
              </a:avLst>
            </a:pr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08" name="Freeform 30"/>
            <p:cNvSpPr>
              <a:spLocks/>
            </p:cNvSpPr>
            <p:nvPr/>
          </p:nvSpPr>
          <p:spPr bwMode="auto">
            <a:xfrm>
              <a:off x="476" y="2793"/>
              <a:ext cx="1500" cy="78"/>
            </a:xfrm>
            <a:custGeom>
              <a:avLst/>
              <a:gdLst>
                <a:gd name="T0" fmla="*/ 2 w 1500"/>
                <a:gd name="T1" fmla="*/ 75 h 78"/>
                <a:gd name="T2" fmla="*/ 0 w 1500"/>
                <a:gd name="T3" fmla="*/ 2 h 78"/>
                <a:gd name="T4" fmla="*/ 1497 w 1500"/>
                <a:gd name="T5" fmla="*/ 0 h 78"/>
                <a:gd name="T6" fmla="*/ 1500 w 1500"/>
                <a:gd name="T7" fmla="*/ 78 h 78"/>
                <a:gd name="T8" fmla="*/ 2 w 1500"/>
                <a:gd name="T9" fmla="*/ 75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0"/>
                <a:gd name="T16" fmla="*/ 0 h 78"/>
                <a:gd name="T17" fmla="*/ 1500 w 1500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0" h="78">
                  <a:moveTo>
                    <a:pt x="2" y="75"/>
                  </a:moveTo>
                  <a:lnTo>
                    <a:pt x="0" y="2"/>
                  </a:lnTo>
                  <a:lnTo>
                    <a:pt x="1497" y="0"/>
                  </a:lnTo>
                  <a:lnTo>
                    <a:pt x="1500" y="78"/>
                  </a:lnTo>
                  <a:lnTo>
                    <a:pt x="2" y="75"/>
                  </a:lnTo>
                  <a:close/>
                </a:path>
              </a:pathLst>
            </a:cu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9" name="Freeform 31"/>
            <p:cNvSpPr>
              <a:spLocks/>
            </p:cNvSpPr>
            <p:nvPr/>
          </p:nvSpPr>
          <p:spPr bwMode="auto">
            <a:xfrm>
              <a:off x="1974" y="2204"/>
              <a:ext cx="497" cy="667"/>
            </a:xfrm>
            <a:custGeom>
              <a:avLst/>
              <a:gdLst>
                <a:gd name="T0" fmla="*/ 2 w 497"/>
                <a:gd name="T1" fmla="*/ 667 h 667"/>
                <a:gd name="T2" fmla="*/ 0 w 497"/>
                <a:gd name="T3" fmla="*/ 589 h 667"/>
                <a:gd name="T4" fmla="*/ 497 w 497"/>
                <a:gd name="T5" fmla="*/ 0 h 667"/>
                <a:gd name="T6" fmla="*/ 497 w 497"/>
                <a:gd name="T7" fmla="*/ 79 h 667"/>
                <a:gd name="T8" fmla="*/ 2 w 497"/>
                <a:gd name="T9" fmla="*/ 667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7"/>
                <a:gd name="T16" fmla="*/ 0 h 667"/>
                <a:gd name="T17" fmla="*/ 497 w 497"/>
                <a:gd name="T18" fmla="*/ 667 h 6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7" h="667">
                  <a:moveTo>
                    <a:pt x="2" y="667"/>
                  </a:moveTo>
                  <a:lnTo>
                    <a:pt x="0" y="589"/>
                  </a:lnTo>
                  <a:lnTo>
                    <a:pt x="497" y="0"/>
                  </a:lnTo>
                  <a:lnTo>
                    <a:pt x="497" y="79"/>
                  </a:lnTo>
                  <a:lnTo>
                    <a:pt x="2" y="667"/>
                  </a:lnTo>
                  <a:close/>
                </a:path>
              </a:pathLst>
            </a:custGeom>
            <a:gradFill rotWithShape="1">
              <a:gsLst>
                <a:gs pos="0">
                  <a:srgbClr val="00C800"/>
                </a:gs>
                <a:gs pos="100000">
                  <a:srgbClr val="66FF33"/>
                </a:gs>
              </a:gsLst>
              <a:lin ang="5400000" scaled="1"/>
            </a:gradFill>
            <a:ln w="254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72" name="Oval 42"/>
          <p:cNvSpPr>
            <a:spLocks noChangeArrowheads="1"/>
          </p:cNvSpPr>
          <p:nvPr/>
        </p:nvSpPr>
        <p:spPr bwMode="auto">
          <a:xfrm>
            <a:off x="971550" y="3282950"/>
            <a:ext cx="2016125" cy="504825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254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6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3" name="Oval 43"/>
          <p:cNvSpPr>
            <a:spLocks noChangeArrowheads="1"/>
          </p:cNvSpPr>
          <p:nvPr/>
        </p:nvSpPr>
        <p:spPr bwMode="auto">
          <a:xfrm>
            <a:off x="3492500" y="3190875"/>
            <a:ext cx="2016125" cy="504825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254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6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4" name="Oval 44"/>
          <p:cNvSpPr>
            <a:spLocks noChangeArrowheads="1"/>
          </p:cNvSpPr>
          <p:nvPr/>
        </p:nvSpPr>
        <p:spPr bwMode="auto">
          <a:xfrm>
            <a:off x="5940425" y="3116263"/>
            <a:ext cx="2016125" cy="504825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254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6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175" name="Group 45"/>
          <p:cNvGrpSpPr>
            <a:grpSpLocks/>
          </p:cNvGrpSpPr>
          <p:nvPr/>
        </p:nvGrpSpPr>
        <p:grpSpPr bwMode="auto">
          <a:xfrm>
            <a:off x="1452563" y="1860550"/>
            <a:ext cx="1136650" cy="1727200"/>
            <a:chOff x="612" y="618"/>
            <a:chExt cx="1134" cy="1723"/>
          </a:xfrm>
        </p:grpSpPr>
        <p:sp>
          <p:nvSpPr>
            <p:cNvPr id="8223" name="AutoShape 46"/>
            <p:cNvSpPr>
              <a:spLocks noChangeArrowheads="1"/>
            </p:cNvSpPr>
            <p:nvPr/>
          </p:nvSpPr>
          <p:spPr bwMode="auto">
            <a:xfrm rot="-5400000">
              <a:off x="612" y="1207"/>
              <a:ext cx="1134" cy="1134"/>
            </a:xfrm>
            <a:prstGeom prst="flowChartDelay">
              <a:avLst/>
            </a:prstGeom>
            <a:solidFill>
              <a:srgbClr val="33CCCC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vert"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프로젝트</a:t>
              </a:r>
              <a:endParaRPr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총괄</a:t>
              </a:r>
              <a:endParaRPr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00" name="Oval 47"/>
            <p:cNvSpPr>
              <a:spLocks noChangeArrowheads="1"/>
            </p:cNvSpPr>
            <p:nvPr/>
          </p:nvSpPr>
          <p:spPr bwMode="auto">
            <a:xfrm>
              <a:off x="793" y="618"/>
              <a:ext cx="726" cy="726"/>
            </a:xfrm>
            <a:prstGeom prst="ellipse">
              <a:avLst/>
            </a:prstGeom>
            <a:solidFill>
              <a:srgbClr val="33CCC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ko-KR" sz="4000" dirty="0">
                <a:solidFill>
                  <a:schemeClr val="bg1"/>
                </a:solidFill>
                <a:latin typeface="서울헤드라인" pitchFamily="18" charset="-127"/>
                <a:ea typeface="서울헤드라인" pitchFamily="18" charset="-127"/>
              </a:endParaRPr>
            </a:p>
          </p:txBody>
        </p:sp>
      </p:grpSp>
      <p:grpSp>
        <p:nvGrpSpPr>
          <p:cNvPr id="7176" name="Group 48"/>
          <p:cNvGrpSpPr>
            <a:grpSpLocks/>
          </p:cNvGrpSpPr>
          <p:nvPr/>
        </p:nvGrpSpPr>
        <p:grpSpPr bwMode="auto">
          <a:xfrm>
            <a:off x="3940175" y="1752600"/>
            <a:ext cx="1136650" cy="1727200"/>
            <a:chOff x="612" y="618"/>
            <a:chExt cx="1134" cy="1723"/>
          </a:xfrm>
        </p:grpSpPr>
        <p:sp>
          <p:nvSpPr>
            <p:cNvPr id="7197" name="AutoShape 49"/>
            <p:cNvSpPr>
              <a:spLocks noChangeArrowheads="1"/>
            </p:cNvSpPr>
            <p:nvPr/>
          </p:nvSpPr>
          <p:spPr bwMode="auto">
            <a:xfrm rot="-5400000">
              <a:off x="612" y="1207"/>
              <a:ext cx="1134" cy="1134"/>
            </a:xfrm>
            <a:prstGeom prst="flowChartDelay">
              <a:avLst/>
            </a:prstGeom>
            <a:solidFill>
              <a:srgbClr val="33CCCC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ko-KR" altLang="en-US" sz="16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프로그램</a:t>
              </a:r>
              <a:endParaRPr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  <a:p>
              <a:pPr algn="ctr">
                <a:spcBef>
                  <a:spcPct val="0"/>
                </a:spcBef>
              </a:pPr>
              <a:r>
                <a:rPr lang="ko-KR" altLang="en-US" sz="16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리더</a:t>
              </a:r>
              <a:endParaRPr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98" name="Oval 50"/>
            <p:cNvSpPr>
              <a:spLocks noChangeArrowheads="1"/>
            </p:cNvSpPr>
            <p:nvPr/>
          </p:nvSpPr>
          <p:spPr bwMode="auto">
            <a:xfrm>
              <a:off x="793" y="618"/>
              <a:ext cx="726" cy="726"/>
            </a:xfrm>
            <a:prstGeom prst="ellipse">
              <a:avLst/>
            </a:prstGeom>
            <a:solidFill>
              <a:srgbClr val="33CCC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ko-KR" sz="4000" dirty="0">
                <a:solidFill>
                  <a:schemeClr val="bg1"/>
                </a:solidFill>
                <a:latin typeface="서울헤드라인" pitchFamily="18" charset="-127"/>
                <a:ea typeface="서울헤드라인" pitchFamily="18" charset="-127"/>
              </a:endParaRPr>
            </a:p>
          </p:txBody>
        </p:sp>
      </p:grpSp>
      <p:grpSp>
        <p:nvGrpSpPr>
          <p:cNvPr id="7177" name="Group 51"/>
          <p:cNvGrpSpPr>
            <a:grpSpLocks/>
          </p:cNvGrpSpPr>
          <p:nvPr/>
        </p:nvGrpSpPr>
        <p:grpSpPr bwMode="auto">
          <a:xfrm>
            <a:off x="6443663" y="1676400"/>
            <a:ext cx="1136650" cy="1727200"/>
            <a:chOff x="612" y="618"/>
            <a:chExt cx="1134" cy="1723"/>
          </a:xfrm>
        </p:grpSpPr>
        <p:sp>
          <p:nvSpPr>
            <p:cNvPr id="8219" name="AutoShape 52"/>
            <p:cNvSpPr>
              <a:spLocks noChangeArrowheads="1"/>
            </p:cNvSpPr>
            <p:nvPr/>
          </p:nvSpPr>
          <p:spPr bwMode="auto">
            <a:xfrm rot="-5400000">
              <a:off x="612" y="1207"/>
              <a:ext cx="1134" cy="1134"/>
            </a:xfrm>
            <a:prstGeom prst="flowChartDelay">
              <a:avLst/>
            </a:prstGeom>
            <a:solidFill>
              <a:srgbClr val="33CCCC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vert"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UI,UX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테스트</a:t>
              </a:r>
              <a:endParaRPr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96" name="Oval 53"/>
            <p:cNvSpPr>
              <a:spLocks noChangeArrowheads="1"/>
            </p:cNvSpPr>
            <p:nvPr/>
          </p:nvSpPr>
          <p:spPr bwMode="auto">
            <a:xfrm>
              <a:off x="793" y="618"/>
              <a:ext cx="726" cy="726"/>
            </a:xfrm>
            <a:prstGeom prst="ellipse">
              <a:avLst/>
            </a:prstGeom>
            <a:solidFill>
              <a:srgbClr val="33CCC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ko-KR" sz="4000" b="0" dirty="0">
                <a:solidFill>
                  <a:schemeClr val="bg1"/>
                </a:solidFill>
                <a:latin typeface="서울헤드라인" pitchFamily="18" charset="-127"/>
                <a:ea typeface="서울헤드라인" pitchFamily="18" charset="-127"/>
              </a:endParaRPr>
            </a:p>
          </p:txBody>
        </p:sp>
      </p:grpSp>
      <p:grpSp>
        <p:nvGrpSpPr>
          <p:cNvPr id="7179" name="Group 74"/>
          <p:cNvGrpSpPr>
            <a:grpSpLocks/>
          </p:cNvGrpSpPr>
          <p:nvPr/>
        </p:nvGrpSpPr>
        <p:grpSpPr bwMode="auto">
          <a:xfrm>
            <a:off x="5784850" y="4038600"/>
            <a:ext cx="2139950" cy="515937"/>
            <a:chOff x="2950" y="778"/>
            <a:chExt cx="1898" cy="309"/>
          </a:xfrm>
        </p:grpSpPr>
        <p:sp>
          <p:nvSpPr>
            <p:cNvPr id="7193" name="AutoShape 75"/>
            <p:cNvSpPr>
              <a:spLocks noChangeArrowheads="1"/>
            </p:cNvSpPr>
            <p:nvPr/>
          </p:nvSpPr>
          <p:spPr bwMode="auto">
            <a:xfrm>
              <a:off x="2950" y="778"/>
              <a:ext cx="1898" cy="3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CC6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94" name="AutoShape 76"/>
            <p:cNvSpPr>
              <a:spLocks noChangeArrowheads="1"/>
            </p:cNvSpPr>
            <p:nvPr/>
          </p:nvSpPr>
          <p:spPr bwMode="auto">
            <a:xfrm>
              <a:off x="3008" y="816"/>
              <a:ext cx="1782" cy="1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181" name="Group 78"/>
          <p:cNvGrpSpPr>
            <a:grpSpLocks/>
          </p:cNvGrpSpPr>
          <p:nvPr/>
        </p:nvGrpSpPr>
        <p:grpSpPr bwMode="auto">
          <a:xfrm>
            <a:off x="3309937" y="4062411"/>
            <a:ext cx="2139950" cy="515938"/>
            <a:chOff x="2950" y="778"/>
            <a:chExt cx="1898" cy="309"/>
          </a:xfrm>
        </p:grpSpPr>
        <p:sp>
          <p:nvSpPr>
            <p:cNvPr id="7191" name="AutoShape 79"/>
            <p:cNvSpPr>
              <a:spLocks noChangeArrowheads="1"/>
            </p:cNvSpPr>
            <p:nvPr/>
          </p:nvSpPr>
          <p:spPr bwMode="auto">
            <a:xfrm>
              <a:off x="2950" y="778"/>
              <a:ext cx="1898" cy="3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CC6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92" name="AutoShape 80"/>
            <p:cNvSpPr>
              <a:spLocks noChangeArrowheads="1"/>
            </p:cNvSpPr>
            <p:nvPr/>
          </p:nvSpPr>
          <p:spPr bwMode="auto">
            <a:xfrm>
              <a:off x="3008" y="816"/>
              <a:ext cx="1782" cy="1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42" name="Text Box 81"/>
          <p:cNvSpPr txBox="1">
            <a:spLocks noChangeArrowheads="1"/>
          </p:cNvSpPr>
          <p:nvPr/>
        </p:nvSpPr>
        <p:spPr bwMode="auto">
          <a:xfrm>
            <a:off x="3546475" y="4133849"/>
            <a:ext cx="1747837" cy="368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홍길동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김철수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838200" y="125413"/>
            <a:ext cx="7391400" cy="563562"/>
          </a:xfrm>
          <a:prstGeom prst="rect">
            <a:avLst/>
          </a:prstGeom>
        </p:spPr>
        <p:txBody>
          <a:bodyPr/>
          <a:lstStyle/>
          <a:p>
            <a:pPr algn="ctr" latinLnBrk="0">
              <a:spcBef>
                <a:spcPct val="0"/>
              </a:spcBef>
              <a:defRPr/>
            </a:pPr>
            <a:r>
              <a:rPr kumimoji="0" lang="en-US" altLang="ko-KR" sz="2800" kern="0">
                <a:solidFill>
                  <a:schemeClr val="folHlink"/>
                </a:solidFill>
                <a:latin typeface="+mj-lt"/>
                <a:ea typeface="굴림" pitchFamily="50" charset="-127"/>
                <a:cs typeface="+mj-cs"/>
              </a:rPr>
              <a:t>A</a:t>
            </a:r>
            <a:r>
              <a:rPr kumimoji="0" lang="en-US" altLang="ko-KR" sz="2800" kern="0">
                <a:solidFill>
                  <a:schemeClr val="bg1"/>
                </a:solidFill>
                <a:latin typeface="+mj-lt"/>
                <a:ea typeface="굴림" pitchFamily="50" charset="-127"/>
                <a:cs typeface="+mj-cs"/>
              </a:rPr>
              <a:t>ctive </a:t>
            </a:r>
            <a:r>
              <a:rPr kumimoji="0" lang="en-US" altLang="ko-KR" sz="2800" kern="0">
                <a:solidFill>
                  <a:schemeClr val="folHlink"/>
                </a:solidFill>
                <a:latin typeface="+mj-lt"/>
                <a:ea typeface="굴림" pitchFamily="50" charset="-127"/>
                <a:cs typeface="+mj-cs"/>
              </a:rPr>
              <a:t>W</a:t>
            </a:r>
            <a:r>
              <a:rPr kumimoji="0" lang="en-US" altLang="ko-KR" sz="2800" kern="0">
                <a:solidFill>
                  <a:schemeClr val="bg1"/>
                </a:solidFill>
                <a:latin typeface="+mj-lt"/>
                <a:ea typeface="굴림" pitchFamily="50" charset="-127"/>
                <a:cs typeface="+mj-cs"/>
              </a:rPr>
              <a:t>eb </a:t>
            </a:r>
            <a:r>
              <a:rPr kumimoji="0" lang="en-US" altLang="ko-KR" sz="2800" kern="0">
                <a:solidFill>
                  <a:schemeClr val="folHlink"/>
                </a:solidFill>
                <a:latin typeface="+mj-lt"/>
                <a:ea typeface="굴림" pitchFamily="50" charset="-127"/>
                <a:cs typeface="+mj-cs"/>
              </a:rPr>
              <a:t>Do</a:t>
            </a:r>
            <a:r>
              <a:rPr kumimoji="0" lang="en-US" altLang="ko-KR" sz="2800" kern="0">
                <a:solidFill>
                  <a:schemeClr val="bg1"/>
                </a:solidFill>
                <a:latin typeface="+mj-lt"/>
                <a:ea typeface="굴림" pitchFamily="50" charset="-127"/>
                <a:cs typeface="+mj-cs"/>
              </a:rPr>
              <a:t>cument </a:t>
            </a:r>
            <a:r>
              <a:rPr kumimoji="0" lang="en-US" altLang="ko-KR" sz="2800" kern="0">
                <a:solidFill>
                  <a:schemeClr val="folHlink"/>
                </a:solidFill>
                <a:latin typeface="+mj-lt"/>
                <a:ea typeface="굴림" pitchFamily="50" charset="-127"/>
                <a:cs typeface="+mj-cs"/>
              </a:rPr>
              <a:t>S</a:t>
            </a:r>
            <a:r>
              <a:rPr kumimoji="0" lang="en-US" altLang="ko-KR" sz="2800" kern="0">
                <a:solidFill>
                  <a:schemeClr val="bg1"/>
                </a:solidFill>
                <a:latin typeface="+mj-lt"/>
                <a:ea typeface="굴림" pitchFamily="50" charset="-127"/>
                <a:cs typeface="+mj-cs"/>
              </a:rPr>
              <a:t>earch </a:t>
            </a:r>
            <a:r>
              <a:rPr kumimoji="0" lang="en-US" altLang="ko-KR" sz="2800" kern="0">
                <a:solidFill>
                  <a:schemeClr val="folHlink"/>
                </a:solidFill>
                <a:latin typeface="+mj-lt"/>
                <a:ea typeface="굴림" pitchFamily="50" charset="-127"/>
                <a:cs typeface="+mj-cs"/>
              </a:rPr>
              <a:t>S</a:t>
            </a:r>
            <a:r>
              <a:rPr kumimoji="0" lang="en-US" altLang="ko-KR" sz="2800" kern="0">
                <a:solidFill>
                  <a:schemeClr val="bg1"/>
                </a:solidFill>
                <a:latin typeface="+mj-lt"/>
                <a:ea typeface="굴림" pitchFamily="50" charset="-127"/>
                <a:cs typeface="+mj-cs"/>
              </a:rPr>
              <a:t>ervice</a:t>
            </a:r>
            <a:br>
              <a:rPr kumimoji="0" lang="en-US" altLang="ko-KR" sz="2800" kern="0">
                <a:solidFill>
                  <a:schemeClr val="bg1"/>
                </a:solidFill>
                <a:latin typeface="+mj-lt"/>
                <a:ea typeface="굴림" pitchFamily="50" charset="-127"/>
                <a:cs typeface="+mj-cs"/>
              </a:rPr>
            </a:br>
            <a:endParaRPr kumimoji="0" lang="en-US" altLang="ko-KR" sz="2800" kern="0" dirty="0">
              <a:solidFill>
                <a:schemeClr val="bg1"/>
              </a:solidFill>
              <a:latin typeface="+mj-lt"/>
              <a:ea typeface="굴림" pitchFamily="50" charset="-127"/>
              <a:cs typeface="+mj-cs"/>
            </a:endParaRPr>
          </a:p>
        </p:txBody>
      </p:sp>
      <p:grpSp>
        <p:nvGrpSpPr>
          <p:cNvPr id="7184" name="그룹 54"/>
          <p:cNvGrpSpPr>
            <a:grpSpLocks/>
          </p:cNvGrpSpPr>
          <p:nvPr/>
        </p:nvGrpSpPr>
        <p:grpSpPr bwMode="auto">
          <a:xfrm>
            <a:off x="290513" y="1031875"/>
            <a:ext cx="4648200" cy="582613"/>
            <a:chOff x="762000" y="228600"/>
            <a:chExt cx="7315200" cy="845800"/>
          </a:xfrm>
        </p:grpSpPr>
        <p:sp>
          <p:nvSpPr>
            <p:cNvPr id="7188" name="AutoShape 82"/>
            <p:cNvSpPr>
              <a:spLocks noChangeArrowheads="1"/>
            </p:cNvSpPr>
            <p:nvPr/>
          </p:nvSpPr>
          <p:spPr bwMode="auto">
            <a:xfrm>
              <a:off x="762000" y="228600"/>
              <a:ext cx="7315200" cy="7207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699FF"/>
                </a:gs>
                <a:gs pos="100000">
                  <a:srgbClr val="66CCFF">
                    <a:alpha val="50998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7" name="Text Box 83"/>
            <p:cNvSpPr txBox="1">
              <a:spLocks noChangeArrowheads="1"/>
            </p:cNvSpPr>
            <p:nvPr/>
          </p:nvSpPr>
          <p:spPr bwMode="auto">
            <a:xfrm>
              <a:off x="1553980" y="270083"/>
              <a:ext cx="6185941" cy="80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000" b="0">
                  <a:solidFill>
                    <a:schemeClr val="bg1"/>
                  </a:solidFill>
                  <a:latin typeface="휴먼엑스포" pitchFamily="18" charset="-127"/>
                  <a:ea typeface="휴먼엑스포" pitchFamily="18" charset="-127"/>
                </a:rPr>
                <a:t>프로젝트 추진 조직</a:t>
              </a:r>
              <a:endParaRPr lang="en-US" altLang="ko-KR" sz="3000" b="0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pic>
          <p:nvPicPr>
            <p:cNvPr id="7190" name="Picture 84" descr="무제-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8" y="284162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" name="Text Box 81"/>
          <p:cNvSpPr txBox="1">
            <a:spLocks noChangeArrowheads="1"/>
          </p:cNvSpPr>
          <p:nvPr/>
        </p:nvSpPr>
        <p:spPr bwMode="auto">
          <a:xfrm>
            <a:off x="1035716" y="4136230"/>
            <a:ext cx="1747837" cy="368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홍길동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 Box 81"/>
          <p:cNvSpPr txBox="1">
            <a:spLocks noChangeArrowheads="1"/>
          </p:cNvSpPr>
          <p:nvPr/>
        </p:nvSpPr>
        <p:spPr bwMode="auto">
          <a:xfrm>
            <a:off x="5945188" y="4112418"/>
            <a:ext cx="1747837" cy="368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김영희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김영숙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797" y="4724400"/>
            <a:ext cx="1752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1.</a:t>
            </a:r>
            <a:r>
              <a:rPr lang="ko-KR" altLang="en-US" b="0" dirty="0">
                <a:solidFill>
                  <a:schemeClr val="tx1"/>
                </a:solidFill>
              </a:rPr>
              <a:t>프로젝트설계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2.</a:t>
            </a:r>
            <a:r>
              <a:rPr lang="ko-KR" altLang="en-US" b="0" dirty="0">
                <a:solidFill>
                  <a:schemeClr val="tx1"/>
                </a:solidFill>
              </a:rPr>
              <a:t>일정관리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3.</a:t>
            </a:r>
            <a:r>
              <a:rPr lang="ko-KR" altLang="en-US" b="0" dirty="0" err="1">
                <a:solidFill>
                  <a:schemeClr val="tx1"/>
                </a:solidFill>
              </a:rPr>
              <a:t>역활분배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9000" y="4724400"/>
            <a:ext cx="2214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1.</a:t>
            </a:r>
            <a:r>
              <a:rPr lang="ko-KR" altLang="en-US" b="0" dirty="0">
                <a:solidFill>
                  <a:schemeClr val="tx1"/>
                </a:solidFill>
              </a:rPr>
              <a:t>프로그램설계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2.</a:t>
            </a:r>
            <a:r>
              <a:rPr lang="ko-KR" altLang="en-US" b="0" dirty="0">
                <a:solidFill>
                  <a:schemeClr val="tx1"/>
                </a:solidFill>
              </a:rPr>
              <a:t>데이터베이스설계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3.</a:t>
            </a:r>
            <a:r>
              <a:rPr lang="ko-KR" altLang="en-US" b="0" dirty="0">
                <a:solidFill>
                  <a:schemeClr val="tx1"/>
                </a:solidFill>
              </a:rPr>
              <a:t>프로그램구현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9800" y="4724400"/>
            <a:ext cx="1521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1.</a:t>
            </a:r>
            <a:r>
              <a:rPr lang="ko-KR" altLang="en-US" b="0" dirty="0">
                <a:solidFill>
                  <a:schemeClr val="tx1"/>
                </a:solidFill>
              </a:rPr>
              <a:t>화면구현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2.</a:t>
            </a:r>
            <a:r>
              <a:rPr lang="ko-KR" altLang="en-US" b="0" dirty="0">
                <a:solidFill>
                  <a:schemeClr val="tx1"/>
                </a:solidFill>
              </a:rPr>
              <a:t>테스트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3.</a:t>
            </a:r>
            <a:r>
              <a:rPr lang="ko-KR" altLang="en-US" b="0" dirty="0">
                <a:solidFill>
                  <a:schemeClr val="tx1"/>
                </a:solidFill>
              </a:rPr>
              <a:t>산출물작성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ph idx="1"/>
          </p:nvPr>
        </p:nvGraphicFramePr>
        <p:xfrm>
          <a:off x="588963" y="1682750"/>
          <a:ext cx="7921634" cy="4659288"/>
        </p:xfrm>
        <a:graphic>
          <a:graphicData uri="http://schemas.openxmlformats.org/drawingml/2006/table">
            <a:tbl>
              <a:tblPr/>
              <a:tblGrid>
                <a:gridCol w="113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307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pitchFamily="34" charset="0"/>
                          <a:ea typeface="굴림체" pitchFamily="49" charset="-127"/>
                        </a:rPr>
                        <a:t>■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pitchFamily="34" charset="0"/>
                          <a:ea typeface="굴림체" pitchFamily="49" charset="-127"/>
                        </a:rPr>
                        <a:t>단계별 진행일정                                                                                                      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pitchFamily="34" charset="0"/>
                          <a:ea typeface="굴림체" pitchFamily="49" charset="-127"/>
                        </a:rPr>
                        <a:t>단위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pitchFamily="34" charset="0"/>
                          <a:ea typeface="굴림체" pitchFamily="49" charset="-127"/>
                        </a:rPr>
                        <a:t>: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pitchFamily="34" charset="0"/>
                          <a:ea typeface="굴림체" pitchFamily="49" charset="-127"/>
                        </a:rPr>
                        <a:t>주차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구분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분석단계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설계단계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개발단계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적용단계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99FF"/>
                        </a:gs>
                        <a:gs pos="100000">
                          <a:srgbClr val="3366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99FF"/>
                        </a:gs>
                        <a:gs pos="100000">
                          <a:srgbClr val="3366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99FF"/>
                        </a:gs>
                        <a:gs pos="100000">
                          <a:srgbClr val="3366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99FF"/>
                        </a:gs>
                        <a:gs pos="100000">
                          <a:srgbClr val="3366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99FF"/>
                        </a:gs>
                        <a:gs pos="100000">
                          <a:srgbClr val="3366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99FF"/>
                        </a:gs>
                        <a:gs pos="100000">
                          <a:srgbClr val="3366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381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pitchFamily="34" charset="0"/>
                          <a:ea typeface="굴림체" pitchFamily="49" charset="-127"/>
                        </a:rPr>
                        <a:t>■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pitchFamily="34" charset="0"/>
                          <a:ea typeface="굴림체" pitchFamily="49" charset="-127"/>
                        </a:rPr>
                        <a:t>업무별 진행일정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Front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백오피스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/>
                        </a:gs>
                        <a:gs pos="100000">
                          <a:srgbClr val="FF99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/>
                        </a:gs>
                        <a:gs pos="100000">
                          <a:srgbClr val="FF99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/>
                        </a:gs>
                        <a:gs pos="100000">
                          <a:srgbClr val="FF99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/>
                        </a:gs>
                        <a:gs pos="100000">
                          <a:srgbClr val="FF99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/>
                        </a:gs>
                        <a:gs pos="100000">
                          <a:srgbClr val="FF99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/>
                        </a:gs>
                        <a:gs pos="100000">
                          <a:srgbClr val="FF99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A</a:t>
            </a:r>
            <a:r>
              <a:rPr lang="en-US" altLang="ko-KR" sz="2800">
                <a:ea typeface="굴림" pitchFamily="50" charset="-127"/>
              </a:rPr>
              <a:t>ctive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W</a:t>
            </a:r>
            <a:r>
              <a:rPr lang="en-US" altLang="ko-KR" sz="2800">
                <a:ea typeface="굴림" pitchFamily="50" charset="-127"/>
              </a:rPr>
              <a:t>eb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Do</a:t>
            </a:r>
            <a:r>
              <a:rPr lang="en-US" altLang="ko-KR" sz="2800">
                <a:ea typeface="굴림" pitchFamily="50" charset="-127"/>
              </a:rPr>
              <a:t>cument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earch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ervice</a:t>
            </a:r>
            <a:br>
              <a:rPr lang="en-US" altLang="ko-KR" sz="2800">
                <a:ea typeface="굴림" pitchFamily="50" charset="-127"/>
              </a:rPr>
            </a:br>
            <a:endParaRPr lang="en-US" altLang="ko-KR" sz="2800">
              <a:ea typeface="굴림" pitchFamily="50" charset="-127"/>
            </a:endParaRPr>
          </a:p>
        </p:txBody>
      </p:sp>
      <p:grpSp>
        <p:nvGrpSpPr>
          <p:cNvPr id="8278" name="그룹 11"/>
          <p:cNvGrpSpPr>
            <a:grpSpLocks/>
          </p:cNvGrpSpPr>
          <p:nvPr/>
        </p:nvGrpSpPr>
        <p:grpSpPr bwMode="auto">
          <a:xfrm>
            <a:off x="290513" y="1031875"/>
            <a:ext cx="4648200" cy="582613"/>
            <a:chOff x="762000" y="228600"/>
            <a:chExt cx="7315200" cy="845800"/>
          </a:xfrm>
        </p:grpSpPr>
        <p:sp>
          <p:nvSpPr>
            <p:cNvPr id="8288" name="AutoShape 82"/>
            <p:cNvSpPr>
              <a:spLocks noChangeArrowheads="1"/>
            </p:cNvSpPr>
            <p:nvPr/>
          </p:nvSpPr>
          <p:spPr bwMode="auto">
            <a:xfrm>
              <a:off x="762000" y="228600"/>
              <a:ext cx="7315200" cy="7207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699FF"/>
                </a:gs>
                <a:gs pos="100000">
                  <a:srgbClr val="66CCFF">
                    <a:alpha val="50998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Text Box 83"/>
            <p:cNvSpPr txBox="1">
              <a:spLocks noChangeArrowheads="1"/>
            </p:cNvSpPr>
            <p:nvPr/>
          </p:nvSpPr>
          <p:spPr bwMode="auto">
            <a:xfrm>
              <a:off x="1553980" y="270083"/>
              <a:ext cx="6425784" cy="80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000" b="0">
                  <a:solidFill>
                    <a:schemeClr val="bg1"/>
                  </a:solidFill>
                  <a:latin typeface="휴먼엑스포" pitchFamily="18" charset="-127"/>
                  <a:ea typeface="휴먼엑스포" pitchFamily="18" charset="-127"/>
                </a:rPr>
                <a:t>프로젝트 진행 일정</a:t>
              </a:r>
              <a:endParaRPr lang="en-US" altLang="ko-KR" sz="3000" b="0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pic>
          <p:nvPicPr>
            <p:cNvPr id="8290" name="Picture 84" descr="무제-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8" y="284162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Line 356"/>
          <p:cNvSpPr>
            <a:spLocks noChangeShapeType="1"/>
          </p:cNvSpPr>
          <p:nvPr/>
        </p:nvSpPr>
        <p:spPr bwMode="auto">
          <a:xfrm>
            <a:off x="2057400" y="3124046"/>
            <a:ext cx="1524000" cy="0"/>
          </a:xfrm>
          <a:prstGeom prst="line">
            <a:avLst/>
          </a:prstGeom>
          <a:ln w="76200"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tx2">
                    <a:lumMod val="50000"/>
                  </a:schemeClr>
                </a:gs>
              </a:gsLst>
              <a:lin ang="5400000" scaled="0"/>
            </a:gradFill>
            <a:headEnd/>
            <a:tailEnd type="stealth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Line 356"/>
          <p:cNvSpPr>
            <a:spLocks noChangeShapeType="1"/>
          </p:cNvSpPr>
          <p:nvPr/>
        </p:nvSpPr>
        <p:spPr bwMode="auto">
          <a:xfrm>
            <a:off x="3200400" y="3657600"/>
            <a:ext cx="1676400" cy="0"/>
          </a:xfrm>
          <a:prstGeom prst="line">
            <a:avLst/>
          </a:prstGeom>
          <a:noFill/>
          <a:ln w="76200">
            <a:solidFill>
              <a:schemeClr val="tx1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Line 356"/>
          <p:cNvSpPr>
            <a:spLocks noChangeShapeType="1"/>
          </p:cNvSpPr>
          <p:nvPr/>
        </p:nvSpPr>
        <p:spPr bwMode="auto">
          <a:xfrm>
            <a:off x="3200400" y="4191000"/>
            <a:ext cx="4648200" cy="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Line 356"/>
          <p:cNvSpPr>
            <a:spLocks noChangeShapeType="1"/>
          </p:cNvSpPr>
          <p:nvPr/>
        </p:nvSpPr>
        <p:spPr bwMode="auto">
          <a:xfrm>
            <a:off x="3200400" y="4648200"/>
            <a:ext cx="5257800" cy="0"/>
          </a:xfrm>
          <a:prstGeom prst="line">
            <a:avLst/>
          </a:prstGeom>
          <a:noFill/>
          <a:ln w="76200">
            <a:solidFill>
              <a:schemeClr val="tx1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285" name="Line 356"/>
          <p:cNvSpPr>
            <a:spLocks noChangeShapeType="1"/>
          </p:cNvSpPr>
          <p:nvPr/>
        </p:nvSpPr>
        <p:spPr bwMode="auto">
          <a:xfrm>
            <a:off x="3276600" y="5486400"/>
            <a:ext cx="3657600" cy="0"/>
          </a:xfrm>
          <a:prstGeom prst="line">
            <a:avLst/>
          </a:prstGeom>
          <a:noFill/>
          <a:ln w="76200">
            <a:solidFill>
              <a:srgbClr val="660066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86" name="Line 356"/>
          <p:cNvSpPr>
            <a:spLocks noChangeShapeType="1"/>
          </p:cNvSpPr>
          <p:nvPr/>
        </p:nvSpPr>
        <p:spPr bwMode="auto">
          <a:xfrm>
            <a:off x="3200400" y="6096000"/>
            <a:ext cx="5029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"/>
          <p:cNvGrpSpPr>
            <a:grpSpLocks/>
          </p:cNvGrpSpPr>
          <p:nvPr/>
        </p:nvGrpSpPr>
        <p:grpSpPr bwMode="auto">
          <a:xfrm>
            <a:off x="750742" y="1981200"/>
            <a:ext cx="7620000" cy="4338790"/>
            <a:chOff x="288" y="873"/>
            <a:chExt cx="5280" cy="2978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pSp>
          <p:nvGrpSpPr>
            <p:cNvPr id="9226" name="Group 5"/>
            <p:cNvGrpSpPr>
              <a:grpSpLocks/>
            </p:cNvGrpSpPr>
            <p:nvPr/>
          </p:nvGrpSpPr>
          <p:grpSpPr bwMode="auto">
            <a:xfrm>
              <a:off x="2464" y="2128"/>
              <a:ext cx="827" cy="858"/>
              <a:chOff x="2288" y="2123"/>
              <a:chExt cx="1074" cy="1072"/>
            </a:xfrm>
          </p:grpSpPr>
          <p:sp>
            <p:nvSpPr>
              <p:cNvPr id="9271" name="Oval 6"/>
              <p:cNvSpPr>
                <a:spLocks noChangeArrowheads="1"/>
              </p:cNvSpPr>
              <p:nvPr/>
            </p:nvSpPr>
            <p:spPr bwMode="gray">
              <a:xfrm>
                <a:off x="2288" y="2123"/>
                <a:ext cx="1074" cy="1072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72" name="Freeform 7"/>
              <p:cNvSpPr>
                <a:spLocks/>
              </p:cNvSpPr>
              <p:nvPr/>
            </p:nvSpPr>
            <p:spPr bwMode="gray">
              <a:xfrm>
                <a:off x="2424" y="2128"/>
                <a:ext cx="829" cy="40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/>
          </p:nvSpPr>
          <p:spPr bwMode="gray">
            <a:xfrm>
              <a:off x="2516" y="2303"/>
              <a:ext cx="737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Data</a:t>
              </a:r>
              <a:br>
                <a:rPr lang="en-US" altLang="ko-KR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</a:br>
              <a:r>
                <a:rPr lang="en-US" altLang="ko-KR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Base</a:t>
              </a:r>
            </a:p>
          </p:txBody>
        </p:sp>
        <p:grpSp>
          <p:nvGrpSpPr>
            <p:cNvPr id="9228" name="Group 9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267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50" name="Oval 11"/>
                <p:cNvSpPr>
                  <a:spLocks noChangeArrowheads="1"/>
                </p:cNvSpPr>
                <p:nvPr/>
              </p:nvSpPr>
              <p:spPr bwMode="gray">
                <a:xfrm>
                  <a:off x="2015" y="1920"/>
                  <a:ext cx="1681" cy="16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9270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82 w 1321"/>
                    <a:gd name="T1" fmla="*/ 224 h 712"/>
                    <a:gd name="T2" fmla="*/ 1197 w 1321"/>
                    <a:gd name="T3" fmla="*/ 248 h 712"/>
                    <a:gd name="T4" fmla="*/ 1200 w 1321"/>
                    <a:gd name="T5" fmla="*/ 269 h 712"/>
                    <a:gd name="T6" fmla="*/ 1195 w 1321"/>
                    <a:gd name="T7" fmla="*/ 289 h 712"/>
                    <a:gd name="T8" fmla="*/ 1179 w 1321"/>
                    <a:gd name="T9" fmla="*/ 307 h 712"/>
                    <a:gd name="T10" fmla="*/ 1156 w 1321"/>
                    <a:gd name="T11" fmla="*/ 324 h 712"/>
                    <a:gd name="T12" fmla="*/ 1126 w 1321"/>
                    <a:gd name="T13" fmla="*/ 338 h 712"/>
                    <a:gd name="T14" fmla="*/ 1087 w 1321"/>
                    <a:gd name="T15" fmla="*/ 351 h 712"/>
                    <a:gd name="T16" fmla="*/ 1043 w 1321"/>
                    <a:gd name="T17" fmla="*/ 364 h 712"/>
                    <a:gd name="T18" fmla="*/ 992 w 1321"/>
                    <a:gd name="T19" fmla="*/ 373 h 712"/>
                    <a:gd name="T20" fmla="*/ 937 w 1321"/>
                    <a:gd name="T21" fmla="*/ 382 h 712"/>
                    <a:gd name="T22" fmla="*/ 879 w 1321"/>
                    <a:gd name="T23" fmla="*/ 388 h 712"/>
                    <a:gd name="T24" fmla="*/ 814 w 1321"/>
                    <a:gd name="T25" fmla="*/ 394 h 712"/>
                    <a:gd name="T26" fmla="*/ 749 w 1321"/>
                    <a:gd name="T27" fmla="*/ 397 h 712"/>
                    <a:gd name="T28" fmla="*/ 723 w 1321"/>
                    <a:gd name="T29" fmla="*/ 399 h 712"/>
                    <a:gd name="T30" fmla="*/ 433 w 1321"/>
                    <a:gd name="T31" fmla="*/ 399 h 712"/>
                    <a:gd name="T32" fmla="*/ 429 w 1321"/>
                    <a:gd name="T33" fmla="*/ 399 h 712"/>
                    <a:gd name="T34" fmla="*/ 372 w 1321"/>
                    <a:gd name="T35" fmla="*/ 396 h 712"/>
                    <a:gd name="T36" fmla="*/ 317 w 1321"/>
                    <a:gd name="T37" fmla="*/ 394 h 712"/>
                    <a:gd name="T38" fmla="*/ 265 w 1321"/>
                    <a:gd name="T39" fmla="*/ 390 h 712"/>
                    <a:gd name="T40" fmla="*/ 215 w 1321"/>
                    <a:gd name="T41" fmla="*/ 386 h 712"/>
                    <a:gd name="T42" fmla="*/ 170 w 1321"/>
                    <a:gd name="T43" fmla="*/ 379 h 712"/>
                    <a:gd name="T44" fmla="*/ 128 w 1321"/>
                    <a:gd name="T45" fmla="*/ 370 h 712"/>
                    <a:gd name="T46" fmla="*/ 92 w 1321"/>
                    <a:gd name="T47" fmla="*/ 363 h 712"/>
                    <a:gd name="T48" fmla="*/ 62 w 1321"/>
                    <a:gd name="T49" fmla="*/ 353 h 712"/>
                    <a:gd name="T50" fmla="*/ 34 w 1321"/>
                    <a:gd name="T51" fmla="*/ 340 h 712"/>
                    <a:gd name="T52" fmla="*/ 18 w 1321"/>
                    <a:gd name="T53" fmla="*/ 326 h 712"/>
                    <a:gd name="T54" fmla="*/ 6 w 1321"/>
                    <a:gd name="T55" fmla="*/ 310 h 712"/>
                    <a:gd name="T56" fmla="*/ 0 w 1321"/>
                    <a:gd name="T57" fmla="*/ 293 h 712"/>
                    <a:gd name="T58" fmla="*/ 0 w 1321"/>
                    <a:gd name="T59" fmla="*/ 291 h 712"/>
                    <a:gd name="T60" fmla="*/ 4 w 1321"/>
                    <a:gd name="T61" fmla="*/ 272 h 712"/>
                    <a:gd name="T62" fmla="*/ 16 w 1321"/>
                    <a:gd name="T63" fmla="*/ 249 h 712"/>
                    <a:gd name="T64" fmla="*/ 46 w 1321"/>
                    <a:gd name="T65" fmla="*/ 207 h 712"/>
                    <a:gd name="T66" fmla="*/ 84 w 1321"/>
                    <a:gd name="T67" fmla="*/ 167 h 712"/>
                    <a:gd name="T68" fmla="*/ 132 w 1321"/>
                    <a:gd name="T69" fmla="*/ 132 h 712"/>
                    <a:gd name="T70" fmla="*/ 184 w 1321"/>
                    <a:gd name="T71" fmla="*/ 99 h 712"/>
                    <a:gd name="T72" fmla="*/ 245 w 1321"/>
                    <a:gd name="T73" fmla="*/ 69 h 712"/>
                    <a:gd name="T74" fmla="*/ 311 w 1321"/>
                    <a:gd name="T75" fmla="*/ 46 h 712"/>
                    <a:gd name="T76" fmla="*/ 377 w 1321"/>
                    <a:gd name="T77" fmla="*/ 26 h 712"/>
                    <a:gd name="T78" fmla="*/ 452 w 1321"/>
                    <a:gd name="T79" fmla="*/ 12 h 712"/>
                    <a:gd name="T80" fmla="*/ 528 w 1321"/>
                    <a:gd name="T81" fmla="*/ 4 h 712"/>
                    <a:gd name="T82" fmla="*/ 606 w 1321"/>
                    <a:gd name="T83" fmla="*/ 0 h 712"/>
                    <a:gd name="T84" fmla="*/ 606 w 1321"/>
                    <a:gd name="T85" fmla="*/ 0 h 712"/>
                    <a:gd name="T86" fmla="*/ 690 w 1321"/>
                    <a:gd name="T87" fmla="*/ 4 h 712"/>
                    <a:gd name="T88" fmla="*/ 770 w 1321"/>
                    <a:gd name="T89" fmla="*/ 12 h 712"/>
                    <a:gd name="T90" fmla="*/ 847 w 1321"/>
                    <a:gd name="T91" fmla="*/ 29 h 712"/>
                    <a:gd name="T92" fmla="*/ 918 w 1321"/>
                    <a:gd name="T93" fmla="*/ 50 h 712"/>
                    <a:gd name="T94" fmla="*/ 984 w 1321"/>
                    <a:gd name="T95" fmla="*/ 77 h 712"/>
                    <a:gd name="T96" fmla="*/ 1044 w 1321"/>
                    <a:gd name="T97" fmla="*/ 109 h 712"/>
                    <a:gd name="T98" fmla="*/ 1098 w 1321"/>
                    <a:gd name="T99" fmla="*/ 143 h 712"/>
                    <a:gd name="T100" fmla="*/ 1144 w 1321"/>
                    <a:gd name="T101" fmla="*/ 182 h 712"/>
                    <a:gd name="T102" fmla="*/ 1182 w 1321"/>
                    <a:gd name="T103" fmla="*/ 224 h 712"/>
                    <a:gd name="T104" fmla="*/ 1182 w 1321"/>
                    <a:gd name="T105" fmla="*/ 224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9" name="Text Box 13"/>
              <p:cNvSpPr txBox="1">
                <a:spLocks noChangeArrowheads="1"/>
              </p:cNvSpPr>
              <p:nvPr/>
            </p:nvSpPr>
            <p:spPr bwMode="gray">
              <a:xfrm>
                <a:off x="2734" y="1152"/>
                <a:ext cx="26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굴림" pitchFamily="50" charset="-127"/>
                  </a:rPr>
                  <a:t>B</a:t>
                </a:r>
              </a:p>
            </p:txBody>
          </p:sp>
        </p:grpSp>
        <p:grpSp>
          <p:nvGrpSpPr>
            <p:cNvPr id="9230" name="Group 17"/>
            <p:cNvGrpSpPr>
              <a:grpSpLocks/>
            </p:cNvGrpSpPr>
            <p:nvPr/>
          </p:nvGrpSpPr>
          <p:grpSpPr bwMode="auto">
            <a:xfrm>
              <a:off x="1989" y="3420"/>
              <a:ext cx="432" cy="431"/>
              <a:chOff x="1989" y="3420"/>
              <a:chExt cx="432" cy="431"/>
            </a:xfrm>
          </p:grpSpPr>
          <p:grpSp>
            <p:nvGrpSpPr>
              <p:cNvPr id="9261" name="Group 18"/>
              <p:cNvGrpSpPr>
                <a:grpSpLocks/>
              </p:cNvGrpSpPr>
              <p:nvPr/>
            </p:nvGrpSpPr>
            <p:grpSpPr bwMode="auto">
              <a:xfrm>
                <a:off x="1989" y="3420"/>
                <a:ext cx="432" cy="431"/>
                <a:chOff x="2957" y="2182"/>
                <a:chExt cx="1865" cy="1679"/>
              </a:xfrm>
            </p:grpSpPr>
            <p:sp>
              <p:nvSpPr>
                <p:cNvPr id="44" name="Oval 19"/>
                <p:cNvSpPr>
                  <a:spLocks noChangeArrowheads="1"/>
                </p:cNvSpPr>
                <p:nvPr/>
              </p:nvSpPr>
              <p:spPr bwMode="gray">
                <a:xfrm>
                  <a:off x="2957" y="2182"/>
                  <a:ext cx="1865" cy="16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9264" name="Freeform 20"/>
                <p:cNvSpPr>
                  <a:spLocks/>
                </p:cNvSpPr>
                <p:nvPr/>
              </p:nvSpPr>
              <p:spPr bwMode="gray">
                <a:xfrm>
                  <a:off x="3173" y="2211"/>
                  <a:ext cx="1438" cy="635"/>
                </a:xfrm>
                <a:custGeom>
                  <a:avLst/>
                  <a:gdLst>
                    <a:gd name="T0" fmla="*/ 1182 w 1321"/>
                    <a:gd name="T1" fmla="*/ 224 h 712"/>
                    <a:gd name="T2" fmla="*/ 1197 w 1321"/>
                    <a:gd name="T3" fmla="*/ 248 h 712"/>
                    <a:gd name="T4" fmla="*/ 1200 w 1321"/>
                    <a:gd name="T5" fmla="*/ 269 h 712"/>
                    <a:gd name="T6" fmla="*/ 1195 w 1321"/>
                    <a:gd name="T7" fmla="*/ 289 h 712"/>
                    <a:gd name="T8" fmla="*/ 1179 w 1321"/>
                    <a:gd name="T9" fmla="*/ 307 h 712"/>
                    <a:gd name="T10" fmla="*/ 1156 w 1321"/>
                    <a:gd name="T11" fmla="*/ 324 h 712"/>
                    <a:gd name="T12" fmla="*/ 1126 w 1321"/>
                    <a:gd name="T13" fmla="*/ 338 h 712"/>
                    <a:gd name="T14" fmla="*/ 1087 w 1321"/>
                    <a:gd name="T15" fmla="*/ 351 h 712"/>
                    <a:gd name="T16" fmla="*/ 1043 w 1321"/>
                    <a:gd name="T17" fmla="*/ 364 h 712"/>
                    <a:gd name="T18" fmla="*/ 992 w 1321"/>
                    <a:gd name="T19" fmla="*/ 373 h 712"/>
                    <a:gd name="T20" fmla="*/ 937 w 1321"/>
                    <a:gd name="T21" fmla="*/ 382 h 712"/>
                    <a:gd name="T22" fmla="*/ 879 w 1321"/>
                    <a:gd name="T23" fmla="*/ 388 h 712"/>
                    <a:gd name="T24" fmla="*/ 814 w 1321"/>
                    <a:gd name="T25" fmla="*/ 394 h 712"/>
                    <a:gd name="T26" fmla="*/ 749 w 1321"/>
                    <a:gd name="T27" fmla="*/ 397 h 712"/>
                    <a:gd name="T28" fmla="*/ 723 w 1321"/>
                    <a:gd name="T29" fmla="*/ 399 h 712"/>
                    <a:gd name="T30" fmla="*/ 433 w 1321"/>
                    <a:gd name="T31" fmla="*/ 399 h 712"/>
                    <a:gd name="T32" fmla="*/ 429 w 1321"/>
                    <a:gd name="T33" fmla="*/ 399 h 712"/>
                    <a:gd name="T34" fmla="*/ 372 w 1321"/>
                    <a:gd name="T35" fmla="*/ 396 h 712"/>
                    <a:gd name="T36" fmla="*/ 317 w 1321"/>
                    <a:gd name="T37" fmla="*/ 394 h 712"/>
                    <a:gd name="T38" fmla="*/ 265 w 1321"/>
                    <a:gd name="T39" fmla="*/ 390 h 712"/>
                    <a:gd name="T40" fmla="*/ 215 w 1321"/>
                    <a:gd name="T41" fmla="*/ 386 h 712"/>
                    <a:gd name="T42" fmla="*/ 170 w 1321"/>
                    <a:gd name="T43" fmla="*/ 379 h 712"/>
                    <a:gd name="T44" fmla="*/ 128 w 1321"/>
                    <a:gd name="T45" fmla="*/ 370 h 712"/>
                    <a:gd name="T46" fmla="*/ 92 w 1321"/>
                    <a:gd name="T47" fmla="*/ 363 h 712"/>
                    <a:gd name="T48" fmla="*/ 62 w 1321"/>
                    <a:gd name="T49" fmla="*/ 353 h 712"/>
                    <a:gd name="T50" fmla="*/ 34 w 1321"/>
                    <a:gd name="T51" fmla="*/ 340 h 712"/>
                    <a:gd name="T52" fmla="*/ 18 w 1321"/>
                    <a:gd name="T53" fmla="*/ 326 h 712"/>
                    <a:gd name="T54" fmla="*/ 6 w 1321"/>
                    <a:gd name="T55" fmla="*/ 310 h 712"/>
                    <a:gd name="T56" fmla="*/ 0 w 1321"/>
                    <a:gd name="T57" fmla="*/ 293 h 712"/>
                    <a:gd name="T58" fmla="*/ 0 w 1321"/>
                    <a:gd name="T59" fmla="*/ 291 h 712"/>
                    <a:gd name="T60" fmla="*/ 4 w 1321"/>
                    <a:gd name="T61" fmla="*/ 272 h 712"/>
                    <a:gd name="T62" fmla="*/ 16 w 1321"/>
                    <a:gd name="T63" fmla="*/ 249 h 712"/>
                    <a:gd name="T64" fmla="*/ 46 w 1321"/>
                    <a:gd name="T65" fmla="*/ 207 h 712"/>
                    <a:gd name="T66" fmla="*/ 84 w 1321"/>
                    <a:gd name="T67" fmla="*/ 167 h 712"/>
                    <a:gd name="T68" fmla="*/ 132 w 1321"/>
                    <a:gd name="T69" fmla="*/ 132 h 712"/>
                    <a:gd name="T70" fmla="*/ 184 w 1321"/>
                    <a:gd name="T71" fmla="*/ 99 h 712"/>
                    <a:gd name="T72" fmla="*/ 245 w 1321"/>
                    <a:gd name="T73" fmla="*/ 69 h 712"/>
                    <a:gd name="T74" fmla="*/ 311 w 1321"/>
                    <a:gd name="T75" fmla="*/ 46 h 712"/>
                    <a:gd name="T76" fmla="*/ 377 w 1321"/>
                    <a:gd name="T77" fmla="*/ 26 h 712"/>
                    <a:gd name="T78" fmla="*/ 452 w 1321"/>
                    <a:gd name="T79" fmla="*/ 12 h 712"/>
                    <a:gd name="T80" fmla="*/ 528 w 1321"/>
                    <a:gd name="T81" fmla="*/ 4 h 712"/>
                    <a:gd name="T82" fmla="*/ 606 w 1321"/>
                    <a:gd name="T83" fmla="*/ 0 h 712"/>
                    <a:gd name="T84" fmla="*/ 606 w 1321"/>
                    <a:gd name="T85" fmla="*/ 0 h 712"/>
                    <a:gd name="T86" fmla="*/ 690 w 1321"/>
                    <a:gd name="T87" fmla="*/ 4 h 712"/>
                    <a:gd name="T88" fmla="*/ 770 w 1321"/>
                    <a:gd name="T89" fmla="*/ 12 h 712"/>
                    <a:gd name="T90" fmla="*/ 847 w 1321"/>
                    <a:gd name="T91" fmla="*/ 29 h 712"/>
                    <a:gd name="T92" fmla="*/ 918 w 1321"/>
                    <a:gd name="T93" fmla="*/ 50 h 712"/>
                    <a:gd name="T94" fmla="*/ 984 w 1321"/>
                    <a:gd name="T95" fmla="*/ 77 h 712"/>
                    <a:gd name="T96" fmla="*/ 1044 w 1321"/>
                    <a:gd name="T97" fmla="*/ 109 h 712"/>
                    <a:gd name="T98" fmla="*/ 1098 w 1321"/>
                    <a:gd name="T99" fmla="*/ 143 h 712"/>
                    <a:gd name="T100" fmla="*/ 1144 w 1321"/>
                    <a:gd name="T101" fmla="*/ 182 h 712"/>
                    <a:gd name="T102" fmla="*/ 1182 w 1321"/>
                    <a:gd name="T103" fmla="*/ 224 h 712"/>
                    <a:gd name="T104" fmla="*/ 1182 w 1321"/>
                    <a:gd name="T105" fmla="*/ 224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gray">
              <a:xfrm>
                <a:off x="2077" y="3501"/>
                <a:ext cx="247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굴림" pitchFamily="50" charset="-127"/>
                  </a:rPr>
                  <a:t>E</a:t>
                </a:r>
              </a:p>
            </p:txBody>
          </p:sp>
        </p:grpSp>
        <p:grpSp>
          <p:nvGrpSpPr>
            <p:cNvPr id="9231" name="Group 22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9257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40" name="Oval 24"/>
                <p:cNvSpPr>
                  <a:spLocks noChangeArrowheads="1"/>
                </p:cNvSpPr>
                <p:nvPr/>
              </p:nvSpPr>
              <p:spPr bwMode="gray">
                <a:xfrm>
                  <a:off x="2015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9260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82 w 1321"/>
                    <a:gd name="T1" fmla="*/ 224 h 712"/>
                    <a:gd name="T2" fmla="*/ 1197 w 1321"/>
                    <a:gd name="T3" fmla="*/ 248 h 712"/>
                    <a:gd name="T4" fmla="*/ 1200 w 1321"/>
                    <a:gd name="T5" fmla="*/ 269 h 712"/>
                    <a:gd name="T6" fmla="*/ 1195 w 1321"/>
                    <a:gd name="T7" fmla="*/ 289 h 712"/>
                    <a:gd name="T8" fmla="*/ 1179 w 1321"/>
                    <a:gd name="T9" fmla="*/ 307 h 712"/>
                    <a:gd name="T10" fmla="*/ 1156 w 1321"/>
                    <a:gd name="T11" fmla="*/ 324 h 712"/>
                    <a:gd name="T12" fmla="*/ 1126 w 1321"/>
                    <a:gd name="T13" fmla="*/ 338 h 712"/>
                    <a:gd name="T14" fmla="*/ 1087 w 1321"/>
                    <a:gd name="T15" fmla="*/ 351 h 712"/>
                    <a:gd name="T16" fmla="*/ 1043 w 1321"/>
                    <a:gd name="T17" fmla="*/ 364 h 712"/>
                    <a:gd name="T18" fmla="*/ 992 w 1321"/>
                    <a:gd name="T19" fmla="*/ 373 h 712"/>
                    <a:gd name="T20" fmla="*/ 937 w 1321"/>
                    <a:gd name="T21" fmla="*/ 382 h 712"/>
                    <a:gd name="T22" fmla="*/ 879 w 1321"/>
                    <a:gd name="T23" fmla="*/ 388 h 712"/>
                    <a:gd name="T24" fmla="*/ 814 w 1321"/>
                    <a:gd name="T25" fmla="*/ 394 h 712"/>
                    <a:gd name="T26" fmla="*/ 749 w 1321"/>
                    <a:gd name="T27" fmla="*/ 397 h 712"/>
                    <a:gd name="T28" fmla="*/ 723 w 1321"/>
                    <a:gd name="T29" fmla="*/ 399 h 712"/>
                    <a:gd name="T30" fmla="*/ 433 w 1321"/>
                    <a:gd name="T31" fmla="*/ 399 h 712"/>
                    <a:gd name="T32" fmla="*/ 429 w 1321"/>
                    <a:gd name="T33" fmla="*/ 399 h 712"/>
                    <a:gd name="T34" fmla="*/ 372 w 1321"/>
                    <a:gd name="T35" fmla="*/ 396 h 712"/>
                    <a:gd name="T36" fmla="*/ 317 w 1321"/>
                    <a:gd name="T37" fmla="*/ 394 h 712"/>
                    <a:gd name="T38" fmla="*/ 265 w 1321"/>
                    <a:gd name="T39" fmla="*/ 390 h 712"/>
                    <a:gd name="T40" fmla="*/ 215 w 1321"/>
                    <a:gd name="T41" fmla="*/ 386 h 712"/>
                    <a:gd name="T42" fmla="*/ 170 w 1321"/>
                    <a:gd name="T43" fmla="*/ 379 h 712"/>
                    <a:gd name="T44" fmla="*/ 128 w 1321"/>
                    <a:gd name="T45" fmla="*/ 370 h 712"/>
                    <a:gd name="T46" fmla="*/ 92 w 1321"/>
                    <a:gd name="T47" fmla="*/ 363 h 712"/>
                    <a:gd name="T48" fmla="*/ 62 w 1321"/>
                    <a:gd name="T49" fmla="*/ 353 h 712"/>
                    <a:gd name="T50" fmla="*/ 34 w 1321"/>
                    <a:gd name="T51" fmla="*/ 340 h 712"/>
                    <a:gd name="T52" fmla="*/ 18 w 1321"/>
                    <a:gd name="T53" fmla="*/ 326 h 712"/>
                    <a:gd name="T54" fmla="*/ 6 w 1321"/>
                    <a:gd name="T55" fmla="*/ 310 h 712"/>
                    <a:gd name="T56" fmla="*/ 0 w 1321"/>
                    <a:gd name="T57" fmla="*/ 293 h 712"/>
                    <a:gd name="T58" fmla="*/ 0 w 1321"/>
                    <a:gd name="T59" fmla="*/ 291 h 712"/>
                    <a:gd name="T60" fmla="*/ 4 w 1321"/>
                    <a:gd name="T61" fmla="*/ 272 h 712"/>
                    <a:gd name="T62" fmla="*/ 16 w 1321"/>
                    <a:gd name="T63" fmla="*/ 249 h 712"/>
                    <a:gd name="T64" fmla="*/ 46 w 1321"/>
                    <a:gd name="T65" fmla="*/ 207 h 712"/>
                    <a:gd name="T66" fmla="*/ 84 w 1321"/>
                    <a:gd name="T67" fmla="*/ 167 h 712"/>
                    <a:gd name="T68" fmla="*/ 132 w 1321"/>
                    <a:gd name="T69" fmla="*/ 132 h 712"/>
                    <a:gd name="T70" fmla="*/ 184 w 1321"/>
                    <a:gd name="T71" fmla="*/ 99 h 712"/>
                    <a:gd name="T72" fmla="*/ 245 w 1321"/>
                    <a:gd name="T73" fmla="*/ 69 h 712"/>
                    <a:gd name="T74" fmla="*/ 311 w 1321"/>
                    <a:gd name="T75" fmla="*/ 46 h 712"/>
                    <a:gd name="T76" fmla="*/ 377 w 1321"/>
                    <a:gd name="T77" fmla="*/ 26 h 712"/>
                    <a:gd name="T78" fmla="*/ 452 w 1321"/>
                    <a:gd name="T79" fmla="*/ 12 h 712"/>
                    <a:gd name="T80" fmla="*/ 528 w 1321"/>
                    <a:gd name="T81" fmla="*/ 4 h 712"/>
                    <a:gd name="T82" fmla="*/ 606 w 1321"/>
                    <a:gd name="T83" fmla="*/ 0 h 712"/>
                    <a:gd name="T84" fmla="*/ 606 w 1321"/>
                    <a:gd name="T85" fmla="*/ 0 h 712"/>
                    <a:gd name="T86" fmla="*/ 690 w 1321"/>
                    <a:gd name="T87" fmla="*/ 4 h 712"/>
                    <a:gd name="T88" fmla="*/ 770 w 1321"/>
                    <a:gd name="T89" fmla="*/ 12 h 712"/>
                    <a:gd name="T90" fmla="*/ 847 w 1321"/>
                    <a:gd name="T91" fmla="*/ 29 h 712"/>
                    <a:gd name="T92" fmla="*/ 918 w 1321"/>
                    <a:gd name="T93" fmla="*/ 50 h 712"/>
                    <a:gd name="T94" fmla="*/ 984 w 1321"/>
                    <a:gd name="T95" fmla="*/ 77 h 712"/>
                    <a:gd name="T96" fmla="*/ 1044 w 1321"/>
                    <a:gd name="T97" fmla="*/ 109 h 712"/>
                    <a:gd name="T98" fmla="*/ 1098 w 1321"/>
                    <a:gd name="T99" fmla="*/ 143 h 712"/>
                    <a:gd name="T100" fmla="*/ 1144 w 1321"/>
                    <a:gd name="T101" fmla="*/ 182 h 712"/>
                    <a:gd name="T102" fmla="*/ 1182 w 1321"/>
                    <a:gd name="T103" fmla="*/ 224 h 712"/>
                    <a:gd name="T104" fmla="*/ 1182 w 1321"/>
                    <a:gd name="T105" fmla="*/ 224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39" name="Text Box 26"/>
              <p:cNvSpPr txBox="1">
                <a:spLocks noChangeArrowheads="1"/>
              </p:cNvSpPr>
              <p:nvPr/>
            </p:nvSpPr>
            <p:spPr bwMode="gray">
              <a:xfrm>
                <a:off x="4020" y="2028"/>
                <a:ext cx="25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  <p:grpSp>
          <p:nvGrpSpPr>
            <p:cNvPr id="9232" name="Group 27"/>
            <p:cNvGrpSpPr>
              <a:grpSpLocks/>
            </p:cNvGrpSpPr>
            <p:nvPr/>
          </p:nvGrpSpPr>
          <p:grpSpPr bwMode="auto">
            <a:xfrm>
              <a:off x="3386" y="3448"/>
              <a:ext cx="413" cy="392"/>
              <a:chOff x="3386" y="3427"/>
              <a:chExt cx="413" cy="392"/>
            </a:xfrm>
          </p:grpSpPr>
          <p:grpSp>
            <p:nvGrpSpPr>
              <p:cNvPr id="9253" name="Group 28"/>
              <p:cNvGrpSpPr>
                <a:grpSpLocks/>
              </p:cNvGrpSpPr>
              <p:nvPr/>
            </p:nvGrpSpPr>
            <p:grpSpPr bwMode="auto">
              <a:xfrm>
                <a:off x="3386" y="3427"/>
                <a:ext cx="413" cy="392"/>
                <a:chOff x="1719" y="2617"/>
                <a:chExt cx="2103" cy="1929"/>
              </a:xfrm>
            </p:grpSpPr>
            <p:sp>
              <p:nvSpPr>
                <p:cNvPr id="36" name="Oval 29"/>
                <p:cNvSpPr>
                  <a:spLocks noChangeArrowheads="1"/>
                </p:cNvSpPr>
                <p:nvPr/>
              </p:nvSpPr>
              <p:spPr bwMode="gray">
                <a:xfrm>
                  <a:off x="1719" y="2617"/>
                  <a:ext cx="2103" cy="19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9256" name="Freeform 30"/>
                <p:cNvSpPr>
                  <a:spLocks/>
                </p:cNvSpPr>
                <p:nvPr/>
              </p:nvSpPr>
              <p:spPr bwMode="gray">
                <a:xfrm>
                  <a:off x="1957" y="2653"/>
                  <a:ext cx="1618" cy="728"/>
                </a:xfrm>
                <a:custGeom>
                  <a:avLst/>
                  <a:gdLst>
                    <a:gd name="T0" fmla="*/ 1182 w 1321"/>
                    <a:gd name="T1" fmla="*/ 224 h 712"/>
                    <a:gd name="T2" fmla="*/ 1197 w 1321"/>
                    <a:gd name="T3" fmla="*/ 248 h 712"/>
                    <a:gd name="T4" fmla="*/ 1200 w 1321"/>
                    <a:gd name="T5" fmla="*/ 269 h 712"/>
                    <a:gd name="T6" fmla="*/ 1195 w 1321"/>
                    <a:gd name="T7" fmla="*/ 289 h 712"/>
                    <a:gd name="T8" fmla="*/ 1179 w 1321"/>
                    <a:gd name="T9" fmla="*/ 307 h 712"/>
                    <a:gd name="T10" fmla="*/ 1156 w 1321"/>
                    <a:gd name="T11" fmla="*/ 324 h 712"/>
                    <a:gd name="T12" fmla="*/ 1126 w 1321"/>
                    <a:gd name="T13" fmla="*/ 338 h 712"/>
                    <a:gd name="T14" fmla="*/ 1087 w 1321"/>
                    <a:gd name="T15" fmla="*/ 351 h 712"/>
                    <a:gd name="T16" fmla="*/ 1043 w 1321"/>
                    <a:gd name="T17" fmla="*/ 364 h 712"/>
                    <a:gd name="T18" fmla="*/ 992 w 1321"/>
                    <a:gd name="T19" fmla="*/ 373 h 712"/>
                    <a:gd name="T20" fmla="*/ 937 w 1321"/>
                    <a:gd name="T21" fmla="*/ 382 h 712"/>
                    <a:gd name="T22" fmla="*/ 879 w 1321"/>
                    <a:gd name="T23" fmla="*/ 388 h 712"/>
                    <a:gd name="T24" fmla="*/ 814 w 1321"/>
                    <a:gd name="T25" fmla="*/ 394 h 712"/>
                    <a:gd name="T26" fmla="*/ 749 w 1321"/>
                    <a:gd name="T27" fmla="*/ 397 h 712"/>
                    <a:gd name="T28" fmla="*/ 723 w 1321"/>
                    <a:gd name="T29" fmla="*/ 399 h 712"/>
                    <a:gd name="T30" fmla="*/ 433 w 1321"/>
                    <a:gd name="T31" fmla="*/ 399 h 712"/>
                    <a:gd name="T32" fmla="*/ 429 w 1321"/>
                    <a:gd name="T33" fmla="*/ 399 h 712"/>
                    <a:gd name="T34" fmla="*/ 372 w 1321"/>
                    <a:gd name="T35" fmla="*/ 396 h 712"/>
                    <a:gd name="T36" fmla="*/ 317 w 1321"/>
                    <a:gd name="T37" fmla="*/ 394 h 712"/>
                    <a:gd name="T38" fmla="*/ 265 w 1321"/>
                    <a:gd name="T39" fmla="*/ 390 h 712"/>
                    <a:gd name="T40" fmla="*/ 215 w 1321"/>
                    <a:gd name="T41" fmla="*/ 386 h 712"/>
                    <a:gd name="T42" fmla="*/ 170 w 1321"/>
                    <a:gd name="T43" fmla="*/ 379 h 712"/>
                    <a:gd name="T44" fmla="*/ 128 w 1321"/>
                    <a:gd name="T45" fmla="*/ 370 h 712"/>
                    <a:gd name="T46" fmla="*/ 92 w 1321"/>
                    <a:gd name="T47" fmla="*/ 363 h 712"/>
                    <a:gd name="T48" fmla="*/ 62 w 1321"/>
                    <a:gd name="T49" fmla="*/ 353 h 712"/>
                    <a:gd name="T50" fmla="*/ 34 w 1321"/>
                    <a:gd name="T51" fmla="*/ 340 h 712"/>
                    <a:gd name="T52" fmla="*/ 18 w 1321"/>
                    <a:gd name="T53" fmla="*/ 326 h 712"/>
                    <a:gd name="T54" fmla="*/ 6 w 1321"/>
                    <a:gd name="T55" fmla="*/ 310 h 712"/>
                    <a:gd name="T56" fmla="*/ 0 w 1321"/>
                    <a:gd name="T57" fmla="*/ 293 h 712"/>
                    <a:gd name="T58" fmla="*/ 0 w 1321"/>
                    <a:gd name="T59" fmla="*/ 291 h 712"/>
                    <a:gd name="T60" fmla="*/ 4 w 1321"/>
                    <a:gd name="T61" fmla="*/ 272 h 712"/>
                    <a:gd name="T62" fmla="*/ 16 w 1321"/>
                    <a:gd name="T63" fmla="*/ 249 h 712"/>
                    <a:gd name="T64" fmla="*/ 46 w 1321"/>
                    <a:gd name="T65" fmla="*/ 207 h 712"/>
                    <a:gd name="T66" fmla="*/ 84 w 1321"/>
                    <a:gd name="T67" fmla="*/ 167 h 712"/>
                    <a:gd name="T68" fmla="*/ 132 w 1321"/>
                    <a:gd name="T69" fmla="*/ 132 h 712"/>
                    <a:gd name="T70" fmla="*/ 184 w 1321"/>
                    <a:gd name="T71" fmla="*/ 99 h 712"/>
                    <a:gd name="T72" fmla="*/ 245 w 1321"/>
                    <a:gd name="T73" fmla="*/ 69 h 712"/>
                    <a:gd name="T74" fmla="*/ 311 w 1321"/>
                    <a:gd name="T75" fmla="*/ 46 h 712"/>
                    <a:gd name="T76" fmla="*/ 377 w 1321"/>
                    <a:gd name="T77" fmla="*/ 26 h 712"/>
                    <a:gd name="T78" fmla="*/ 452 w 1321"/>
                    <a:gd name="T79" fmla="*/ 12 h 712"/>
                    <a:gd name="T80" fmla="*/ 528 w 1321"/>
                    <a:gd name="T81" fmla="*/ 4 h 712"/>
                    <a:gd name="T82" fmla="*/ 606 w 1321"/>
                    <a:gd name="T83" fmla="*/ 0 h 712"/>
                    <a:gd name="T84" fmla="*/ 606 w 1321"/>
                    <a:gd name="T85" fmla="*/ 0 h 712"/>
                    <a:gd name="T86" fmla="*/ 690 w 1321"/>
                    <a:gd name="T87" fmla="*/ 4 h 712"/>
                    <a:gd name="T88" fmla="*/ 770 w 1321"/>
                    <a:gd name="T89" fmla="*/ 12 h 712"/>
                    <a:gd name="T90" fmla="*/ 847 w 1321"/>
                    <a:gd name="T91" fmla="*/ 29 h 712"/>
                    <a:gd name="T92" fmla="*/ 918 w 1321"/>
                    <a:gd name="T93" fmla="*/ 50 h 712"/>
                    <a:gd name="T94" fmla="*/ 984 w 1321"/>
                    <a:gd name="T95" fmla="*/ 77 h 712"/>
                    <a:gd name="T96" fmla="*/ 1044 w 1321"/>
                    <a:gd name="T97" fmla="*/ 109 h 712"/>
                    <a:gd name="T98" fmla="*/ 1098 w 1321"/>
                    <a:gd name="T99" fmla="*/ 143 h 712"/>
                    <a:gd name="T100" fmla="*/ 1144 w 1321"/>
                    <a:gd name="T101" fmla="*/ 182 h 712"/>
                    <a:gd name="T102" fmla="*/ 1182 w 1321"/>
                    <a:gd name="T103" fmla="*/ 224 h 712"/>
                    <a:gd name="T104" fmla="*/ 1182 w 1321"/>
                    <a:gd name="T105" fmla="*/ 224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gray">
              <a:xfrm>
                <a:off x="3475" y="3446"/>
                <a:ext cx="275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굴림" pitchFamily="50" charset="-127"/>
                  </a:rPr>
                  <a:t>D</a:t>
                </a:r>
              </a:p>
            </p:txBody>
          </p:sp>
        </p:grpSp>
        <p:grpSp>
          <p:nvGrpSpPr>
            <p:cNvPr id="9233" name="Group 32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9249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32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1" cy="167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9252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82 w 1321"/>
                    <a:gd name="T1" fmla="*/ 224 h 712"/>
                    <a:gd name="T2" fmla="*/ 1197 w 1321"/>
                    <a:gd name="T3" fmla="*/ 248 h 712"/>
                    <a:gd name="T4" fmla="*/ 1200 w 1321"/>
                    <a:gd name="T5" fmla="*/ 269 h 712"/>
                    <a:gd name="T6" fmla="*/ 1195 w 1321"/>
                    <a:gd name="T7" fmla="*/ 289 h 712"/>
                    <a:gd name="T8" fmla="*/ 1179 w 1321"/>
                    <a:gd name="T9" fmla="*/ 307 h 712"/>
                    <a:gd name="T10" fmla="*/ 1156 w 1321"/>
                    <a:gd name="T11" fmla="*/ 324 h 712"/>
                    <a:gd name="T12" fmla="*/ 1126 w 1321"/>
                    <a:gd name="T13" fmla="*/ 338 h 712"/>
                    <a:gd name="T14" fmla="*/ 1087 w 1321"/>
                    <a:gd name="T15" fmla="*/ 351 h 712"/>
                    <a:gd name="T16" fmla="*/ 1043 w 1321"/>
                    <a:gd name="T17" fmla="*/ 364 h 712"/>
                    <a:gd name="T18" fmla="*/ 992 w 1321"/>
                    <a:gd name="T19" fmla="*/ 373 h 712"/>
                    <a:gd name="T20" fmla="*/ 937 w 1321"/>
                    <a:gd name="T21" fmla="*/ 382 h 712"/>
                    <a:gd name="T22" fmla="*/ 879 w 1321"/>
                    <a:gd name="T23" fmla="*/ 388 h 712"/>
                    <a:gd name="T24" fmla="*/ 814 w 1321"/>
                    <a:gd name="T25" fmla="*/ 394 h 712"/>
                    <a:gd name="T26" fmla="*/ 749 w 1321"/>
                    <a:gd name="T27" fmla="*/ 397 h 712"/>
                    <a:gd name="T28" fmla="*/ 723 w 1321"/>
                    <a:gd name="T29" fmla="*/ 399 h 712"/>
                    <a:gd name="T30" fmla="*/ 433 w 1321"/>
                    <a:gd name="T31" fmla="*/ 399 h 712"/>
                    <a:gd name="T32" fmla="*/ 429 w 1321"/>
                    <a:gd name="T33" fmla="*/ 399 h 712"/>
                    <a:gd name="T34" fmla="*/ 372 w 1321"/>
                    <a:gd name="T35" fmla="*/ 396 h 712"/>
                    <a:gd name="T36" fmla="*/ 317 w 1321"/>
                    <a:gd name="T37" fmla="*/ 394 h 712"/>
                    <a:gd name="T38" fmla="*/ 265 w 1321"/>
                    <a:gd name="T39" fmla="*/ 390 h 712"/>
                    <a:gd name="T40" fmla="*/ 215 w 1321"/>
                    <a:gd name="T41" fmla="*/ 386 h 712"/>
                    <a:gd name="T42" fmla="*/ 170 w 1321"/>
                    <a:gd name="T43" fmla="*/ 379 h 712"/>
                    <a:gd name="T44" fmla="*/ 128 w 1321"/>
                    <a:gd name="T45" fmla="*/ 370 h 712"/>
                    <a:gd name="T46" fmla="*/ 92 w 1321"/>
                    <a:gd name="T47" fmla="*/ 363 h 712"/>
                    <a:gd name="T48" fmla="*/ 62 w 1321"/>
                    <a:gd name="T49" fmla="*/ 353 h 712"/>
                    <a:gd name="T50" fmla="*/ 34 w 1321"/>
                    <a:gd name="T51" fmla="*/ 340 h 712"/>
                    <a:gd name="T52" fmla="*/ 18 w 1321"/>
                    <a:gd name="T53" fmla="*/ 326 h 712"/>
                    <a:gd name="T54" fmla="*/ 6 w 1321"/>
                    <a:gd name="T55" fmla="*/ 310 h 712"/>
                    <a:gd name="T56" fmla="*/ 0 w 1321"/>
                    <a:gd name="T57" fmla="*/ 293 h 712"/>
                    <a:gd name="T58" fmla="*/ 0 w 1321"/>
                    <a:gd name="T59" fmla="*/ 291 h 712"/>
                    <a:gd name="T60" fmla="*/ 4 w 1321"/>
                    <a:gd name="T61" fmla="*/ 272 h 712"/>
                    <a:gd name="T62" fmla="*/ 16 w 1321"/>
                    <a:gd name="T63" fmla="*/ 249 h 712"/>
                    <a:gd name="T64" fmla="*/ 46 w 1321"/>
                    <a:gd name="T65" fmla="*/ 207 h 712"/>
                    <a:gd name="T66" fmla="*/ 84 w 1321"/>
                    <a:gd name="T67" fmla="*/ 167 h 712"/>
                    <a:gd name="T68" fmla="*/ 132 w 1321"/>
                    <a:gd name="T69" fmla="*/ 132 h 712"/>
                    <a:gd name="T70" fmla="*/ 184 w 1321"/>
                    <a:gd name="T71" fmla="*/ 99 h 712"/>
                    <a:gd name="T72" fmla="*/ 245 w 1321"/>
                    <a:gd name="T73" fmla="*/ 69 h 712"/>
                    <a:gd name="T74" fmla="*/ 311 w 1321"/>
                    <a:gd name="T75" fmla="*/ 46 h 712"/>
                    <a:gd name="T76" fmla="*/ 377 w 1321"/>
                    <a:gd name="T77" fmla="*/ 26 h 712"/>
                    <a:gd name="T78" fmla="*/ 452 w 1321"/>
                    <a:gd name="T79" fmla="*/ 12 h 712"/>
                    <a:gd name="T80" fmla="*/ 528 w 1321"/>
                    <a:gd name="T81" fmla="*/ 4 h 712"/>
                    <a:gd name="T82" fmla="*/ 606 w 1321"/>
                    <a:gd name="T83" fmla="*/ 0 h 712"/>
                    <a:gd name="T84" fmla="*/ 606 w 1321"/>
                    <a:gd name="T85" fmla="*/ 0 h 712"/>
                    <a:gd name="T86" fmla="*/ 690 w 1321"/>
                    <a:gd name="T87" fmla="*/ 4 h 712"/>
                    <a:gd name="T88" fmla="*/ 770 w 1321"/>
                    <a:gd name="T89" fmla="*/ 12 h 712"/>
                    <a:gd name="T90" fmla="*/ 847 w 1321"/>
                    <a:gd name="T91" fmla="*/ 29 h 712"/>
                    <a:gd name="T92" fmla="*/ 918 w 1321"/>
                    <a:gd name="T93" fmla="*/ 50 h 712"/>
                    <a:gd name="T94" fmla="*/ 984 w 1321"/>
                    <a:gd name="T95" fmla="*/ 77 h 712"/>
                    <a:gd name="T96" fmla="*/ 1044 w 1321"/>
                    <a:gd name="T97" fmla="*/ 109 h 712"/>
                    <a:gd name="T98" fmla="*/ 1098 w 1321"/>
                    <a:gd name="T99" fmla="*/ 143 h 712"/>
                    <a:gd name="T100" fmla="*/ 1144 w 1321"/>
                    <a:gd name="T101" fmla="*/ 182 h 712"/>
                    <a:gd name="T102" fmla="*/ 1182 w 1321"/>
                    <a:gd name="T103" fmla="*/ 224 h 712"/>
                    <a:gd name="T104" fmla="*/ 1182 w 1321"/>
                    <a:gd name="T105" fmla="*/ 224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gray">
              <a:xfrm>
                <a:off x="1583" y="2016"/>
                <a:ext cx="266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굴림" pitchFamily="50" charset="-127"/>
                  </a:rPr>
                  <a:t>A</a:t>
                </a:r>
              </a:p>
            </p:txBody>
          </p:sp>
        </p:grpSp>
        <p:sp>
          <p:nvSpPr>
            <p:cNvPr id="9240" name="Text Box 47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  <a:ea typeface="굴림" pitchFamily="50" charset="-127"/>
                </a:rPr>
                <a:t>Web Browser</a:t>
              </a:r>
            </a:p>
          </p:txBody>
        </p:sp>
        <p:sp>
          <p:nvSpPr>
            <p:cNvPr id="9241" name="Text Box 48"/>
            <p:cNvSpPr txBox="1">
              <a:spLocks noChangeArrowheads="1"/>
            </p:cNvSpPr>
            <p:nvPr/>
          </p:nvSpPr>
          <p:spPr bwMode="auto">
            <a:xfrm>
              <a:off x="2256" y="873"/>
              <a:ext cx="146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  <a:ea typeface="굴림" pitchFamily="50" charset="-127"/>
                </a:rPr>
                <a:t>View </a:t>
              </a:r>
              <a:r>
                <a:rPr lang="en-US" altLang="ko-KR" dirty="0" err="1">
                  <a:solidFill>
                    <a:schemeClr val="tx1"/>
                  </a:solidFill>
                  <a:ea typeface="굴림" pitchFamily="50" charset="-127"/>
                </a:rPr>
                <a:t>Infomation</a:t>
              </a:r>
              <a:endParaRPr lang="en-US" altLang="ko-KR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9242" name="Text Box 49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 err="1">
                  <a:solidFill>
                    <a:schemeClr val="tx1"/>
                  </a:solidFill>
                  <a:ea typeface="굴림" pitchFamily="50" charset="-127"/>
                </a:rPr>
                <a:t>Servlet</a:t>
              </a:r>
              <a:endParaRPr lang="en-US" altLang="ko-KR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9243" name="Text Box 50"/>
            <p:cNvSpPr txBox="1">
              <a:spLocks noChangeArrowheads="1"/>
            </p:cNvSpPr>
            <p:nvPr/>
          </p:nvSpPr>
          <p:spPr bwMode="auto">
            <a:xfrm>
              <a:off x="409" y="3567"/>
              <a:ext cx="158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  <a:ea typeface="굴림" pitchFamily="50" charset="-127"/>
                </a:rPr>
                <a:t>Data Access Object</a:t>
              </a:r>
            </a:p>
          </p:txBody>
        </p:sp>
        <p:sp>
          <p:nvSpPr>
            <p:cNvPr id="9244" name="Text Box 51"/>
            <p:cNvSpPr txBox="1">
              <a:spLocks noChangeArrowheads="1"/>
            </p:cNvSpPr>
            <p:nvPr/>
          </p:nvSpPr>
          <p:spPr bwMode="auto">
            <a:xfrm>
              <a:off x="3818" y="3593"/>
              <a:ext cx="1373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solidFill>
                    <a:schemeClr val="tx1"/>
                  </a:solidFill>
                  <a:ea typeface="굴림" pitchFamily="50" charset="-127"/>
                </a:rPr>
                <a:t>Bussiness</a:t>
              </a:r>
              <a:r>
                <a:rPr lang="en-US" altLang="ko-KR" dirty="0">
                  <a:solidFill>
                    <a:schemeClr val="tx1"/>
                  </a:solidFill>
                  <a:ea typeface="굴림" pitchFamily="50" charset="-127"/>
                </a:rPr>
                <a:t> Logic</a:t>
              </a:r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A</a:t>
            </a:r>
            <a:r>
              <a:rPr lang="en-US" altLang="ko-KR" sz="2800">
                <a:ea typeface="굴림" pitchFamily="50" charset="-127"/>
              </a:rPr>
              <a:t>ctive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W</a:t>
            </a:r>
            <a:r>
              <a:rPr lang="en-US" altLang="ko-KR" sz="2800">
                <a:ea typeface="굴림" pitchFamily="50" charset="-127"/>
              </a:rPr>
              <a:t>eb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Do</a:t>
            </a:r>
            <a:r>
              <a:rPr lang="en-US" altLang="ko-KR" sz="2800">
                <a:ea typeface="굴림" pitchFamily="50" charset="-127"/>
              </a:rPr>
              <a:t>cument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earch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ervice</a:t>
            </a:r>
            <a:br>
              <a:rPr lang="en-US" altLang="ko-KR" sz="2800">
                <a:ea typeface="굴림" pitchFamily="50" charset="-127"/>
              </a:rPr>
            </a:br>
            <a:endParaRPr lang="en-US" altLang="ko-KR" sz="2800">
              <a:ea typeface="굴림" pitchFamily="50" charset="-127"/>
            </a:endParaRPr>
          </a:p>
        </p:txBody>
      </p:sp>
      <p:grpSp>
        <p:nvGrpSpPr>
          <p:cNvPr id="9220" name="그룹 59"/>
          <p:cNvGrpSpPr>
            <a:grpSpLocks/>
          </p:cNvGrpSpPr>
          <p:nvPr/>
        </p:nvGrpSpPr>
        <p:grpSpPr bwMode="auto">
          <a:xfrm>
            <a:off x="290513" y="1031875"/>
            <a:ext cx="4648200" cy="582613"/>
            <a:chOff x="762000" y="228600"/>
            <a:chExt cx="7315200" cy="845800"/>
          </a:xfrm>
        </p:grpSpPr>
        <p:sp>
          <p:nvSpPr>
            <p:cNvPr id="9222" name="AutoShape 82"/>
            <p:cNvSpPr>
              <a:spLocks noChangeArrowheads="1"/>
            </p:cNvSpPr>
            <p:nvPr/>
          </p:nvSpPr>
          <p:spPr bwMode="auto">
            <a:xfrm>
              <a:off x="762000" y="228600"/>
              <a:ext cx="7315200" cy="7207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699FF"/>
                </a:gs>
                <a:gs pos="100000">
                  <a:srgbClr val="66CCFF">
                    <a:alpha val="50998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2" name="Text Box 83"/>
            <p:cNvSpPr txBox="1">
              <a:spLocks noChangeArrowheads="1"/>
            </p:cNvSpPr>
            <p:nvPr/>
          </p:nvSpPr>
          <p:spPr bwMode="auto">
            <a:xfrm>
              <a:off x="1553980" y="270083"/>
              <a:ext cx="5456420" cy="80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000" b="0" dirty="0">
                  <a:solidFill>
                    <a:schemeClr val="bg1"/>
                  </a:solidFill>
                  <a:latin typeface="휴먼엑스포" pitchFamily="18" charset="-127"/>
                  <a:ea typeface="휴먼엑스포" pitchFamily="18" charset="-127"/>
                </a:rPr>
                <a:t>개발 시스템 구조</a:t>
              </a:r>
              <a:endParaRPr lang="en-US" altLang="ko-KR" sz="3000" b="0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pic>
          <p:nvPicPr>
            <p:cNvPr id="9224" name="Picture 84" descr="무제-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8" y="284162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68" name="직선 화살표 연결선 67"/>
          <p:cNvCxnSpPr/>
          <p:nvPr/>
        </p:nvCxnSpPr>
        <p:spPr bwMode="auto">
          <a:xfrm flipV="1">
            <a:off x="3048000" y="2895600"/>
            <a:ext cx="1143000" cy="762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hlink"/>
            </a:outerShdw>
          </a:effectLst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3276600" y="3733800"/>
            <a:ext cx="26670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hlink"/>
            </a:outerShdw>
          </a:effectLst>
        </p:spPr>
      </p:cxnSp>
      <p:cxnSp>
        <p:nvCxnSpPr>
          <p:cNvPr id="80" name="직선 화살표 연결선 79"/>
          <p:cNvCxnSpPr/>
          <p:nvPr/>
        </p:nvCxnSpPr>
        <p:spPr bwMode="auto">
          <a:xfrm rot="5400000">
            <a:off x="5295900" y="4762500"/>
            <a:ext cx="1295400" cy="4572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hlink"/>
            </a:outerShdw>
          </a:effectLst>
        </p:spPr>
      </p:cxnSp>
      <p:cxnSp>
        <p:nvCxnSpPr>
          <p:cNvPr id="85" name="직선 화살표 연결선 84"/>
          <p:cNvCxnSpPr/>
          <p:nvPr/>
        </p:nvCxnSpPr>
        <p:spPr bwMode="auto">
          <a:xfrm rot="10800000">
            <a:off x="3886200" y="6172200"/>
            <a:ext cx="12954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hlink"/>
            </a:outerShdw>
          </a:effectLst>
        </p:spPr>
      </p:cxnSp>
      <p:cxnSp>
        <p:nvCxnSpPr>
          <p:cNvPr id="88" name="직선 화살표 연결선 87"/>
          <p:cNvCxnSpPr/>
          <p:nvPr/>
        </p:nvCxnSpPr>
        <p:spPr bwMode="auto">
          <a:xfrm rot="5400000" flipH="1" flipV="1">
            <a:off x="3543300" y="5143500"/>
            <a:ext cx="609600" cy="381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hlink"/>
            </a:outerShdw>
          </a:effectLst>
        </p:spPr>
      </p:cxn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3"/>
          <p:cNvSpPr>
            <a:spLocks noChangeShapeType="1"/>
          </p:cNvSpPr>
          <p:nvPr/>
        </p:nvSpPr>
        <p:spPr bwMode="gray">
          <a:xfrm flipH="1">
            <a:off x="873125" y="534425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gray">
          <a:xfrm flipH="1">
            <a:off x="873125" y="457071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gray">
          <a:xfrm flipH="1">
            <a:off x="873125" y="3805099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gray">
          <a:xfrm flipH="1">
            <a:off x="914400" y="30480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gray">
          <a:xfrm>
            <a:off x="914400" y="228600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gray">
          <a:xfrm>
            <a:off x="1177925" y="2461785"/>
            <a:ext cx="26324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Ajax,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Jquery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, HTML, CSS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gray">
          <a:xfrm>
            <a:off x="1177925" y="3279637"/>
            <a:ext cx="18678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Struts Controller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gray">
          <a:xfrm>
            <a:off x="1177925" y="4143237"/>
            <a:ext cx="1382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JSP,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Lucene</a:t>
            </a:r>
            <a:endParaRPr lang="en-US" altLang="ko-KR" sz="1400" dirty="0">
              <a:solidFill>
                <a:schemeClr val="tx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gray">
          <a:xfrm>
            <a:off x="1143000" y="5562600"/>
            <a:ext cx="785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MySql</a:t>
            </a:r>
            <a:endParaRPr lang="en-US" altLang="ko-KR" sz="1400" dirty="0">
              <a:solidFill>
                <a:schemeClr val="tx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2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A</a:t>
            </a:r>
            <a:r>
              <a:rPr lang="en-US" altLang="ko-KR" sz="2800">
                <a:ea typeface="굴림" pitchFamily="50" charset="-127"/>
              </a:rPr>
              <a:t>ctive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W</a:t>
            </a:r>
            <a:r>
              <a:rPr lang="en-US" altLang="ko-KR" sz="2800">
                <a:ea typeface="굴림" pitchFamily="50" charset="-127"/>
              </a:rPr>
              <a:t>eb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Do</a:t>
            </a:r>
            <a:r>
              <a:rPr lang="en-US" altLang="ko-KR" sz="2800">
                <a:ea typeface="굴림" pitchFamily="50" charset="-127"/>
              </a:rPr>
              <a:t>cument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earch </a:t>
            </a:r>
            <a:r>
              <a:rPr lang="en-US" altLang="ko-KR" sz="2800">
                <a:solidFill>
                  <a:schemeClr val="folHlink"/>
                </a:solidFill>
                <a:ea typeface="굴림" pitchFamily="50" charset="-127"/>
              </a:rPr>
              <a:t>S</a:t>
            </a:r>
            <a:r>
              <a:rPr lang="en-US" altLang="ko-KR" sz="2800">
                <a:ea typeface="굴림" pitchFamily="50" charset="-127"/>
              </a:rPr>
              <a:t>ervice</a:t>
            </a:r>
            <a:br>
              <a:rPr lang="en-US" altLang="ko-KR" sz="2800">
                <a:ea typeface="굴림" pitchFamily="50" charset="-127"/>
              </a:rPr>
            </a:br>
            <a:endParaRPr lang="en-US" altLang="ko-KR" sz="2800">
              <a:ea typeface="굴림" pitchFamily="50" charset="-127"/>
            </a:endParaRPr>
          </a:p>
        </p:txBody>
      </p:sp>
      <p:grpSp>
        <p:nvGrpSpPr>
          <p:cNvPr id="10257" name="그룹 49"/>
          <p:cNvGrpSpPr>
            <a:grpSpLocks/>
          </p:cNvGrpSpPr>
          <p:nvPr/>
        </p:nvGrpSpPr>
        <p:grpSpPr bwMode="auto">
          <a:xfrm>
            <a:off x="290513" y="1031875"/>
            <a:ext cx="4648200" cy="582613"/>
            <a:chOff x="762000" y="228600"/>
            <a:chExt cx="7315200" cy="845800"/>
          </a:xfrm>
        </p:grpSpPr>
        <p:sp>
          <p:nvSpPr>
            <p:cNvPr id="10259" name="AutoShape 82"/>
            <p:cNvSpPr>
              <a:spLocks noChangeArrowheads="1"/>
            </p:cNvSpPr>
            <p:nvPr/>
          </p:nvSpPr>
          <p:spPr bwMode="auto">
            <a:xfrm>
              <a:off x="762000" y="228600"/>
              <a:ext cx="7315200" cy="7207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699FF"/>
                </a:gs>
                <a:gs pos="100000">
                  <a:srgbClr val="66CCFF">
                    <a:alpha val="50998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2" name="Text Box 83"/>
            <p:cNvSpPr txBox="1">
              <a:spLocks noChangeArrowheads="1"/>
            </p:cNvSpPr>
            <p:nvPr/>
          </p:nvSpPr>
          <p:spPr bwMode="auto">
            <a:xfrm>
              <a:off x="1553980" y="270083"/>
              <a:ext cx="5456420" cy="80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000" b="0" dirty="0">
                  <a:solidFill>
                    <a:schemeClr val="bg1"/>
                  </a:solidFill>
                  <a:latin typeface="휴먼엑스포" pitchFamily="18" charset="-127"/>
                  <a:ea typeface="휴먼엑스포" pitchFamily="18" charset="-127"/>
                </a:rPr>
                <a:t>계층 구조</a:t>
              </a:r>
              <a:endParaRPr lang="en-US" altLang="ko-KR" sz="3000" b="0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pic>
          <p:nvPicPr>
            <p:cNvPr id="10261" name="Picture 84" descr="무제-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8" y="284162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그룹 37"/>
          <p:cNvGrpSpPr/>
          <p:nvPr/>
        </p:nvGrpSpPr>
        <p:grpSpPr>
          <a:xfrm>
            <a:off x="2209409" y="2286000"/>
            <a:ext cx="6208061" cy="3779483"/>
            <a:chOff x="1468439" y="2286000"/>
            <a:chExt cx="6948488" cy="4230256"/>
          </a:xfrm>
        </p:grpSpPr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5458692" y="5590308"/>
              <a:ext cx="609600" cy="925948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gray">
            <a:xfrm>
              <a:off x="1653316" y="5620328"/>
              <a:ext cx="4433448" cy="609600"/>
            </a:xfrm>
            <a:custGeom>
              <a:avLst/>
              <a:gdLst>
                <a:gd name="T0" fmla="*/ 3972 w 2048"/>
                <a:gd name="T1" fmla="*/ 709 h 286"/>
                <a:gd name="T2" fmla="*/ 0 w 2048"/>
                <a:gd name="T3" fmla="*/ 709 h 286"/>
                <a:gd name="T4" fmla="*/ 1016 w 2048"/>
                <a:gd name="T5" fmla="*/ 0 h 286"/>
                <a:gd name="T6" fmla="*/ 4670 w 2048"/>
                <a:gd name="T7" fmla="*/ 0 h 286"/>
                <a:gd name="T8" fmla="*/ 3972 w 2048"/>
                <a:gd name="T9" fmla="*/ 709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ko-KR" dirty="0"/>
                <a:t>           </a:t>
              </a:r>
              <a:r>
                <a:rPr lang="ko-KR" altLang="en-US" sz="1100" b="0" dirty="0">
                  <a:solidFill>
                    <a:schemeClr val="tx1">
                      <a:lumMod val="75000"/>
                    </a:schemeClr>
                  </a:solidFill>
                </a:rPr>
                <a:t>유저정보 및 간단한 </a:t>
              </a:r>
              <a:r>
                <a:rPr lang="en-US" altLang="ko-KR" sz="1100" b="0" dirty="0">
                  <a:solidFill>
                    <a:schemeClr val="tx1">
                      <a:lumMod val="75000"/>
                    </a:schemeClr>
                  </a:solidFill>
                </a:rPr>
                <a:t>Scrap</a:t>
              </a:r>
              <a:r>
                <a:rPr lang="ko-KR" altLang="en-US" sz="1100" b="0" dirty="0">
                  <a:solidFill>
                    <a:schemeClr val="tx1">
                      <a:lumMod val="75000"/>
                    </a:schemeClr>
                  </a:solidFill>
                </a:rPr>
                <a:t>내용 저장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gray">
            <a:xfrm>
              <a:off x="1672434" y="6215145"/>
              <a:ext cx="3804730" cy="298450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600" dirty="0">
                  <a:solidFill>
                    <a:srgbClr val="FFFFFF"/>
                  </a:solidFill>
                  <a:latin typeface="Verdana" pitchFamily="34" charset="0"/>
                  <a:ea typeface="굴림" pitchFamily="50" charset="-127"/>
                </a:rPr>
                <a:t>Data Base</a:t>
              </a:r>
            </a:p>
          </p:txBody>
        </p:sp>
        <p:grpSp>
          <p:nvGrpSpPr>
            <p:cNvPr id="10255" name="Group 16"/>
            <p:cNvGrpSpPr>
              <a:grpSpLocks/>
            </p:cNvGrpSpPr>
            <p:nvPr/>
          </p:nvGrpSpPr>
          <p:grpSpPr bwMode="auto">
            <a:xfrm>
              <a:off x="1468439" y="2286000"/>
              <a:ext cx="6948488" cy="3343275"/>
              <a:chOff x="807" y="1446"/>
              <a:chExt cx="4377" cy="2106"/>
            </a:xfrm>
          </p:grpSpPr>
          <p:sp>
            <p:nvSpPr>
              <p:cNvPr id="19" name="Freeform 17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263" name="Freeform 18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3369 w 1786"/>
                  <a:gd name="T1" fmla="*/ 708 h 284"/>
                  <a:gd name="T2" fmla="*/ 0 w 1786"/>
                  <a:gd name="T3" fmla="*/ 708 h 284"/>
                  <a:gd name="T4" fmla="*/ 1016 w 1786"/>
                  <a:gd name="T5" fmla="*/ 0 h 284"/>
                  <a:gd name="T6" fmla="*/ 4072 w 1786"/>
                  <a:gd name="T7" fmla="*/ 0 h 284"/>
                  <a:gd name="T8" fmla="*/ 3369 w 1786"/>
                  <a:gd name="T9" fmla="*/ 708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6"/>
                  <a:gd name="T16" fmla="*/ 0 h 284"/>
                  <a:gd name="T17" fmla="*/ 1786 w 1786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7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endParaRPr lang="en-US" altLang="ko-KR" sz="1100" dirty="0"/>
              </a:p>
              <a:p>
                <a:pPr>
                  <a:lnSpc>
                    <a:spcPct val="7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en-US" altLang="ko-KR" sz="1100" b="0" dirty="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rPr>
                  <a:t>          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Browser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또는 타 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System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이 받아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endParaRPr lang="en-US" altLang="ko-KR" sz="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7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      드릴 수 있는 포맷을  나타냄</a:t>
                </a:r>
                <a:endParaRPr lang="ko-KR" altLang="ko-KR" sz="1100" dirty="0">
                  <a:solidFill>
                    <a:schemeClr val="tx1"/>
                  </a:solidFill>
                </a:endParaRPr>
              </a:p>
              <a:p>
                <a:endParaRPr lang="ko-KR" altLang="en-US" sz="1100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2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265" name="Freeform 20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3677 w 1920"/>
                  <a:gd name="T1" fmla="*/ 698 h 284"/>
                  <a:gd name="T2" fmla="*/ 0 w 1920"/>
                  <a:gd name="T3" fmla="*/ 698 h 284"/>
                  <a:gd name="T4" fmla="*/ 1016 w 1920"/>
                  <a:gd name="T5" fmla="*/ 0 h 284"/>
                  <a:gd name="T6" fmla="*/ 4377 w 1920"/>
                  <a:gd name="T7" fmla="*/ 0 h 284"/>
                  <a:gd name="T8" fmla="*/ 3677 w 1920"/>
                  <a:gd name="T9" fmla="*/ 698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0"/>
                  <a:gd name="T16" fmla="*/ 0 h 284"/>
                  <a:gd name="T17" fmla="*/ 1920 w 1920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7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en-US" altLang="ko-KR" dirty="0"/>
                  <a:t>       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비즈니스 </a:t>
                </a:r>
                <a:r>
                  <a:rPr lang="ko-KR" altLang="en-US" sz="1100" dirty="0" err="1">
                    <a:solidFill>
                      <a:schemeClr val="tx1"/>
                    </a:solidFill>
                  </a:rPr>
                  <a:t>로직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 을 통해 나온  정보를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        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알맞은 포맷으로 가공함 </a:t>
                </a:r>
                <a:endParaRPr lang="ko-KR" altLang="ko-KR" sz="1100" dirty="0">
                  <a:solidFill>
                    <a:schemeClr val="tx1"/>
                  </a:solidFill>
                </a:endParaRPr>
              </a:p>
              <a:p>
                <a:endParaRPr lang="ko-KR" altLang="ko-KR" sz="1100" b="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/>
                <a:ahLst/>
                <a:cxnLst>
                  <a:cxn ang="0">
                    <a:pos x="306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6" y="0"/>
                  </a:cxn>
                  <a:cxn ang="0">
                    <a:pos x="306" y="122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/>
                <a:ahLst/>
                <a:cxnLst>
                  <a:cxn ang="0">
                    <a:pos x="308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2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268" name="Freeform 23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4272 w 2180"/>
                  <a:gd name="T1" fmla="*/ 698 h 284"/>
                  <a:gd name="T2" fmla="*/ 0 w 2180"/>
                  <a:gd name="T3" fmla="*/ 698 h 284"/>
                  <a:gd name="T4" fmla="*/ 1017 w 2180"/>
                  <a:gd name="T5" fmla="*/ 0 h 284"/>
                  <a:gd name="T6" fmla="*/ 4973 w 2180"/>
                  <a:gd name="T7" fmla="*/ 0 h 284"/>
                  <a:gd name="T8" fmla="*/ 4272 w 2180"/>
                  <a:gd name="T9" fmla="*/ 698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80"/>
                  <a:gd name="T16" fmla="*/ 0 h 284"/>
                  <a:gd name="T17" fmla="*/ 2180 w 2180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ko-KR" sz="1100" dirty="0"/>
                  <a:t>                          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Data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Handling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하는 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                Data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관련 정의 및 기능 </a:t>
                </a:r>
                <a:endParaRPr lang="ko-KR" altLang="ko-KR" sz="1100" dirty="0">
                  <a:solidFill>
                    <a:schemeClr val="tx1"/>
                  </a:solidFill>
                </a:endParaRPr>
              </a:p>
              <a:p>
                <a:endParaRPr lang="ko-KR" altLang="en-US" sz="1100" dirty="0"/>
              </a:p>
            </p:txBody>
          </p:sp>
          <p:sp>
            <p:nvSpPr>
              <p:cNvPr id="10269" name="Freeform 24"/>
              <p:cNvSpPr>
                <a:spLocks/>
              </p:cNvSpPr>
              <p:nvPr/>
            </p:nvSpPr>
            <p:spPr bwMode="gray">
              <a:xfrm rot="14790688" flipH="1">
                <a:off x="1589" y="1370"/>
                <a:ext cx="1139" cy="2703"/>
              </a:xfrm>
              <a:custGeom>
                <a:avLst/>
                <a:gdLst>
                  <a:gd name="T0" fmla="*/ 1 w 1824"/>
                  <a:gd name="T1" fmla="*/ 335 h 2648"/>
                  <a:gd name="T2" fmla="*/ 5 w 1824"/>
                  <a:gd name="T3" fmla="*/ 288 h 2648"/>
                  <a:gd name="T4" fmla="*/ 11 w 1824"/>
                  <a:gd name="T5" fmla="*/ 246 h 2648"/>
                  <a:gd name="T6" fmla="*/ 18 w 1824"/>
                  <a:gd name="T7" fmla="*/ 207 h 2648"/>
                  <a:gd name="T8" fmla="*/ 27 w 1824"/>
                  <a:gd name="T9" fmla="*/ 172 h 2648"/>
                  <a:gd name="T10" fmla="*/ 37 w 1824"/>
                  <a:gd name="T11" fmla="*/ 142 h 2648"/>
                  <a:gd name="T12" fmla="*/ 47 w 1824"/>
                  <a:gd name="T13" fmla="*/ 115 h 2648"/>
                  <a:gd name="T14" fmla="*/ 57 w 1824"/>
                  <a:gd name="T15" fmla="*/ 92 h 2648"/>
                  <a:gd name="T16" fmla="*/ 68 w 1824"/>
                  <a:gd name="T17" fmla="*/ 72 h 2648"/>
                  <a:gd name="T18" fmla="*/ 77 w 1824"/>
                  <a:gd name="T19" fmla="*/ 56 h 2648"/>
                  <a:gd name="T20" fmla="*/ 86 w 1824"/>
                  <a:gd name="T21" fmla="*/ 42 h 2648"/>
                  <a:gd name="T22" fmla="*/ 94 w 1824"/>
                  <a:gd name="T23" fmla="*/ 32 h 2648"/>
                  <a:gd name="T24" fmla="*/ 99 w 1824"/>
                  <a:gd name="T25" fmla="*/ 25 h 2648"/>
                  <a:gd name="T26" fmla="*/ 103 w 1824"/>
                  <a:gd name="T27" fmla="*/ 21 h 2648"/>
                  <a:gd name="T28" fmla="*/ 105 w 1824"/>
                  <a:gd name="T29" fmla="*/ 19 h 2648"/>
                  <a:gd name="T30" fmla="*/ 148 w 1824"/>
                  <a:gd name="T31" fmla="*/ 8 h 2648"/>
                  <a:gd name="T32" fmla="*/ 134 w 1824"/>
                  <a:gd name="T33" fmla="*/ 45 h 2648"/>
                  <a:gd name="T34" fmla="*/ 133 w 1824"/>
                  <a:gd name="T35" fmla="*/ 45 h 2648"/>
                  <a:gd name="T36" fmla="*/ 129 w 1824"/>
                  <a:gd name="T37" fmla="*/ 47 h 2648"/>
                  <a:gd name="T38" fmla="*/ 124 w 1824"/>
                  <a:gd name="T39" fmla="*/ 50 h 2648"/>
                  <a:gd name="T40" fmla="*/ 117 w 1824"/>
                  <a:gd name="T41" fmla="*/ 56 h 2648"/>
                  <a:gd name="T42" fmla="*/ 108 w 1824"/>
                  <a:gd name="T43" fmla="*/ 63 h 2648"/>
                  <a:gd name="T44" fmla="*/ 99 w 1824"/>
                  <a:gd name="T45" fmla="*/ 73 h 2648"/>
                  <a:gd name="T46" fmla="*/ 88 w 1824"/>
                  <a:gd name="T47" fmla="*/ 87 h 2648"/>
                  <a:gd name="T48" fmla="*/ 77 w 1824"/>
                  <a:gd name="T49" fmla="*/ 103 h 2648"/>
                  <a:gd name="T50" fmla="*/ 66 w 1824"/>
                  <a:gd name="T51" fmla="*/ 123 h 2648"/>
                  <a:gd name="T52" fmla="*/ 54 w 1824"/>
                  <a:gd name="T53" fmla="*/ 146 h 2648"/>
                  <a:gd name="T54" fmla="*/ 43 w 1824"/>
                  <a:gd name="T55" fmla="*/ 174 h 2648"/>
                  <a:gd name="T56" fmla="*/ 32 w 1824"/>
                  <a:gd name="T57" fmla="*/ 206 h 2648"/>
                  <a:gd name="T58" fmla="*/ 21 w 1824"/>
                  <a:gd name="T59" fmla="*/ 244 h 2648"/>
                  <a:gd name="T60" fmla="*/ 12 w 1824"/>
                  <a:gd name="T61" fmla="*/ 286 h 2648"/>
                  <a:gd name="T62" fmla="*/ 4 w 1824"/>
                  <a:gd name="T63" fmla="*/ 334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24"/>
                  <a:gd name="T97" fmla="*/ 0 h 2648"/>
                  <a:gd name="T98" fmla="*/ 1824 w 1824"/>
                  <a:gd name="T99" fmla="*/ 2648 h 26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FFFFFF"/>
                    </a:solidFill>
                    <a:latin typeface="Verdana" pitchFamily="34" charset="0"/>
                    <a:ea typeface="굴림" pitchFamily="50" charset="-127"/>
                  </a:rPr>
                  <a:t>Presentation</a:t>
                </a: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FFFFFF"/>
                    </a:solidFill>
                    <a:latin typeface="Verdana" pitchFamily="34" charset="0"/>
                    <a:ea typeface="굴림" pitchFamily="50" charset="-127"/>
                  </a:rPr>
                  <a:t>Controller</a:t>
                </a:r>
              </a:p>
            </p:txBody>
          </p:sp>
          <p:sp>
            <p:nvSpPr>
              <p:cNvPr id="10272" name="Freeform 27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3972 w 2048"/>
                  <a:gd name="T1" fmla="*/ 709 h 286"/>
                  <a:gd name="T2" fmla="*/ 0 w 2048"/>
                  <a:gd name="T3" fmla="*/ 709 h 286"/>
                  <a:gd name="T4" fmla="*/ 1016 w 2048"/>
                  <a:gd name="T5" fmla="*/ 0 h 286"/>
                  <a:gd name="T6" fmla="*/ 4670 w 2048"/>
                  <a:gd name="T7" fmla="*/ 0 h 286"/>
                  <a:gd name="T8" fmla="*/ 3972 w 2048"/>
                  <a:gd name="T9" fmla="*/ 709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8"/>
                  <a:gd name="T16" fmla="*/ 0 h 286"/>
                  <a:gd name="T17" fmla="*/ 2048 w 2048"/>
                  <a:gd name="T18" fmla="*/ 286 h 2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ko-KR" dirty="0"/>
                  <a:t>          </a:t>
                </a:r>
                <a:r>
                  <a:rPr lang="ko-KR" altLang="en-US" sz="1100" dirty="0">
                    <a:solidFill>
                      <a:srgbClr val="FFC000"/>
                    </a:solidFill>
                  </a:rPr>
                  <a:t>구현하고 싶은 업무 </a:t>
                </a:r>
                <a:r>
                  <a:rPr lang="ko-KR" altLang="en-US" sz="1100" dirty="0" err="1">
                    <a:solidFill>
                      <a:srgbClr val="FFC000"/>
                    </a:solidFill>
                  </a:rPr>
                  <a:t>로직</a:t>
                </a:r>
                <a:r>
                  <a:rPr lang="ko-KR" altLang="en-US" sz="1100" dirty="0">
                    <a:solidFill>
                      <a:srgbClr val="FFC000"/>
                    </a:solidFill>
                  </a:rPr>
                  <a:t> 을 정의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600" dirty="0" err="1">
                    <a:solidFill>
                      <a:srgbClr val="FFFFFF"/>
                    </a:solidFill>
                    <a:latin typeface="Verdana" pitchFamily="34" charset="0"/>
                    <a:ea typeface="굴림" pitchFamily="50" charset="-127"/>
                  </a:rPr>
                  <a:t>Bussiness</a:t>
                </a:r>
                <a:r>
                  <a:rPr lang="en-US" altLang="ko-KR" sz="1600" dirty="0">
                    <a:solidFill>
                      <a:srgbClr val="FFFFFF"/>
                    </a:solidFill>
                    <a:latin typeface="Verdana" pitchFamily="34" charset="0"/>
                    <a:ea typeface="굴림" pitchFamily="50" charset="-127"/>
                  </a:rPr>
                  <a:t> Logic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72549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FFFFFF"/>
                    </a:solidFill>
                    <a:latin typeface="Verdana" pitchFamily="34" charset="0"/>
                    <a:ea typeface="굴림" pitchFamily="50" charset="-127"/>
                  </a:rPr>
                  <a:t>Data Access Object</a:t>
                </a:r>
              </a:p>
            </p:txBody>
          </p:sp>
        </p:grpSp>
      </p:grpSp>
      <p:sp>
        <p:nvSpPr>
          <p:cNvPr id="41" name="Line 11"/>
          <p:cNvSpPr>
            <a:spLocks noChangeShapeType="1"/>
          </p:cNvSpPr>
          <p:nvPr/>
        </p:nvSpPr>
        <p:spPr bwMode="gray">
          <a:xfrm>
            <a:off x="914400" y="304800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gray">
          <a:xfrm>
            <a:off x="914400" y="381000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gray">
          <a:xfrm>
            <a:off x="914400" y="457200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gray">
          <a:xfrm>
            <a:off x="914400" y="533400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gray">
          <a:xfrm flipH="1">
            <a:off x="895928" y="6096000"/>
            <a:ext cx="108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gray">
          <a:xfrm>
            <a:off x="1175332" y="4800600"/>
            <a:ext cx="142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DAO Service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1905000" y="44196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</p:bldLst>
  </p:timing>
</p:sld>
</file>

<file path=ppt/theme/theme1.xml><?xml version="1.0" encoding="utf-8"?>
<a:theme xmlns:a="http://schemas.openxmlformats.org/drawingml/2006/main" name="cdb2004c007l">
  <a:themeElements>
    <a:clrScheme name="cdb2004c007l 3">
      <a:dk1>
        <a:srgbClr val="000066"/>
      </a:dk1>
      <a:lt1>
        <a:srgbClr val="FFFFFF"/>
      </a:lt1>
      <a:dk2>
        <a:srgbClr val="50A834"/>
      </a:dk2>
      <a:lt2>
        <a:srgbClr val="B2B2B2"/>
      </a:lt2>
      <a:accent1>
        <a:srgbClr val="2045AE"/>
      </a:accent1>
      <a:accent2>
        <a:srgbClr val="FF9933"/>
      </a:accent2>
      <a:accent3>
        <a:srgbClr val="FFFFFF"/>
      </a:accent3>
      <a:accent4>
        <a:srgbClr val="000056"/>
      </a:accent4>
      <a:accent5>
        <a:srgbClr val="ABB0D3"/>
      </a:accent5>
      <a:accent6>
        <a:srgbClr val="E78A2D"/>
      </a:accent6>
      <a:hlink>
        <a:srgbClr val="3DC5C5"/>
      </a:hlink>
      <a:folHlink>
        <a:srgbClr val="6B41BF"/>
      </a:folHlink>
    </a:clrScheme>
    <a:fontScheme name="cdb2004c007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hlink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hlink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cdb2004c007l 1">
        <a:dk1>
          <a:srgbClr val="4C1A37"/>
        </a:dk1>
        <a:lt1>
          <a:srgbClr val="FFFFFF"/>
        </a:lt1>
        <a:dk2>
          <a:srgbClr val="FFFFE7"/>
        </a:dk2>
        <a:lt2>
          <a:srgbClr val="B2B2B2"/>
        </a:lt2>
        <a:accent1>
          <a:srgbClr val="C06C98"/>
        </a:accent1>
        <a:accent2>
          <a:srgbClr val="FF9966"/>
        </a:accent2>
        <a:accent3>
          <a:srgbClr val="FFFFFF"/>
        </a:accent3>
        <a:accent4>
          <a:srgbClr val="40142D"/>
        </a:accent4>
        <a:accent5>
          <a:srgbClr val="DCBACA"/>
        </a:accent5>
        <a:accent6>
          <a:srgbClr val="E78A5C"/>
        </a:accent6>
        <a:hlink>
          <a:srgbClr val="BD6D45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2">
        <a:dk1>
          <a:srgbClr val="003366"/>
        </a:dk1>
        <a:lt1>
          <a:srgbClr val="FFFFFF"/>
        </a:lt1>
        <a:dk2>
          <a:srgbClr val="FFFFFF"/>
        </a:dk2>
        <a:lt2>
          <a:srgbClr val="B2B2B2"/>
        </a:lt2>
        <a:accent1>
          <a:srgbClr val="2879B0"/>
        </a:accent1>
        <a:accent2>
          <a:srgbClr val="0099CC"/>
        </a:accent2>
        <a:accent3>
          <a:srgbClr val="FFFFFF"/>
        </a:accent3>
        <a:accent4>
          <a:srgbClr val="002A56"/>
        </a:accent4>
        <a:accent5>
          <a:srgbClr val="ACBED4"/>
        </a:accent5>
        <a:accent6>
          <a:srgbClr val="008AB9"/>
        </a:accent6>
        <a:hlink>
          <a:srgbClr val="A9683B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3">
        <a:dk1>
          <a:srgbClr val="000066"/>
        </a:dk1>
        <a:lt1>
          <a:srgbClr val="FFFFFF"/>
        </a:lt1>
        <a:dk2>
          <a:srgbClr val="50A834"/>
        </a:dk2>
        <a:lt2>
          <a:srgbClr val="B2B2B2"/>
        </a:lt2>
        <a:accent1>
          <a:srgbClr val="2045AE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BB0D3"/>
        </a:accent5>
        <a:accent6>
          <a:srgbClr val="E78A2D"/>
        </a:accent6>
        <a:hlink>
          <a:srgbClr val="3DC5C5"/>
        </a:hlink>
        <a:folHlink>
          <a:srgbClr val="6B4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Settings\AD\바탕 화면\cdb2004c007l.pot</Template>
  <TotalTime>347</TotalTime>
  <Words>402</Words>
  <PresentationFormat>화면 슬라이드 쇼(4:3)</PresentationFormat>
  <Paragraphs>120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HY견고딕</vt:lpstr>
      <vt:lpstr>HY헤드라인M</vt:lpstr>
      <vt:lpstr>굴림</vt:lpstr>
      <vt:lpstr>맑은 고딕</vt:lpstr>
      <vt:lpstr>서울헤드라인</vt:lpstr>
      <vt:lpstr>휴먼엑스포</vt:lpstr>
      <vt:lpstr>Arial</vt:lpstr>
      <vt:lpstr>Impact</vt:lpstr>
      <vt:lpstr>Verdana</vt:lpstr>
      <vt:lpstr>Wingdings</vt:lpstr>
      <vt:lpstr>cdb2004c007l</vt:lpstr>
      <vt:lpstr> Active Web Document Search Service AWDoSS</vt:lpstr>
      <vt:lpstr>Active Web Document Search Service </vt:lpstr>
      <vt:lpstr>Active Web Document Search Service </vt:lpstr>
      <vt:lpstr>Active Web Document Search Service </vt:lpstr>
      <vt:lpstr>PowerPoint 프레젠테이션</vt:lpstr>
      <vt:lpstr>Active Web Document Search Service </vt:lpstr>
      <vt:lpstr>Active Web Document Search Service </vt:lpstr>
      <vt:lpstr>Active Web Document Search Service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2009-08-16T03:19:01Z</dcterms:created>
  <dcterms:modified xsi:type="dcterms:W3CDTF">2019-08-10T02:59:46Z</dcterms:modified>
</cp:coreProperties>
</file>