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83" r:id="rId2"/>
    <p:sldId id="284" r:id="rId3"/>
    <p:sldId id="295" r:id="rId4"/>
    <p:sldId id="450" r:id="rId5"/>
    <p:sldId id="328" r:id="rId6"/>
    <p:sldId id="452" r:id="rId7"/>
    <p:sldId id="456" r:id="rId8"/>
    <p:sldId id="455" r:id="rId9"/>
    <p:sldId id="458" r:id="rId10"/>
    <p:sldId id="4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AB42371-4D31-4E3A-9B15-2A39DBD20383}">
          <p14:sldIdLst>
            <p14:sldId id="283"/>
            <p14:sldId id="284"/>
            <p14:sldId id="295"/>
            <p14:sldId id="450"/>
            <p14:sldId id="328"/>
            <p14:sldId id="452"/>
            <p14:sldId id="456"/>
            <p14:sldId id="455"/>
            <p14:sldId id="458"/>
            <p14:sldId id="459"/>
          </p14:sldIdLst>
        </p14:section>
        <p14:section name="삭제 페이지" id="{AA350959-10FB-46FE-9CD7-E040767C012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6108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5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46C0A"/>
    <a:srgbClr val="FF0000"/>
    <a:srgbClr val="000000"/>
    <a:srgbClr val="DADADA"/>
    <a:srgbClr val="007F40"/>
    <a:srgbClr val="6C6C6C"/>
    <a:srgbClr val="FF6E01"/>
    <a:srgbClr val="FF4B4B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9539" autoAdjust="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>
        <p:guide orient="horz" pos="550"/>
        <p:guide pos="6108"/>
        <p:guide pos="98"/>
        <p:guide pos="438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655025"/>
            <a:ext cx="10972800" cy="916918"/>
          </a:xfrm>
        </p:spPr>
        <p:txBody>
          <a:bodyPr>
            <a:normAutofit/>
          </a:bodyPr>
          <a:lstStyle>
            <a:lvl1pPr algn="l">
              <a:defRPr sz="3096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700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52012" y="663332"/>
            <a:ext cx="11811745" cy="2911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69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71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7594" y="1643464"/>
            <a:ext cx="2990315" cy="950815"/>
          </a:xfrm>
        </p:spPr>
        <p:txBody>
          <a:bodyPr anchor="ctr">
            <a:normAutofit/>
          </a:bodyPr>
          <a:lstStyle>
            <a:lvl1pPr marL="0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1pPr>
            <a:lvl2pPr marL="513470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2pPr>
            <a:lvl3pPr marL="102693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3pPr>
            <a:lvl4pPr marL="154040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4pPr>
            <a:lvl5pPr marL="2053878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5pPr>
            <a:lvl6pPr marL="2567347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6pPr>
            <a:lvl7pPr marL="3080817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7pPr>
            <a:lvl8pPr marL="3594286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8pPr>
            <a:lvl9pPr marL="4107755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12" y="286456"/>
            <a:ext cx="4077852" cy="357107"/>
          </a:xfrm>
        </p:spPr>
        <p:txBody>
          <a:bodyPr anchor="ctr">
            <a:noAutofit/>
          </a:bodyPr>
          <a:lstStyle>
            <a:lvl1pPr algn="l">
              <a:defRPr sz="1355" b="1" cap="all"/>
            </a:lvl1pPr>
          </a:lstStyle>
          <a:p>
            <a:endParaRPr lang="ko-KR" altLang="en-US" dirty="0"/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11765978" y="6409285"/>
            <a:ext cx="460771" cy="4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341" marR="0" lvl="0" indent="-442341" algn="r" defTabSz="1026939" rtl="0" eaLnBrk="1" fontAlgn="ctr" latinLnBrk="1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00091-A18E-4956-A32F-0FD2017C52EF}" type="slidenum">
              <a:rPr kumimoji="0" lang="en-US" altLang="ko-KR" sz="116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442341" marR="0" lvl="0" indent="-442341" algn="r" defTabSz="1026939" rtl="0" eaLnBrk="1" fontAlgn="ctr" latinLnBrk="1" hangingPunct="1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6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>
            <a:spLocks noChangeArrowheads="1"/>
          </p:cNvSpPr>
          <p:nvPr userDrawn="1"/>
        </p:nvSpPr>
        <p:spPr bwMode="auto">
          <a:xfrm>
            <a:off x="8609937" y="6632809"/>
            <a:ext cx="1254017" cy="21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r" defTabSz="1026939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4" b="1" i="0" u="none" strike="noStrike" kern="1200" cap="none" spc="0" normalizeH="0" baseline="0" noProof="0" dirty="0">
                <a:ln>
                  <a:noFill/>
                </a:ln>
                <a:solidFill>
                  <a:srgbClr val="73807E"/>
                </a:solidFill>
                <a:effectLst/>
                <a:uLnTx/>
                <a:uFillTx/>
                <a:latin typeface="Calibri" pitchFamily="34" charset="0"/>
                <a:ea typeface="맑은 고딕" pitchFamily="50" charset="-127"/>
                <a:cs typeface="Calibri" pitchFamily="34" charset="0"/>
              </a:rPr>
              <a:t>Persona system</a:t>
            </a:r>
            <a:endParaRPr kumimoji="0" lang="en-US" altLang="ko-KR" sz="774" b="0" i="0" u="none" strike="noStrike" kern="1200" cap="none" spc="0" normalizeH="0" baseline="0" noProof="0" dirty="0">
              <a:ln>
                <a:noFill/>
              </a:ln>
              <a:solidFill>
                <a:srgbClr val="73807E"/>
              </a:solidFill>
              <a:effectLst/>
              <a:uLnTx/>
              <a:uFillTx/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" name="Rectangle 4"/>
          <p:cNvSpPr>
            <a:spLocks/>
          </p:cNvSpPr>
          <p:nvPr userDrawn="1"/>
        </p:nvSpPr>
        <p:spPr bwMode="auto">
          <a:xfrm>
            <a:off x="9858050" y="6671195"/>
            <a:ext cx="1966544" cy="1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735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74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  <a:cs typeface="Tahoma" pitchFamily="34" charset="0"/>
                <a:sym typeface="Helvetica 55 Roman" pitchFamily="34" charset="0"/>
              </a:rPr>
              <a:t>©2019  personasystem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74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7"/>
          <p:cNvGraphicFramePr>
            <a:graphicFrameLocks noGrp="1"/>
          </p:cNvGraphicFramePr>
          <p:nvPr userDrawn="1"/>
        </p:nvGraphicFramePr>
        <p:xfrm>
          <a:off x="116053" y="114276"/>
          <a:ext cx="11933043" cy="6482343"/>
        </p:xfrm>
        <a:graphic>
          <a:graphicData uri="http://schemas.openxmlformats.org/drawingml/2006/table">
            <a:tbl>
              <a:tblPr/>
              <a:tblGrid>
                <a:gridCol w="108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9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37">
                <a:tc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주요기능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5951" marR="45951" marT="21728" marB="2172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495" marR="47495" marT="21733" marB="2173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4287">
                <a:tc gridSpan="5">
                  <a:txBody>
                    <a:bodyPr/>
                    <a:lstStyle/>
                    <a:p>
                      <a:pPr marL="93663" marR="0" lvl="0" indent="-9366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951" marR="45951" marT="21728" marB="21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495" marR="47495" marT="21733" marB="2173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163585" y="105522"/>
            <a:ext cx="4580185" cy="300784"/>
          </a:xfrm>
        </p:spPr>
        <p:txBody>
          <a:bodyPr>
            <a:normAutofit/>
          </a:bodyPr>
          <a:lstStyle>
            <a:lvl1pPr algn="l">
              <a:defRPr sz="87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11765978" y="6409285"/>
            <a:ext cx="460771" cy="4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341" marR="0" lvl="0" indent="-442341" algn="r" defTabSz="1026939" rtl="0" eaLnBrk="1" fontAlgn="ctr" latinLnBrk="1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00091-A18E-4956-A32F-0FD2017C52EF}" type="slidenum">
              <a:rPr kumimoji="0" lang="en-US" altLang="ko-KR" sz="116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442341" marR="0" lvl="0" indent="-442341" algn="r" defTabSz="1026939" rtl="0" eaLnBrk="1" fontAlgn="ctr" latinLnBrk="1" hangingPunct="1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6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62" y="201206"/>
            <a:ext cx="828942" cy="3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6144" tIns="53072" rIns="106144" bIns="5307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06144" tIns="53072" rIns="106144" bIns="53072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6939"/>
            <a:fld id="{9174F570-94A9-406A-B7A4-898E1CCF1F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26939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1026939" rtl="0" eaLnBrk="1" latinLnBrk="1" hangingPunct="1">
        <a:spcBef>
          <a:spcPct val="0"/>
        </a:spcBef>
        <a:buNone/>
        <a:defRPr sz="4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102" indent="-385102" algn="l" defTabSz="1026939" rtl="0" eaLnBrk="1" latinLnBrk="1" hangingPunct="1">
        <a:spcBef>
          <a:spcPct val="20000"/>
        </a:spcBef>
        <a:buFont typeface="Arial" pitchFamily="34" charset="0"/>
        <a:buChar char="•"/>
        <a:defRPr sz="3580" kern="1200">
          <a:solidFill>
            <a:schemeClr val="tx1"/>
          </a:solidFill>
          <a:latin typeface="+mn-lt"/>
          <a:ea typeface="+mn-ea"/>
          <a:cs typeface="+mn-cs"/>
        </a:defRPr>
      </a:lvl1pPr>
      <a:lvl2pPr marL="834387" indent="-320919" algn="l" defTabSz="1026939" rtl="0" eaLnBrk="1" latinLnBrk="1" hangingPunct="1">
        <a:spcBef>
          <a:spcPct val="20000"/>
        </a:spcBef>
        <a:buFont typeface="Arial" pitchFamily="34" charset="0"/>
        <a:buChar char="–"/>
        <a:defRPr sz="3193" kern="1200">
          <a:solidFill>
            <a:schemeClr val="tx1"/>
          </a:solidFill>
          <a:latin typeface="+mn-lt"/>
          <a:ea typeface="+mn-ea"/>
          <a:cs typeface="+mn-cs"/>
        </a:defRPr>
      </a:lvl2pPr>
      <a:lvl3pPr marL="1283673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1797143" indent="-256735" algn="l" defTabSz="1026939" rtl="0" eaLnBrk="1" latinLnBrk="1" hangingPunct="1">
        <a:spcBef>
          <a:spcPct val="20000"/>
        </a:spcBef>
        <a:buFont typeface="Arial" pitchFamily="34" charset="0"/>
        <a:buChar char="–"/>
        <a:defRPr sz="2225" kern="1200">
          <a:solidFill>
            <a:schemeClr val="tx1"/>
          </a:solidFill>
          <a:latin typeface="+mn-lt"/>
          <a:ea typeface="+mn-ea"/>
          <a:cs typeface="+mn-cs"/>
        </a:defRPr>
      </a:lvl4pPr>
      <a:lvl5pPr marL="2310613" indent="-256735" algn="l" defTabSz="1026939" rtl="0" eaLnBrk="1" latinLnBrk="1" hangingPunct="1">
        <a:spcBef>
          <a:spcPct val="20000"/>
        </a:spcBef>
        <a:buFont typeface="Arial" pitchFamily="34" charset="0"/>
        <a:buChar char="»"/>
        <a:defRPr sz="2225" kern="1200">
          <a:solidFill>
            <a:schemeClr val="tx1"/>
          </a:solidFill>
          <a:latin typeface="+mn-lt"/>
          <a:ea typeface="+mn-ea"/>
          <a:cs typeface="+mn-cs"/>
        </a:defRPr>
      </a:lvl5pPr>
      <a:lvl6pPr marL="2824082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37551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51021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64490" indent="-256735" algn="l" defTabSz="1026939" rtl="0" eaLnBrk="1" latinLnBrk="1" hangingPunct="1">
        <a:spcBef>
          <a:spcPct val="20000"/>
        </a:spcBef>
        <a:buFont typeface="Arial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3470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26939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0408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53878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67347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80817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594286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07755" algn="l" defTabSz="1026939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peedway@dbgroup.co.kr" TargetMode="External"/><Relationship Id="rId2" Type="http://schemas.openxmlformats.org/officeDocument/2006/relationships/hyperlink" Target="https://visit.dbinc.co.k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peedway@dbgroup.co.k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2259" y="1756978"/>
            <a:ext cx="8220777" cy="749089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rgbClr val="00B050"/>
                </a:solidFill>
              </a:rPr>
              <a:t>업무일일점검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출입관</a:t>
            </a:r>
            <a:r>
              <a:rPr lang="ko-KR" altLang="en-US" dirty="0">
                <a:solidFill>
                  <a:srgbClr val="00B050"/>
                </a:solidFill>
              </a:rPr>
              <a:t>리</a:t>
            </a:r>
            <a:r>
              <a:rPr lang="en-US" altLang="ko-KR" sz="3100" dirty="0">
                <a:solidFill>
                  <a:srgbClr val="00B050"/>
                </a:solidFill>
              </a:rPr>
              <a:t/>
            </a:r>
            <a:br>
              <a:rPr lang="en-US" altLang="ko-KR" sz="3100" dirty="0">
                <a:solidFill>
                  <a:srgbClr val="00B050"/>
                </a:solidFill>
              </a:rPr>
            </a:br>
            <a:r>
              <a:rPr lang="ko-KR" altLang="en-US" dirty="0"/>
              <a:t>설계서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8836" y="3028008"/>
            <a:ext cx="6437015" cy="30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359" tIns="53179" rIns="106359" bIns="53179">
            <a:spAutoFit/>
          </a:bodyPr>
          <a:lstStyle/>
          <a:p>
            <a:pPr defTabSz="1026939">
              <a:spcBef>
                <a:spcPts val="699"/>
              </a:spcBef>
            </a:pPr>
            <a:r>
              <a:rPr lang="en-US" altLang="ko-KR" sz="1258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Date</a:t>
            </a:r>
            <a:r>
              <a:rPr lang="en-US" altLang="ko-KR" sz="125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258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: </a:t>
            </a:r>
            <a:r>
              <a:rPr lang="en-US" altLang="ko-KR" sz="1258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2020.02.12</a:t>
            </a:r>
            <a:endParaRPr lang="en-US" altLang="ko-KR" sz="125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" y="5913588"/>
            <a:ext cx="1052208" cy="4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B93A9-0EE2-46ED-83C5-E23D5D7DA81B}"/>
              </a:ext>
            </a:extLst>
          </p:cNvPr>
          <p:cNvSpPr txBox="1"/>
          <p:nvPr/>
        </p:nvSpPr>
        <p:spPr>
          <a:xfrm>
            <a:off x="4620275" y="272578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메일 보내기 화면</a:t>
            </a:r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1A50EF16-E701-4296-8064-CB3955936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17730"/>
              </p:ext>
            </p:extLst>
          </p:nvPr>
        </p:nvGraphicFramePr>
        <p:xfrm>
          <a:off x="9743769" y="668409"/>
          <a:ext cx="2305923" cy="4091550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봇이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점검이 완료되면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일일점검보고서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파일에 접속한다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 경우도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일일점검보고서에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기입 완료되면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완료된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것으로한다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봇중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개라도 점검결과가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일일점검보고서에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누락되어 있으면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오류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간주한다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보고서를 관리자인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보고서를 관리자인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1" y="677109"/>
            <a:ext cx="9562444" cy="591579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005_</a:t>
            </a:r>
            <a:r>
              <a:rPr lang="ko-KR" altLang="en-US" sz="800" dirty="0" err="1" smtClean="0">
                <a:solidFill>
                  <a:srgbClr val="0000FF"/>
                </a:solidFill>
                <a:latin typeface="+mn-ea"/>
              </a:rPr>
              <a:t>일일시스템체크리스트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10051" y="410426"/>
            <a:ext cx="4580185" cy="252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>
            <a:lvl1pPr algn="l" defTabSz="1026939" rtl="0" eaLnBrk="1" latinLnBrk="1" hangingPunct="1">
              <a:spcBef>
                <a:spcPct val="0"/>
              </a:spcBef>
              <a:buNone/>
              <a:defRPr sz="8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smtClean="0"/>
              <a:t>점검결과 기록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258607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99682"/>
              </p:ext>
            </p:extLst>
          </p:nvPr>
        </p:nvGraphicFramePr>
        <p:xfrm>
          <a:off x="421411" y="809324"/>
          <a:ext cx="11354572" cy="5640472"/>
        </p:xfrm>
        <a:graphic>
          <a:graphicData uri="http://schemas.openxmlformats.org/drawingml/2006/table">
            <a:tbl>
              <a:tblPr/>
              <a:tblGrid>
                <a:gridCol w="128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17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문서 개정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이력표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문서명</a:t>
                      </a: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+mn-ea"/>
                        </a:rPr>
                        <a:t>RPA02. </a:t>
                      </a:r>
                      <a:r>
                        <a:rPr lang="ko-KR" altLang="en-US" sz="1000" b="1" dirty="0" err="1">
                          <a:solidFill>
                            <a:srgbClr val="00B050"/>
                          </a:solidFill>
                          <a:latin typeface="+mn-ea"/>
                        </a:rPr>
                        <a:t>업무일일점검</a:t>
                      </a:r>
                      <a:r>
                        <a:rPr lang="en-US" altLang="ko-KR" sz="1000" b="1" dirty="0" smtClean="0">
                          <a:solidFill>
                            <a:srgbClr val="00B050"/>
                          </a:solidFill>
                          <a:latin typeface="+mn-ea"/>
                        </a:rPr>
                        <a:t>_</a:t>
                      </a:r>
                      <a:r>
                        <a:rPr lang="ko-KR" altLang="en-US" sz="1000" b="1" dirty="0" smtClean="0">
                          <a:solidFill>
                            <a:srgbClr val="00B050"/>
                          </a:solidFill>
                          <a:latin typeface="+mn-ea"/>
                        </a:rPr>
                        <a:t>출입관리</a:t>
                      </a:r>
                      <a:r>
                        <a:rPr lang="en-US" altLang="ko-KR" sz="1000" b="1" dirty="0" smtClean="0">
                          <a:solidFill>
                            <a:srgbClr val="00B05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B050"/>
                          </a:solidFill>
                          <a:latin typeface="+mn-ea"/>
                        </a:rPr>
                        <a:t>점검 </a:t>
                      </a:r>
                      <a:r>
                        <a:rPr lang="ko-KR" altLang="en-US" sz="1000" b="1" dirty="0" err="1">
                          <a:solidFill>
                            <a:srgbClr val="00B050"/>
                          </a:solidFill>
                          <a:latin typeface="+mn-ea"/>
                        </a:rPr>
                        <a:t>봇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날짜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내용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Ver.0.1.0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2020.02.11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최초제정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0931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64877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7101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52683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759148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29255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26936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18638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42435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17781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93588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434" marR="104434" marT="54670" marB="5467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6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정의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999" y="1049866"/>
            <a:ext cx="767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경영정보 </a:t>
            </a:r>
            <a:r>
              <a:rPr lang="en-US" altLang="ko-KR" sz="1200" dirty="0" smtClean="0">
                <a:latin typeface="+mn-ea"/>
              </a:rPr>
              <a:t>Group </a:t>
            </a:r>
            <a:r>
              <a:rPr lang="ko-KR" altLang="en-US" sz="1200" dirty="0" err="1" smtClean="0">
                <a:latin typeface="+mn-ea"/>
              </a:rPr>
              <a:t>일일점검</a:t>
            </a:r>
            <a:r>
              <a:rPr lang="ko-KR" altLang="en-US" sz="1200" dirty="0" smtClean="0">
                <a:latin typeface="+mn-ea"/>
              </a:rPr>
              <a:t> 업무 중 출입관리 시스템의 정상여부를 확인하고 담당자에게 결과를 통보한다 </a:t>
            </a:r>
          </a:p>
        </p:txBody>
      </p:sp>
    </p:spTree>
    <p:extLst>
      <p:ext uri="{BB962C8B-B14F-4D97-AF65-F5344CB8AC3E}">
        <p14:creationId xmlns:p14="http://schemas.microsoft.com/office/powerpoint/2010/main" val="8674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31054"/>
              </p:ext>
            </p:extLst>
          </p:nvPr>
        </p:nvGraphicFramePr>
        <p:xfrm>
          <a:off x="1058329" y="1267446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lt"/>
                        </a:rPr>
                        <a:t>1) </a:t>
                      </a:r>
                      <a:r>
                        <a:rPr lang="ko-KR" altLang="en-US" sz="1000" b="1" dirty="0" smtClean="0">
                          <a:latin typeface="+mj-lt"/>
                        </a:rPr>
                        <a:t>바탕화면</a:t>
                      </a:r>
                      <a:endParaRPr lang="ko-KR" altLang="en-US" sz="10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인터넷 브라우저 실행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8914"/>
              </p:ext>
            </p:extLst>
          </p:nvPr>
        </p:nvGraphicFramePr>
        <p:xfrm>
          <a:off x="3776133" y="1266128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j-lt"/>
                        </a:rPr>
                        <a:t>2) </a:t>
                      </a:r>
                      <a:r>
                        <a:rPr lang="ko-KR" altLang="en-US" sz="1000" b="1" dirty="0" smtClean="0">
                          <a:latin typeface="+mj-lt"/>
                        </a:rPr>
                        <a:t>인터넷 브라우저 </a:t>
                      </a:r>
                      <a:endParaRPr lang="ko-KR" altLang="en-US" sz="10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j-lt"/>
                        </a:rPr>
                        <a:t>출입관리시스템</a:t>
                      </a:r>
                      <a:r>
                        <a:rPr lang="en-US" altLang="ko-KR" sz="1000" dirty="0" smtClean="0">
                          <a:latin typeface="+mj-lt"/>
                        </a:rPr>
                        <a:t> </a:t>
                      </a:r>
                      <a:r>
                        <a:rPr lang="ko-KR" altLang="en-US" sz="1000" dirty="0" smtClean="0">
                          <a:latin typeface="+mj-lt"/>
                        </a:rPr>
                        <a:t>로그인 화면 접속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91951"/>
              </p:ext>
            </p:extLst>
          </p:nvPr>
        </p:nvGraphicFramePr>
        <p:xfrm>
          <a:off x="6527796" y="1261791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출입관리시스템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로그인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방문신청 클릭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04492"/>
              </p:ext>
            </p:extLst>
          </p:nvPr>
        </p:nvGraphicFramePr>
        <p:xfrm>
          <a:off x="9372584" y="1244858"/>
          <a:ext cx="2150533" cy="1591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27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개인정보처리방침 팝업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개인정보처리방침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필수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동의 버튼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4-2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영상정보처리기기 운영 관리 방침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필수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동의 버튼 클릭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4-3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확인 버튼 클릭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20135"/>
              </p:ext>
            </p:extLst>
          </p:nvPr>
        </p:nvGraphicFramePr>
        <p:xfrm>
          <a:off x="1058333" y="4188479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방문자 신청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 정상여부 확인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2659"/>
              </p:ext>
            </p:extLst>
          </p:nvPr>
        </p:nvGraphicFramePr>
        <p:xfrm>
          <a:off x="3784599" y="4188478"/>
          <a:ext cx="2150533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390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6)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일일시스템체크리스트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점검 완료 여부 기입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93888"/>
              </p:ext>
            </p:extLst>
          </p:nvPr>
        </p:nvGraphicFramePr>
        <p:xfrm>
          <a:off x="6527797" y="4171548"/>
          <a:ext cx="2150533" cy="1253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448">
                <a:tc>
                  <a:txBody>
                    <a:bodyPr/>
                    <a:lstStyle/>
                    <a:p>
                      <a:pPr marL="0" marR="0" indent="0" algn="ctr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담당자 통보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7-1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이메일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통보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7-2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SMS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통보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 flipV="1">
            <a:off x="3208862" y="1770128"/>
            <a:ext cx="567271" cy="131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 flipV="1">
            <a:off x="5926666" y="1765791"/>
            <a:ext cx="601130" cy="433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</p:cNvCxnSpPr>
          <p:nvPr/>
        </p:nvCxnSpPr>
        <p:spPr>
          <a:xfrm>
            <a:off x="8678329" y="1765791"/>
            <a:ext cx="69427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2"/>
            <a:endCxn id="5" idx="0"/>
          </p:cNvCxnSpPr>
          <p:nvPr/>
        </p:nvCxnSpPr>
        <p:spPr>
          <a:xfrm rot="5400000">
            <a:off x="5614651" y="-644721"/>
            <a:ext cx="1352149" cy="831425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  <a:endCxn id="10" idx="1"/>
          </p:cNvCxnSpPr>
          <p:nvPr/>
        </p:nvCxnSpPr>
        <p:spPr>
          <a:xfrm flipV="1">
            <a:off x="3208866" y="4692478"/>
            <a:ext cx="57573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</p:cNvCxnSpPr>
          <p:nvPr/>
        </p:nvCxnSpPr>
        <p:spPr>
          <a:xfrm>
            <a:off x="5935132" y="4692478"/>
            <a:ext cx="59266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19281" y="14315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접속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939" y="14315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화면전</a:t>
            </a:r>
            <a:r>
              <a:rPr lang="ko-KR" altLang="en-US" sz="800" dirty="0">
                <a:latin typeface="+mn-ea"/>
              </a:rPr>
              <a:t>환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2097" y="317385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8452" y="435392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화면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 정상 시 </a:t>
            </a:r>
          </a:p>
        </p:txBody>
      </p:sp>
      <p:cxnSp>
        <p:nvCxnSpPr>
          <p:cNvPr id="39" name="꺾인 연결선 38"/>
          <p:cNvCxnSpPr/>
          <p:nvPr/>
        </p:nvCxnSpPr>
        <p:spPr>
          <a:xfrm rot="16200000" flipH="1">
            <a:off x="5227719" y="1847006"/>
            <a:ext cx="1897420" cy="2751664"/>
          </a:xfrm>
          <a:prstGeom prst="bentConnector3">
            <a:avLst>
              <a:gd name="adj1" fmla="val 28135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2"/>
            <a:endCxn id="11" idx="0"/>
          </p:cNvCxnSpPr>
          <p:nvPr/>
        </p:nvCxnSpPr>
        <p:spPr>
          <a:xfrm rot="16200000" flipH="1">
            <a:off x="6652184" y="3220668"/>
            <a:ext cx="1901757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1" idx="3"/>
          </p:cNvCxnSpPr>
          <p:nvPr/>
        </p:nvCxnSpPr>
        <p:spPr>
          <a:xfrm rot="5400000">
            <a:off x="8628013" y="2886647"/>
            <a:ext cx="1962089" cy="186145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5058738" y="2576152"/>
            <a:ext cx="228811" cy="5469464"/>
          </a:xfrm>
          <a:prstGeom prst="bentConnector3">
            <a:avLst>
              <a:gd name="adj1" fmla="val 199908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82163" y="228683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접속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이상 시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0664" y="22697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화면전환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39785" y="2868514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팝업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2450" y="519647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 시</a:t>
            </a:r>
          </a:p>
        </p:txBody>
      </p:sp>
    </p:spTree>
    <p:extLst>
      <p:ext uri="{BB962C8B-B14F-4D97-AF65-F5344CB8AC3E}">
        <p14:creationId xmlns:p14="http://schemas.microsoft.com/office/powerpoint/2010/main" val="27713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+mn-ea"/>
              </a:rPr>
              <a:t>인터넷 브라우저 열기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00FF"/>
                </a:solidFill>
                <a:latin typeface="+mn-ea"/>
              </a:rPr>
              <a:t>000_</a:t>
            </a:r>
            <a:r>
              <a:rPr lang="ko-KR" altLang="en-US" sz="800">
                <a:solidFill>
                  <a:srgbClr val="0000FF"/>
                </a:solidFill>
                <a:latin typeface="+mn-ea"/>
              </a:rPr>
              <a:t>바탕화면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/>
              <a:t>바탕화면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28369"/>
              </p:ext>
            </p:extLst>
          </p:nvPr>
        </p:nvGraphicFramePr>
        <p:xfrm>
          <a:off x="9743769" y="668409"/>
          <a:ext cx="2305923" cy="3934803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바탕화면에서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인터넷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 브라우져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크롬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익스플러어 등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를 더블클릭하여 실행한다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9842" t="30386" r="15913"/>
          <a:stretch/>
        </p:blipFill>
        <p:spPr>
          <a:xfrm>
            <a:off x="695324" y="873125"/>
            <a:ext cx="8461375" cy="4837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139323" y="4760376"/>
            <a:ext cx="635256" cy="4346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19249" y="4631066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2874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인터넷 </a:t>
            </a:r>
            <a:r>
              <a:rPr lang="ko-KR" altLang="en-US" sz="800" dirty="0" err="1">
                <a:latin typeface="+mn-ea"/>
              </a:rPr>
              <a:t>브라우져를</a:t>
            </a:r>
            <a:r>
              <a:rPr lang="ko-KR" altLang="en-US" sz="800" dirty="0">
                <a:latin typeface="+mn-ea"/>
              </a:rPr>
              <a:t> 통해 </a:t>
            </a:r>
            <a:r>
              <a:rPr lang="ko-KR" altLang="en-US" sz="800" dirty="0" smtClean="0">
                <a:latin typeface="+mn-ea"/>
              </a:rPr>
              <a:t>출입관리시스템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로그인 화면 접속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00FF"/>
                </a:solidFill>
                <a:latin typeface="+mn-ea"/>
              </a:rPr>
              <a:t>001_</a:t>
            </a:r>
            <a:r>
              <a:rPr lang="ko-KR" altLang="en-US" sz="800">
                <a:solidFill>
                  <a:srgbClr val="0000FF"/>
                </a:solidFill>
                <a:latin typeface="+mn-ea"/>
              </a:rPr>
              <a:t>인터넷 초화면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01588"/>
              </p:ext>
            </p:extLst>
          </p:nvPr>
        </p:nvGraphicFramePr>
        <p:xfrm>
          <a:off x="9743769" y="641835"/>
          <a:ext cx="2305923" cy="4618381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주소창에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https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hlinkClick r:id="rId2"/>
                        </a:rPr>
                        <a:t>://visit.dbinc.co.kr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을 입력하고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엔터키를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누른다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구글 로그인 화면 또는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출입관리화면으로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전환이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초 이내 안될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이상＂으로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담당자인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관리자인 이승훈 과장의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hlinkClick r:id="rId3"/>
                        </a:rPr>
                        <a:t>speedway@dbgroup.co.kr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 담당자인 이승훈 과장의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6" y="873125"/>
            <a:ext cx="9539920" cy="51674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79621" y="1033972"/>
            <a:ext cx="2517045" cy="2379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://visit.dbinc.co.kr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5188" y="895426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62398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92543"/>
              </p:ext>
            </p:extLst>
          </p:nvPr>
        </p:nvGraphicFramePr>
        <p:xfrm>
          <a:off x="9743769" y="668409"/>
          <a:ext cx="2305923" cy="4618381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출입관리시스템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중앙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방문신청＂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메뉴 아이콘을 클릭한다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초 이내 다음 화면으로 전환이 안될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이상＂으로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결과를 담당자인 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담당자인 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8544094" y="7026988"/>
            <a:ext cx="277091" cy="27709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1" y="668940"/>
            <a:ext cx="9612725" cy="591627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15734" y="2965720"/>
            <a:ext cx="1337890" cy="344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002_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출입관리시스템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로그인 화면 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053" y="426391"/>
            <a:ext cx="853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방문신청 화면 이동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17714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9743"/>
              </p:ext>
            </p:extLst>
          </p:nvPr>
        </p:nvGraphicFramePr>
        <p:xfrm>
          <a:off x="9743769" y="668409"/>
          <a:ext cx="2305923" cy="4553796"/>
        </p:xfrm>
        <a:graphic>
          <a:graphicData uri="http://schemas.openxmlformats.org/drawingml/2006/table">
            <a:tbl>
              <a:tblPr/>
              <a:tblGrid>
                <a:gridCol w="32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개인정보처리방침 동의를 선택한다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개인정보처리방침 확인을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개인정보처리방침이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보이지 않을 경우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이상＂으로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담당자인 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담당자인 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5202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482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3704"/>
          <a:stretch/>
        </p:blipFill>
        <p:spPr>
          <a:xfrm>
            <a:off x="107576" y="703517"/>
            <a:ext cx="9629078" cy="59239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23673" y="2717746"/>
            <a:ext cx="666193" cy="189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46725" y="4716023"/>
            <a:ext cx="666193" cy="258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1068" y="5119433"/>
            <a:ext cx="1040338" cy="258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003_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개인정보처리방침 팝업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0051" y="410426"/>
            <a:ext cx="4580185" cy="252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>
            <a:lvl1pPr algn="l" defTabSz="1026939" rtl="0" eaLnBrk="1" latinLnBrk="1" hangingPunct="1">
              <a:spcBef>
                <a:spcPct val="0"/>
              </a:spcBef>
              <a:buNone/>
              <a:defRPr sz="8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smtClean="0"/>
              <a:t>개인정보처리방침 동의 후 방문자 신청 화면 이동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77905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6">
            <a:extLst>
              <a:ext uri="{FF2B5EF4-FFF2-40B4-BE49-F238E27FC236}">
                <a16:creationId xmlns:a16="http://schemas.microsoft.com/office/drawing/2014/main" id="{450E639A-558D-4186-95FD-D0202D00E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76900"/>
              </p:ext>
            </p:extLst>
          </p:nvPr>
        </p:nvGraphicFramePr>
        <p:xfrm>
          <a:off x="9743769" y="668409"/>
          <a:ext cx="2305925" cy="5069175"/>
        </p:xfrm>
        <a:graphic>
          <a:graphicData uri="http://schemas.openxmlformats.org/drawingml/2006/table">
            <a:tbl>
              <a:tblPr/>
              <a:tblGrid>
                <a:gridCol w="2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Function Definition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방문자신청 화면을 확인한다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6467"/>
                  </a:ext>
                </a:extLst>
              </a:tr>
              <a:tr h="25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방문자신청 화면이 보이지 않을 경우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일일점검표의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점검결과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표시란에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이상＂으로 표시한다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이메일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speedway@dbgroup.co.kr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출입관리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일일점검 결과를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이승훈 과장의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SMS(010-7155-2555)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통보한다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269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점검을 종료한다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80223"/>
                  </a:ext>
                </a:extLst>
              </a:tr>
              <a:tr h="260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3177" marR="43177" marT="43467" marB="43467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8" y="676624"/>
            <a:ext cx="9635778" cy="6604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163585" y="132026"/>
            <a:ext cx="4580185" cy="252000"/>
          </a:xfrm>
        </p:spPr>
        <p:txBody>
          <a:bodyPr>
            <a:normAutofit/>
          </a:bodyPr>
          <a:lstStyle/>
          <a:p>
            <a:r>
              <a:rPr lang="ko-KR" altLang="en-US" sz="800" dirty="0"/>
              <a:t>인터넷 </a:t>
            </a:r>
            <a:r>
              <a:rPr lang="ko-KR" altLang="en-US" sz="800" dirty="0" err="1"/>
              <a:t>브라우져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210051" y="137288"/>
            <a:ext cx="3017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004_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방문자 신청 화면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10051" y="398091"/>
            <a:ext cx="4580185" cy="252000"/>
          </a:xfrm>
          <a:prstGeom prst="rect">
            <a:avLst/>
          </a:prstGeom>
        </p:spPr>
        <p:txBody>
          <a:bodyPr vert="horz" lIns="106144" tIns="53072" rIns="106144" bIns="53072" rtlCol="0" anchor="ctr">
            <a:normAutofit/>
          </a:bodyPr>
          <a:lstStyle>
            <a:lvl1pPr algn="l" defTabSz="1026939" rtl="0" eaLnBrk="1" latinLnBrk="1" hangingPunct="1">
              <a:spcBef>
                <a:spcPct val="0"/>
              </a:spcBef>
              <a:buNone/>
              <a:defRPr sz="8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smtClean="0"/>
              <a:t>방문자 신청 화면 정상 여부 확인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917296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10003</TotalTime>
  <Words>553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Helvetica 55 Roman</vt:lpstr>
      <vt:lpstr>HY헤드라인M</vt:lpstr>
      <vt:lpstr>맑은 고딕</vt:lpstr>
      <vt:lpstr>Arial</vt:lpstr>
      <vt:lpstr>Calibri</vt:lpstr>
      <vt:lpstr>Tahoma</vt:lpstr>
      <vt:lpstr>Wingdings</vt:lpstr>
      <vt:lpstr>2_Office 테마</vt:lpstr>
      <vt:lpstr>업무일일점검 출입관리 설계서</vt:lpstr>
      <vt:lpstr>개정이력</vt:lpstr>
      <vt:lpstr>업무 정의</vt:lpstr>
      <vt:lpstr>시나리오</vt:lpstr>
      <vt:lpstr>바탕화면</vt:lpstr>
      <vt:lpstr>인터넷 브라우져</vt:lpstr>
      <vt:lpstr>인터넷 브라우져</vt:lpstr>
      <vt:lpstr>인터넷 브라우져</vt:lpstr>
      <vt:lpstr>인터넷 브라우져</vt:lpstr>
      <vt:lpstr>인터넷 브라우져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persona system</dc:creator>
  <cp:lastModifiedBy>Windows User</cp:lastModifiedBy>
  <cp:revision>428</cp:revision>
  <dcterms:created xsi:type="dcterms:W3CDTF">2019-02-20T03:44:54Z</dcterms:created>
  <dcterms:modified xsi:type="dcterms:W3CDTF">2020-03-18T07:06:45Z</dcterms:modified>
</cp:coreProperties>
</file>