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83" r:id="rId2"/>
    <p:sldId id="284" r:id="rId3"/>
    <p:sldId id="295" r:id="rId4"/>
    <p:sldId id="450" r:id="rId5"/>
    <p:sldId id="328" r:id="rId6"/>
    <p:sldId id="454" r:id="rId7"/>
    <p:sldId id="455" r:id="rId8"/>
    <p:sldId id="456" r:id="rId9"/>
    <p:sldId id="457" r:id="rId10"/>
    <p:sldId id="458" r:id="rId11"/>
    <p:sldId id="459" r:id="rId12"/>
    <p:sldId id="460" r:id="rId13"/>
    <p:sldId id="461" r:id="rId14"/>
    <p:sldId id="462" r:id="rId15"/>
    <p:sldId id="463" r:id="rId16"/>
    <p:sldId id="451" r:id="rId17"/>
    <p:sldId id="452" r:id="rId18"/>
    <p:sldId id="45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AB42371-4D31-4E3A-9B15-2A39DBD20383}">
          <p14:sldIdLst>
            <p14:sldId id="283"/>
            <p14:sldId id="284"/>
            <p14:sldId id="295"/>
            <p14:sldId id="450"/>
            <p14:sldId id="328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51"/>
            <p14:sldId id="452"/>
            <p14:sldId id="453"/>
          </p14:sldIdLst>
        </p14:section>
        <p14:section name="삭제 페이지" id="{AA350959-10FB-46FE-9CD7-E040767C012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50" userDrawn="1">
          <p15:clr>
            <a:srgbClr val="A4A3A4"/>
          </p15:clr>
        </p15:guide>
        <p15:guide id="2" pos="6108" userDrawn="1">
          <p15:clr>
            <a:srgbClr val="A4A3A4"/>
          </p15:clr>
        </p15:guide>
        <p15:guide id="3" pos="98" userDrawn="1">
          <p15:clr>
            <a:srgbClr val="A4A3A4"/>
          </p15:clr>
        </p15:guide>
        <p15:guide id="4" pos="438" userDrawn="1">
          <p15:clr>
            <a:srgbClr val="A4A3A4"/>
          </p15:clr>
        </p15:guide>
        <p15:guide id="5" pos="57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B4B"/>
    <a:srgbClr val="0033CC"/>
    <a:srgbClr val="E46C0A"/>
    <a:srgbClr val="FF0000"/>
    <a:srgbClr val="000000"/>
    <a:srgbClr val="DADADA"/>
    <a:srgbClr val="007F40"/>
    <a:srgbClr val="6C6C6C"/>
    <a:srgbClr val="FF6E01"/>
    <a:srgbClr val="FFE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9539" autoAdjust="0"/>
  </p:normalViewPr>
  <p:slideViewPr>
    <p:cSldViewPr snapToGrid="0">
      <p:cViewPr varScale="1">
        <p:scale>
          <a:sx n="115" d="100"/>
          <a:sy n="115" d="100"/>
        </p:scale>
        <p:origin x="474" y="108"/>
      </p:cViewPr>
      <p:guideLst>
        <p:guide orient="horz" pos="550"/>
        <p:guide pos="6108"/>
        <p:guide pos="98"/>
        <p:guide pos="438"/>
        <p:guide pos="5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655025"/>
            <a:ext cx="10972800" cy="916918"/>
          </a:xfrm>
        </p:spPr>
        <p:txBody>
          <a:bodyPr>
            <a:normAutofit/>
          </a:bodyPr>
          <a:lstStyle>
            <a:lvl1pPr algn="l">
              <a:defRPr sz="3096" b="1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77004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52012" y="663332"/>
            <a:ext cx="11811745" cy="2911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269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71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7594" y="1643464"/>
            <a:ext cx="2990315" cy="950815"/>
          </a:xfrm>
        </p:spPr>
        <p:txBody>
          <a:bodyPr anchor="ctr">
            <a:normAutofit/>
          </a:bodyPr>
          <a:lstStyle>
            <a:lvl1pPr marL="0" indent="0">
              <a:buNone/>
              <a:defRPr sz="774">
                <a:solidFill>
                  <a:schemeClr val="tx1">
                    <a:tint val="75000"/>
                  </a:schemeClr>
                </a:solidFill>
              </a:defRPr>
            </a:lvl1pPr>
            <a:lvl2pPr marL="513470" indent="0">
              <a:buNone/>
              <a:defRPr sz="2032">
                <a:solidFill>
                  <a:schemeClr val="tx1">
                    <a:tint val="75000"/>
                  </a:schemeClr>
                </a:solidFill>
              </a:defRPr>
            </a:lvl2pPr>
            <a:lvl3pPr marL="1026939" indent="0">
              <a:buNone/>
              <a:defRPr sz="1838">
                <a:solidFill>
                  <a:schemeClr val="tx1">
                    <a:tint val="75000"/>
                  </a:schemeClr>
                </a:solidFill>
              </a:defRPr>
            </a:lvl3pPr>
            <a:lvl4pPr marL="1540408" indent="0">
              <a:buNone/>
              <a:defRPr sz="1548">
                <a:solidFill>
                  <a:schemeClr val="tx1">
                    <a:tint val="75000"/>
                  </a:schemeClr>
                </a:solidFill>
              </a:defRPr>
            </a:lvl4pPr>
            <a:lvl5pPr marL="2053878" indent="0">
              <a:buNone/>
              <a:defRPr sz="1548">
                <a:solidFill>
                  <a:schemeClr val="tx1">
                    <a:tint val="75000"/>
                  </a:schemeClr>
                </a:solidFill>
              </a:defRPr>
            </a:lvl5pPr>
            <a:lvl6pPr marL="2567347" indent="0">
              <a:buNone/>
              <a:defRPr sz="1548">
                <a:solidFill>
                  <a:schemeClr val="tx1">
                    <a:tint val="75000"/>
                  </a:schemeClr>
                </a:solidFill>
              </a:defRPr>
            </a:lvl6pPr>
            <a:lvl7pPr marL="3080817" indent="0">
              <a:buNone/>
              <a:defRPr sz="1548">
                <a:solidFill>
                  <a:schemeClr val="tx1">
                    <a:tint val="75000"/>
                  </a:schemeClr>
                </a:solidFill>
              </a:defRPr>
            </a:lvl7pPr>
            <a:lvl8pPr marL="3594286" indent="0">
              <a:buNone/>
              <a:defRPr sz="1548">
                <a:solidFill>
                  <a:schemeClr val="tx1">
                    <a:tint val="75000"/>
                  </a:schemeClr>
                </a:solidFill>
              </a:defRPr>
            </a:lvl8pPr>
            <a:lvl9pPr marL="4107755" indent="0">
              <a:buNone/>
              <a:defRPr sz="15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52012" y="286456"/>
            <a:ext cx="4077852" cy="357107"/>
          </a:xfrm>
        </p:spPr>
        <p:txBody>
          <a:bodyPr anchor="ctr">
            <a:noAutofit/>
          </a:bodyPr>
          <a:lstStyle>
            <a:lvl1pPr algn="l">
              <a:defRPr sz="1355" b="1" cap="all"/>
            </a:lvl1pPr>
          </a:lstStyle>
          <a:p>
            <a:endParaRPr lang="ko-KR" altLang="en-US" dirty="0"/>
          </a:p>
        </p:txBody>
      </p:sp>
      <p:sp>
        <p:nvSpPr>
          <p:cNvPr id="7" name="Text Box 50"/>
          <p:cNvSpPr txBox="1">
            <a:spLocks noChangeArrowheads="1"/>
          </p:cNvSpPr>
          <p:nvPr userDrawn="1"/>
        </p:nvSpPr>
        <p:spPr bwMode="auto">
          <a:xfrm>
            <a:off x="11765978" y="6409285"/>
            <a:ext cx="460771" cy="431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2341" marR="0" lvl="0" indent="-442341" algn="r" defTabSz="1026939" rtl="0" eaLnBrk="1" fontAlgn="ctr" latinLnBrk="1" hangingPunct="1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000091-A18E-4956-A32F-0FD2017C52EF}" type="slidenum">
              <a:rPr kumimoji="0" lang="en-US" altLang="ko-KR" sz="1161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442341" marR="0" lvl="0" indent="-442341" algn="r" defTabSz="1026939" rtl="0" eaLnBrk="1" fontAlgn="ctr" latinLnBrk="1" hangingPunct="1">
                <a:lnSpc>
                  <a:spcPct val="1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161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/>
          <p:cNvSpPr>
            <a:spLocks noChangeArrowheads="1"/>
          </p:cNvSpPr>
          <p:nvPr userDrawn="1"/>
        </p:nvSpPr>
        <p:spPr bwMode="auto">
          <a:xfrm>
            <a:off x="8609937" y="6632809"/>
            <a:ext cx="1254017" cy="215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r" defTabSz="1026939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74" b="1" i="0" u="none" strike="noStrike" kern="1200" cap="none" spc="0" normalizeH="0" baseline="0" noProof="0" dirty="0">
                <a:ln>
                  <a:noFill/>
                </a:ln>
                <a:solidFill>
                  <a:srgbClr val="73807E"/>
                </a:solidFill>
                <a:effectLst/>
                <a:uLnTx/>
                <a:uFillTx/>
                <a:latin typeface="Calibri" pitchFamily="34" charset="0"/>
                <a:ea typeface="맑은 고딕" pitchFamily="50" charset="-127"/>
                <a:cs typeface="Calibri" pitchFamily="34" charset="0"/>
              </a:rPr>
              <a:t>Persona system</a:t>
            </a:r>
            <a:endParaRPr kumimoji="0" lang="en-US" altLang="ko-KR" sz="774" b="0" i="0" u="none" strike="noStrike" kern="1200" cap="none" spc="0" normalizeH="0" baseline="0" noProof="0" dirty="0">
              <a:ln>
                <a:noFill/>
              </a:ln>
              <a:solidFill>
                <a:srgbClr val="73807E"/>
              </a:solidFill>
              <a:effectLst/>
              <a:uLnTx/>
              <a:uFillTx/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10" name="Rectangle 4"/>
          <p:cNvSpPr>
            <a:spLocks/>
          </p:cNvSpPr>
          <p:nvPr userDrawn="1"/>
        </p:nvSpPr>
        <p:spPr bwMode="auto">
          <a:xfrm>
            <a:off x="9858050" y="6671195"/>
            <a:ext cx="1966544" cy="123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7357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74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ahoma" pitchFamily="34" charset="0"/>
                <a:ea typeface="맑은 고딕" pitchFamily="50" charset="-127"/>
                <a:cs typeface="Tahoma" pitchFamily="34" charset="0"/>
                <a:sym typeface="Helvetica 55 Roman" pitchFamily="34" charset="0"/>
              </a:rPr>
              <a:t>©2019  personasystem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1740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47"/>
          <p:cNvGraphicFramePr>
            <a:graphicFrameLocks noGrp="1"/>
          </p:cNvGraphicFramePr>
          <p:nvPr userDrawn="1"/>
        </p:nvGraphicFramePr>
        <p:xfrm>
          <a:off x="116053" y="114276"/>
          <a:ext cx="11933043" cy="6482343"/>
        </p:xfrm>
        <a:graphic>
          <a:graphicData uri="http://schemas.openxmlformats.org/drawingml/2006/table">
            <a:tbl>
              <a:tblPr/>
              <a:tblGrid>
                <a:gridCol w="1080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9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125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1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45951" marR="45951" marT="21728" marB="21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951" marR="45951" marT="21728" marB="21728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951" marR="45951" marT="21728" marB="21728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951" marR="45951" marT="21728" marB="21728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951" marR="45951" marT="21728" marB="21728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637">
                <a:tc>
                  <a:txBody>
                    <a:bodyPr/>
                    <a:lstStyle/>
                    <a:p>
                      <a:pPr marL="93663" marR="0" lvl="0" indent="-93663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주요기능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951" marR="45951" marT="21728" marB="21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5951" marR="45951" marT="21728" marB="21728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495" marR="47495" marT="21733" marB="21733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4287">
                <a:tc gridSpan="5">
                  <a:txBody>
                    <a:bodyPr/>
                    <a:lstStyle/>
                    <a:p>
                      <a:pPr marL="93663" marR="0" lvl="0" indent="-93663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951" marR="45951" marT="21728" marB="21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495" marR="47495" marT="21733" marB="21733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163585" y="105522"/>
            <a:ext cx="4580185" cy="300784"/>
          </a:xfrm>
        </p:spPr>
        <p:txBody>
          <a:bodyPr>
            <a:normAutofit/>
          </a:bodyPr>
          <a:lstStyle>
            <a:lvl1pPr algn="l">
              <a:defRPr sz="87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11765978" y="6409285"/>
            <a:ext cx="460771" cy="431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2341" marR="0" lvl="0" indent="-442341" algn="r" defTabSz="1026939" rtl="0" eaLnBrk="1" fontAlgn="ctr" latinLnBrk="1" hangingPunct="1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000091-A18E-4956-A32F-0FD2017C52EF}" type="slidenum">
              <a:rPr kumimoji="0" lang="en-US" altLang="ko-KR" sz="1161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442341" marR="0" lvl="0" indent="-442341" algn="r" defTabSz="1026939" rtl="0" eaLnBrk="1" fontAlgn="ctr" latinLnBrk="1" hangingPunct="1">
                <a:lnSpc>
                  <a:spcPct val="1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161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962" y="201206"/>
            <a:ext cx="828942" cy="35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5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106144" tIns="53072" rIns="106144" bIns="5307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106144" tIns="53072" rIns="106144" bIns="5307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106144" tIns="53072" rIns="106144" bIns="53072" rtlCol="0" anchor="ctr"/>
          <a:lstStyle>
            <a:lvl1pPr algn="l">
              <a:defRPr sz="13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26939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106144" tIns="53072" rIns="106144" bIns="53072" rtlCol="0" anchor="ctr"/>
          <a:lstStyle>
            <a:lvl1pPr algn="ctr">
              <a:defRPr sz="13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26939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106144" tIns="53072" rIns="106144" bIns="53072" rtlCol="0" anchor="ctr"/>
          <a:lstStyle>
            <a:lvl1pPr algn="r">
              <a:defRPr sz="13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26939"/>
            <a:fld id="{9174F570-94A9-406A-B7A4-898E1CCF1F5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026939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3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hf hdr="0" ftr="0" dt="0"/>
  <p:txStyles>
    <p:titleStyle>
      <a:lvl1pPr algn="ctr" defTabSz="1026939" rtl="0" eaLnBrk="1" latinLnBrk="1" hangingPunct="1">
        <a:spcBef>
          <a:spcPct val="0"/>
        </a:spcBef>
        <a:buNone/>
        <a:defRPr sz="49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5102" indent="-385102" algn="l" defTabSz="1026939" rtl="0" eaLnBrk="1" latinLnBrk="1" hangingPunct="1">
        <a:spcBef>
          <a:spcPct val="20000"/>
        </a:spcBef>
        <a:buFont typeface="Arial" pitchFamily="34" charset="0"/>
        <a:buChar char="•"/>
        <a:defRPr sz="3580" kern="1200">
          <a:solidFill>
            <a:schemeClr val="tx1"/>
          </a:solidFill>
          <a:latin typeface="+mn-lt"/>
          <a:ea typeface="+mn-ea"/>
          <a:cs typeface="+mn-cs"/>
        </a:defRPr>
      </a:lvl1pPr>
      <a:lvl2pPr marL="834387" indent="-320919" algn="l" defTabSz="1026939" rtl="0" eaLnBrk="1" latinLnBrk="1" hangingPunct="1">
        <a:spcBef>
          <a:spcPct val="20000"/>
        </a:spcBef>
        <a:buFont typeface="Arial" pitchFamily="34" charset="0"/>
        <a:buChar char="–"/>
        <a:defRPr sz="3193" kern="1200">
          <a:solidFill>
            <a:schemeClr val="tx1"/>
          </a:solidFill>
          <a:latin typeface="+mn-lt"/>
          <a:ea typeface="+mn-ea"/>
          <a:cs typeface="+mn-cs"/>
        </a:defRPr>
      </a:lvl2pPr>
      <a:lvl3pPr marL="1283673" indent="-256735" algn="l" defTabSz="1026939" rtl="0" eaLnBrk="1" latinLnBrk="1" hangingPunct="1">
        <a:spcBef>
          <a:spcPct val="20000"/>
        </a:spcBef>
        <a:buFont typeface="Arial" pitchFamily="34" charset="0"/>
        <a:buChar char="•"/>
        <a:defRPr sz="2709" kern="1200">
          <a:solidFill>
            <a:schemeClr val="tx1"/>
          </a:solidFill>
          <a:latin typeface="+mn-lt"/>
          <a:ea typeface="+mn-ea"/>
          <a:cs typeface="+mn-cs"/>
        </a:defRPr>
      </a:lvl3pPr>
      <a:lvl4pPr marL="1797143" indent="-256735" algn="l" defTabSz="1026939" rtl="0" eaLnBrk="1" latinLnBrk="1" hangingPunct="1">
        <a:spcBef>
          <a:spcPct val="20000"/>
        </a:spcBef>
        <a:buFont typeface="Arial" pitchFamily="34" charset="0"/>
        <a:buChar char="–"/>
        <a:defRPr sz="2225" kern="1200">
          <a:solidFill>
            <a:schemeClr val="tx1"/>
          </a:solidFill>
          <a:latin typeface="+mn-lt"/>
          <a:ea typeface="+mn-ea"/>
          <a:cs typeface="+mn-cs"/>
        </a:defRPr>
      </a:lvl4pPr>
      <a:lvl5pPr marL="2310613" indent="-256735" algn="l" defTabSz="1026939" rtl="0" eaLnBrk="1" latinLnBrk="1" hangingPunct="1">
        <a:spcBef>
          <a:spcPct val="20000"/>
        </a:spcBef>
        <a:buFont typeface="Arial" pitchFamily="34" charset="0"/>
        <a:buChar char="»"/>
        <a:defRPr sz="2225" kern="1200">
          <a:solidFill>
            <a:schemeClr val="tx1"/>
          </a:solidFill>
          <a:latin typeface="+mn-lt"/>
          <a:ea typeface="+mn-ea"/>
          <a:cs typeface="+mn-cs"/>
        </a:defRPr>
      </a:lvl5pPr>
      <a:lvl6pPr marL="2824082" indent="-256735" algn="l" defTabSz="1026939" rtl="0" eaLnBrk="1" latinLnBrk="1" hangingPunct="1">
        <a:spcBef>
          <a:spcPct val="20000"/>
        </a:spcBef>
        <a:buFont typeface="Arial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6pPr>
      <a:lvl7pPr marL="3337551" indent="-256735" algn="l" defTabSz="1026939" rtl="0" eaLnBrk="1" latinLnBrk="1" hangingPunct="1">
        <a:spcBef>
          <a:spcPct val="20000"/>
        </a:spcBef>
        <a:buFont typeface="Arial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7pPr>
      <a:lvl8pPr marL="3851021" indent="-256735" algn="l" defTabSz="1026939" rtl="0" eaLnBrk="1" latinLnBrk="1" hangingPunct="1">
        <a:spcBef>
          <a:spcPct val="20000"/>
        </a:spcBef>
        <a:buFont typeface="Arial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8pPr>
      <a:lvl9pPr marL="4364490" indent="-256735" algn="l" defTabSz="1026939" rtl="0" eaLnBrk="1" latinLnBrk="1" hangingPunct="1">
        <a:spcBef>
          <a:spcPct val="20000"/>
        </a:spcBef>
        <a:buFont typeface="Arial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26939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1pPr>
      <a:lvl2pPr marL="513470" algn="l" defTabSz="1026939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1026939" algn="l" defTabSz="1026939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3pPr>
      <a:lvl4pPr marL="1540408" algn="l" defTabSz="1026939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4pPr>
      <a:lvl5pPr marL="2053878" algn="l" defTabSz="1026939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5pPr>
      <a:lvl6pPr marL="2567347" algn="l" defTabSz="1026939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6pPr>
      <a:lvl7pPr marL="3080817" algn="l" defTabSz="1026939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7pPr>
      <a:lvl8pPr marL="3594286" algn="l" defTabSz="1026939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8pPr>
      <a:lvl9pPr marL="4107755" algn="l" defTabSz="1026939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eoplaner.com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92259" y="1756978"/>
            <a:ext cx="8220777" cy="749089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00000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ko-KR" altLang="en-US" dirty="0" smtClean="0"/>
              <a:t>설계서</a:t>
            </a:r>
            <a:endParaRPr lang="ko-KR" altLang="en-US" dirty="0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608836" y="3028008"/>
            <a:ext cx="6437015" cy="300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359" tIns="53179" rIns="106359" bIns="53179">
            <a:spAutoFit/>
          </a:bodyPr>
          <a:lstStyle/>
          <a:p>
            <a:pPr defTabSz="1026939">
              <a:spcBef>
                <a:spcPts val="699"/>
              </a:spcBef>
            </a:pPr>
            <a:r>
              <a:rPr lang="en-US" altLang="ko-KR" sz="1258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Date</a:t>
            </a:r>
            <a:r>
              <a:rPr lang="en-US" altLang="ko-KR" sz="125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 : </a:t>
            </a:r>
            <a:r>
              <a:rPr lang="en-US" altLang="ko-KR" sz="1258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2020.XX.XX</a:t>
            </a:r>
            <a:endParaRPr lang="en-US" altLang="ko-KR" sz="1258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69" y="5913588"/>
            <a:ext cx="1052208" cy="40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47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10053" y="426391"/>
            <a:ext cx="8533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00000</a:t>
            </a:r>
            <a:endParaRPr lang="ko-KR" altLang="en-US" sz="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0051" y="137288"/>
            <a:ext cx="30173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0000FF"/>
                </a:solidFill>
                <a:latin typeface="+mn-ea"/>
              </a:rPr>
              <a:t>0000</a:t>
            </a:r>
            <a:endParaRPr lang="ko-KR" altLang="en-US" sz="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63585" y="132026"/>
            <a:ext cx="4580185" cy="252000"/>
          </a:xfrm>
        </p:spPr>
        <p:txBody>
          <a:bodyPr>
            <a:normAutofit/>
          </a:bodyPr>
          <a:lstStyle/>
          <a:p>
            <a:r>
              <a:rPr lang="en-US" altLang="ko-KR" sz="800" dirty="0" smtClean="0"/>
              <a:t>00000</a:t>
            </a:r>
            <a:endParaRPr lang="ko-KR" altLang="en-US" sz="800" dirty="0"/>
          </a:p>
        </p:txBody>
      </p:sp>
      <p:graphicFrame>
        <p:nvGraphicFramePr>
          <p:cNvPr id="23" name="Group 6"/>
          <p:cNvGraphicFramePr>
            <a:graphicFrameLocks noGrp="1"/>
          </p:cNvGraphicFramePr>
          <p:nvPr>
            <p:extLst/>
          </p:nvPr>
        </p:nvGraphicFramePr>
        <p:xfrm>
          <a:off x="9743769" y="668409"/>
          <a:ext cx="2305923" cy="3858852"/>
        </p:xfrm>
        <a:graphic>
          <a:graphicData uri="http://schemas.openxmlformats.org/drawingml/2006/table">
            <a:tbl>
              <a:tblPr/>
              <a:tblGrid>
                <a:gridCol w="329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63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810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Function Definition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 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826467"/>
                  </a:ext>
                </a:extLst>
              </a:tr>
              <a:tr h="2548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4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752027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04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143733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10053" y="426391"/>
            <a:ext cx="8533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00000</a:t>
            </a:r>
            <a:endParaRPr lang="ko-KR" altLang="en-US" sz="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0051" y="137288"/>
            <a:ext cx="30173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0000FF"/>
                </a:solidFill>
                <a:latin typeface="+mn-ea"/>
              </a:rPr>
              <a:t>0000</a:t>
            </a:r>
            <a:endParaRPr lang="ko-KR" altLang="en-US" sz="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63585" y="132026"/>
            <a:ext cx="4580185" cy="252000"/>
          </a:xfrm>
        </p:spPr>
        <p:txBody>
          <a:bodyPr>
            <a:normAutofit/>
          </a:bodyPr>
          <a:lstStyle/>
          <a:p>
            <a:r>
              <a:rPr lang="en-US" altLang="ko-KR" sz="800" dirty="0" smtClean="0"/>
              <a:t>00000</a:t>
            </a:r>
            <a:endParaRPr lang="ko-KR" altLang="en-US" sz="800" dirty="0"/>
          </a:p>
        </p:txBody>
      </p:sp>
      <p:graphicFrame>
        <p:nvGraphicFramePr>
          <p:cNvPr id="23" name="Group 6"/>
          <p:cNvGraphicFramePr>
            <a:graphicFrameLocks noGrp="1"/>
          </p:cNvGraphicFramePr>
          <p:nvPr>
            <p:extLst/>
          </p:nvPr>
        </p:nvGraphicFramePr>
        <p:xfrm>
          <a:off x="9743769" y="668409"/>
          <a:ext cx="2305923" cy="3858852"/>
        </p:xfrm>
        <a:graphic>
          <a:graphicData uri="http://schemas.openxmlformats.org/drawingml/2006/table">
            <a:tbl>
              <a:tblPr/>
              <a:tblGrid>
                <a:gridCol w="329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63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810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Function Definition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 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826467"/>
                  </a:ext>
                </a:extLst>
              </a:tr>
              <a:tr h="2548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4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752027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04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318201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10053" y="426391"/>
            <a:ext cx="8533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00000</a:t>
            </a:r>
            <a:endParaRPr lang="ko-KR" altLang="en-US" sz="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0051" y="137288"/>
            <a:ext cx="30173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0000FF"/>
                </a:solidFill>
                <a:latin typeface="+mn-ea"/>
              </a:rPr>
              <a:t>0000</a:t>
            </a:r>
            <a:endParaRPr lang="ko-KR" altLang="en-US" sz="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63585" y="132026"/>
            <a:ext cx="4580185" cy="252000"/>
          </a:xfrm>
        </p:spPr>
        <p:txBody>
          <a:bodyPr>
            <a:normAutofit/>
          </a:bodyPr>
          <a:lstStyle/>
          <a:p>
            <a:r>
              <a:rPr lang="en-US" altLang="ko-KR" sz="800" dirty="0" smtClean="0"/>
              <a:t>00000</a:t>
            </a:r>
            <a:endParaRPr lang="ko-KR" altLang="en-US" sz="800" dirty="0"/>
          </a:p>
        </p:txBody>
      </p:sp>
      <p:graphicFrame>
        <p:nvGraphicFramePr>
          <p:cNvPr id="23" name="Group 6"/>
          <p:cNvGraphicFramePr>
            <a:graphicFrameLocks noGrp="1"/>
          </p:cNvGraphicFramePr>
          <p:nvPr>
            <p:extLst/>
          </p:nvPr>
        </p:nvGraphicFramePr>
        <p:xfrm>
          <a:off x="9743769" y="668409"/>
          <a:ext cx="2305923" cy="3858852"/>
        </p:xfrm>
        <a:graphic>
          <a:graphicData uri="http://schemas.openxmlformats.org/drawingml/2006/table">
            <a:tbl>
              <a:tblPr/>
              <a:tblGrid>
                <a:gridCol w="329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63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810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Function Definition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 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826467"/>
                  </a:ext>
                </a:extLst>
              </a:tr>
              <a:tr h="2548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4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752027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04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17891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10053" y="426391"/>
            <a:ext cx="8533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00000</a:t>
            </a:r>
            <a:endParaRPr lang="ko-KR" altLang="en-US" sz="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0051" y="137288"/>
            <a:ext cx="30173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0000FF"/>
                </a:solidFill>
                <a:latin typeface="+mn-ea"/>
              </a:rPr>
              <a:t>0000</a:t>
            </a:r>
            <a:endParaRPr lang="ko-KR" altLang="en-US" sz="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63585" y="132026"/>
            <a:ext cx="4580185" cy="252000"/>
          </a:xfrm>
        </p:spPr>
        <p:txBody>
          <a:bodyPr>
            <a:normAutofit/>
          </a:bodyPr>
          <a:lstStyle/>
          <a:p>
            <a:r>
              <a:rPr lang="en-US" altLang="ko-KR" sz="800" dirty="0" smtClean="0"/>
              <a:t>00000</a:t>
            </a:r>
            <a:endParaRPr lang="ko-KR" altLang="en-US" sz="800" dirty="0"/>
          </a:p>
        </p:txBody>
      </p:sp>
      <p:graphicFrame>
        <p:nvGraphicFramePr>
          <p:cNvPr id="23" name="Group 6"/>
          <p:cNvGraphicFramePr>
            <a:graphicFrameLocks noGrp="1"/>
          </p:cNvGraphicFramePr>
          <p:nvPr>
            <p:extLst/>
          </p:nvPr>
        </p:nvGraphicFramePr>
        <p:xfrm>
          <a:off x="9743769" y="668409"/>
          <a:ext cx="2305923" cy="3858852"/>
        </p:xfrm>
        <a:graphic>
          <a:graphicData uri="http://schemas.openxmlformats.org/drawingml/2006/table">
            <a:tbl>
              <a:tblPr/>
              <a:tblGrid>
                <a:gridCol w="329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63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810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Function Definition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 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826467"/>
                  </a:ext>
                </a:extLst>
              </a:tr>
              <a:tr h="2548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4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752027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04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898086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10053" y="426391"/>
            <a:ext cx="8533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00000</a:t>
            </a:r>
            <a:endParaRPr lang="ko-KR" altLang="en-US" sz="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0051" y="137288"/>
            <a:ext cx="30173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0000FF"/>
                </a:solidFill>
                <a:latin typeface="+mn-ea"/>
              </a:rPr>
              <a:t>0000</a:t>
            </a:r>
            <a:endParaRPr lang="ko-KR" altLang="en-US" sz="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63585" y="132026"/>
            <a:ext cx="4580185" cy="252000"/>
          </a:xfrm>
        </p:spPr>
        <p:txBody>
          <a:bodyPr>
            <a:normAutofit/>
          </a:bodyPr>
          <a:lstStyle/>
          <a:p>
            <a:r>
              <a:rPr lang="en-US" altLang="ko-KR" sz="800" dirty="0" smtClean="0"/>
              <a:t>00000</a:t>
            </a:r>
            <a:endParaRPr lang="ko-KR" altLang="en-US" sz="800" dirty="0"/>
          </a:p>
        </p:txBody>
      </p:sp>
      <p:graphicFrame>
        <p:nvGraphicFramePr>
          <p:cNvPr id="23" name="Group 6"/>
          <p:cNvGraphicFramePr>
            <a:graphicFrameLocks noGrp="1"/>
          </p:cNvGraphicFramePr>
          <p:nvPr>
            <p:extLst/>
          </p:nvPr>
        </p:nvGraphicFramePr>
        <p:xfrm>
          <a:off x="9743769" y="668409"/>
          <a:ext cx="2305923" cy="3858852"/>
        </p:xfrm>
        <a:graphic>
          <a:graphicData uri="http://schemas.openxmlformats.org/drawingml/2006/table">
            <a:tbl>
              <a:tblPr/>
              <a:tblGrid>
                <a:gridCol w="329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63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810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Function Definition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 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826467"/>
                  </a:ext>
                </a:extLst>
              </a:tr>
              <a:tr h="2548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4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752027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04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809915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10053" y="426391"/>
            <a:ext cx="8533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00000</a:t>
            </a:r>
            <a:endParaRPr lang="ko-KR" altLang="en-US" sz="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0051" y="137288"/>
            <a:ext cx="30173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0000FF"/>
                </a:solidFill>
                <a:latin typeface="+mn-ea"/>
              </a:rPr>
              <a:t>0000</a:t>
            </a:r>
            <a:endParaRPr lang="ko-KR" altLang="en-US" sz="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63585" y="132026"/>
            <a:ext cx="4580185" cy="252000"/>
          </a:xfrm>
        </p:spPr>
        <p:txBody>
          <a:bodyPr>
            <a:normAutofit/>
          </a:bodyPr>
          <a:lstStyle/>
          <a:p>
            <a:r>
              <a:rPr lang="en-US" altLang="ko-KR" sz="800" dirty="0" smtClean="0"/>
              <a:t>00000</a:t>
            </a:r>
            <a:endParaRPr lang="ko-KR" altLang="en-US" sz="800" dirty="0"/>
          </a:p>
        </p:txBody>
      </p:sp>
      <p:graphicFrame>
        <p:nvGraphicFramePr>
          <p:cNvPr id="23" name="Group 6"/>
          <p:cNvGraphicFramePr>
            <a:graphicFrameLocks noGrp="1"/>
          </p:cNvGraphicFramePr>
          <p:nvPr>
            <p:extLst/>
          </p:nvPr>
        </p:nvGraphicFramePr>
        <p:xfrm>
          <a:off x="9743769" y="668409"/>
          <a:ext cx="2305923" cy="3858852"/>
        </p:xfrm>
        <a:graphic>
          <a:graphicData uri="http://schemas.openxmlformats.org/drawingml/2006/table">
            <a:tbl>
              <a:tblPr/>
              <a:tblGrid>
                <a:gridCol w="329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63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810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Function Definition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 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826467"/>
                  </a:ext>
                </a:extLst>
              </a:tr>
              <a:tr h="2548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4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752027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04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577863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10053" y="426391"/>
            <a:ext cx="8533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00000</a:t>
            </a:r>
            <a:endParaRPr lang="ko-KR" altLang="en-US" sz="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0051" y="137288"/>
            <a:ext cx="30173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0000FF"/>
                </a:solidFill>
                <a:latin typeface="+mn-ea"/>
              </a:rPr>
              <a:t>0000</a:t>
            </a:r>
            <a:endParaRPr lang="ko-KR" altLang="en-US" sz="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63585" y="132026"/>
            <a:ext cx="4580185" cy="252000"/>
          </a:xfrm>
        </p:spPr>
        <p:txBody>
          <a:bodyPr>
            <a:normAutofit/>
          </a:bodyPr>
          <a:lstStyle/>
          <a:p>
            <a:r>
              <a:rPr lang="en-US" altLang="ko-KR" sz="800" dirty="0" smtClean="0"/>
              <a:t>00000</a:t>
            </a:r>
            <a:endParaRPr lang="ko-KR" altLang="en-US" sz="800" dirty="0"/>
          </a:p>
        </p:txBody>
      </p:sp>
      <p:graphicFrame>
        <p:nvGraphicFramePr>
          <p:cNvPr id="23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251318"/>
              </p:ext>
            </p:extLst>
          </p:nvPr>
        </p:nvGraphicFramePr>
        <p:xfrm>
          <a:off x="9743769" y="668409"/>
          <a:ext cx="2305923" cy="3858852"/>
        </p:xfrm>
        <a:graphic>
          <a:graphicData uri="http://schemas.openxmlformats.org/drawingml/2006/table">
            <a:tbl>
              <a:tblPr/>
              <a:tblGrid>
                <a:gridCol w="329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63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810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Function Definition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 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826467"/>
                  </a:ext>
                </a:extLst>
              </a:tr>
              <a:tr h="2548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4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752027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04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979617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10053" y="426391"/>
            <a:ext cx="8533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00000</a:t>
            </a:r>
            <a:endParaRPr lang="ko-KR" altLang="en-US" sz="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0051" y="137288"/>
            <a:ext cx="30173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0000FF"/>
                </a:solidFill>
                <a:latin typeface="+mn-ea"/>
              </a:rPr>
              <a:t>0000</a:t>
            </a:r>
            <a:endParaRPr lang="ko-KR" altLang="en-US" sz="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63585" y="132026"/>
            <a:ext cx="4580185" cy="252000"/>
          </a:xfrm>
        </p:spPr>
        <p:txBody>
          <a:bodyPr>
            <a:normAutofit/>
          </a:bodyPr>
          <a:lstStyle/>
          <a:p>
            <a:r>
              <a:rPr lang="en-US" altLang="ko-KR" sz="800" dirty="0" smtClean="0"/>
              <a:t>00000</a:t>
            </a:r>
            <a:endParaRPr lang="ko-KR" altLang="en-US" sz="800" dirty="0"/>
          </a:p>
        </p:txBody>
      </p:sp>
      <p:graphicFrame>
        <p:nvGraphicFramePr>
          <p:cNvPr id="23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251318"/>
              </p:ext>
            </p:extLst>
          </p:nvPr>
        </p:nvGraphicFramePr>
        <p:xfrm>
          <a:off x="9743769" y="668409"/>
          <a:ext cx="2305923" cy="3858852"/>
        </p:xfrm>
        <a:graphic>
          <a:graphicData uri="http://schemas.openxmlformats.org/drawingml/2006/table">
            <a:tbl>
              <a:tblPr/>
              <a:tblGrid>
                <a:gridCol w="329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63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810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Function Definition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 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826467"/>
                  </a:ext>
                </a:extLst>
              </a:tr>
              <a:tr h="2548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4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752027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04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979617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10053" y="426391"/>
            <a:ext cx="8533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00000</a:t>
            </a:r>
            <a:endParaRPr lang="ko-KR" altLang="en-US" sz="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0051" y="137288"/>
            <a:ext cx="30173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0000FF"/>
                </a:solidFill>
                <a:latin typeface="+mn-ea"/>
              </a:rPr>
              <a:t>0000</a:t>
            </a:r>
            <a:endParaRPr lang="ko-KR" altLang="en-US" sz="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63585" y="132026"/>
            <a:ext cx="4580185" cy="252000"/>
          </a:xfrm>
        </p:spPr>
        <p:txBody>
          <a:bodyPr>
            <a:normAutofit/>
          </a:bodyPr>
          <a:lstStyle/>
          <a:p>
            <a:r>
              <a:rPr lang="en-US" altLang="ko-KR" sz="800" dirty="0" smtClean="0"/>
              <a:t>00000</a:t>
            </a:r>
            <a:endParaRPr lang="ko-KR" altLang="en-US" sz="800" dirty="0"/>
          </a:p>
        </p:txBody>
      </p:sp>
      <p:graphicFrame>
        <p:nvGraphicFramePr>
          <p:cNvPr id="23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251318"/>
              </p:ext>
            </p:extLst>
          </p:nvPr>
        </p:nvGraphicFramePr>
        <p:xfrm>
          <a:off x="9743769" y="668409"/>
          <a:ext cx="2305923" cy="3858852"/>
        </p:xfrm>
        <a:graphic>
          <a:graphicData uri="http://schemas.openxmlformats.org/drawingml/2006/table">
            <a:tbl>
              <a:tblPr/>
              <a:tblGrid>
                <a:gridCol w="329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63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810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Function Definition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 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826467"/>
                  </a:ext>
                </a:extLst>
              </a:tr>
              <a:tr h="2548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4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752027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04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979617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개정이력</a:t>
            </a:r>
          </a:p>
        </p:txBody>
      </p:sp>
      <p:graphicFrame>
        <p:nvGraphicFramePr>
          <p:cNvPr id="6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386072"/>
              </p:ext>
            </p:extLst>
          </p:nvPr>
        </p:nvGraphicFramePr>
        <p:xfrm>
          <a:off x="421411" y="809324"/>
          <a:ext cx="11354572" cy="5640472"/>
        </p:xfrm>
        <a:graphic>
          <a:graphicData uri="http://schemas.openxmlformats.org/drawingml/2006/table">
            <a:tbl>
              <a:tblPr/>
              <a:tblGrid>
                <a:gridCol w="1288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4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9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517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문서 개정 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이력표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04434" marR="104434" marT="54670" marB="5467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7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문서명</a:t>
                      </a:r>
                    </a:p>
                  </a:txBody>
                  <a:tcPr marL="104434" marR="104434" marT="54670" marB="5467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RPA.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산 위도 및 경도 추가 프로세스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버전</a:t>
                      </a:r>
                    </a:p>
                  </a:txBody>
                  <a:tcPr marL="104434" marR="104434" marT="54670" marB="5467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날짜</a:t>
                      </a: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내용</a:t>
                      </a: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작성자</a:t>
                      </a: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Ver.0.1.0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04434" marR="104434" marT="54670" marB="5467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2020.03.18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최초제정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이상준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709313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364877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971012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652683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759148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292550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269365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186386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424355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3177810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693588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630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82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업무 정의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7999" y="1049866"/>
            <a:ext cx="7670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산림청에서 제공하는 전국에 있는 산 정보에 대한 데이터를 받아와 해당 산의 위도 및 경도를 검색하여 그 값을 추출해 </a:t>
            </a:r>
            <a:r>
              <a:rPr lang="en-US" altLang="ko-KR" sz="1200" dirty="0" smtClean="0">
                <a:latin typeface="+mn-ea"/>
              </a:rPr>
              <a:t>csv </a:t>
            </a:r>
            <a:r>
              <a:rPr lang="ko-KR" altLang="en-US" sz="1200" dirty="0" smtClean="0">
                <a:latin typeface="+mn-ea"/>
              </a:rPr>
              <a:t>파일 형식으로 저장한다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ko-KR" altLang="en-US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742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시나리오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728526"/>
              </p:ext>
            </p:extLst>
          </p:nvPr>
        </p:nvGraphicFramePr>
        <p:xfrm>
          <a:off x="1058329" y="1267446"/>
          <a:ext cx="2150533" cy="10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+mj-lt"/>
                        </a:rPr>
                        <a:t>1) </a:t>
                      </a:r>
                      <a:r>
                        <a:rPr lang="ko-KR" altLang="en-US" sz="1000" b="1" dirty="0" smtClean="0">
                          <a:latin typeface="+mj-lt"/>
                        </a:rPr>
                        <a:t>바탕화면</a:t>
                      </a:r>
                      <a:endParaRPr lang="ko-KR" altLang="en-US" sz="1000" b="1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4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lt"/>
                        </a:rPr>
                        <a:t>인터넷 브라우저 실행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635107"/>
              </p:ext>
            </p:extLst>
          </p:nvPr>
        </p:nvGraphicFramePr>
        <p:xfrm>
          <a:off x="3776133" y="1266128"/>
          <a:ext cx="2150533" cy="10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+mj-lt"/>
                        </a:rPr>
                        <a:t>2) </a:t>
                      </a:r>
                      <a:r>
                        <a:rPr lang="ko-KR" altLang="en-US" sz="1000" b="1" dirty="0" smtClean="0">
                          <a:latin typeface="+mj-lt"/>
                        </a:rPr>
                        <a:t>인터넷 브라우저 </a:t>
                      </a:r>
                      <a:endParaRPr lang="ko-KR" altLang="en-US" sz="1000" b="1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4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latin typeface="+mj-lt"/>
                        </a:rPr>
                        <a:t>출입관리시스템</a:t>
                      </a:r>
                      <a:r>
                        <a:rPr lang="en-US" altLang="ko-KR" sz="1000" dirty="0" smtClean="0">
                          <a:latin typeface="+mj-lt"/>
                        </a:rPr>
                        <a:t> </a:t>
                      </a:r>
                      <a:r>
                        <a:rPr lang="ko-KR" altLang="en-US" sz="1000" dirty="0" smtClean="0">
                          <a:latin typeface="+mj-lt"/>
                        </a:rPr>
                        <a:t>로그인 화면 접속</a:t>
                      </a:r>
                      <a:endParaRPr lang="ko-KR" altLang="en-US" sz="1000" dirty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783892"/>
              </p:ext>
            </p:extLst>
          </p:nvPr>
        </p:nvGraphicFramePr>
        <p:xfrm>
          <a:off x="6527796" y="1261791"/>
          <a:ext cx="2150533" cy="10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3)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출입관리시스템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로그인 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38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방문신청 클릭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043225"/>
              </p:ext>
            </p:extLst>
          </p:nvPr>
        </p:nvGraphicFramePr>
        <p:xfrm>
          <a:off x="9372584" y="1244858"/>
          <a:ext cx="2150533" cy="1591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027">
                <a:tc>
                  <a:txBody>
                    <a:bodyPr/>
                    <a:lstStyle/>
                    <a:p>
                      <a:pPr marL="0" marR="0" indent="0" algn="ctr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4)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개인정보처리방침 팝업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34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4-1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개인정보처리방침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필수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동의 버튼 클릭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4-2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영상정보처리기기 운영 관리 방침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필수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)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동의 버튼 클릭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4-3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확인 버튼 클릭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57428"/>
              </p:ext>
            </p:extLst>
          </p:nvPr>
        </p:nvGraphicFramePr>
        <p:xfrm>
          <a:off x="1058333" y="4188479"/>
          <a:ext cx="2150533" cy="10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5)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방문자 신청 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4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화면 정상여부 확인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561324"/>
              </p:ext>
            </p:extLst>
          </p:nvPr>
        </p:nvGraphicFramePr>
        <p:xfrm>
          <a:off x="3784599" y="4188478"/>
          <a:ext cx="2150533" cy="10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390">
                <a:tc>
                  <a:txBody>
                    <a:bodyPr/>
                    <a:lstStyle/>
                    <a:p>
                      <a:pPr marL="0" marR="0" indent="0" algn="ctr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6)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일일시스템체크리스트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61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점검 완료 여부 기입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342714"/>
              </p:ext>
            </p:extLst>
          </p:nvPr>
        </p:nvGraphicFramePr>
        <p:xfrm>
          <a:off x="6527797" y="4171548"/>
          <a:ext cx="2150533" cy="12537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6448">
                <a:tc>
                  <a:txBody>
                    <a:bodyPr/>
                    <a:lstStyle/>
                    <a:p>
                      <a:pPr marL="0" marR="0" indent="0" algn="ctr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7)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담당자 통보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90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</a:rPr>
                        <a:t>7-1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담당자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이메일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통보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algn="ctr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7-2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담당자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SMS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통보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>
            <a:stCxn id="4" idx="3"/>
            <a:endCxn id="5" idx="1"/>
          </p:cNvCxnSpPr>
          <p:nvPr/>
        </p:nvCxnSpPr>
        <p:spPr>
          <a:xfrm flipV="1">
            <a:off x="3208862" y="1770128"/>
            <a:ext cx="567271" cy="131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3"/>
            <a:endCxn id="6" idx="1"/>
          </p:cNvCxnSpPr>
          <p:nvPr/>
        </p:nvCxnSpPr>
        <p:spPr>
          <a:xfrm flipV="1">
            <a:off x="5926666" y="1765791"/>
            <a:ext cx="601130" cy="4337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3"/>
          </p:cNvCxnSpPr>
          <p:nvPr/>
        </p:nvCxnSpPr>
        <p:spPr>
          <a:xfrm>
            <a:off x="8678329" y="1765791"/>
            <a:ext cx="694271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7" idx="2"/>
            <a:endCxn id="8" idx="0"/>
          </p:cNvCxnSpPr>
          <p:nvPr/>
        </p:nvCxnSpPr>
        <p:spPr>
          <a:xfrm rot="5400000">
            <a:off x="5614651" y="-644721"/>
            <a:ext cx="1352149" cy="8314251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3"/>
            <a:endCxn id="9" idx="1"/>
          </p:cNvCxnSpPr>
          <p:nvPr/>
        </p:nvCxnSpPr>
        <p:spPr>
          <a:xfrm flipV="1">
            <a:off x="3208866" y="4692478"/>
            <a:ext cx="575733" cy="1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9" idx="3"/>
          </p:cNvCxnSpPr>
          <p:nvPr/>
        </p:nvCxnSpPr>
        <p:spPr>
          <a:xfrm>
            <a:off x="5935132" y="4692478"/>
            <a:ext cx="592664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19281" y="1431574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</a:rPr>
              <a:t>접속</a:t>
            </a:r>
            <a:endParaRPr lang="en-US" altLang="ko-KR" sz="800" dirty="0">
              <a:latin typeface="+mn-ea"/>
            </a:endParaRPr>
          </a:p>
          <a:p>
            <a:pPr algn="ctr"/>
            <a:r>
              <a:rPr lang="ko-KR" altLang="en-US" sz="800" dirty="0" smtClean="0">
                <a:latin typeface="+mn-ea"/>
              </a:rPr>
              <a:t> 정상 시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23939" y="1431574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</a:rPr>
              <a:t>화면전</a:t>
            </a:r>
            <a:r>
              <a:rPr lang="ko-KR" altLang="en-US" sz="800" dirty="0">
                <a:latin typeface="+mn-ea"/>
              </a:rPr>
              <a:t>환</a:t>
            </a:r>
            <a:endParaRPr lang="en-US" altLang="ko-KR" sz="800" dirty="0">
              <a:latin typeface="+mn-ea"/>
            </a:endParaRPr>
          </a:p>
          <a:p>
            <a:pPr algn="ctr"/>
            <a:r>
              <a:rPr lang="ko-KR" altLang="en-US" sz="800" dirty="0" smtClean="0">
                <a:latin typeface="+mn-ea"/>
              </a:rPr>
              <a:t> 정상 시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832097" y="3173851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</a:rPr>
              <a:t>팝업</a:t>
            </a:r>
            <a:endParaRPr lang="en-US" altLang="ko-KR" sz="800" dirty="0">
              <a:latin typeface="+mn-ea"/>
            </a:endParaRPr>
          </a:p>
          <a:p>
            <a:pPr algn="ctr"/>
            <a:r>
              <a:rPr lang="ko-KR" altLang="en-US" sz="800" dirty="0" smtClean="0">
                <a:latin typeface="+mn-ea"/>
              </a:rPr>
              <a:t> 정상 시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08452" y="4353924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</a:rPr>
              <a:t>화면</a:t>
            </a:r>
            <a:endParaRPr lang="en-US" altLang="ko-KR" sz="800" dirty="0">
              <a:latin typeface="+mn-ea"/>
            </a:endParaRPr>
          </a:p>
          <a:p>
            <a:pPr algn="ctr"/>
            <a:r>
              <a:rPr lang="ko-KR" altLang="en-US" sz="800" dirty="0" smtClean="0">
                <a:latin typeface="+mn-ea"/>
              </a:rPr>
              <a:t> 정상 시 </a:t>
            </a:r>
          </a:p>
        </p:txBody>
      </p:sp>
      <p:cxnSp>
        <p:nvCxnSpPr>
          <p:cNvPr id="21" name="꺾인 연결선 20"/>
          <p:cNvCxnSpPr/>
          <p:nvPr/>
        </p:nvCxnSpPr>
        <p:spPr>
          <a:xfrm rot="16200000" flipH="1">
            <a:off x="5227719" y="1847006"/>
            <a:ext cx="1897420" cy="2751664"/>
          </a:xfrm>
          <a:prstGeom prst="bentConnector3">
            <a:avLst>
              <a:gd name="adj1" fmla="val 28135"/>
            </a:avLst>
          </a:prstGeom>
          <a:ln w="63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6" idx="2"/>
            <a:endCxn id="10" idx="0"/>
          </p:cNvCxnSpPr>
          <p:nvPr/>
        </p:nvCxnSpPr>
        <p:spPr>
          <a:xfrm rot="16200000" flipH="1">
            <a:off x="6652184" y="3220668"/>
            <a:ext cx="1901757" cy="1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endCxn id="10" idx="3"/>
          </p:cNvCxnSpPr>
          <p:nvPr/>
        </p:nvCxnSpPr>
        <p:spPr>
          <a:xfrm rot="5400000">
            <a:off x="8628013" y="2886647"/>
            <a:ext cx="1962089" cy="1861454"/>
          </a:xfrm>
          <a:prstGeom prst="bentConnector2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/>
          <p:nvPr/>
        </p:nvCxnSpPr>
        <p:spPr>
          <a:xfrm rot="16200000" flipH="1">
            <a:off x="5058738" y="2576152"/>
            <a:ext cx="228811" cy="5469464"/>
          </a:xfrm>
          <a:prstGeom prst="bentConnector3">
            <a:avLst>
              <a:gd name="adj1" fmla="val 199908"/>
            </a:avLst>
          </a:prstGeom>
          <a:ln w="63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782163" y="2286832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접속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이상 시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590664" y="226979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화면전환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이상 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539785" y="2868514"/>
            <a:ext cx="529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팝업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이상 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22450" y="5196478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화면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이상 시</a:t>
            </a:r>
          </a:p>
        </p:txBody>
      </p:sp>
    </p:spTree>
    <p:extLst>
      <p:ext uri="{BB962C8B-B14F-4D97-AF65-F5344CB8AC3E}">
        <p14:creationId xmlns:p14="http://schemas.microsoft.com/office/powerpoint/2010/main" val="2771367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10053" y="426391"/>
            <a:ext cx="8533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위도</a:t>
            </a:r>
            <a:r>
              <a:rPr lang="en-US" altLang="ko-KR" sz="800" dirty="0" smtClean="0">
                <a:latin typeface="+mn-ea"/>
              </a:rPr>
              <a:t>, </a:t>
            </a:r>
            <a:r>
              <a:rPr lang="ko-KR" altLang="en-US" sz="800" dirty="0" smtClean="0">
                <a:latin typeface="+mn-ea"/>
              </a:rPr>
              <a:t>경도를 알려주는 페이지로 이동</a:t>
            </a:r>
            <a:endParaRPr lang="ko-KR" altLang="en-US" sz="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0051" y="137288"/>
            <a:ext cx="30173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0000FF"/>
                </a:solidFill>
                <a:latin typeface="+mn-ea"/>
              </a:rPr>
              <a:t>웹 브라우저 시작 화면</a:t>
            </a:r>
            <a:endParaRPr lang="ko-KR" altLang="en-US" sz="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63585" y="132026"/>
            <a:ext cx="4580185" cy="252000"/>
          </a:xfrm>
        </p:spPr>
        <p:txBody>
          <a:bodyPr>
            <a:normAutofit/>
          </a:bodyPr>
          <a:lstStyle/>
          <a:p>
            <a:r>
              <a:rPr lang="ko-KR" altLang="en-US" sz="800" dirty="0" smtClean="0"/>
              <a:t>크롬 브라우저</a:t>
            </a:r>
            <a:endParaRPr lang="ko-KR" altLang="en-US" sz="800" dirty="0"/>
          </a:p>
        </p:txBody>
      </p:sp>
      <p:graphicFrame>
        <p:nvGraphicFramePr>
          <p:cNvPr id="23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73577"/>
              </p:ext>
            </p:extLst>
          </p:nvPr>
        </p:nvGraphicFramePr>
        <p:xfrm>
          <a:off x="9743769" y="668409"/>
          <a:ext cx="2305923" cy="4109942"/>
        </p:xfrm>
        <a:graphic>
          <a:graphicData uri="http://schemas.openxmlformats.org/drawingml/2006/table">
            <a:tbl>
              <a:tblPr/>
              <a:tblGrid>
                <a:gridCol w="329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63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810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Function Definition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 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크롬 브라우저에서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hlinkClick r:id="rId2"/>
                        </a:rPr>
                        <a:t>https://www.geoplaner.com/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를 입력하고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엔터키를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누른다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826467"/>
                  </a:ext>
                </a:extLst>
              </a:tr>
              <a:tr h="2548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1-1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페이지가 제대로 넘어가지 않는 경우 인터넷 연결 상태를 확인한다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1-2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점검을 종료한다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4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752027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04821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49" y="1033971"/>
            <a:ext cx="9539920" cy="516745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7" name="직사각형 16"/>
          <p:cNvSpPr/>
          <p:nvPr/>
        </p:nvSpPr>
        <p:spPr>
          <a:xfrm>
            <a:off x="579621" y="1033972"/>
            <a:ext cx="2517045" cy="23794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https://www.geoplaner.com/</a:t>
            </a:r>
            <a:endParaRPr lang="ko-KR" altLang="en-US" sz="1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55188" y="895426"/>
            <a:ext cx="277091" cy="277091"/>
          </a:xfrm>
          <a:prstGeom prst="ellipse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100" b="1" dirty="0" err="1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1287485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38" y="926218"/>
            <a:ext cx="9537231" cy="5166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10053" y="426391"/>
            <a:ext cx="8533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엑셀 파일에 저장되어 있는 산 이름 입력</a:t>
            </a:r>
            <a:endParaRPr lang="ko-KR" altLang="en-US" sz="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63585" y="132026"/>
            <a:ext cx="4580185" cy="252000"/>
          </a:xfrm>
        </p:spPr>
        <p:txBody>
          <a:bodyPr>
            <a:normAutofit/>
          </a:bodyPr>
          <a:lstStyle/>
          <a:p>
            <a:r>
              <a:rPr lang="ko-KR" altLang="en-US" sz="800" dirty="0" smtClean="0"/>
              <a:t>크롬 브라우저</a:t>
            </a:r>
            <a:endParaRPr lang="ko-KR" altLang="en-US" sz="800" dirty="0"/>
          </a:p>
        </p:txBody>
      </p:sp>
      <p:graphicFrame>
        <p:nvGraphicFramePr>
          <p:cNvPr id="23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256135"/>
              </p:ext>
            </p:extLst>
          </p:nvPr>
        </p:nvGraphicFramePr>
        <p:xfrm>
          <a:off x="9743769" y="668409"/>
          <a:ext cx="2305923" cy="3923437"/>
        </p:xfrm>
        <a:graphic>
          <a:graphicData uri="http://schemas.openxmlformats.org/drawingml/2006/table">
            <a:tbl>
              <a:tblPr/>
              <a:tblGrid>
                <a:gridCol w="329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63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810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Function Definition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 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Input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창에 위치를 표현하고자 하는 정보를 입력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826467"/>
                  </a:ext>
                </a:extLst>
              </a:tr>
              <a:tr h="2548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OK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버튼을 클릭한다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4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752027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0482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10051" y="137288"/>
            <a:ext cx="30173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0000FF"/>
                </a:solidFill>
                <a:latin typeface="+mn-ea"/>
              </a:rPr>
              <a:t>위도 경도 검색 </a:t>
            </a:r>
            <a:endParaRPr lang="ko-KR" altLang="en-US" sz="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08616" y="1973310"/>
            <a:ext cx="1690301" cy="17968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970070" y="1834764"/>
            <a:ext cx="277091" cy="277091"/>
          </a:xfrm>
          <a:prstGeom prst="ellipse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1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70915" y="1973310"/>
            <a:ext cx="356528" cy="17968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732368" y="1834764"/>
            <a:ext cx="277091" cy="277091"/>
          </a:xfrm>
          <a:prstGeom prst="ellipse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100" b="1" dirty="0" err="1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0924031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10053" y="426391"/>
            <a:ext cx="8533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기존에 존재하는 산 </a:t>
            </a:r>
            <a:r>
              <a:rPr lang="en-US" altLang="ko-KR" sz="800" dirty="0" smtClean="0">
                <a:latin typeface="+mn-ea"/>
              </a:rPr>
              <a:t>csv </a:t>
            </a:r>
            <a:r>
              <a:rPr lang="ko-KR" altLang="en-US" sz="800" dirty="0" smtClean="0">
                <a:latin typeface="+mn-ea"/>
              </a:rPr>
              <a:t>파일에서 산 명 파일을 변수에 저장</a:t>
            </a:r>
            <a:endParaRPr lang="ko-KR" altLang="en-US" sz="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0051" y="137288"/>
            <a:ext cx="30173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0000FF"/>
                </a:solidFill>
                <a:latin typeface="+mn-ea"/>
              </a:rPr>
              <a:t>산 데이터 가져오기</a:t>
            </a:r>
            <a:r>
              <a:rPr lang="en-US" altLang="ko-KR" sz="800" dirty="0">
                <a:solidFill>
                  <a:srgbClr val="0000FF"/>
                </a:solidFill>
                <a:latin typeface="+mn-ea"/>
              </a:rPr>
              <a:t>	</a:t>
            </a:r>
            <a:r>
              <a:rPr lang="en-US" altLang="ko-KR" sz="800" dirty="0" smtClean="0">
                <a:solidFill>
                  <a:srgbClr val="0000FF"/>
                </a:solidFill>
                <a:latin typeface="+mn-ea"/>
              </a:rPr>
              <a:t>	</a:t>
            </a:r>
            <a:endParaRPr lang="ko-KR" altLang="en-US" sz="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63585" y="132026"/>
            <a:ext cx="4580185" cy="252000"/>
          </a:xfrm>
        </p:spPr>
        <p:txBody>
          <a:bodyPr>
            <a:normAutofit/>
          </a:bodyPr>
          <a:lstStyle/>
          <a:p>
            <a:r>
              <a:rPr lang="ko-KR" altLang="en-US" sz="800" dirty="0" smtClean="0"/>
              <a:t>엑셀</a:t>
            </a:r>
            <a:endParaRPr lang="ko-KR" altLang="en-US" sz="800" dirty="0"/>
          </a:p>
        </p:txBody>
      </p:sp>
      <p:graphicFrame>
        <p:nvGraphicFramePr>
          <p:cNvPr id="23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986488"/>
              </p:ext>
            </p:extLst>
          </p:nvPr>
        </p:nvGraphicFramePr>
        <p:xfrm>
          <a:off x="9743769" y="668409"/>
          <a:ext cx="2305923" cy="3847486"/>
        </p:xfrm>
        <a:graphic>
          <a:graphicData uri="http://schemas.openxmlformats.org/drawingml/2006/table">
            <a:tbl>
              <a:tblPr/>
              <a:tblGrid>
                <a:gridCol w="329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63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810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Function Definition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 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826467"/>
                  </a:ext>
                </a:extLst>
              </a:tr>
              <a:tr h="2548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4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752027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0482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42" y="926218"/>
            <a:ext cx="9464427" cy="5166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21133" y="2081376"/>
            <a:ext cx="356528" cy="17968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1240949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10053" y="426391"/>
            <a:ext cx="8533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00000</a:t>
            </a:r>
            <a:endParaRPr lang="ko-KR" altLang="en-US" sz="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0051" y="137288"/>
            <a:ext cx="30173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0000FF"/>
                </a:solidFill>
                <a:latin typeface="+mn-ea"/>
              </a:rPr>
              <a:t>0000</a:t>
            </a:r>
            <a:endParaRPr lang="ko-KR" altLang="en-US" sz="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63585" y="132026"/>
            <a:ext cx="4580185" cy="252000"/>
          </a:xfrm>
        </p:spPr>
        <p:txBody>
          <a:bodyPr>
            <a:normAutofit/>
          </a:bodyPr>
          <a:lstStyle/>
          <a:p>
            <a:r>
              <a:rPr lang="en-US" altLang="ko-KR" sz="800" dirty="0" smtClean="0"/>
              <a:t>00000</a:t>
            </a:r>
            <a:endParaRPr lang="ko-KR" altLang="en-US" sz="800" dirty="0"/>
          </a:p>
        </p:txBody>
      </p:sp>
      <p:graphicFrame>
        <p:nvGraphicFramePr>
          <p:cNvPr id="23" name="Group 6"/>
          <p:cNvGraphicFramePr>
            <a:graphicFrameLocks noGrp="1"/>
          </p:cNvGraphicFramePr>
          <p:nvPr>
            <p:extLst/>
          </p:nvPr>
        </p:nvGraphicFramePr>
        <p:xfrm>
          <a:off x="9743769" y="668409"/>
          <a:ext cx="2305923" cy="3858852"/>
        </p:xfrm>
        <a:graphic>
          <a:graphicData uri="http://schemas.openxmlformats.org/drawingml/2006/table">
            <a:tbl>
              <a:tblPr/>
              <a:tblGrid>
                <a:gridCol w="329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63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810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Function Definition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 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826467"/>
                  </a:ext>
                </a:extLst>
              </a:tr>
              <a:tr h="2548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4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752027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04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006145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10053" y="426391"/>
            <a:ext cx="8533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00000</a:t>
            </a:r>
            <a:endParaRPr lang="ko-KR" altLang="en-US" sz="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0051" y="137288"/>
            <a:ext cx="30173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0000FF"/>
                </a:solidFill>
                <a:latin typeface="+mn-ea"/>
              </a:rPr>
              <a:t>0000</a:t>
            </a:r>
            <a:endParaRPr lang="ko-KR" altLang="en-US" sz="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63585" y="132026"/>
            <a:ext cx="4580185" cy="252000"/>
          </a:xfrm>
        </p:spPr>
        <p:txBody>
          <a:bodyPr>
            <a:normAutofit/>
          </a:bodyPr>
          <a:lstStyle/>
          <a:p>
            <a:r>
              <a:rPr lang="en-US" altLang="ko-KR" sz="800" dirty="0" smtClean="0"/>
              <a:t>00000</a:t>
            </a:r>
            <a:endParaRPr lang="ko-KR" altLang="en-US" sz="800" dirty="0"/>
          </a:p>
        </p:txBody>
      </p:sp>
      <p:graphicFrame>
        <p:nvGraphicFramePr>
          <p:cNvPr id="23" name="Group 6"/>
          <p:cNvGraphicFramePr>
            <a:graphicFrameLocks noGrp="1"/>
          </p:cNvGraphicFramePr>
          <p:nvPr>
            <p:extLst/>
          </p:nvPr>
        </p:nvGraphicFramePr>
        <p:xfrm>
          <a:off x="9743769" y="668409"/>
          <a:ext cx="2305923" cy="3858852"/>
        </p:xfrm>
        <a:graphic>
          <a:graphicData uri="http://schemas.openxmlformats.org/drawingml/2006/table">
            <a:tbl>
              <a:tblPr/>
              <a:tblGrid>
                <a:gridCol w="329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63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810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Function Definition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 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826467"/>
                  </a:ext>
                </a:extLst>
              </a:tr>
              <a:tr h="2548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4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752027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04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391602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z="900" dirty="0" err="1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800" smtClean="0">
            <a:latin typeface="+mn-ea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9913</TotalTime>
  <Words>332</Words>
  <Application>Microsoft Office PowerPoint</Application>
  <PresentationFormat>와이드스크린</PresentationFormat>
  <Paragraphs>150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Helvetica 55 Roman</vt:lpstr>
      <vt:lpstr>맑은 고딕</vt:lpstr>
      <vt:lpstr>Arial</vt:lpstr>
      <vt:lpstr>Calibri</vt:lpstr>
      <vt:lpstr>Tahoma</vt:lpstr>
      <vt:lpstr>Wingdings</vt:lpstr>
      <vt:lpstr>2_Office 테마</vt:lpstr>
      <vt:lpstr>00000 설계서</vt:lpstr>
      <vt:lpstr>개정이력</vt:lpstr>
      <vt:lpstr>업무 정의</vt:lpstr>
      <vt:lpstr>시나리오</vt:lpstr>
      <vt:lpstr>크롬 브라우저</vt:lpstr>
      <vt:lpstr>크롬 브라우저</vt:lpstr>
      <vt:lpstr>엑셀</vt:lpstr>
      <vt:lpstr>00000</vt:lpstr>
      <vt:lpstr>00000</vt:lpstr>
      <vt:lpstr>00000</vt:lpstr>
      <vt:lpstr>00000</vt:lpstr>
      <vt:lpstr>00000</vt:lpstr>
      <vt:lpstr>00000</vt:lpstr>
      <vt:lpstr>00000</vt:lpstr>
      <vt:lpstr>00000</vt:lpstr>
      <vt:lpstr>00000</vt:lpstr>
      <vt:lpstr>00000</vt:lpstr>
      <vt:lpstr>00000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persona system</dc:creator>
  <cp:lastModifiedBy>Windows User</cp:lastModifiedBy>
  <cp:revision>419</cp:revision>
  <dcterms:created xsi:type="dcterms:W3CDTF">2019-02-20T03:44:54Z</dcterms:created>
  <dcterms:modified xsi:type="dcterms:W3CDTF">2020-03-18T07:06:40Z</dcterms:modified>
</cp:coreProperties>
</file>