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0CA620-A433-4407-AE75-6CF4484F4581}">
  <a:tblStyle styleId="{B60CA620-A433-4407-AE75-6CF4484F45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2976F76-25F8-456E-81EB-D73FC15F5CC1}"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lyon.github.io/mk99/generated-html/GDPR-fr.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4dfec3227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dfec32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36f0db371_0_1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36f0db37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42d579523a_39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2d579523a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solution élaborée au canevas précédent demande à être finement spécifiée. Ce canevas vous aide à identifier les </a:t>
            </a:r>
            <a:r>
              <a:rPr lang="fr"/>
              <a:t>multiples</a:t>
            </a:r>
            <a:r>
              <a:rPr lang="fr"/>
              <a:t> voies par lesquelles votre solution vient apporter apporter de la valeur à l’utilisateur final.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solidFill>
                  <a:schemeClr val="dk1"/>
                </a:solidFill>
              </a:rPr>
              <a:t>Case du centre : définissez les caractéristiques de votre solution: est-ce une app, un objet, un process, ...</a:t>
            </a:r>
            <a:endParaRPr/>
          </a:p>
          <a:p>
            <a:pPr indent="-298450" lvl="0" marL="457200" rtl="0" algn="l">
              <a:spcBef>
                <a:spcPts val="0"/>
              </a:spcBef>
              <a:spcAft>
                <a:spcPts val="0"/>
              </a:spcAft>
              <a:buSzPts val="1100"/>
              <a:buChar char="-"/>
            </a:pPr>
            <a:r>
              <a:rPr lang="fr"/>
              <a:t>Case en haut à gauche : expliquez en quoi la solution vient aider l’utilisatrice à accomplir / réaliser le service</a:t>
            </a:r>
            <a:endParaRPr/>
          </a:p>
          <a:p>
            <a:pPr indent="-298450" lvl="0" marL="457200" rtl="0" algn="l">
              <a:spcBef>
                <a:spcPts val="0"/>
              </a:spcBef>
              <a:spcAft>
                <a:spcPts val="0"/>
              </a:spcAft>
              <a:buSzPts val="1100"/>
              <a:buChar char="-"/>
            </a:pPr>
            <a:r>
              <a:rPr lang="fr"/>
              <a:t>Case en bas à gauche : les contraintes identifiées dans le canevas #4 doivent trouver ici une forme de solution</a:t>
            </a:r>
            <a:endParaRPr/>
          </a:p>
          <a:p>
            <a:pPr indent="-298450" lvl="0" marL="457200" rtl="0" algn="l">
              <a:spcBef>
                <a:spcPts val="0"/>
              </a:spcBef>
              <a:spcAft>
                <a:spcPts val="0"/>
              </a:spcAft>
              <a:buSzPts val="1100"/>
              <a:buChar char="-"/>
            </a:pPr>
            <a:r>
              <a:rPr lang="fr"/>
              <a:t>Case en haut à droite : en quoi les aspirations de l’utilisatrice sont elles rendues réalisables par votre solution?</a:t>
            </a:r>
            <a:endParaRPr/>
          </a:p>
          <a:p>
            <a:pPr indent="-298450" lvl="0" marL="457200" rtl="0" algn="l">
              <a:spcBef>
                <a:spcPts val="0"/>
              </a:spcBef>
              <a:spcAft>
                <a:spcPts val="0"/>
              </a:spcAft>
              <a:buSzPts val="1100"/>
              <a:buChar char="-"/>
            </a:pPr>
            <a:r>
              <a:rPr lang="fr"/>
              <a:t>Case en bas à droite : définissez des indicateurs objectifs sur lesquels votre utilisateur pourra mesurer ses progrès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2d579523a_18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2d579523a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36f0db371_0_86:notes"/>
          <p:cNvSpPr/>
          <p:nvPr>
            <p:ph idx="2" type="sldImg"/>
          </p:nvPr>
        </p:nvSpPr>
        <p:spPr>
          <a:xfrm>
            <a:off x="381298"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36f0db37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2d579523a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2d57952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42d579523a_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d579523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Plusieurs projets sont possibles pour répondre au brief initial. En effet, les objectifs stratégiques peuvent être atteints en développant des solutions pour les services de production, les services supports, les clients bien sûr… ici, nous choisissons de créer un projet au service des clients.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2d579523a_2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2d579523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2d579523a_35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2d579523a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poursuit la caractérisation fine des utilisateurs auxquels notre projet va s’adresser. Nous avons un avatar (voir canevas précédent):  mais quelles sont ses besoins, frustrations, aspirations, attentes?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description détaillée de ces “problèmes à résoudre” va orienter notre réflexion sur le type de solutions que nous proposerons.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2d579523a_2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2d579523a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2d579523a_3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2d579523a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3 sources de données (machines sportives, mensurations via body scan et données fitness tirées de smartphone) sont choisies à partir du canevas précédent, car elles nous ont semblé le plus utiles.</a:t>
            </a:r>
            <a:endParaRPr/>
          </a:p>
          <a:p>
            <a:pPr indent="0" lvl="0" marL="0" rtl="0" algn="l">
              <a:spcBef>
                <a:spcPts val="0"/>
              </a:spcBef>
              <a:spcAft>
                <a:spcPts val="0"/>
              </a:spcAft>
              <a:buNone/>
            </a:pPr>
            <a:r>
              <a:rPr lang="fr"/>
              <a:t>Ce tableau permet d’évaluer les difficultés et opportunités que ces datasets posent. On remarque que chacun de ces jeux de données a un caractère personnel : cela pose des questions de mise en conformité avec la RGPD (</a:t>
            </a:r>
            <a:r>
              <a:rPr lang="fr" u="sng">
                <a:solidFill>
                  <a:schemeClr val="hlink"/>
                </a:solidFill>
                <a:hlinkClick r:id="rId2"/>
              </a:rPr>
              <a:t>https://emlyon.github.io/mk99/generated-html/GDPR-fr.html</a:t>
            </a:r>
            <a:r>
              <a:rPr lang="f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36f0db371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36f0db3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2d579523a_14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2d579523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sommes prêts à élaborer une solution de création de valeur par la donnée qui:</a:t>
            </a:r>
            <a:endParaRPr/>
          </a:p>
          <a:p>
            <a:pPr indent="-298450" lvl="0" marL="457200" rtl="0" algn="l">
              <a:spcBef>
                <a:spcPts val="0"/>
              </a:spcBef>
              <a:spcAft>
                <a:spcPts val="0"/>
              </a:spcAft>
              <a:buSzPts val="1100"/>
              <a:buChar char="-"/>
            </a:pPr>
            <a:r>
              <a:rPr lang="fr"/>
              <a:t>contribue aux objectifs stratégiques spécifiés dès le premier canevas</a:t>
            </a:r>
            <a:endParaRPr/>
          </a:p>
          <a:p>
            <a:pPr indent="-298450" lvl="0" marL="457200" rtl="0" algn="l">
              <a:spcBef>
                <a:spcPts val="0"/>
              </a:spcBef>
              <a:spcAft>
                <a:spcPts val="0"/>
              </a:spcAft>
              <a:buSzPts val="1100"/>
              <a:buChar char="-"/>
            </a:pPr>
            <a:r>
              <a:rPr lang="fr"/>
              <a:t>présente une solution / apporte de la valeur aux utilisateurs cibles, également décrits dans les canevas précédents.</a:t>
            </a:r>
            <a:endParaRPr/>
          </a:p>
          <a:p>
            <a:pPr indent="-298450" lvl="0" marL="457200" rtl="0" algn="l">
              <a:spcBef>
                <a:spcPts val="0"/>
              </a:spcBef>
              <a:spcAft>
                <a:spcPts val="0"/>
              </a:spcAft>
              <a:buSzPts val="1100"/>
              <a:buChar char="-"/>
            </a:pPr>
            <a:r>
              <a:rPr lang="fr"/>
              <a:t>qui valorise les sources de données existantes / </a:t>
            </a:r>
            <a:r>
              <a:rPr lang="fr"/>
              <a:t>aisément</a:t>
            </a:r>
            <a:r>
              <a:rPr lang="fr"/>
              <a:t> accessibles identifiées précédemment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rapidapi.com/malaaddincelik/api/fitness-calcula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png"/><Relationship Id="rId13" Type="http://schemas.openxmlformats.org/officeDocument/2006/relationships/image" Target="../media/image17.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python.langchain.com/" TargetMode="External"/><Relationship Id="rId4" Type="http://schemas.openxmlformats.org/officeDocument/2006/relationships/image" Target="../media/image12.jp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Gym Sports : description du cas</a:t>
            </a:r>
            <a:endParaRPr/>
          </a:p>
        </p:txBody>
      </p:sp>
      <p:sp>
        <p:nvSpPr>
          <p:cNvPr id="55" name="Google Shape;55;p13"/>
          <p:cNvSpPr txBox="1"/>
          <p:nvPr>
            <p:ph idx="1" type="body"/>
          </p:nvPr>
        </p:nvSpPr>
        <p:spPr>
          <a:xfrm>
            <a:off x="311700" y="923875"/>
            <a:ext cx="39999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“Gym Sports” est une entreprise fondée en 1988, propriété d’un investisseur qui a pour objectif d’augmenter la rentabilité de cet actif, sans croissance ni changement de périmètre d’activité. </a:t>
            </a:r>
            <a:endParaRPr sz="1200"/>
          </a:p>
          <a:p>
            <a:pPr indent="0" lvl="0" marL="0" rtl="0" algn="l">
              <a:spcBef>
                <a:spcPts val="1600"/>
              </a:spcBef>
              <a:spcAft>
                <a:spcPts val="0"/>
              </a:spcAft>
              <a:buNone/>
            </a:pPr>
            <a:r>
              <a:rPr lang="fr" sz="1200"/>
              <a:t>Gym Sports possède 123 centres de fitness dans le pays. Chaque centre offre à ses membres une série de machines, d’activités de groupes et autres équipements variés (aquagym, salle de danse…).</a:t>
            </a:r>
            <a:endParaRPr sz="1200"/>
          </a:p>
          <a:p>
            <a:pPr indent="0" lvl="0" marL="0" rtl="0" algn="l">
              <a:spcBef>
                <a:spcPts val="1600"/>
              </a:spcBef>
              <a:spcAft>
                <a:spcPts val="0"/>
              </a:spcAft>
              <a:buNone/>
            </a:pPr>
            <a:r>
              <a:rPr lang="fr" sz="1200"/>
              <a:t> Le chiffre d’affaires annuel de Gym Sports est 57 million €</a:t>
            </a:r>
            <a:endParaRPr sz="1200"/>
          </a:p>
          <a:p>
            <a:pPr indent="0" lvl="0" marL="0" rtl="0" algn="l">
              <a:spcBef>
                <a:spcPts val="1600"/>
              </a:spcBef>
              <a:spcAft>
                <a:spcPts val="1600"/>
              </a:spcAft>
              <a:buNone/>
            </a:pPr>
            <a:r>
              <a:rPr lang="fr" sz="1200"/>
              <a:t> Il existe trois types de formules : abonnements à l’année (350€), au mois (41€), et visite à la journée (15€).</a:t>
            </a:r>
            <a:endParaRPr sz="1200"/>
          </a:p>
        </p:txBody>
      </p:sp>
      <p:sp>
        <p:nvSpPr>
          <p:cNvPr id="56" name="Google Shape;56;p13"/>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57" name="Google Shape;57;p13"/>
          <p:cNvSpPr txBox="1"/>
          <p:nvPr>
            <p:ph idx="2" type="body"/>
          </p:nvPr>
        </p:nvSpPr>
        <p:spPr>
          <a:xfrm>
            <a:off x="4832400" y="809569"/>
            <a:ext cx="3999900" cy="396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900"/>
              <a:t>La rentabilité de Gym Sports est suffisante pour assurer son avenir de court à moyen terme, mais</a:t>
            </a:r>
            <a:r>
              <a:rPr b="1" lang="fr" sz="900"/>
              <a:t> plusieurs facteurs limitent ou menacent sa rentabilité </a:t>
            </a:r>
            <a:r>
              <a:rPr lang="fr" sz="900"/>
              <a:t>:</a:t>
            </a:r>
            <a:endParaRPr sz="900"/>
          </a:p>
          <a:p>
            <a:pPr indent="0" lvl="0" marL="0" rtl="0" algn="l">
              <a:spcBef>
                <a:spcPts val="1600"/>
              </a:spcBef>
              <a:spcAft>
                <a:spcPts val="0"/>
              </a:spcAft>
              <a:buNone/>
            </a:pPr>
            <a:r>
              <a:rPr lang="fr" sz="900"/>
              <a:t> - </a:t>
            </a:r>
            <a:r>
              <a:rPr b="1" lang="fr" sz="900"/>
              <a:t>Faible fidélité commerciale</a:t>
            </a:r>
            <a:r>
              <a:rPr lang="fr" sz="900"/>
              <a:t>. Les clients de Gym Sports le choisissent parce que les salles sont bien situées, mais ils pourraient facilement le quitter pour un centre de fitness qui pratiquerait des prix plus bas, ou qui serait mieux implanté.</a:t>
            </a:r>
            <a:endParaRPr sz="900"/>
          </a:p>
          <a:p>
            <a:pPr indent="0" lvl="0" marL="0" rtl="0" algn="l">
              <a:spcBef>
                <a:spcPts val="1600"/>
              </a:spcBef>
              <a:spcAft>
                <a:spcPts val="0"/>
              </a:spcAft>
              <a:buNone/>
            </a:pPr>
            <a:r>
              <a:rPr lang="fr" sz="900"/>
              <a:t> - </a:t>
            </a:r>
            <a:r>
              <a:rPr b="1" lang="fr" sz="900"/>
              <a:t>Relation faible à la marque</a:t>
            </a:r>
            <a:r>
              <a:rPr lang="fr" sz="900"/>
              <a:t>. Des enquêtes montrent que les clients et les prospects ne perçoivent pas Gym Sports comme une marque fortement distinctive. Ils ont tendance à ne pas faire la différence avec d’autres centres de fitness, y compris des concurrents qui pratiquent des tarifs moins élevés. </a:t>
            </a:r>
            <a:endParaRPr sz="900"/>
          </a:p>
          <a:p>
            <a:pPr indent="0" lvl="0" marL="0" rtl="0" algn="l">
              <a:spcBef>
                <a:spcPts val="1600"/>
              </a:spcBef>
              <a:spcAft>
                <a:spcPts val="1600"/>
              </a:spcAft>
              <a:buNone/>
            </a:pPr>
            <a:r>
              <a:rPr lang="fr" sz="900"/>
              <a:t> - </a:t>
            </a:r>
            <a:r>
              <a:rPr b="1" lang="fr" sz="900"/>
              <a:t>Manque de perspective de croissance </a:t>
            </a:r>
            <a:r>
              <a:rPr lang="fr" sz="900"/>
              <a:t>pour les centres de fitness, en raison de :</a:t>
            </a:r>
            <a:br>
              <a:rPr lang="fr" sz="900"/>
            </a:br>
            <a:r>
              <a:rPr lang="fr" sz="900"/>
              <a:t>1) la structure de coûts: le coaching personnalisé par des experts certifiés se heurte à des coûts RH élevés, </a:t>
            </a:r>
            <a:br>
              <a:rPr lang="fr" sz="900"/>
            </a:br>
            <a:r>
              <a:rPr lang="fr" sz="900"/>
              <a:t>2) la difficulté à gérer les ressources en machine et en espace : les machines de fitness et les activités de groupe sont soit toutes réservées, soit très peu utilisées.</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nvSpPr>
        <p:spPr>
          <a:xfrm>
            <a:off x="438075" y="0"/>
            <a:ext cx="42630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#08</a:t>
            </a:r>
            <a:endParaRPr b="1" sz="1600"/>
          </a:p>
          <a:p>
            <a:pPr indent="0" lvl="0" marL="0" rtl="0" algn="l">
              <a:spcBef>
                <a:spcPts val="0"/>
              </a:spcBef>
              <a:spcAft>
                <a:spcPts val="0"/>
              </a:spcAft>
              <a:buNone/>
            </a:pPr>
            <a:r>
              <a:rPr b="1" lang="fr" sz="1600"/>
              <a:t>Aide à la réflexion - Professor Synapse</a:t>
            </a:r>
            <a:endParaRPr b="1" sz="1600"/>
          </a:p>
        </p:txBody>
      </p:sp>
      <p:sp>
        <p:nvSpPr>
          <p:cNvPr id="258" name="Google Shape;258;p22"/>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p:nvPr/>
        </p:nvSpPr>
        <p:spPr>
          <a:xfrm>
            <a:off x="473850" y="675275"/>
            <a:ext cx="8196300" cy="4170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264" name="Google Shape;264;p23"/>
          <p:cNvSpPr txBox="1"/>
          <p:nvPr/>
        </p:nvSpPr>
        <p:spPr>
          <a:xfrm>
            <a:off x="438075" y="0"/>
            <a:ext cx="42630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#09</a:t>
            </a:r>
            <a:endParaRPr b="1" sz="1600"/>
          </a:p>
          <a:p>
            <a:pPr indent="0" lvl="0" marL="0" rtl="0" algn="l">
              <a:spcBef>
                <a:spcPts val="0"/>
              </a:spcBef>
              <a:spcAft>
                <a:spcPts val="0"/>
              </a:spcAft>
              <a:buNone/>
            </a:pPr>
            <a:r>
              <a:rPr b="1" lang="fr" sz="1600"/>
              <a:t>La cartographie de valeur</a:t>
            </a:r>
            <a:endParaRPr b="1" sz="1600"/>
          </a:p>
        </p:txBody>
      </p:sp>
      <p:sp>
        <p:nvSpPr>
          <p:cNvPr id="265" name="Google Shape;265;p23"/>
          <p:cNvSpPr txBox="1"/>
          <p:nvPr/>
        </p:nvSpPr>
        <p:spPr>
          <a:xfrm>
            <a:off x="2457450" y="2003138"/>
            <a:ext cx="4729200" cy="13458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La solution est… </a:t>
            </a:r>
            <a:r>
              <a:rPr b="1" i="1" lang="fr" sz="1300">
                <a:solidFill>
                  <a:srgbClr val="3C78D8"/>
                </a:solidFill>
                <a:highlight>
                  <a:srgbClr val="F4CCCC"/>
                </a:highlight>
                <a:latin typeface="Caveat"/>
                <a:ea typeface="Caveat"/>
                <a:cs typeface="Caveat"/>
                <a:sym typeface="Caveat"/>
              </a:rPr>
              <a:t>un plan de coaching augmenté.</a:t>
            </a:r>
            <a:endParaRPr b="1" i="1" sz="1300">
              <a:solidFill>
                <a:srgbClr val="3C78D8"/>
              </a:solidFill>
              <a:highlight>
                <a:srgbClr val="F4CCCC"/>
              </a:highlight>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une application mobile / web</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qui fournit un plan de coaching personnalisé</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et des relances / recos / feedback sur mesure grâce à la mesure de l’utilisation des machines via IOT  / RFID</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-&gt; encouragement à poursuivre la relation au club</a:t>
            </a:r>
            <a:endParaRPr b="1" i="1" sz="1300">
              <a:solidFill>
                <a:srgbClr val="3C78D8"/>
              </a:solidFill>
              <a:latin typeface="Caveat"/>
              <a:ea typeface="Caveat"/>
              <a:cs typeface="Caveat"/>
              <a:sym typeface="Caveat"/>
            </a:endParaRPr>
          </a:p>
        </p:txBody>
      </p:sp>
      <p:sp>
        <p:nvSpPr>
          <p:cNvPr id="266" name="Google Shape;266;p23"/>
          <p:cNvSpPr/>
          <p:nvPr/>
        </p:nvSpPr>
        <p:spPr>
          <a:xfrm rot="-8588783">
            <a:off x="2255870" y="1667291"/>
            <a:ext cx="422160" cy="245580"/>
          </a:xfrm>
          <a:prstGeom prst="rightArrow">
            <a:avLst>
              <a:gd fmla="val 51312"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txBox="1"/>
          <p:nvPr/>
        </p:nvSpPr>
        <p:spPr>
          <a:xfrm>
            <a:off x="642950" y="955427"/>
            <a:ext cx="3648000" cy="66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Elle facilite l’utilisation de ressources de cette façon :</a:t>
            </a:r>
            <a:endParaRPr sz="1000"/>
          </a:p>
          <a:p>
            <a:pPr indent="0" lvl="0" marL="0" rtl="0" algn="l">
              <a:spcBef>
                <a:spcPts val="0"/>
              </a:spcBef>
              <a:spcAft>
                <a:spcPts val="0"/>
              </a:spcAft>
              <a:buNone/>
            </a:pPr>
            <a:r>
              <a:rPr b="1" i="1" lang="fr" sz="1000">
                <a:solidFill>
                  <a:srgbClr val="3C78D8"/>
                </a:solidFill>
                <a:latin typeface="Caveat"/>
                <a:ea typeface="Caveat"/>
                <a:cs typeface="Caveat"/>
                <a:sym typeface="Caveat"/>
              </a:rPr>
              <a:t>-Fournit un plan personnalisé d’exercices : machines et emploi du temps.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-Accompagne l’utilisatrice dans le maniement des machines sportives</a:t>
            </a:r>
            <a:endParaRPr b="1" i="1" sz="1000">
              <a:solidFill>
                <a:srgbClr val="3C78D8"/>
              </a:solidFill>
              <a:latin typeface="Caveat"/>
              <a:ea typeface="Caveat"/>
              <a:cs typeface="Caveat"/>
              <a:sym typeface="Caveat"/>
            </a:endParaRPr>
          </a:p>
        </p:txBody>
      </p:sp>
      <p:sp>
        <p:nvSpPr>
          <p:cNvPr id="268" name="Google Shape;268;p23"/>
          <p:cNvSpPr txBox="1"/>
          <p:nvPr/>
        </p:nvSpPr>
        <p:spPr>
          <a:xfrm>
            <a:off x="4628200" y="774231"/>
            <a:ext cx="3925200" cy="102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Elle aide l’utilisatrice à accomplir x et y car …</a:t>
            </a:r>
            <a:endParaRPr sz="1000"/>
          </a:p>
          <a:p>
            <a:pPr indent="0" lvl="0" marL="0" rtl="0" algn="l">
              <a:spcBef>
                <a:spcPts val="0"/>
              </a:spcBef>
              <a:spcAft>
                <a:spcPts val="0"/>
              </a:spcAft>
              <a:buNone/>
            </a:pPr>
            <a:r>
              <a:rPr b="1" i="1" lang="fr" sz="1000">
                <a:solidFill>
                  <a:srgbClr val="3C78D8"/>
                </a:solidFill>
                <a:latin typeface="Caveat"/>
                <a:ea typeface="Caveat"/>
                <a:cs typeface="Caveat"/>
                <a:sym typeface="Caveat"/>
              </a:rPr>
              <a:t>- définit un programme qui correspond aux attentes de l’utilisatrice (santé, fitness, bien être, musculation…)</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aide à rester motivée grâce aux relances / encouragements</a:t>
            </a:r>
            <a:br>
              <a:rPr b="1" i="1" lang="fr" sz="1000">
                <a:solidFill>
                  <a:srgbClr val="3C78D8"/>
                </a:solidFill>
                <a:latin typeface="Caveat"/>
                <a:ea typeface="Caveat"/>
                <a:cs typeface="Caveat"/>
                <a:sym typeface="Caveat"/>
              </a:rPr>
            </a:br>
            <a:r>
              <a:rPr b="1" i="1" lang="fr" sz="1000">
                <a:solidFill>
                  <a:srgbClr val="3C78D8"/>
                </a:solidFill>
                <a:latin typeface="Caveat"/>
                <a:ea typeface="Caveat"/>
                <a:cs typeface="Caveat"/>
                <a:sym typeface="Caveat"/>
              </a:rPr>
              <a:t>- aide à progresser / utiliser son temps au mieux grâce à un programme sur mesure et dématérialisé</a:t>
            </a:r>
            <a:endParaRPr b="1" i="1" sz="10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b="1" i="1" sz="1000">
              <a:solidFill>
                <a:srgbClr val="3C78D8"/>
              </a:solidFill>
              <a:latin typeface="Caveat"/>
              <a:ea typeface="Caveat"/>
              <a:cs typeface="Caveat"/>
              <a:sym typeface="Caveat"/>
            </a:endParaRPr>
          </a:p>
        </p:txBody>
      </p:sp>
      <p:sp>
        <p:nvSpPr>
          <p:cNvPr id="269" name="Google Shape;269;p23"/>
          <p:cNvSpPr txBox="1"/>
          <p:nvPr/>
        </p:nvSpPr>
        <p:spPr>
          <a:xfrm>
            <a:off x="606975" y="3610800"/>
            <a:ext cx="3925200" cy="116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Elle supprime ou relâche ces contraintes que subissait l’utilisatrice :</a:t>
            </a:r>
            <a:endParaRPr sz="1000"/>
          </a:p>
          <a:p>
            <a:pPr indent="-292100" lvl="0" marL="457200" rtl="0" algn="l">
              <a:spcBef>
                <a:spcPts val="0"/>
              </a:spcBef>
              <a:spcAft>
                <a:spcPts val="0"/>
              </a:spcAft>
              <a:buSzPts val="1000"/>
              <a:buChar char="-"/>
            </a:pPr>
            <a:r>
              <a:rPr b="1" i="1" lang="fr" sz="1000">
                <a:solidFill>
                  <a:srgbClr val="3C78D8"/>
                </a:solidFill>
                <a:latin typeface="Caveat"/>
                <a:ea typeface="Caveat"/>
                <a:cs typeface="Caveat"/>
                <a:sym typeface="Caveat"/>
              </a:rPr>
              <a:t>Optimisation de son emploi du temps</a:t>
            </a:r>
            <a:endParaRPr b="1" i="1" sz="1000">
              <a:solidFill>
                <a:srgbClr val="3C78D8"/>
              </a:solidFill>
              <a:latin typeface="Caveat"/>
              <a:ea typeface="Caveat"/>
              <a:cs typeface="Caveat"/>
              <a:sym typeface="Caveat"/>
            </a:endParaRPr>
          </a:p>
          <a:p>
            <a:pPr indent="-292100" lvl="0" marL="457200" rtl="0" algn="l">
              <a:spcBef>
                <a:spcPts val="0"/>
              </a:spcBef>
              <a:spcAft>
                <a:spcPts val="0"/>
              </a:spcAft>
              <a:buClr>
                <a:schemeClr val="dk1"/>
              </a:buClr>
              <a:buSzPts val="1000"/>
              <a:buChar char="-"/>
            </a:pPr>
            <a:r>
              <a:rPr b="1" i="1" lang="fr" sz="1000">
                <a:solidFill>
                  <a:srgbClr val="3C78D8"/>
                </a:solidFill>
                <a:latin typeface="Caveat"/>
                <a:ea typeface="Caveat"/>
                <a:cs typeface="Caveat"/>
                <a:sym typeface="Caveat"/>
              </a:rPr>
              <a:t>Dépense rationalisée : le suivi des performances permet de savoir que son abonnement est rentabilisé</a:t>
            </a:r>
            <a:endParaRPr b="1" i="1" sz="1000">
              <a:solidFill>
                <a:srgbClr val="3C78D8"/>
              </a:solidFill>
              <a:latin typeface="Caveat"/>
              <a:ea typeface="Caveat"/>
              <a:cs typeface="Caveat"/>
              <a:sym typeface="Caveat"/>
            </a:endParaRPr>
          </a:p>
          <a:p>
            <a:pPr indent="-292100" lvl="0" marL="457200" rtl="0" algn="l">
              <a:spcBef>
                <a:spcPts val="0"/>
              </a:spcBef>
              <a:spcAft>
                <a:spcPts val="0"/>
              </a:spcAft>
              <a:buClr>
                <a:srgbClr val="3C78D8"/>
              </a:buClr>
              <a:buSzPts val="1000"/>
              <a:buFont typeface="Caveat"/>
              <a:buChar char="-"/>
            </a:pPr>
            <a:r>
              <a:rPr b="1" i="1" lang="fr" sz="1000">
                <a:solidFill>
                  <a:srgbClr val="3C78D8"/>
                </a:solidFill>
                <a:latin typeface="Caveat"/>
                <a:ea typeface="Caveat"/>
                <a:cs typeface="Caveat"/>
                <a:sym typeface="Caveat"/>
              </a:rPr>
              <a:t>Coach dématérialisé qui permet de faire des exercices à domicile ou dans toute salle du réseau  Gym Sports</a:t>
            </a:r>
            <a:endParaRPr b="1" i="1" sz="1000">
              <a:solidFill>
                <a:srgbClr val="3C78D8"/>
              </a:solidFill>
              <a:latin typeface="Caveat"/>
              <a:ea typeface="Caveat"/>
              <a:cs typeface="Caveat"/>
              <a:sym typeface="Caveat"/>
            </a:endParaRPr>
          </a:p>
        </p:txBody>
      </p:sp>
      <p:sp>
        <p:nvSpPr>
          <p:cNvPr id="270" name="Google Shape;270;p23"/>
          <p:cNvSpPr txBox="1"/>
          <p:nvPr/>
        </p:nvSpPr>
        <p:spPr>
          <a:xfrm>
            <a:off x="4701075" y="3610837"/>
            <a:ext cx="3925200" cy="116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000"/>
              <a:t>La solution aide l’utilisatrice à obtenir de meilleures performances sur ces KPIs :</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b="1" i="1" lang="fr" sz="1000">
                <a:solidFill>
                  <a:srgbClr val="3C78D8"/>
                </a:solidFill>
                <a:latin typeface="Caveat"/>
                <a:ea typeface="Caveat"/>
                <a:cs typeface="Caveat"/>
                <a:sym typeface="Caveat"/>
              </a:rPr>
              <a:t>Performances  (sportives, de santé, etc.)</a:t>
            </a:r>
            <a:endParaRPr b="1" i="1" sz="1000">
              <a:solidFill>
                <a:srgbClr val="3C78D8"/>
              </a:solidFill>
              <a:latin typeface="Caveat"/>
              <a:ea typeface="Caveat"/>
              <a:cs typeface="Caveat"/>
              <a:sym typeface="Caveat"/>
            </a:endParaRPr>
          </a:p>
          <a:p>
            <a:pPr indent="-292100" lvl="0" marL="457200" rtl="0" algn="l">
              <a:spcBef>
                <a:spcPts val="0"/>
              </a:spcBef>
              <a:spcAft>
                <a:spcPts val="0"/>
              </a:spcAft>
              <a:buSzPts val="1000"/>
              <a:buChar char="-"/>
            </a:pPr>
            <a:r>
              <a:rPr b="1" i="1" lang="fr" sz="1000">
                <a:solidFill>
                  <a:srgbClr val="3C78D8"/>
                </a:solidFill>
                <a:latin typeface="Caveat"/>
                <a:ea typeface="Caveat"/>
                <a:cs typeface="Caveat"/>
                <a:sym typeface="Caveat"/>
              </a:rPr>
              <a:t>Mensurations</a:t>
            </a:r>
            <a:endParaRPr b="1" i="1" sz="1000">
              <a:solidFill>
                <a:srgbClr val="3C78D8"/>
              </a:solidFill>
              <a:latin typeface="Caveat"/>
              <a:ea typeface="Caveat"/>
              <a:cs typeface="Caveat"/>
              <a:sym typeface="Caveat"/>
            </a:endParaRPr>
          </a:p>
          <a:p>
            <a:pPr indent="-292100" lvl="0" marL="457200" rtl="0" algn="l">
              <a:spcBef>
                <a:spcPts val="0"/>
              </a:spcBef>
              <a:spcAft>
                <a:spcPts val="0"/>
              </a:spcAft>
              <a:buSzPts val="1000"/>
              <a:buChar char="-"/>
            </a:pPr>
            <a:r>
              <a:rPr b="1" i="1" lang="fr" sz="1000">
                <a:solidFill>
                  <a:srgbClr val="3C78D8"/>
                </a:solidFill>
                <a:latin typeface="Caveat"/>
                <a:ea typeface="Caveat"/>
                <a:cs typeface="Caveat"/>
                <a:sym typeface="Caveat"/>
              </a:rPr>
              <a:t>Assiduité de fréquentation de la salle</a:t>
            </a:r>
            <a:endParaRPr sz="1000"/>
          </a:p>
        </p:txBody>
      </p:sp>
      <p:sp>
        <p:nvSpPr>
          <p:cNvPr id="271" name="Google Shape;271;p23"/>
          <p:cNvSpPr/>
          <p:nvPr/>
        </p:nvSpPr>
        <p:spPr>
          <a:xfrm rot="-1687322">
            <a:off x="5566806" y="1686697"/>
            <a:ext cx="306141" cy="234062"/>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rot="2211522">
            <a:off x="5064285" y="3322109"/>
            <a:ext cx="307080" cy="24558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rot="8588478">
            <a:off x="3265785" y="3322184"/>
            <a:ext cx="307080" cy="24558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275" name="Google Shape;275;p23"/>
          <p:cNvSpPr txBox="1"/>
          <p:nvPr/>
        </p:nvSpPr>
        <p:spPr>
          <a:xfrm>
            <a:off x="4425225"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76" name="Google Shape;276;p23"/>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p:nvPr/>
        </p:nvSpPr>
        <p:spPr>
          <a:xfrm>
            <a:off x="505500" y="659600"/>
            <a:ext cx="8196300" cy="4146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txBox="1"/>
          <p:nvPr/>
        </p:nvSpPr>
        <p:spPr>
          <a:xfrm>
            <a:off x="438075" y="0"/>
            <a:ext cx="38868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#10.1</a:t>
            </a:r>
            <a:endParaRPr b="1" sz="1600"/>
          </a:p>
          <a:p>
            <a:pPr indent="0" lvl="0" marL="0" rtl="0" algn="l">
              <a:spcBef>
                <a:spcPts val="0"/>
              </a:spcBef>
              <a:spcAft>
                <a:spcPts val="0"/>
              </a:spcAft>
              <a:buNone/>
            </a:pPr>
            <a:r>
              <a:rPr b="1" lang="fr" sz="1600"/>
              <a:t>Synthèse Graphique</a:t>
            </a:r>
            <a:endParaRPr b="1" sz="1600"/>
          </a:p>
        </p:txBody>
      </p:sp>
      <p:cxnSp>
        <p:nvCxnSpPr>
          <p:cNvPr id="283" name="Google Shape;283;p24"/>
          <p:cNvCxnSpPr/>
          <p:nvPr/>
        </p:nvCxnSpPr>
        <p:spPr>
          <a:xfrm>
            <a:off x="4349575" y="1295400"/>
            <a:ext cx="0" cy="3123000"/>
          </a:xfrm>
          <a:prstGeom prst="straightConnector1">
            <a:avLst/>
          </a:prstGeom>
          <a:noFill/>
          <a:ln cap="flat" cmpd="sng" w="9525">
            <a:solidFill>
              <a:srgbClr val="000000"/>
            </a:solidFill>
            <a:prstDash val="solid"/>
            <a:round/>
            <a:headEnd len="med" w="med" type="none"/>
            <a:tailEnd len="med" w="med" type="none"/>
          </a:ln>
        </p:spPr>
      </p:cxnSp>
      <p:cxnSp>
        <p:nvCxnSpPr>
          <p:cNvPr id="284" name="Google Shape;284;p24"/>
          <p:cNvCxnSpPr/>
          <p:nvPr/>
        </p:nvCxnSpPr>
        <p:spPr>
          <a:xfrm flipH="1" rot="10800000">
            <a:off x="1828800" y="2787675"/>
            <a:ext cx="5325600" cy="27600"/>
          </a:xfrm>
          <a:prstGeom prst="straightConnector1">
            <a:avLst/>
          </a:prstGeom>
          <a:noFill/>
          <a:ln cap="flat" cmpd="sng" w="9525">
            <a:solidFill>
              <a:srgbClr val="000000"/>
            </a:solidFill>
            <a:prstDash val="solid"/>
            <a:round/>
            <a:headEnd len="med" w="med" type="none"/>
            <a:tailEnd len="med" w="med" type="none"/>
          </a:ln>
        </p:spPr>
      </p:cxnSp>
      <p:cxnSp>
        <p:nvCxnSpPr>
          <p:cNvPr id="285" name="Google Shape;285;p24"/>
          <p:cNvCxnSpPr/>
          <p:nvPr/>
        </p:nvCxnSpPr>
        <p:spPr>
          <a:xfrm>
            <a:off x="2199500" y="1369538"/>
            <a:ext cx="4497900" cy="3002700"/>
          </a:xfrm>
          <a:prstGeom prst="straightConnector1">
            <a:avLst/>
          </a:prstGeom>
          <a:noFill/>
          <a:ln cap="flat" cmpd="sng" w="9525">
            <a:solidFill>
              <a:srgbClr val="000000"/>
            </a:solidFill>
            <a:prstDash val="solid"/>
            <a:round/>
            <a:headEnd len="med" w="med" type="none"/>
            <a:tailEnd len="med" w="med" type="none"/>
          </a:ln>
        </p:spPr>
      </p:cxnSp>
      <p:cxnSp>
        <p:nvCxnSpPr>
          <p:cNvPr id="286" name="Google Shape;286;p24"/>
          <p:cNvCxnSpPr/>
          <p:nvPr/>
        </p:nvCxnSpPr>
        <p:spPr>
          <a:xfrm flipH="1">
            <a:off x="1730050" y="1397344"/>
            <a:ext cx="5115600" cy="2863500"/>
          </a:xfrm>
          <a:prstGeom prst="straightConnector1">
            <a:avLst/>
          </a:prstGeom>
          <a:noFill/>
          <a:ln cap="flat" cmpd="sng" w="9525">
            <a:solidFill>
              <a:srgbClr val="000000"/>
            </a:solidFill>
            <a:prstDash val="solid"/>
            <a:round/>
            <a:headEnd len="med" w="med" type="none"/>
            <a:tailEnd len="med" w="med" type="none"/>
          </a:ln>
        </p:spPr>
      </p:cxnSp>
      <p:sp>
        <p:nvSpPr>
          <p:cNvPr id="287" name="Google Shape;287;p24"/>
          <p:cNvSpPr txBox="1"/>
          <p:nvPr/>
        </p:nvSpPr>
        <p:spPr>
          <a:xfrm>
            <a:off x="852975" y="716175"/>
            <a:ext cx="2656500" cy="7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1:</a:t>
            </a:r>
            <a:endParaRPr/>
          </a:p>
          <a:p>
            <a:pPr indent="0" lvl="0" marL="0" rtl="0" algn="l">
              <a:spcBef>
                <a:spcPts val="0"/>
              </a:spcBef>
              <a:spcAft>
                <a:spcPts val="0"/>
              </a:spcAft>
              <a:buNone/>
            </a:pPr>
            <a:r>
              <a:rPr lang="fr">
                <a:solidFill>
                  <a:schemeClr val="dk1"/>
                </a:solidFill>
              </a:rPr>
              <a:t>_</a:t>
            </a:r>
            <a:r>
              <a:rPr b="1" i="1" lang="fr">
                <a:solidFill>
                  <a:srgbClr val="3C78D8"/>
                </a:solidFill>
                <a:latin typeface="Caveat"/>
                <a:ea typeface="Caveat"/>
                <a:cs typeface="Caveat"/>
                <a:sym typeface="Caveat"/>
              </a:rPr>
              <a:t>développer les services personnalisés</a:t>
            </a:r>
            <a:r>
              <a:rPr lang="fr"/>
              <a:t>_</a:t>
            </a:r>
            <a:endParaRPr/>
          </a:p>
        </p:txBody>
      </p:sp>
      <p:sp>
        <p:nvSpPr>
          <p:cNvPr id="288" name="Google Shape;288;p24"/>
          <p:cNvSpPr txBox="1"/>
          <p:nvPr/>
        </p:nvSpPr>
        <p:spPr>
          <a:xfrm>
            <a:off x="3509350" y="708450"/>
            <a:ext cx="2043600" cy="5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2:</a:t>
            </a:r>
            <a:endParaRPr/>
          </a:p>
          <a:p>
            <a:pPr indent="0" lvl="0" marL="0" rtl="0" algn="l">
              <a:spcBef>
                <a:spcPts val="0"/>
              </a:spcBef>
              <a:spcAft>
                <a:spcPts val="0"/>
              </a:spcAft>
              <a:buNone/>
            </a:pPr>
            <a:r>
              <a:rPr lang="fr"/>
              <a:t>___</a:t>
            </a:r>
            <a:r>
              <a:rPr b="1" i="1" lang="fr">
                <a:solidFill>
                  <a:srgbClr val="3C78D8"/>
                </a:solidFill>
                <a:latin typeface="Caveat"/>
                <a:ea typeface="Caveat"/>
                <a:cs typeface="Caveat"/>
                <a:sym typeface="Caveat"/>
              </a:rPr>
              <a:t>maîtrise des coûts</a:t>
            </a:r>
            <a:r>
              <a:rPr lang="fr"/>
              <a:t>__</a:t>
            </a:r>
            <a:endParaRPr/>
          </a:p>
          <a:p>
            <a:pPr indent="0" lvl="0" marL="0" rtl="0" algn="ctr">
              <a:spcBef>
                <a:spcPts val="0"/>
              </a:spcBef>
              <a:spcAft>
                <a:spcPts val="0"/>
              </a:spcAft>
              <a:buNone/>
            </a:pPr>
            <a:r>
              <a:t/>
            </a:r>
            <a:endParaRPr/>
          </a:p>
        </p:txBody>
      </p:sp>
      <p:sp>
        <p:nvSpPr>
          <p:cNvPr id="289" name="Google Shape;289;p24"/>
          <p:cNvSpPr/>
          <p:nvPr/>
        </p:nvSpPr>
        <p:spPr>
          <a:xfrm>
            <a:off x="3830575" y="2379713"/>
            <a:ext cx="996300" cy="747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3331300" y="2035921"/>
            <a:ext cx="1913100" cy="14349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2870500" y="1723159"/>
            <a:ext cx="2834700" cy="20604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2450650" y="1417951"/>
            <a:ext cx="3674400" cy="26709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txBox="1"/>
          <p:nvPr/>
        </p:nvSpPr>
        <p:spPr>
          <a:xfrm>
            <a:off x="6996400" y="2598525"/>
            <a:ext cx="15570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Retour sur investissement</a:t>
            </a:r>
            <a:endParaRPr/>
          </a:p>
        </p:txBody>
      </p:sp>
      <p:sp>
        <p:nvSpPr>
          <p:cNvPr id="294" name="Google Shape;294;p24"/>
          <p:cNvSpPr txBox="1"/>
          <p:nvPr/>
        </p:nvSpPr>
        <p:spPr>
          <a:xfrm>
            <a:off x="6382675" y="4317413"/>
            <a:ext cx="15570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Différentiation</a:t>
            </a:r>
            <a:endParaRPr/>
          </a:p>
        </p:txBody>
      </p:sp>
      <p:sp>
        <p:nvSpPr>
          <p:cNvPr id="295" name="Google Shape;295;p24"/>
          <p:cNvSpPr txBox="1"/>
          <p:nvPr/>
        </p:nvSpPr>
        <p:spPr>
          <a:xfrm>
            <a:off x="3558775" y="4282450"/>
            <a:ext cx="15570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Maturité de l’organisation</a:t>
            </a:r>
            <a:endParaRPr/>
          </a:p>
        </p:txBody>
      </p:sp>
      <p:sp>
        <p:nvSpPr>
          <p:cNvPr id="296" name="Google Shape;296;p24"/>
          <p:cNvSpPr txBox="1"/>
          <p:nvPr/>
        </p:nvSpPr>
        <p:spPr>
          <a:xfrm>
            <a:off x="734875" y="4260919"/>
            <a:ext cx="15570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Délai de mise en oeuvre</a:t>
            </a:r>
            <a:endParaRPr/>
          </a:p>
        </p:txBody>
      </p:sp>
      <p:sp>
        <p:nvSpPr>
          <p:cNvPr id="297" name="Google Shape;297;p24"/>
          <p:cNvSpPr txBox="1"/>
          <p:nvPr/>
        </p:nvSpPr>
        <p:spPr>
          <a:xfrm>
            <a:off x="513925" y="2393025"/>
            <a:ext cx="15570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Effets réseau / effets d’apprentissage</a:t>
            </a:r>
            <a:endParaRPr/>
          </a:p>
        </p:txBody>
      </p:sp>
      <p:sp>
        <p:nvSpPr>
          <p:cNvPr id="298" name="Google Shape;298;p24"/>
          <p:cNvSpPr txBox="1"/>
          <p:nvPr/>
        </p:nvSpPr>
        <p:spPr>
          <a:xfrm>
            <a:off x="6438400" y="708450"/>
            <a:ext cx="2043600" cy="5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3:</a:t>
            </a:r>
            <a:endParaRPr/>
          </a:p>
          <a:p>
            <a:pPr indent="0" lvl="0" marL="0" rtl="0" algn="l">
              <a:spcBef>
                <a:spcPts val="0"/>
              </a:spcBef>
              <a:spcAft>
                <a:spcPts val="0"/>
              </a:spcAft>
              <a:buNone/>
            </a:pPr>
            <a:r>
              <a:rPr lang="fr"/>
              <a:t>_</a:t>
            </a:r>
            <a:r>
              <a:rPr b="1" i="1" lang="fr">
                <a:solidFill>
                  <a:srgbClr val="3C78D8"/>
                </a:solidFill>
                <a:latin typeface="Caveat"/>
                <a:ea typeface="Caveat"/>
                <a:cs typeface="Caveat"/>
                <a:sym typeface="Caveat"/>
              </a:rPr>
              <a:t>cibler des segments de clientèle à forte rentabilité</a:t>
            </a:r>
            <a:r>
              <a:rPr lang="fr"/>
              <a:t>_</a:t>
            </a:r>
            <a:endParaRPr/>
          </a:p>
          <a:p>
            <a:pPr indent="0" lvl="0" marL="0" rtl="0" algn="ctr">
              <a:spcBef>
                <a:spcPts val="0"/>
              </a:spcBef>
              <a:spcAft>
                <a:spcPts val="0"/>
              </a:spcAft>
              <a:buNone/>
            </a:pPr>
            <a:r>
              <a:t/>
            </a:r>
            <a:endParaRPr/>
          </a:p>
        </p:txBody>
      </p:sp>
      <p:sp>
        <p:nvSpPr>
          <p:cNvPr id="299" name="Google Shape;299;p24"/>
          <p:cNvSpPr txBox="1"/>
          <p:nvPr/>
        </p:nvSpPr>
        <p:spPr>
          <a:xfrm>
            <a:off x="3625975" y="2484938"/>
            <a:ext cx="3234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300" name="Google Shape;300;p24"/>
          <p:cNvSpPr txBox="1"/>
          <p:nvPr/>
        </p:nvSpPr>
        <p:spPr>
          <a:xfrm>
            <a:off x="3255100" y="2244863"/>
            <a:ext cx="323400" cy="2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301" name="Google Shape;301;p24"/>
          <p:cNvSpPr txBox="1"/>
          <p:nvPr/>
        </p:nvSpPr>
        <p:spPr>
          <a:xfrm>
            <a:off x="2909400" y="1995225"/>
            <a:ext cx="323400" cy="27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302" name="Google Shape;302;p24"/>
          <p:cNvSpPr txBox="1"/>
          <p:nvPr/>
        </p:nvSpPr>
        <p:spPr>
          <a:xfrm>
            <a:off x="2580550" y="1797038"/>
            <a:ext cx="323400" cy="27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303" name="Google Shape;303;p24"/>
          <p:cNvSpPr/>
          <p:nvPr/>
        </p:nvSpPr>
        <p:spPr>
          <a:xfrm>
            <a:off x="6618825" y="3421575"/>
            <a:ext cx="1855980" cy="567000"/>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Pour chaque dimension, notez la performance de votre projet de 1 à 4</a:t>
            </a:r>
            <a:endParaRPr/>
          </a:p>
        </p:txBody>
      </p:sp>
      <p:sp>
        <p:nvSpPr>
          <p:cNvPr id="304" name="Google Shape;304;p24"/>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305" name="Google Shape;305;p24"/>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306" name="Google Shape;306;p24"/>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307" name="Google Shape;307;p24"/>
          <p:cNvSpPr/>
          <p:nvPr/>
        </p:nvSpPr>
        <p:spPr>
          <a:xfrm>
            <a:off x="4243800" y="1943288"/>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2794300" y="1722000"/>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5509150" y="3550256"/>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5342900" y="2057588"/>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5610138" y="2705325"/>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4210525" y="3544369"/>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3385200" y="3152100"/>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2709400" y="2717025"/>
            <a:ext cx="278100" cy="2085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2861925" y="1821844"/>
            <a:ext cx="2872500" cy="1820513"/>
          </a:xfrm>
          <a:custGeom>
            <a:rect b="b" l="l" r="r" t="t"/>
            <a:pathLst>
              <a:path extrusionOk="0" h="97094" w="11490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cap="flat" cmpd="sng" w="9525">
            <a:solidFill>
              <a:schemeClr val="dk2"/>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nvSpPr>
        <p:spPr>
          <a:xfrm>
            <a:off x="438075" y="47213"/>
            <a:ext cx="38868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#10.2 - synthèse qualitative</a:t>
            </a:r>
            <a:endParaRPr b="1" sz="1600"/>
          </a:p>
        </p:txBody>
      </p:sp>
      <p:graphicFrame>
        <p:nvGraphicFramePr>
          <p:cNvPr id="321" name="Google Shape;321;p25"/>
          <p:cNvGraphicFramePr/>
          <p:nvPr/>
        </p:nvGraphicFramePr>
        <p:xfrm>
          <a:off x="513927" y="769164"/>
          <a:ext cx="3000000" cy="3000000"/>
        </p:xfrm>
        <a:graphic>
          <a:graphicData uri="http://schemas.openxmlformats.org/drawingml/2006/table">
            <a:tbl>
              <a:tblPr bandRow="1">
                <a:noFill/>
                <a:tableStyleId>{92976F76-25F8-456E-81EB-D73FC15F5CC1}</a:tableStyleId>
              </a:tblPr>
              <a:tblGrid>
                <a:gridCol w="4026050"/>
                <a:gridCol w="4286200"/>
              </a:tblGrid>
              <a:tr h="165025">
                <a:tc gridSpan="2">
                  <a:txBody>
                    <a:bodyPr/>
                    <a:lstStyle/>
                    <a:p>
                      <a:pPr indent="0" lvl="0" marL="0" rtl="0" algn="ctr">
                        <a:spcBef>
                          <a:spcPts val="0"/>
                        </a:spcBef>
                        <a:spcAft>
                          <a:spcPts val="0"/>
                        </a:spcAft>
                        <a:buNone/>
                      </a:pPr>
                      <a:r>
                        <a:rPr b="1" lang="fr" sz="1100">
                          <a:solidFill>
                            <a:srgbClr val="3C78D8"/>
                          </a:solidFill>
                          <a:latin typeface="Century Gothic"/>
                          <a:ea typeface="Century Gothic"/>
                          <a:cs typeface="Century Gothic"/>
                          <a:sym typeface="Century Gothic"/>
                        </a:rPr>
                        <a:t>Synthèse</a:t>
                      </a:r>
                      <a:endParaRPr b="1" sz="1000">
                        <a:solidFill>
                          <a:srgbClr val="3C78D8"/>
                        </a:solidFill>
                        <a:latin typeface="Century Gothic"/>
                        <a:ea typeface="Century Gothic"/>
                        <a:cs typeface="Century Gothic"/>
                        <a:sym typeface="Century Gothic"/>
                      </a:endParaRPr>
                    </a:p>
                  </a:txBody>
                  <a:tcPr marT="0" marB="0" marR="82950" marL="82950"/>
                </a:tc>
                <a:tc hMerge="1"/>
              </a:tr>
              <a:tr h="119175">
                <a:tc>
                  <a:txBody>
                    <a:bodyPr/>
                    <a:lstStyle/>
                    <a:p>
                      <a:pPr indent="0" lvl="0" marL="0" rtl="0" algn="l">
                        <a:spcBef>
                          <a:spcPts val="0"/>
                        </a:spcBef>
                        <a:spcAft>
                          <a:spcPts val="0"/>
                        </a:spcAft>
                        <a:buNone/>
                      </a:pPr>
                      <a:r>
                        <a:rPr b="1" lang="fr" sz="800">
                          <a:solidFill>
                            <a:srgbClr val="FFFFFF"/>
                          </a:solidFill>
                          <a:latin typeface="Century Gothic"/>
                          <a:ea typeface="Century Gothic"/>
                          <a:cs typeface="Century Gothic"/>
                          <a:sym typeface="Century Gothic"/>
                        </a:rPr>
                        <a:t>Nom de l’organisation</a:t>
                      </a:r>
                      <a:endParaRPr b="1" sz="800">
                        <a:solidFill>
                          <a:srgbClr val="FFFFFF"/>
                        </a:solidFill>
                        <a:latin typeface="Century Gothic"/>
                        <a:ea typeface="Century Gothic"/>
                        <a:cs typeface="Century Gothic"/>
                        <a:sym typeface="Century Gothic"/>
                      </a:endParaRPr>
                    </a:p>
                  </a:txBody>
                  <a:tcPr marT="0" marB="0" marR="82950" marL="82950">
                    <a:solidFill>
                      <a:srgbClr val="6D9EEB"/>
                    </a:solidFill>
                  </a:tcPr>
                </a:tc>
                <a:tc>
                  <a:txBody>
                    <a:bodyPr/>
                    <a:lstStyle/>
                    <a:p>
                      <a:pPr indent="0" lvl="0" marL="0" rtl="0" algn="l">
                        <a:spcBef>
                          <a:spcPts val="0"/>
                        </a:spcBef>
                        <a:spcAft>
                          <a:spcPts val="0"/>
                        </a:spcAft>
                        <a:buNone/>
                      </a:pPr>
                      <a:r>
                        <a:rPr b="1" lang="fr" sz="800">
                          <a:solidFill>
                            <a:srgbClr val="FFFFFF"/>
                          </a:solidFill>
                          <a:latin typeface="Century Gothic"/>
                          <a:ea typeface="Century Gothic"/>
                          <a:cs typeface="Century Gothic"/>
                          <a:sym typeface="Century Gothic"/>
                        </a:rPr>
                        <a:t>Nom de l’idée</a:t>
                      </a:r>
                      <a:endParaRPr b="1" sz="800">
                        <a:solidFill>
                          <a:srgbClr val="FFFFFF"/>
                        </a:solidFill>
                        <a:latin typeface="Century Gothic"/>
                        <a:ea typeface="Century Gothic"/>
                        <a:cs typeface="Century Gothic"/>
                        <a:sym typeface="Century Gothic"/>
                      </a:endParaRPr>
                    </a:p>
                  </a:txBody>
                  <a:tcPr marT="0" marB="0" marR="82950" marL="82950">
                    <a:solidFill>
                      <a:srgbClr val="6D9EEB"/>
                    </a:solidFill>
                  </a:tcPr>
                </a:tc>
              </a:tr>
              <a:tr h="205975">
                <a:tc>
                  <a:txBody>
                    <a:bodyPr/>
                    <a:lstStyle/>
                    <a:p>
                      <a:pPr indent="0" lvl="0" marL="0" rtl="0" algn="l">
                        <a:spcBef>
                          <a:spcPts val="0"/>
                        </a:spcBef>
                        <a:spcAft>
                          <a:spcPts val="0"/>
                        </a:spcAft>
                        <a:buClr>
                          <a:schemeClr val="dk1"/>
                        </a:buClr>
                        <a:buSzPts val="800"/>
                        <a:buFont typeface="Arial"/>
                        <a:buNone/>
                      </a:pPr>
                      <a:r>
                        <a:rPr b="1" i="1" lang="fr" sz="1400">
                          <a:solidFill>
                            <a:srgbClr val="3C78D8"/>
                          </a:solidFill>
                          <a:latin typeface="Caveat"/>
                          <a:ea typeface="Caveat"/>
                          <a:cs typeface="Caveat"/>
                          <a:sym typeface="Caveat"/>
                        </a:rPr>
                        <a:t>Gym Sports</a:t>
                      </a:r>
                      <a:endParaRPr b="1" sz="8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lstStyle/>
                    <a:p>
                      <a:pPr indent="0" lvl="0" marL="0" rtl="0" algn="l">
                        <a:spcBef>
                          <a:spcPts val="0"/>
                        </a:spcBef>
                        <a:spcAft>
                          <a:spcPts val="0"/>
                        </a:spcAft>
                        <a:buClr>
                          <a:schemeClr val="dk1"/>
                        </a:buClr>
                        <a:buSzPts val="800"/>
                        <a:buFont typeface="Arial"/>
                        <a:buNone/>
                      </a:pPr>
                      <a:r>
                        <a:rPr b="1" i="1" lang="fr" sz="1400">
                          <a:solidFill>
                            <a:srgbClr val="3C78D8"/>
                          </a:solidFill>
                          <a:latin typeface="Caveat"/>
                          <a:ea typeface="Caveat"/>
                          <a:cs typeface="Caveat"/>
                          <a:sym typeface="Caveat"/>
                        </a:rPr>
                        <a:t>Plan de coaching augmenté</a:t>
                      </a:r>
                      <a:endParaRPr b="1" sz="800">
                        <a:latin typeface="Calibri"/>
                        <a:ea typeface="Calibri"/>
                        <a:cs typeface="Calibri"/>
                        <a:sym typeface="Calibri"/>
                      </a:endParaRPr>
                    </a:p>
                  </a:txBody>
                  <a:tcPr marT="0" marB="0" marR="82950" marL="82950"/>
                </a:tc>
              </a:tr>
              <a:tr h="119175">
                <a:tc gridSpan="2">
                  <a:txBody>
                    <a:bodyPr/>
                    <a:lstStyle/>
                    <a:p>
                      <a:pPr indent="0" lvl="0" marL="0" rtl="0" algn="ctr">
                        <a:spcBef>
                          <a:spcPts val="0"/>
                        </a:spcBef>
                        <a:spcAft>
                          <a:spcPts val="0"/>
                        </a:spcAft>
                        <a:buNone/>
                      </a:pPr>
                      <a:r>
                        <a:rPr b="1" lang="fr" sz="800">
                          <a:solidFill>
                            <a:srgbClr val="FFFFFF"/>
                          </a:solidFill>
                          <a:latin typeface="Century Gothic"/>
                          <a:ea typeface="Century Gothic"/>
                          <a:cs typeface="Century Gothic"/>
                          <a:sym typeface="Century Gothic"/>
                        </a:rPr>
                        <a:t>Utilisateurs cibles et leurs besoins / problèmes à résoudre </a:t>
                      </a:r>
                      <a:endParaRPr b="1" sz="8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367325">
                <a:tc gridSpan="2">
                  <a:txBody>
                    <a:bodyPr/>
                    <a:lstStyle/>
                    <a:p>
                      <a:pPr indent="0" lvl="0" marL="0" rtl="0" algn="l">
                        <a:spcBef>
                          <a:spcPts val="0"/>
                        </a:spcBef>
                        <a:spcAft>
                          <a:spcPts val="0"/>
                        </a:spcAft>
                        <a:buNone/>
                      </a:pPr>
                      <a:r>
                        <a:t/>
                      </a:r>
                      <a:endParaRPr b="1" sz="800">
                        <a:latin typeface="Calibri"/>
                        <a:ea typeface="Calibri"/>
                        <a:cs typeface="Calibri"/>
                        <a:sym typeface="Calibri"/>
                      </a:endParaRPr>
                    </a:p>
                    <a:p>
                      <a:pPr indent="0" lvl="0" marL="0" rtl="0" algn="l">
                        <a:spcBef>
                          <a:spcPts val="0"/>
                        </a:spcBef>
                        <a:spcAft>
                          <a:spcPts val="0"/>
                        </a:spcAft>
                        <a:buNone/>
                      </a:pPr>
                      <a:r>
                        <a:rPr b="1" i="1" lang="fr" sz="1400">
                          <a:solidFill>
                            <a:srgbClr val="3C78D8"/>
                          </a:solidFill>
                          <a:latin typeface="Caveat"/>
                          <a:ea typeface="Caveat"/>
                          <a:cs typeface="Caveat"/>
                          <a:sym typeface="Caveat"/>
                        </a:rPr>
                        <a:t>Membres du club de sport à fort pouvoir d’achat</a:t>
                      </a:r>
                      <a:endParaRPr b="1" sz="800">
                        <a:latin typeface="Calibri"/>
                        <a:ea typeface="Calibri"/>
                        <a:cs typeface="Calibri"/>
                        <a:sym typeface="Calibri"/>
                      </a:endParaRPr>
                    </a:p>
                  </a:txBody>
                  <a:tcPr marT="0" marB="0" marR="82950" marL="82950">
                    <a:solidFill>
                      <a:srgbClr val="FFFFFF"/>
                    </a:solidFill>
                  </a:tcPr>
                </a:tc>
                <a:tc hMerge="1"/>
              </a:tr>
              <a:tr h="119175">
                <a:tc gridSpan="2">
                  <a:txBody>
                    <a:bodyPr/>
                    <a:lstStyle/>
                    <a:p>
                      <a:pPr indent="0" lvl="0" marL="0" rtl="0" algn="ctr">
                        <a:spcBef>
                          <a:spcPts val="0"/>
                        </a:spcBef>
                        <a:spcAft>
                          <a:spcPts val="0"/>
                        </a:spcAft>
                        <a:buNone/>
                      </a:pPr>
                      <a:r>
                        <a:rPr b="1" lang="fr" sz="800">
                          <a:solidFill>
                            <a:srgbClr val="FFFFFF"/>
                          </a:solidFill>
                          <a:latin typeface="Century Gothic"/>
                          <a:ea typeface="Century Gothic"/>
                          <a:cs typeface="Century Gothic"/>
                          <a:sym typeface="Century Gothic"/>
                        </a:rPr>
                        <a:t>Description de l’idée</a:t>
                      </a:r>
                      <a:endParaRPr b="1" sz="8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554000">
                <a:tc gridSpan="2">
                  <a:txBody>
                    <a:bodyPr/>
                    <a:lstStyle/>
                    <a:p>
                      <a:pPr indent="0" lvl="0" marL="0" rtl="0" algn="l">
                        <a:spcBef>
                          <a:spcPts val="0"/>
                        </a:spcBef>
                        <a:spcAft>
                          <a:spcPts val="0"/>
                        </a:spcAft>
                        <a:buNone/>
                      </a:pPr>
                      <a:r>
                        <a:rPr b="1" i="1" lang="fr" sz="900">
                          <a:solidFill>
                            <a:srgbClr val="3C78D8"/>
                          </a:solidFill>
                          <a:latin typeface="Caveat"/>
                          <a:ea typeface="Caveat"/>
                          <a:cs typeface="Caveat"/>
                          <a:sym typeface="Caveat"/>
                        </a:rPr>
                        <a:t>Plan de coaching personnalisé regroupant : </a:t>
                      </a:r>
                      <a:endParaRPr b="1" i="1" sz="900">
                        <a:solidFill>
                          <a:srgbClr val="3C78D8"/>
                        </a:solidFill>
                        <a:latin typeface="Caveat"/>
                        <a:ea typeface="Caveat"/>
                        <a:cs typeface="Caveat"/>
                        <a:sym typeface="Caveat"/>
                      </a:endParaRPr>
                    </a:p>
                    <a:p>
                      <a:pPr indent="0" lvl="0" marL="0" rtl="0" algn="l">
                        <a:spcBef>
                          <a:spcPts val="0"/>
                        </a:spcBef>
                        <a:spcAft>
                          <a:spcPts val="0"/>
                        </a:spcAft>
                        <a:buNone/>
                      </a:pPr>
                      <a:r>
                        <a:rPr b="1" i="1" lang="fr" sz="900">
                          <a:solidFill>
                            <a:srgbClr val="3C78D8"/>
                          </a:solidFill>
                          <a:latin typeface="Caveat"/>
                          <a:ea typeface="Caveat"/>
                          <a:cs typeface="Caveat"/>
                          <a:sym typeface="Caveat"/>
                        </a:rPr>
                        <a:t>- une application mobile / web</a:t>
                      </a:r>
                      <a:endParaRPr b="1" i="1" sz="900">
                        <a:solidFill>
                          <a:srgbClr val="3C78D8"/>
                        </a:solidFill>
                        <a:latin typeface="Caveat"/>
                        <a:ea typeface="Caveat"/>
                        <a:cs typeface="Caveat"/>
                        <a:sym typeface="Caveat"/>
                      </a:endParaRPr>
                    </a:p>
                    <a:p>
                      <a:pPr indent="0" lvl="0" marL="0" rtl="0" algn="l">
                        <a:spcBef>
                          <a:spcPts val="0"/>
                        </a:spcBef>
                        <a:spcAft>
                          <a:spcPts val="0"/>
                        </a:spcAft>
                        <a:buNone/>
                      </a:pPr>
                      <a:r>
                        <a:rPr b="1" i="1" lang="fr" sz="900">
                          <a:solidFill>
                            <a:srgbClr val="3C78D8"/>
                          </a:solidFill>
                          <a:latin typeface="Caveat"/>
                          <a:ea typeface="Caveat"/>
                          <a:cs typeface="Caveat"/>
                          <a:sym typeface="Caveat"/>
                        </a:rPr>
                        <a:t>- qui fournit un plan de coaching personnalisé</a:t>
                      </a:r>
                      <a:endParaRPr b="1" i="1" sz="900">
                        <a:solidFill>
                          <a:srgbClr val="3C78D8"/>
                        </a:solidFill>
                        <a:latin typeface="Caveat"/>
                        <a:ea typeface="Caveat"/>
                        <a:cs typeface="Caveat"/>
                        <a:sym typeface="Caveat"/>
                      </a:endParaRPr>
                    </a:p>
                    <a:p>
                      <a:pPr indent="0" lvl="0" marL="0" rtl="0" algn="l">
                        <a:spcBef>
                          <a:spcPts val="0"/>
                        </a:spcBef>
                        <a:spcAft>
                          <a:spcPts val="0"/>
                        </a:spcAft>
                        <a:buNone/>
                      </a:pPr>
                      <a:r>
                        <a:rPr b="1" i="1" lang="fr" sz="900">
                          <a:solidFill>
                            <a:srgbClr val="3C78D8"/>
                          </a:solidFill>
                          <a:latin typeface="Caveat"/>
                          <a:ea typeface="Caveat"/>
                          <a:cs typeface="Caveat"/>
                          <a:sym typeface="Caveat"/>
                        </a:rPr>
                        <a:t>- et des relances / recos / feedback sur mesure grâce à la mesure de l’utilisation des machines via IOT  / RFID</a:t>
                      </a:r>
                      <a:endParaRPr b="1" sz="800">
                        <a:latin typeface="Calibri"/>
                        <a:ea typeface="Calibri"/>
                        <a:cs typeface="Calibri"/>
                        <a:sym typeface="Calibri"/>
                      </a:endParaRPr>
                    </a:p>
                  </a:txBody>
                  <a:tcPr marT="0" marB="0" marR="82950" marL="82950">
                    <a:solidFill>
                      <a:srgbClr val="FFFFFF"/>
                    </a:solidFill>
                  </a:tcPr>
                </a:tc>
                <a:tc hMerge="1"/>
              </a:tr>
              <a:tr h="119175">
                <a:tc gridSpan="2">
                  <a:txBody>
                    <a:bodyPr/>
                    <a:lstStyle/>
                    <a:p>
                      <a:pPr indent="0" lvl="0" marL="0" rtl="0" algn="ctr">
                        <a:spcBef>
                          <a:spcPts val="0"/>
                        </a:spcBef>
                        <a:spcAft>
                          <a:spcPts val="0"/>
                        </a:spcAft>
                        <a:buNone/>
                      </a:pPr>
                      <a:r>
                        <a:rPr b="1" lang="fr" sz="800">
                          <a:solidFill>
                            <a:srgbClr val="FFFFFF"/>
                          </a:solidFill>
                          <a:latin typeface="Century Gothic"/>
                          <a:ea typeface="Century Gothic"/>
                          <a:cs typeface="Century Gothic"/>
                          <a:sym typeface="Century Gothic"/>
                        </a:rPr>
                        <a:t>Comment est-ce que l’idée répond aux priorités stratégiques de l’organisation ? </a:t>
                      </a:r>
                      <a:endParaRPr b="1" sz="800">
                        <a:latin typeface="Calibri"/>
                        <a:ea typeface="Calibri"/>
                        <a:cs typeface="Calibri"/>
                        <a:sym typeface="Calibri"/>
                      </a:endParaRPr>
                    </a:p>
                  </a:txBody>
                  <a:tcPr marT="0" marB="0" marR="82950" marL="82950">
                    <a:solidFill>
                      <a:srgbClr val="6D9EEB"/>
                    </a:solidFill>
                  </a:tcPr>
                </a:tc>
                <a:tc hMerge="1"/>
              </a:tr>
              <a:tr h="641750">
                <a:tc gridSpan="2">
                  <a:txBody>
                    <a:bodyPr/>
                    <a:lstStyle/>
                    <a:p>
                      <a:pPr indent="0" lvl="0" marL="0" rtl="0" algn="l">
                        <a:spcBef>
                          <a:spcPts val="0"/>
                        </a:spcBef>
                        <a:spcAft>
                          <a:spcPts val="0"/>
                        </a:spcAft>
                        <a:buNone/>
                      </a:pPr>
                      <a:r>
                        <a:rPr b="1" i="1" lang="fr" sz="900">
                          <a:solidFill>
                            <a:srgbClr val="3C78D8"/>
                          </a:solidFill>
                          <a:latin typeface="Caveat"/>
                          <a:ea typeface="Caveat"/>
                          <a:cs typeface="Caveat"/>
                          <a:sym typeface="Caveat"/>
                        </a:rPr>
                        <a:t>Cette nouvelle offre permettra à Gym Sport de se différencier en offrant des services personnalisés à ses clients. </a:t>
                      </a:r>
                      <a:endParaRPr b="1" i="1" sz="900">
                        <a:solidFill>
                          <a:srgbClr val="3C78D8"/>
                        </a:solidFill>
                        <a:latin typeface="Caveat"/>
                        <a:ea typeface="Caveat"/>
                        <a:cs typeface="Caveat"/>
                        <a:sym typeface="Caveat"/>
                      </a:endParaRPr>
                    </a:p>
                    <a:p>
                      <a:pPr indent="0" lvl="0" marL="0" rtl="0" algn="l">
                        <a:spcBef>
                          <a:spcPts val="0"/>
                        </a:spcBef>
                        <a:spcAft>
                          <a:spcPts val="0"/>
                        </a:spcAft>
                        <a:buNone/>
                      </a:pPr>
                      <a:r>
                        <a:rPr b="1" i="1" lang="fr" sz="900">
                          <a:solidFill>
                            <a:srgbClr val="3C78D8"/>
                          </a:solidFill>
                          <a:latin typeface="Caveat"/>
                          <a:ea typeface="Caveat"/>
                          <a:cs typeface="Caveat"/>
                          <a:sym typeface="Caveat"/>
                        </a:rPr>
                        <a:t>La capacité de la solution retenue à optimiser l’usage des ressources de Gym Sport (salles, machines, coaches) assure la maîtrise des coûts lors de la montée   en charge : le coût marginal de chaque client supplémentaire est faible.</a:t>
                      </a:r>
                      <a:endParaRPr b="1" i="1" sz="900">
                        <a:solidFill>
                          <a:srgbClr val="3C78D8"/>
                        </a:solidFill>
                        <a:latin typeface="Caveat"/>
                        <a:ea typeface="Caveat"/>
                        <a:cs typeface="Caveat"/>
                        <a:sym typeface="Caveat"/>
                      </a:endParaRPr>
                    </a:p>
                    <a:p>
                      <a:pPr indent="0" lvl="0" marL="0" rtl="0" algn="l">
                        <a:spcBef>
                          <a:spcPts val="0"/>
                        </a:spcBef>
                        <a:spcAft>
                          <a:spcPts val="0"/>
                        </a:spcAft>
                        <a:buNone/>
                      </a:pPr>
                      <a:r>
                        <a:rPr b="1" i="1" lang="fr" sz="900">
                          <a:solidFill>
                            <a:srgbClr val="3C78D8"/>
                          </a:solidFill>
                          <a:latin typeface="Caveat"/>
                          <a:ea typeface="Caveat"/>
                          <a:cs typeface="Caveat"/>
                          <a:sym typeface="Caveat"/>
                        </a:rPr>
                        <a:t>Enfin, la différenciation par l’usage du numérique et par la personnalisation du service permet à Gym Sport de proposer une offre Premium et donc de se positionner sur un segment de marché  à forte rentabilité.</a:t>
                      </a:r>
                      <a:r>
                        <a:rPr lang="fr" sz="800">
                          <a:solidFill>
                            <a:schemeClr val="lt1"/>
                          </a:solidFill>
                          <a:latin typeface="Century Gothic"/>
                          <a:ea typeface="Century Gothic"/>
                          <a:cs typeface="Century Gothic"/>
                          <a:sym typeface="Century Gothic"/>
                        </a:rPr>
                        <a:t>ouvel</a:t>
                      </a:r>
                      <a:endParaRPr b="1" sz="8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19175">
                <a:tc gridSpan="2">
                  <a:txBody>
                    <a:bodyPr/>
                    <a:lstStyle/>
                    <a:p>
                      <a:pPr indent="0" lvl="0" marL="0" rtl="0" algn="ctr">
                        <a:spcBef>
                          <a:spcPts val="0"/>
                        </a:spcBef>
                        <a:spcAft>
                          <a:spcPts val="0"/>
                        </a:spcAft>
                        <a:buNone/>
                      </a:pPr>
                      <a:r>
                        <a:rPr b="1" lang="fr" sz="800">
                          <a:solidFill>
                            <a:srgbClr val="FFFFFF"/>
                          </a:solidFill>
                          <a:latin typeface="Century Gothic"/>
                          <a:ea typeface="Century Gothic"/>
                          <a:cs typeface="Century Gothic"/>
                          <a:sym typeface="Century Gothic"/>
                        </a:rPr>
                        <a:t>Jeux de données / source de données contribuant à l’idée </a:t>
                      </a:r>
                      <a:endParaRPr b="1" sz="8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281150">
                <a:tc gridSpan="2">
                  <a:txBody>
                    <a:bodyPr/>
                    <a:lstStyle/>
                    <a:p>
                      <a:pPr indent="0" lvl="0" marL="0" rtl="0" algn="l">
                        <a:spcBef>
                          <a:spcPts val="0"/>
                        </a:spcBef>
                        <a:spcAft>
                          <a:spcPts val="0"/>
                        </a:spcAft>
                        <a:buNone/>
                      </a:pPr>
                      <a:r>
                        <a:t/>
                      </a:r>
                      <a:endParaRPr b="1" sz="900">
                        <a:latin typeface="Calibri"/>
                        <a:ea typeface="Calibri"/>
                        <a:cs typeface="Calibri"/>
                        <a:sym typeface="Calibri"/>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Machines sportives, mensurations individuelles complètes et régulières via un “body scan”, données de fitness collectées via Apple Health ou Google Fit.</a:t>
                      </a:r>
                      <a:endParaRPr b="1" i="1" sz="1000">
                        <a:solidFill>
                          <a:srgbClr val="3C78D8"/>
                        </a:solidFill>
                        <a:latin typeface="Caveat"/>
                        <a:ea typeface="Caveat"/>
                        <a:cs typeface="Caveat"/>
                        <a:sym typeface="Caveat"/>
                      </a:endParaRPr>
                    </a:p>
                  </a:txBody>
                  <a:tcPr marT="0" marB="0" marR="82950" marL="82950">
                    <a:lnB cap="flat" cmpd="sng" w="19050">
                      <a:solidFill>
                        <a:schemeClr val="lt1"/>
                      </a:solidFill>
                      <a:prstDash val="solid"/>
                      <a:round/>
                      <a:headEnd len="sm" w="sm" type="none"/>
                      <a:tailEnd len="sm" w="sm" type="none"/>
                    </a:lnB>
                    <a:solidFill>
                      <a:srgbClr val="FFFFFF"/>
                    </a:solidFill>
                  </a:tcPr>
                </a:tc>
                <a:tc hMerge="1"/>
              </a:tr>
              <a:tr h="142175">
                <a:tc gridSpan="2">
                  <a:txBody>
                    <a:bodyPr/>
                    <a:lstStyle/>
                    <a:p>
                      <a:pPr indent="0" lvl="0" marL="0" marR="0" rtl="0" algn="ctr">
                        <a:lnSpc>
                          <a:spcPct val="100000"/>
                        </a:lnSpc>
                        <a:spcBef>
                          <a:spcPts val="0"/>
                        </a:spcBef>
                        <a:spcAft>
                          <a:spcPts val="0"/>
                        </a:spcAft>
                        <a:buNone/>
                      </a:pPr>
                      <a:r>
                        <a:rPr b="1" lang="fr" sz="800">
                          <a:solidFill>
                            <a:srgbClr val="FFFFFF"/>
                          </a:solidFill>
                          <a:latin typeface="Century Gothic"/>
                          <a:ea typeface="Century Gothic"/>
                          <a:cs typeface="Century Gothic"/>
                          <a:sym typeface="Century Gothic"/>
                        </a:rPr>
                        <a:t>Autres ressources et processus concourant à la solution</a:t>
                      </a:r>
                      <a:endParaRPr b="1" sz="800">
                        <a:solidFill>
                          <a:srgbClr val="FFFFFF"/>
                        </a:solidFill>
                        <a:latin typeface="Century Gothic"/>
                        <a:ea typeface="Century Gothic"/>
                        <a:cs typeface="Century Gothic"/>
                        <a:sym typeface="Century Gothic"/>
                      </a:endParaRPr>
                    </a:p>
                  </a:txBody>
                  <a:tcPr marT="0" marB="0" marR="82950" marL="8295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6D9EEB"/>
                    </a:solidFill>
                  </a:tcPr>
                </a:tc>
                <a:tc hMerge="1"/>
              </a:tr>
              <a:tr h="287475">
                <a:tc gridSpan="2">
                  <a:txBody>
                    <a:bodyPr/>
                    <a:lstStyle/>
                    <a:p>
                      <a:pPr indent="0" lvl="0" marL="0" rtl="0" algn="l">
                        <a:spcBef>
                          <a:spcPts val="0"/>
                        </a:spcBef>
                        <a:spcAft>
                          <a:spcPts val="0"/>
                        </a:spcAft>
                        <a:buNone/>
                      </a:pPr>
                      <a:r>
                        <a:rPr b="1" i="1" lang="fr" sz="900">
                          <a:solidFill>
                            <a:srgbClr val="3C78D8"/>
                          </a:solidFill>
                          <a:latin typeface="Caveat"/>
                          <a:ea typeface="Caveat"/>
                          <a:cs typeface="Caveat"/>
                          <a:sym typeface="Caveat"/>
                        </a:rPr>
                        <a:t>GPT par OpenAI pour la rédaction de conseils personnalisés. Dall.E pour la génération d’illustrations personnalisées en fonction du profil du client.  Les productions de  ces deux ressources seront  vérifiées par un employé formé afin de s’assurer de leur qualité.</a:t>
                      </a:r>
                      <a:endParaRPr b="1" sz="800">
                        <a:latin typeface="Calibri"/>
                        <a:ea typeface="Calibri"/>
                        <a:cs typeface="Calibri"/>
                        <a:sym typeface="Calibri"/>
                      </a:endParaRPr>
                    </a:p>
                  </a:txBody>
                  <a:tcPr marT="0" marB="0" marR="82950" marL="82950">
                    <a:lnT cap="flat" cmpd="sng" w="19050">
                      <a:solidFill>
                        <a:schemeClr val="lt1"/>
                      </a:solidFill>
                      <a:prstDash val="solid"/>
                      <a:round/>
                      <a:headEnd len="sm" w="sm" type="none"/>
                      <a:tailEnd len="sm" w="sm" type="none"/>
                    </a:lnT>
                    <a:solidFill>
                      <a:srgbClr val="FFFFFF"/>
                    </a:solidFill>
                  </a:tcPr>
                </a:tc>
                <a:tc hMerge="1"/>
              </a:tr>
              <a:tr h="119175">
                <a:tc gridSpan="2">
                  <a:txBody>
                    <a:bodyPr/>
                    <a:lstStyle/>
                    <a:p>
                      <a:pPr indent="0" lvl="0" marL="0" rtl="0" algn="ctr">
                        <a:spcBef>
                          <a:spcPts val="0"/>
                        </a:spcBef>
                        <a:spcAft>
                          <a:spcPts val="0"/>
                        </a:spcAft>
                        <a:buNone/>
                      </a:pPr>
                      <a:r>
                        <a:rPr b="1" lang="fr" sz="800">
                          <a:solidFill>
                            <a:srgbClr val="FFFFFF"/>
                          </a:solidFill>
                          <a:latin typeface="Century Gothic"/>
                          <a:ea typeface="Century Gothic"/>
                          <a:cs typeface="Century Gothic"/>
                          <a:sym typeface="Century Gothic"/>
                        </a:rPr>
                        <a:t>Bénéfices attendus</a:t>
                      </a:r>
                      <a:endParaRPr b="1" sz="8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606200">
                <a:tc gridSpan="2">
                  <a:txBody>
                    <a:bodyPr/>
                    <a:lstStyle/>
                    <a:p>
                      <a:pPr indent="-215900" lvl="0" marL="342900" rtl="0" algn="l">
                        <a:spcBef>
                          <a:spcPts val="0"/>
                        </a:spcBef>
                        <a:spcAft>
                          <a:spcPts val="0"/>
                        </a:spcAft>
                        <a:buClr>
                          <a:schemeClr val="dk1"/>
                        </a:buClr>
                        <a:buSzPts val="800"/>
                        <a:buFont typeface="Calibri"/>
                        <a:buChar char="-"/>
                      </a:pPr>
                      <a:r>
                        <a:rPr b="1" i="1" lang="fr" sz="1200">
                          <a:solidFill>
                            <a:srgbClr val="3C78D8"/>
                          </a:solidFill>
                          <a:latin typeface="Caveat"/>
                          <a:ea typeface="Caveat"/>
                          <a:cs typeface="Caveat"/>
                          <a:sym typeface="Caveat"/>
                        </a:rPr>
                        <a:t>Une réponse à la démotivation par un suivi des performances et des recommandations personnalisées. =&gt; Churn réduit, attractivité accrue.</a:t>
                      </a:r>
                      <a:endParaRPr b="1" i="1" sz="1200">
                        <a:solidFill>
                          <a:srgbClr val="3C78D8"/>
                        </a:solidFill>
                        <a:latin typeface="Caveat"/>
                        <a:ea typeface="Caveat"/>
                        <a:cs typeface="Caveat"/>
                        <a:sym typeface="Caveat"/>
                      </a:endParaRPr>
                    </a:p>
                    <a:p>
                      <a:pPr indent="-241300" lvl="0" marL="342900" rtl="0" algn="l">
                        <a:spcBef>
                          <a:spcPts val="0"/>
                        </a:spcBef>
                        <a:spcAft>
                          <a:spcPts val="0"/>
                        </a:spcAft>
                        <a:buClr>
                          <a:srgbClr val="3C78D8"/>
                        </a:buClr>
                        <a:buSzPts val="1200"/>
                        <a:buFont typeface="Caveat"/>
                        <a:buChar char="-"/>
                      </a:pPr>
                      <a:r>
                        <a:rPr b="1" i="1" lang="fr" sz="1200">
                          <a:solidFill>
                            <a:srgbClr val="3C78D8"/>
                          </a:solidFill>
                          <a:latin typeface="Caveat"/>
                          <a:ea typeface="Caveat"/>
                          <a:cs typeface="Caveat"/>
                          <a:sym typeface="Caveat"/>
                        </a:rPr>
                        <a:t>Ce service est différenciant et créateur de valeur: il serait proposé en abonnement supp.</a:t>
                      </a:r>
                      <a:endParaRPr b="1" sz="1200">
                        <a:solidFill>
                          <a:srgbClr val="3C78D8"/>
                        </a:solidFill>
                        <a:latin typeface="Caveat"/>
                        <a:ea typeface="Caveat"/>
                        <a:cs typeface="Caveat"/>
                        <a:sym typeface="Caveat"/>
                      </a:endParaRPr>
                    </a:p>
                  </a:txBody>
                  <a:tcPr marT="0" marB="0" marR="82950" marL="82950">
                    <a:solidFill>
                      <a:srgbClr val="FFFFFF"/>
                    </a:solidFill>
                  </a:tcPr>
                </a:tc>
                <a:tc hMerge="1"/>
              </a:tr>
            </a:tbl>
          </a:graphicData>
        </a:graphic>
      </p:graphicFrame>
      <p:sp>
        <p:nvSpPr>
          <p:cNvPr id="322" name="Google Shape;322;p25"/>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23" name="Google Shape;323;p25"/>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324" name="Google Shape;324;p25"/>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505500" y="732725"/>
            <a:ext cx="8196300" cy="4097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438075" y="47213"/>
            <a:ext cx="40632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#01</a:t>
            </a:r>
            <a:br>
              <a:rPr b="1" lang="fr" sz="1600"/>
            </a:br>
            <a:r>
              <a:rPr b="1" lang="fr" sz="1600"/>
              <a:t>Objectifs stratégiques de Gym Sports</a:t>
            </a:r>
            <a:endParaRPr b="1" sz="1600"/>
          </a:p>
        </p:txBody>
      </p:sp>
      <p:sp>
        <p:nvSpPr>
          <p:cNvPr id="64" name="Google Shape;64;p14"/>
          <p:cNvSpPr txBox="1"/>
          <p:nvPr/>
        </p:nvSpPr>
        <p:spPr>
          <a:xfrm>
            <a:off x="2430975" y="1625850"/>
            <a:ext cx="5300700" cy="22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981400" y="847998"/>
            <a:ext cx="7572000" cy="19917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900"/>
              <a:t>“Dans 5 ans, </a:t>
            </a:r>
            <a:r>
              <a:rPr b="1" lang="fr" sz="900"/>
              <a:t>nous devons être les leaders des</a:t>
            </a:r>
            <a:r>
              <a:rPr lang="fr" sz="900"/>
              <a:t> </a:t>
            </a:r>
            <a:r>
              <a:rPr b="1" i="1" lang="fr" sz="1300">
                <a:solidFill>
                  <a:srgbClr val="3C78D8"/>
                </a:solidFill>
                <a:latin typeface="Caveat"/>
                <a:ea typeface="Caveat"/>
                <a:cs typeface="Caveat"/>
                <a:sym typeface="Caveat"/>
              </a:rPr>
              <a:t>clubs de fitness premium en France</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t/>
            </a:r>
            <a:endParaRPr sz="900"/>
          </a:p>
          <a:p>
            <a:pPr indent="0" lvl="0" marL="0" rtl="0" algn="l">
              <a:spcBef>
                <a:spcPts val="0"/>
              </a:spcBef>
              <a:spcAft>
                <a:spcPts val="0"/>
              </a:spcAft>
              <a:buNone/>
            </a:pPr>
            <a:r>
              <a:rPr lang="fr" sz="900"/>
              <a:t>“</a:t>
            </a:r>
            <a:r>
              <a:rPr b="1" lang="fr" sz="900"/>
              <a:t>En offrant</a:t>
            </a:r>
            <a:r>
              <a:rPr lang="fr" sz="900"/>
              <a:t> ……</a:t>
            </a:r>
            <a:r>
              <a:rPr b="1" i="1" lang="fr" sz="1100">
                <a:solidFill>
                  <a:srgbClr val="3C78D8"/>
                </a:solidFill>
                <a:latin typeface="Caveat"/>
                <a:ea typeface="Caveat"/>
                <a:cs typeface="Caveat"/>
                <a:sym typeface="Caveat"/>
              </a:rPr>
              <a:t>des services de fitness personnalisés</a:t>
            </a:r>
            <a:r>
              <a:rPr lang="fr" sz="1100"/>
              <a:t>…</a:t>
            </a:r>
            <a:r>
              <a:rPr lang="fr" sz="900"/>
              <a:t>…. </a:t>
            </a:r>
            <a:r>
              <a:rPr b="1" lang="fr" sz="900"/>
              <a:t>à </a:t>
            </a:r>
            <a:r>
              <a:rPr b="1" i="1" lang="fr" sz="900">
                <a:solidFill>
                  <a:srgbClr val="3C78D8"/>
                </a:solidFill>
                <a:latin typeface="Caveat"/>
                <a:ea typeface="Caveat"/>
                <a:cs typeface="Caveat"/>
                <a:sym typeface="Caveat"/>
              </a:rPr>
              <a:t>une</a:t>
            </a:r>
            <a:r>
              <a:rPr b="1" i="1" lang="fr" sz="900">
                <a:solidFill>
                  <a:srgbClr val="3C78D8"/>
                </a:solidFill>
                <a:latin typeface="Caveat"/>
                <a:ea typeface="Caveat"/>
                <a:cs typeface="Caveat"/>
                <a:sym typeface="Caveat"/>
              </a:rPr>
              <a:t> c</a:t>
            </a:r>
            <a:r>
              <a:rPr b="1" i="1" lang="fr" sz="1100">
                <a:solidFill>
                  <a:srgbClr val="3C78D8"/>
                </a:solidFill>
                <a:latin typeface="Caveat"/>
                <a:ea typeface="Caveat"/>
                <a:cs typeface="Caveat"/>
                <a:sym typeface="Caveat"/>
              </a:rPr>
              <a:t>lientèle qui recherche un service de qualité et exclusif</a:t>
            </a:r>
            <a:endParaRPr b="1" i="1" sz="1100">
              <a:solidFill>
                <a:srgbClr val="3C78D8"/>
              </a:solidFill>
              <a:latin typeface="Caveat"/>
              <a:ea typeface="Caveat"/>
              <a:cs typeface="Caveat"/>
              <a:sym typeface="Caveat"/>
            </a:endParaRPr>
          </a:p>
          <a:p>
            <a:pPr indent="0" lvl="0" marL="0" rtl="0" algn="l">
              <a:spcBef>
                <a:spcPts val="0"/>
              </a:spcBef>
              <a:spcAft>
                <a:spcPts val="0"/>
              </a:spcAft>
              <a:buNone/>
            </a:pPr>
            <a:r>
              <a:t/>
            </a:r>
            <a:endParaRPr sz="900"/>
          </a:p>
          <a:p>
            <a:pPr indent="0" lvl="0" marL="0" rtl="0" algn="l">
              <a:spcBef>
                <a:spcPts val="0"/>
              </a:spcBef>
              <a:spcAft>
                <a:spcPts val="0"/>
              </a:spcAft>
              <a:buNone/>
            </a:pPr>
            <a:r>
              <a:rPr lang="fr" sz="900"/>
              <a:t>Ce qui se traduit en 3 objectifs stratégiques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#1 </a:t>
            </a:r>
            <a:r>
              <a:rPr b="1" i="1" lang="fr" sz="1100">
                <a:solidFill>
                  <a:srgbClr val="3C78D8"/>
                </a:solidFill>
                <a:latin typeface="Caveat"/>
                <a:ea typeface="Caveat"/>
                <a:cs typeface="Caveat"/>
                <a:sym typeface="Caveat"/>
              </a:rPr>
              <a:t>Transformer notre offre pour que nos clients aient une expérience vraiment </a:t>
            </a:r>
            <a:r>
              <a:rPr b="1" i="1" lang="fr" sz="1100" u="sng">
                <a:solidFill>
                  <a:srgbClr val="3C78D8"/>
                </a:solidFill>
                <a:latin typeface="Caveat"/>
                <a:ea typeface="Caveat"/>
                <a:cs typeface="Caveat"/>
                <a:sym typeface="Caveat"/>
              </a:rPr>
              <a:t>personnalisée</a:t>
            </a:r>
            <a:endParaRPr sz="1100" u="sng"/>
          </a:p>
          <a:p>
            <a:pPr indent="0" lvl="0" marL="0" rtl="0" algn="l">
              <a:spcBef>
                <a:spcPts val="0"/>
              </a:spcBef>
              <a:spcAft>
                <a:spcPts val="0"/>
              </a:spcAft>
              <a:buNone/>
            </a:pPr>
            <a:r>
              <a:t/>
            </a:r>
            <a:endParaRPr sz="900"/>
          </a:p>
          <a:p>
            <a:pPr indent="0" lvl="0" marL="0" rtl="0" algn="l">
              <a:spcBef>
                <a:spcPts val="0"/>
              </a:spcBef>
              <a:spcAft>
                <a:spcPts val="0"/>
              </a:spcAft>
              <a:buNone/>
            </a:pPr>
            <a:r>
              <a:rPr lang="fr" sz="900"/>
              <a:t>#2 </a:t>
            </a:r>
            <a:r>
              <a:rPr b="1" i="1" lang="fr" sz="1100">
                <a:solidFill>
                  <a:srgbClr val="3C78D8"/>
                </a:solidFill>
                <a:latin typeface="Caveat"/>
                <a:ea typeface="Caveat"/>
                <a:cs typeface="Caveat"/>
                <a:sym typeface="Caveat"/>
              </a:rPr>
              <a:t>Adapter notre offre pour que ce service soit livré au </a:t>
            </a:r>
            <a:r>
              <a:rPr b="1" i="1" lang="fr" sz="1100" u="sng">
                <a:solidFill>
                  <a:srgbClr val="3C78D8"/>
                </a:solidFill>
                <a:latin typeface="Caveat"/>
                <a:ea typeface="Caveat"/>
                <a:cs typeface="Caveat"/>
                <a:sym typeface="Caveat"/>
              </a:rPr>
              <a:t>coût le plus bas</a:t>
            </a:r>
            <a:endParaRPr b="1" i="1" sz="1100" u="sng">
              <a:solidFill>
                <a:srgbClr val="3C78D8"/>
              </a:solidFill>
              <a:latin typeface="Caveat"/>
              <a:ea typeface="Caveat"/>
              <a:cs typeface="Caveat"/>
              <a:sym typeface="Caveat"/>
            </a:endParaRPr>
          </a:p>
          <a:p>
            <a:pPr indent="0" lvl="0" marL="0" rtl="0" algn="l">
              <a:spcBef>
                <a:spcPts val="0"/>
              </a:spcBef>
              <a:spcAft>
                <a:spcPts val="0"/>
              </a:spcAft>
              <a:buNone/>
            </a:pPr>
            <a:r>
              <a:t/>
            </a:r>
            <a:endParaRPr sz="900"/>
          </a:p>
          <a:p>
            <a:pPr indent="0" lvl="0" marL="0" rtl="0" algn="l">
              <a:spcBef>
                <a:spcPts val="0"/>
              </a:spcBef>
              <a:spcAft>
                <a:spcPts val="0"/>
              </a:spcAft>
              <a:buNone/>
            </a:pPr>
            <a:r>
              <a:rPr lang="fr" sz="900"/>
              <a:t>#3 </a:t>
            </a:r>
            <a:r>
              <a:rPr b="1" i="1" lang="fr" sz="1100">
                <a:solidFill>
                  <a:srgbClr val="3C78D8"/>
                </a:solidFill>
                <a:latin typeface="Caveat"/>
                <a:ea typeface="Caveat"/>
                <a:cs typeface="Caveat"/>
                <a:sym typeface="Caveat"/>
              </a:rPr>
              <a:t>Structurer notre offre pour cibler des segments de clientèle </a:t>
            </a:r>
            <a:r>
              <a:rPr b="1" i="1" lang="fr" sz="1100" u="sng">
                <a:solidFill>
                  <a:srgbClr val="3C78D8"/>
                </a:solidFill>
                <a:latin typeface="Caveat"/>
                <a:ea typeface="Caveat"/>
                <a:cs typeface="Caveat"/>
                <a:sym typeface="Caveat"/>
              </a:rPr>
              <a:t>à forte rentabilité </a:t>
            </a:r>
            <a:endParaRPr sz="900" u="sng"/>
          </a:p>
        </p:txBody>
      </p:sp>
      <p:pic>
        <p:nvPicPr>
          <p:cNvPr id="66" name="Google Shape;66;p14"/>
          <p:cNvPicPr preferRelativeResize="0"/>
          <p:nvPr/>
        </p:nvPicPr>
        <p:blipFill>
          <a:blip r:embed="rId3">
            <a:alphaModFix/>
          </a:blip>
          <a:stretch>
            <a:fillRect/>
          </a:stretch>
        </p:blipFill>
        <p:spPr>
          <a:xfrm>
            <a:off x="561650" y="2831006"/>
            <a:ext cx="1084462" cy="1084462"/>
          </a:xfrm>
          <a:prstGeom prst="rect">
            <a:avLst/>
          </a:prstGeom>
          <a:noFill/>
          <a:ln>
            <a:noFill/>
          </a:ln>
        </p:spPr>
      </p:pic>
      <p:sp>
        <p:nvSpPr>
          <p:cNvPr id="67" name="Google Shape;67;p14"/>
          <p:cNvSpPr/>
          <p:nvPr/>
        </p:nvSpPr>
        <p:spPr>
          <a:xfrm>
            <a:off x="2341750" y="3180431"/>
            <a:ext cx="6302400" cy="15900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Ou, exprimé de façon libre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La clientèle à forts revenus demande des services </a:t>
            </a:r>
            <a:r>
              <a:rPr b="1" i="1" lang="fr" sz="1300" u="sng">
                <a:solidFill>
                  <a:srgbClr val="3C78D8"/>
                </a:solidFill>
                <a:latin typeface="Caveat"/>
                <a:ea typeface="Caveat"/>
                <a:cs typeface="Caveat"/>
                <a:sym typeface="Caveat"/>
              </a:rPr>
              <a:t>personnalisés</a:t>
            </a:r>
            <a:r>
              <a:rPr b="1" i="1" lang="fr" sz="1300">
                <a:solidFill>
                  <a:srgbClr val="3C78D8"/>
                </a:solidFill>
                <a:latin typeface="Caveat"/>
                <a:ea typeface="Caveat"/>
                <a:cs typeface="Caveat"/>
                <a:sym typeface="Caveat"/>
              </a:rPr>
              <a:t>. Les fitness centers répondent à cette demande en offrant des coachs dédiés, ce qui est coûteux tout en manquant de précision et de résultats. </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Gym Sports peut devenir le leader des fitness centers </a:t>
            </a:r>
            <a:r>
              <a:rPr b="1" i="1" lang="fr" sz="1300" u="sng">
                <a:solidFill>
                  <a:srgbClr val="3C78D8"/>
                </a:solidFill>
                <a:latin typeface="Caveat"/>
                <a:ea typeface="Caveat"/>
                <a:cs typeface="Caveat"/>
                <a:sym typeface="Caveat"/>
              </a:rPr>
              <a:t>premium </a:t>
            </a:r>
            <a:r>
              <a:rPr b="1" i="1" lang="fr" sz="1300">
                <a:solidFill>
                  <a:srgbClr val="3C78D8"/>
                </a:solidFill>
                <a:latin typeface="Caveat"/>
                <a:ea typeface="Caveat"/>
                <a:cs typeface="Caveat"/>
                <a:sym typeface="Caveat"/>
              </a:rPr>
              <a:t>en développant une offre et une identité de marque centrée sur du service véritablement </a:t>
            </a:r>
            <a:r>
              <a:rPr b="1" i="1" lang="fr" sz="1300" u="sng">
                <a:solidFill>
                  <a:srgbClr val="3C78D8"/>
                </a:solidFill>
                <a:latin typeface="Caveat"/>
                <a:ea typeface="Caveat"/>
                <a:cs typeface="Caveat"/>
                <a:sym typeface="Caveat"/>
              </a:rPr>
              <a:t>personnalisé</a:t>
            </a:r>
            <a:r>
              <a:rPr b="1" i="1" lang="fr" sz="1300">
                <a:solidFill>
                  <a:srgbClr val="3C78D8"/>
                </a:solidFill>
                <a:latin typeface="Caveat"/>
                <a:ea typeface="Caveat"/>
                <a:cs typeface="Caveat"/>
                <a:sym typeface="Caveat"/>
              </a:rPr>
              <a:t>,, </a:t>
            </a:r>
            <a:r>
              <a:rPr b="1" i="1" lang="fr" sz="1300" u="sng">
                <a:solidFill>
                  <a:srgbClr val="3C78D8"/>
                </a:solidFill>
                <a:latin typeface="Caveat"/>
                <a:ea typeface="Caveat"/>
                <a:cs typeface="Caveat"/>
                <a:sym typeface="Caveat"/>
              </a:rPr>
              <a:t>rendu possible par une collecte et analyse de la donnée</a:t>
            </a:r>
            <a:r>
              <a:rPr b="1" i="1" lang="fr" sz="1300">
                <a:solidFill>
                  <a:srgbClr val="3C78D8"/>
                </a:solidFill>
                <a:latin typeface="Caveat"/>
                <a:ea typeface="Caveat"/>
                <a:cs typeface="Caveat"/>
                <a:sym typeface="Caveat"/>
              </a:rPr>
              <a:t>.</a:t>
            </a:r>
            <a:endParaRPr b="1" i="1" sz="1300">
              <a:solidFill>
                <a:srgbClr val="3C78D8"/>
              </a:solidFill>
              <a:latin typeface="Caveat"/>
              <a:ea typeface="Caveat"/>
              <a:cs typeface="Caveat"/>
              <a:sym typeface="Caveat"/>
            </a:endParaRPr>
          </a:p>
        </p:txBody>
      </p:sp>
      <p:sp>
        <p:nvSpPr>
          <p:cNvPr id="68" name="Google Shape;68;p14"/>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 Créé par : </a:t>
            </a:r>
            <a:r>
              <a:rPr b="1" i="1" lang="fr" sz="1600">
                <a:solidFill>
                  <a:srgbClr val="3C78D8"/>
                </a:solidFill>
                <a:latin typeface="Caveat"/>
                <a:ea typeface="Caveat"/>
                <a:cs typeface="Caveat"/>
                <a:sym typeface="Caveat"/>
              </a:rPr>
              <a:t>Caroline Verdon, Dir Marketing Gym Sports</a:t>
            </a:r>
            <a:endParaRPr b="1" i="1" sz="1600">
              <a:solidFill>
                <a:srgbClr val="3C78D8"/>
              </a:solidFill>
              <a:latin typeface="Caveat"/>
              <a:ea typeface="Caveat"/>
              <a:cs typeface="Caveat"/>
              <a:sym typeface="Caveat"/>
            </a:endParaRPr>
          </a:p>
        </p:txBody>
      </p:sp>
      <p:sp>
        <p:nvSpPr>
          <p:cNvPr id="69" name="Google Shape;69;p14"/>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Date : 	   _____</a:t>
            </a:r>
            <a:r>
              <a:rPr b="1" i="1" lang="fr" sz="1600">
                <a:solidFill>
                  <a:srgbClr val="3C78D8"/>
                </a:solidFill>
                <a:latin typeface="Caveat"/>
                <a:ea typeface="Caveat"/>
                <a:cs typeface="Caveat"/>
                <a:sym typeface="Caveat"/>
              </a:rPr>
              <a:t>15 Mai</a:t>
            </a:r>
            <a:r>
              <a:rPr lang="fr" sz="1200"/>
              <a:t>_____</a:t>
            </a:r>
            <a:endParaRPr sz="1200"/>
          </a:p>
        </p:txBody>
      </p:sp>
      <p:sp>
        <p:nvSpPr>
          <p:cNvPr id="70" name="Google Shape;70;p14"/>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438075" y="51425"/>
            <a:ext cx="2356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#02</a:t>
            </a:r>
            <a:endParaRPr b="1" sz="1600"/>
          </a:p>
          <a:p>
            <a:pPr indent="0" lvl="0" marL="0" rtl="0" algn="l">
              <a:spcBef>
                <a:spcPts val="0"/>
              </a:spcBef>
              <a:spcAft>
                <a:spcPts val="0"/>
              </a:spcAft>
              <a:buClr>
                <a:schemeClr val="dk1"/>
              </a:buClr>
              <a:buSzPts val="1100"/>
              <a:buFont typeface="Arial"/>
              <a:buNone/>
            </a:pPr>
            <a:r>
              <a:rPr b="1" lang="fr" sz="800">
                <a:solidFill>
                  <a:srgbClr val="CC0000"/>
                </a:solidFill>
              </a:rPr>
              <a:t>quelle partie prenante votre projet va-t-il servir? (cochez une seule option)</a:t>
            </a:r>
            <a:endParaRPr b="1" sz="800">
              <a:solidFill>
                <a:srgbClr val="CC0000"/>
              </a:solidFill>
            </a:endParaRPr>
          </a:p>
          <a:p>
            <a:pPr indent="0" lvl="0" marL="0" rtl="0" algn="l">
              <a:spcBef>
                <a:spcPts val="0"/>
              </a:spcBef>
              <a:spcAft>
                <a:spcPts val="0"/>
              </a:spcAft>
              <a:buNone/>
            </a:pPr>
            <a:r>
              <a:t/>
            </a:r>
            <a:endParaRPr b="1" sz="1600"/>
          </a:p>
        </p:txBody>
      </p:sp>
      <p:sp>
        <p:nvSpPr>
          <p:cNvPr id="76" name="Google Shape;76;p15"/>
          <p:cNvSpPr/>
          <p:nvPr/>
        </p:nvSpPr>
        <p:spPr>
          <a:xfrm>
            <a:off x="505500" y="804575"/>
            <a:ext cx="8196300" cy="4026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7" name="Google Shape;77;p15"/>
          <p:cNvSpPr txBox="1"/>
          <p:nvPr/>
        </p:nvSpPr>
        <p:spPr>
          <a:xfrm>
            <a:off x="732725" y="1340350"/>
            <a:ext cx="2169600" cy="33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Siège social / Services centraux / Fonctions supports</a:t>
            </a:r>
            <a:endParaRPr sz="1100"/>
          </a:p>
        </p:txBody>
      </p:sp>
      <p:pic>
        <p:nvPicPr>
          <p:cNvPr descr="office.png" id="78" name="Google Shape;78;p15"/>
          <p:cNvPicPr preferRelativeResize="0"/>
          <p:nvPr/>
        </p:nvPicPr>
        <p:blipFill>
          <a:blip r:embed="rId3">
            <a:alphaModFix/>
          </a:blip>
          <a:stretch>
            <a:fillRect/>
          </a:stretch>
        </p:blipFill>
        <p:spPr>
          <a:xfrm>
            <a:off x="1630587" y="929430"/>
            <a:ext cx="373875" cy="384319"/>
          </a:xfrm>
          <a:prstGeom prst="rect">
            <a:avLst/>
          </a:prstGeom>
          <a:noFill/>
          <a:ln>
            <a:noFill/>
          </a:ln>
        </p:spPr>
      </p:pic>
      <p:pic>
        <p:nvPicPr>
          <p:cNvPr descr="factory.png" id="79" name="Google Shape;79;p15"/>
          <p:cNvPicPr preferRelativeResize="0"/>
          <p:nvPr/>
        </p:nvPicPr>
        <p:blipFill>
          <a:blip r:embed="rId4">
            <a:alphaModFix/>
          </a:blip>
          <a:stretch>
            <a:fillRect/>
          </a:stretch>
        </p:blipFill>
        <p:spPr>
          <a:xfrm>
            <a:off x="1569613" y="1964624"/>
            <a:ext cx="495825" cy="509673"/>
          </a:xfrm>
          <a:prstGeom prst="rect">
            <a:avLst/>
          </a:prstGeom>
          <a:noFill/>
          <a:ln>
            <a:noFill/>
          </a:ln>
        </p:spPr>
      </p:pic>
      <p:sp>
        <p:nvSpPr>
          <p:cNvPr id="80" name="Google Shape;80;p15"/>
          <p:cNvSpPr txBox="1"/>
          <p:nvPr/>
        </p:nvSpPr>
        <p:spPr>
          <a:xfrm>
            <a:off x="895775" y="2510486"/>
            <a:ext cx="1843500" cy="334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fr" sz="1100"/>
              <a:t>Production</a:t>
            </a:r>
            <a:endParaRPr/>
          </a:p>
        </p:txBody>
      </p:sp>
      <p:pic>
        <p:nvPicPr>
          <p:cNvPr id="81" name="Google Shape;81;p15"/>
          <p:cNvPicPr preferRelativeResize="0"/>
          <p:nvPr/>
        </p:nvPicPr>
        <p:blipFill>
          <a:blip r:embed="rId5">
            <a:alphaModFix/>
          </a:blip>
          <a:stretch>
            <a:fillRect/>
          </a:stretch>
        </p:blipFill>
        <p:spPr>
          <a:xfrm>
            <a:off x="1630591" y="3125164"/>
            <a:ext cx="373869" cy="384312"/>
          </a:xfrm>
          <a:prstGeom prst="rect">
            <a:avLst/>
          </a:prstGeom>
          <a:noFill/>
          <a:ln>
            <a:noFill/>
          </a:ln>
        </p:spPr>
      </p:pic>
      <p:pic>
        <p:nvPicPr>
          <p:cNvPr id="82" name="Google Shape;82;p15"/>
          <p:cNvPicPr preferRelativeResize="0"/>
          <p:nvPr/>
        </p:nvPicPr>
        <p:blipFill>
          <a:blip r:embed="rId6">
            <a:alphaModFix/>
          </a:blip>
          <a:stretch>
            <a:fillRect/>
          </a:stretch>
        </p:blipFill>
        <p:spPr>
          <a:xfrm>
            <a:off x="1597177" y="3934488"/>
            <a:ext cx="440695" cy="453000"/>
          </a:xfrm>
          <a:prstGeom prst="rect">
            <a:avLst/>
          </a:prstGeom>
          <a:noFill/>
          <a:ln>
            <a:noFill/>
          </a:ln>
        </p:spPr>
      </p:pic>
      <p:sp>
        <p:nvSpPr>
          <p:cNvPr id="83" name="Google Shape;83;p15"/>
          <p:cNvSpPr txBox="1"/>
          <p:nvPr/>
        </p:nvSpPr>
        <p:spPr>
          <a:xfrm>
            <a:off x="1036625" y="3477450"/>
            <a:ext cx="15618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100"/>
              <a:t>Clients / utilisateurs</a:t>
            </a:r>
            <a:endParaRPr sz="1100"/>
          </a:p>
        </p:txBody>
      </p:sp>
      <p:sp>
        <p:nvSpPr>
          <p:cNvPr id="84" name="Google Shape;84;p15"/>
          <p:cNvSpPr txBox="1"/>
          <p:nvPr/>
        </p:nvSpPr>
        <p:spPr>
          <a:xfrm>
            <a:off x="920825" y="4382559"/>
            <a:ext cx="1793400" cy="29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fr" sz="1100"/>
              <a:t>Nouveaux marchés</a:t>
            </a:r>
            <a:endParaRPr sz="1100"/>
          </a:p>
        </p:txBody>
      </p:sp>
      <p:sp>
        <p:nvSpPr>
          <p:cNvPr id="85" name="Google Shape;85;p15"/>
          <p:cNvSpPr txBox="1"/>
          <p:nvPr/>
        </p:nvSpPr>
        <p:spPr>
          <a:xfrm>
            <a:off x="3085175" y="918675"/>
            <a:ext cx="55086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du service / type d’utilisateur ciblé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_________________________________________________</a:t>
            </a:r>
            <a:endParaRPr sz="1200"/>
          </a:p>
        </p:txBody>
      </p:sp>
      <p:sp>
        <p:nvSpPr>
          <p:cNvPr id="86" name="Google Shape;86;p15"/>
          <p:cNvSpPr txBox="1"/>
          <p:nvPr/>
        </p:nvSpPr>
        <p:spPr>
          <a:xfrm>
            <a:off x="3085175" y="1946825"/>
            <a:ext cx="55086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du service / type d’utilisateur ciblé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_________________________________________________</a:t>
            </a:r>
            <a:endParaRPr sz="1200"/>
          </a:p>
        </p:txBody>
      </p:sp>
      <p:sp>
        <p:nvSpPr>
          <p:cNvPr id="87" name="Google Shape;87;p15"/>
          <p:cNvSpPr txBox="1"/>
          <p:nvPr/>
        </p:nvSpPr>
        <p:spPr>
          <a:xfrm>
            <a:off x="3085175" y="2981800"/>
            <a:ext cx="55086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du segment de clientèle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solidFill>
                  <a:schemeClr val="dk1"/>
                </a:solidFill>
              </a:rPr>
              <a:t>____</a:t>
            </a:r>
            <a:r>
              <a:rPr b="1" i="1" lang="fr" sz="1600">
                <a:solidFill>
                  <a:srgbClr val="3C78D8"/>
                </a:solidFill>
                <a:latin typeface="Caveat"/>
                <a:ea typeface="Caveat"/>
                <a:cs typeface="Caveat"/>
                <a:sym typeface="Caveat"/>
              </a:rPr>
              <a:t>Membres d’un club Gym Sports_</a:t>
            </a:r>
            <a:r>
              <a:rPr lang="fr" sz="1200"/>
              <a:t>______________________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88" name="Google Shape;88;p15"/>
          <p:cNvSpPr txBox="1"/>
          <p:nvPr/>
        </p:nvSpPr>
        <p:spPr>
          <a:xfrm>
            <a:off x="3085175" y="3934494"/>
            <a:ext cx="55086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du marché à cibler / nouveau segment de clientèle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_________________________________________________</a:t>
            </a:r>
            <a:endParaRPr sz="1200"/>
          </a:p>
        </p:txBody>
      </p:sp>
      <p:sp>
        <p:nvSpPr>
          <p:cNvPr id="89" name="Google Shape;89;p15"/>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90" name="Google Shape;90;p15"/>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91" name="Google Shape;91;p15"/>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92" name="Google Shape;92;p15"/>
          <p:cNvSpPr txBox="1"/>
          <p:nvPr/>
        </p:nvSpPr>
        <p:spPr>
          <a:xfrm>
            <a:off x="505500" y="1228150"/>
            <a:ext cx="43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rgbClr val="000000"/>
                </a:solidFill>
              </a:rPr>
              <a:t>❑</a:t>
            </a:r>
            <a:endParaRPr sz="700"/>
          </a:p>
        </p:txBody>
      </p:sp>
      <p:sp>
        <p:nvSpPr>
          <p:cNvPr id="93" name="Google Shape;93;p15"/>
          <p:cNvSpPr txBox="1"/>
          <p:nvPr/>
        </p:nvSpPr>
        <p:spPr>
          <a:xfrm>
            <a:off x="505500" y="2220288"/>
            <a:ext cx="43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rgbClr val="000000"/>
                </a:solidFill>
              </a:rPr>
              <a:t>❑</a:t>
            </a:r>
            <a:endParaRPr sz="700"/>
          </a:p>
        </p:txBody>
      </p:sp>
      <p:sp>
        <p:nvSpPr>
          <p:cNvPr id="94" name="Google Shape;94;p15"/>
          <p:cNvSpPr txBox="1"/>
          <p:nvPr/>
        </p:nvSpPr>
        <p:spPr>
          <a:xfrm>
            <a:off x="505500" y="3301413"/>
            <a:ext cx="43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rgbClr val="000000"/>
                </a:solidFill>
              </a:rPr>
              <a:t>❑</a:t>
            </a:r>
            <a:endParaRPr sz="700"/>
          </a:p>
        </p:txBody>
      </p:sp>
      <p:sp>
        <p:nvSpPr>
          <p:cNvPr id="95" name="Google Shape;95;p15"/>
          <p:cNvSpPr txBox="1"/>
          <p:nvPr/>
        </p:nvSpPr>
        <p:spPr>
          <a:xfrm>
            <a:off x="505500" y="4095963"/>
            <a:ext cx="43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700">
                <a:solidFill>
                  <a:srgbClr val="000000"/>
                </a:solidFill>
              </a:rPr>
              <a:t>❑</a:t>
            </a:r>
            <a:endParaRPr sz="700"/>
          </a:p>
        </p:txBody>
      </p:sp>
      <p:sp>
        <p:nvSpPr>
          <p:cNvPr id="96" name="Google Shape;96;p15"/>
          <p:cNvSpPr/>
          <p:nvPr/>
        </p:nvSpPr>
        <p:spPr>
          <a:xfrm>
            <a:off x="589050" y="3397875"/>
            <a:ext cx="193975" cy="125150"/>
          </a:xfrm>
          <a:custGeom>
            <a:rect b="b" l="l" r="r" t="t"/>
            <a:pathLst>
              <a:path extrusionOk="0" h="5006" w="7759">
                <a:moveTo>
                  <a:pt x="0" y="575"/>
                </a:moveTo>
                <a:cubicBezTo>
                  <a:pt x="1587" y="1844"/>
                  <a:pt x="2340" y="4393"/>
                  <a:pt x="4311" y="4885"/>
                </a:cubicBezTo>
                <a:cubicBezTo>
                  <a:pt x="6245" y="5368"/>
                  <a:pt x="6350" y="1409"/>
                  <a:pt x="7759" y="0"/>
                </a:cubicBezTo>
              </a:path>
            </a:pathLst>
          </a:custGeom>
          <a:noFill/>
          <a:ln cap="flat" cmpd="sng" w="19050">
            <a:solidFill>
              <a:srgbClr val="6D9EEB"/>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p:nvPr/>
        </p:nvSpPr>
        <p:spPr>
          <a:xfrm>
            <a:off x="505500" y="754275"/>
            <a:ext cx="8196300" cy="4076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5932425" y="1095125"/>
            <a:ext cx="2572500" cy="233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618725" y="1097999"/>
            <a:ext cx="5204700" cy="233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04" name="Google Shape;104;p16"/>
          <p:cNvSpPr/>
          <p:nvPr/>
        </p:nvSpPr>
        <p:spPr>
          <a:xfrm>
            <a:off x="579025" y="3481850"/>
            <a:ext cx="8064900" cy="1287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38075" y="51413"/>
            <a:ext cx="44598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#03 (version B2C)</a:t>
            </a:r>
            <a:endParaRPr b="1" sz="1600"/>
          </a:p>
          <a:p>
            <a:pPr indent="0" lvl="0" marL="0" rtl="0" algn="l">
              <a:spcBef>
                <a:spcPts val="0"/>
              </a:spcBef>
              <a:spcAft>
                <a:spcPts val="0"/>
              </a:spcAft>
              <a:buNone/>
            </a:pPr>
            <a:r>
              <a:rPr b="1" lang="fr" sz="1600"/>
              <a:t>Définir le profil de </a:t>
            </a:r>
            <a:r>
              <a:rPr b="1" lang="fr" sz="1600"/>
              <a:t>l'utilisateur/trice</a:t>
            </a:r>
            <a:endParaRPr b="1" sz="1600"/>
          </a:p>
          <a:p>
            <a:pPr indent="0" lvl="0" marL="0" rtl="0" algn="l">
              <a:spcBef>
                <a:spcPts val="0"/>
              </a:spcBef>
              <a:spcAft>
                <a:spcPts val="0"/>
              </a:spcAft>
              <a:buNone/>
            </a:pPr>
            <a:r>
              <a:t/>
            </a:r>
            <a:endParaRPr b="1" sz="1600"/>
          </a:p>
        </p:txBody>
      </p:sp>
      <p:sp>
        <p:nvSpPr>
          <p:cNvPr id="106" name="Google Shape;106;p16"/>
          <p:cNvSpPr txBox="1"/>
          <p:nvPr/>
        </p:nvSpPr>
        <p:spPr>
          <a:xfrm>
            <a:off x="2380150" y="708056"/>
            <a:ext cx="58161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a:t>
            </a:r>
            <a:r>
              <a:rPr b="1" i="1" lang="fr" sz="1800">
                <a:solidFill>
                  <a:srgbClr val="3C78D8"/>
                </a:solidFill>
                <a:latin typeface="Caveat"/>
                <a:ea typeface="Caveat"/>
                <a:cs typeface="Caveat"/>
                <a:sym typeface="Caveat"/>
              </a:rPr>
              <a:t>Pauline Chevalier</a:t>
            </a:r>
            <a:r>
              <a:rPr lang="fr"/>
              <a:t>_</a:t>
            </a:r>
            <a:r>
              <a:rPr lang="fr"/>
              <a:t>_____________________</a:t>
            </a:r>
            <a:endParaRPr/>
          </a:p>
        </p:txBody>
      </p:sp>
      <p:sp>
        <p:nvSpPr>
          <p:cNvPr id="107" name="Google Shape;107;p16"/>
          <p:cNvSpPr txBox="1"/>
          <p:nvPr/>
        </p:nvSpPr>
        <p:spPr>
          <a:xfrm>
            <a:off x="709175" y="1191313"/>
            <a:ext cx="5023800" cy="21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900"/>
              <a:t>Age</a:t>
            </a:r>
            <a:r>
              <a:rPr lang="fr" sz="900"/>
              <a:t> : 			 _____</a:t>
            </a:r>
            <a:r>
              <a:rPr lang="fr" sz="900">
                <a:solidFill>
                  <a:schemeClr val="dk1"/>
                </a:solidFill>
              </a:rPr>
              <a:t>_</a:t>
            </a:r>
            <a:r>
              <a:rPr b="1" i="1" lang="fr" sz="1500">
                <a:solidFill>
                  <a:srgbClr val="3C78D8"/>
                </a:solidFill>
                <a:latin typeface="Caveat"/>
                <a:ea typeface="Caveat"/>
                <a:cs typeface="Caveat"/>
                <a:sym typeface="Caveat"/>
              </a:rPr>
              <a:t>45</a:t>
            </a:r>
            <a:r>
              <a:rPr lang="fr" sz="900"/>
              <a:t>________</a:t>
            </a:r>
            <a:endParaRPr sz="900"/>
          </a:p>
          <a:p>
            <a:pPr indent="0" lvl="0" marL="0" rtl="0" algn="l">
              <a:spcBef>
                <a:spcPts val="0"/>
              </a:spcBef>
              <a:spcAft>
                <a:spcPts val="0"/>
              </a:spcAft>
              <a:buNone/>
            </a:pPr>
            <a:r>
              <a:rPr b="1" lang="fr" sz="900"/>
              <a:t>Genre :</a:t>
            </a:r>
            <a:r>
              <a:rPr lang="fr" sz="900"/>
              <a:t>		 ______</a:t>
            </a:r>
            <a:r>
              <a:rPr b="1" lang="fr" sz="1100">
                <a:solidFill>
                  <a:srgbClr val="049CCF"/>
                </a:solidFill>
                <a:latin typeface="Caveat"/>
                <a:ea typeface="Caveat"/>
                <a:cs typeface="Caveat"/>
                <a:sym typeface="Caveat"/>
              </a:rPr>
              <a:t>Femme</a:t>
            </a:r>
            <a:r>
              <a:rPr lang="fr" sz="900"/>
              <a:t>_________</a:t>
            </a:r>
            <a:endParaRPr sz="900"/>
          </a:p>
          <a:p>
            <a:pPr indent="0" lvl="0" marL="0" rtl="0" algn="l">
              <a:spcBef>
                <a:spcPts val="0"/>
              </a:spcBef>
              <a:spcAft>
                <a:spcPts val="0"/>
              </a:spcAft>
              <a:buNone/>
            </a:pPr>
            <a:r>
              <a:rPr b="1" lang="fr" sz="900"/>
              <a:t>Statut marital</a:t>
            </a:r>
            <a:r>
              <a:rPr lang="fr" sz="900"/>
              <a:t>: 	 _____</a:t>
            </a:r>
            <a:r>
              <a:rPr b="1" lang="fr" sz="1100">
                <a:solidFill>
                  <a:srgbClr val="049CCF"/>
                </a:solidFill>
                <a:latin typeface="Caveat"/>
                <a:ea typeface="Caveat"/>
                <a:cs typeface="Caveat"/>
                <a:sym typeface="Caveat"/>
              </a:rPr>
              <a:t>Mariée</a:t>
            </a:r>
            <a:r>
              <a:rPr lang="fr" sz="900"/>
              <a:t>__________</a:t>
            </a:r>
            <a:endParaRPr sz="900"/>
          </a:p>
          <a:p>
            <a:pPr indent="0" lvl="0" marL="0" rtl="0" algn="l">
              <a:spcBef>
                <a:spcPts val="0"/>
              </a:spcBef>
              <a:spcAft>
                <a:spcPts val="0"/>
              </a:spcAft>
              <a:buNone/>
            </a:pPr>
            <a:r>
              <a:t/>
            </a:r>
            <a:endParaRPr b="1" sz="900"/>
          </a:p>
          <a:p>
            <a:pPr indent="0" lvl="0" marL="0" rtl="0" algn="l">
              <a:spcBef>
                <a:spcPts val="0"/>
              </a:spcBef>
              <a:spcAft>
                <a:spcPts val="0"/>
              </a:spcAft>
              <a:buNone/>
            </a:pPr>
            <a:r>
              <a:rPr b="1" lang="fr" sz="900"/>
              <a:t>Nombre d’enfants</a:t>
            </a:r>
            <a:r>
              <a:rPr lang="fr" sz="900"/>
              <a:t> :	 _______</a:t>
            </a:r>
            <a:r>
              <a:rPr b="1" lang="fr" sz="1500">
                <a:solidFill>
                  <a:srgbClr val="049CCF"/>
                </a:solidFill>
                <a:latin typeface="Caveat"/>
                <a:ea typeface="Caveat"/>
                <a:cs typeface="Caveat"/>
                <a:sym typeface="Caveat"/>
              </a:rPr>
              <a:t>2</a:t>
            </a:r>
            <a:r>
              <a:rPr lang="fr" sz="900"/>
              <a:t>________</a:t>
            </a:r>
            <a:endParaRPr sz="900"/>
          </a:p>
          <a:p>
            <a:pPr indent="0" lvl="0" marL="0" rtl="0" algn="l">
              <a:spcBef>
                <a:spcPts val="0"/>
              </a:spcBef>
              <a:spcAft>
                <a:spcPts val="0"/>
              </a:spcAft>
              <a:buNone/>
            </a:pPr>
            <a:r>
              <a:rPr b="1" lang="fr" sz="900"/>
              <a:t>Emploi </a:t>
            </a:r>
            <a:r>
              <a:rPr lang="fr" sz="900"/>
              <a:t>: 	 _</a:t>
            </a:r>
            <a:r>
              <a:rPr b="1" lang="fr" sz="1500">
                <a:solidFill>
                  <a:srgbClr val="049CCF"/>
                </a:solidFill>
                <a:latin typeface="Caveat"/>
                <a:ea typeface="Caveat"/>
                <a:cs typeface="Caveat"/>
                <a:sym typeface="Caveat"/>
              </a:rPr>
              <a:t>Chef comptable</a:t>
            </a:r>
            <a:r>
              <a:rPr lang="fr" sz="900"/>
              <a:t> ___</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Revenu mensuel net </a:t>
            </a:r>
            <a:r>
              <a:rPr lang="fr" sz="900"/>
              <a:t>:	 ____</a:t>
            </a:r>
            <a:r>
              <a:rPr b="1" lang="fr" sz="1100">
                <a:solidFill>
                  <a:srgbClr val="049CCF"/>
                </a:solidFill>
                <a:latin typeface="Caveat"/>
                <a:ea typeface="Caveat"/>
                <a:cs typeface="Caveat"/>
                <a:sym typeface="Caveat"/>
              </a:rPr>
              <a:t>32</a:t>
            </a:r>
            <a:r>
              <a:rPr b="1" lang="fr" sz="1100">
                <a:solidFill>
                  <a:srgbClr val="049CCF"/>
                </a:solidFill>
                <a:latin typeface="Caveat"/>
                <a:ea typeface="Caveat"/>
                <a:cs typeface="Caveat"/>
                <a:sym typeface="Caveat"/>
              </a:rPr>
              <a:t>00€</a:t>
            </a:r>
            <a:r>
              <a:rPr lang="fr" sz="900"/>
              <a:t>___________</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Pays et ville de résidence </a:t>
            </a:r>
            <a:r>
              <a:rPr lang="fr" sz="900"/>
              <a:t>: ___</a:t>
            </a:r>
            <a:r>
              <a:rPr b="1" lang="fr" sz="1100">
                <a:solidFill>
                  <a:srgbClr val="049CCF"/>
                </a:solidFill>
                <a:latin typeface="Caveat"/>
                <a:ea typeface="Caveat"/>
                <a:cs typeface="Caveat"/>
                <a:sym typeface="Caveat"/>
              </a:rPr>
              <a:t>Nantes</a:t>
            </a:r>
            <a:r>
              <a:rPr lang="fr" sz="900"/>
              <a:t>____________</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Formation </a:t>
            </a:r>
            <a:r>
              <a:rPr lang="fr" sz="900"/>
              <a:t>: lycée / université / autre : _</a:t>
            </a:r>
            <a:r>
              <a:rPr b="1" lang="fr" sz="900">
                <a:solidFill>
                  <a:srgbClr val="049CCF"/>
                </a:solidFill>
                <a:latin typeface="Caveat"/>
                <a:ea typeface="Caveat"/>
                <a:cs typeface="Caveat"/>
                <a:sym typeface="Caveat"/>
              </a:rPr>
              <a:t>Master en gestion</a:t>
            </a:r>
            <a:r>
              <a:rPr lang="fr" sz="900"/>
              <a:t>___</a:t>
            </a:r>
            <a:endParaRPr sz="900"/>
          </a:p>
        </p:txBody>
      </p:sp>
      <p:sp>
        <p:nvSpPr>
          <p:cNvPr id="108" name="Google Shape;108;p16"/>
          <p:cNvSpPr txBox="1"/>
          <p:nvPr/>
        </p:nvSpPr>
        <p:spPr>
          <a:xfrm>
            <a:off x="6112325" y="1606669"/>
            <a:ext cx="2477400" cy="12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Niveau de forme physique </a:t>
            </a:r>
            <a:r>
              <a:rPr lang="fr" sz="1200"/>
              <a:t>: 	faible / moyen / fit / compétiteur	</a:t>
            </a:r>
            <a:endParaRPr sz="1200"/>
          </a:p>
          <a:p>
            <a:pPr indent="0" lvl="0" marL="0" rtl="0" algn="l">
              <a:spcBef>
                <a:spcPts val="0"/>
              </a:spcBef>
              <a:spcAft>
                <a:spcPts val="0"/>
              </a:spcAft>
              <a:buNone/>
            </a:pPr>
            <a:r>
              <a:rPr lang="fr" sz="1200"/>
              <a:t>	 </a:t>
            </a:r>
            <a:endParaRPr sz="1200"/>
          </a:p>
          <a:p>
            <a:pPr indent="0" lvl="0" marL="0" rtl="0" algn="l">
              <a:spcBef>
                <a:spcPts val="0"/>
              </a:spcBef>
              <a:spcAft>
                <a:spcPts val="0"/>
              </a:spcAft>
              <a:buNone/>
            </a:pPr>
            <a:r>
              <a:rPr i="1" lang="fr" sz="1200"/>
              <a:t>Vie sociale </a:t>
            </a:r>
            <a:r>
              <a:rPr lang="fr" sz="1200"/>
              <a:t>: 	nulle / occasionnelle / régulière / fêtard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Implication sociale </a:t>
            </a:r>
            <a:r>
              <a:rPr lang="fr" sz="1200"/>
              <a:t>: nulle / occasionnelle / régulier / leader</a:t>
            </a:r>
            <a:endParaRPr sz="1200"/>
          </a:p>
          <a:p>
            <a:pPr indent="0" lvl="0" marL="0" rtl="0" algn="l">
              <a:spcBef>
                <a:spcPts val="0"/>
              </a:spcBef>
              <a:spcAft>
                <a:spcPts val="0"/>
              </a:spcAft>
              <a:buNone/>
            </a:pPr>
            <a:r>
              <a:t/>
            </a:r>
            <a:endParaRPr sz="1200"/>
          </a:p>
        </p:txBody>
      </p:sp>
      <p:sp>
        <p:nvSpPr>
          <p:cNvPr id="109" name="Google Shape;109;p16"/>
          <p:cNvSpPr txBox="1"/>
          <p:nvPr/>
        </p:nvSpPr>
        <p:spPr>
          <a:xfrm>
            <a:off x="645700" y="3625323"/>
            <a:ext cx="4133100" cy="1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900"/>
              <a:t>Le dernier livre qu’il ou elle a lu</a:t>
            </a:r>
            <a:r>
              <a:rPr lang="fr" sz="900"/>
              <a:t>: _</a:t>
            </a:r>
            <a:r>
              <a:rPr b="1" i="1" lang="fr" sz="1500">
                <a:solidFill>
                  <a:srgbClr val="3C78D8"/>
                </a:solidFill>
                <a:latin typeface="Caveat"/>
                <a:ea typeface="Caveat"/>
                <a:cs typeface="Caveat"/>
                <a:sym typeface="Caveat"/>
              </a:rPr>
              <a:t>L’amie prodigieuse</a:t>
            </a:r>
            <a:br>
              <a:rPr b="1" i="1" lang="fr" sz="1500">
                <a:solidFill>
                  <a:srgbClr val="3C78D8"/>
                </a:solidFill>
                <a:latin typeface="Caveat"/>
                <a:ea typeface="Caveat"/>
                <a:cs typeface="Caveat"/>
                <a:sym typeface="Caveat"/>
              </a:rPr>
            </a:br>
            <a:endParaRPr sz="900"/>
          </a:p>
          <a:p>
            <a:pPr indent="0" lvl="0" marL="0" rtl="0" algn="l">
              <a:spcBef>
                <a:spcPts val="0"/>
              </a:spcBef>
              <a:spcAft>
                <a:spcPts val="0"/>
              </a:spcAft>
              <a:buNone/>
            </a:pPr>
            <a:r>
              <a:rPr i="1" lang="fr" sz="900"/>
              <a:t>Leur série préférée</a:t>
            </a:r>
            <a:r>
              <a:rPr lang="fr" sz="900"/>
              <a:t>: </a:t>
            </a:r>
            <a:r>
              <a:rPr b="1" i="1" lang="fr" sz="1500">
                <a:solidFill>
                  <a:srgbClr val="3C78D8"/>
                </a:solidFill>
                <a:latin typeface="Caveat"/>
                <a:ea typeface="Caveat"/>
                <a:cs typeface="Caveat"/>
                <a:sym typeface="Caveat"/>
              </a:rPr>
              <a:t>Extraordinary Attorney Woo</a:t>
            </a:r>
            <a:r>
              <a:rPr lang="fr" sz="900"/>
              <a:t>________</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i="1" lang="fr" sz="900"/>
              <a:t>Le dernier film vu (ciné ou Netflix)</a:t>
            </a:r>
            <a:r>
              <a:rPr lang="fr" sz="900"/>
              <a:t>: _</a:t>
            </a:r>
            <a:r>
              <a:rPr b="1" i="1" lang="fr" sz="1500">
                <a:solidFill>
                  <a:srgbClr val="3C78D8"/>
                </a:solidFill>
                <a:latin typeface="Caveat"/>
                <a:ea typeface="Caveat"/>
                <a:cs typeface="Caveat"/>
                <a:sym typeface="Caveat"/>
              </a:rPr>
              <a:t>Oppenheimer</a:t>
            </a:r>
            <a:r>
              <a:rPr lang="fr" sz="900"/>
              <a:t>_____</a:t>
            </a:r>
            <a:endParaRPr sz="900"/>
          </a:p>
          <a:p>
            <a:pPr indent="0" lvl="0" marL="0" rtl="0" algn="l">
              <a:spcBef>
                <a:spcPts val="0"/>
              </a:spcBef>
              <a:spcAft>
                <a:spcPts val="0"/>
              </a:spcAft>
              <a:buNone/>
            </a:pPr>
            <a:r>
              <a:t/>
            </a:r>
            <a:endParaRPr sz="900"/>
          </a:p>
        </p:txBody>
      </p:sp>
      <p:sp>
        <p:nvSpPr>
          <p:cNvPr id="110" name="Google Shape;110;p16"/>
          <p:cNvSpPr txBox="1"/>
          <p:nvPr/>
        </p:nvSpPr>
        <p:spPr>
          <a:xfrm>
            <a:off x="4534738" y="3468700"/>
            <a:ext cx="4018800" cy="1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rPr i="1" lang="fr" sz="900"/>
              <a:t>Activité extra professionnelle préférée </a:t>
            </a:r>
            <a:r>
              <a:rPr lang="fr" sz="900"/>
              <a: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solidFill>
                  <a:schemeClr val="dk1"/>
                </a:solidFill>
              </a:rPr>
              <a:t>______</a:t>
            </a:r>
            <a:r>
              <a:rPr b="1" i="1" lang="fr" sz="1500">
                <a:solidFill>
                  <a:srgbClr val="3C78D8"/>
                </a:solidFill>
                <a:latin typeface="Caveat"/>
                <a:ea typeface="Caveat"/>
                <a:cs typeface="Caveat"/>
                <a:sym typeface="Caveat"/>
              </a:rPr>
              <a:t> Restaurants et spectacles</a:t>
            </a:r>
            <a:r>
              <a:rPr lang="fr" sz="900"/>
              <a:t>_________________</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i="1" lang="fr" sz="900"/>
              <a:t>Les média sociaux utilisé quotidiennement : </a:t>
            </a:r>
            <a:r>
              <a:rPr lang="fr" sz="900"/>
              <a:t>Facebook / Instagram / Snapchat / LinkedIn / Twitter / Youtube / Autres</a:t>
            </a:r>
            <a:endParaRPr sz="900"/>
          </a:p>
        </p:txBody>
      </p:sp>
      <p:sp>
        <p:nvSpPr>
          <p:cNvPr id="111" name="Google Shape;111;p16"/>
          <p:cNvSpPr txBox="1"/>
          <p:nvPr/>
        </p:nvSpPr>
        <p:spPr>
          <a:xfrm>
            <a:off x="645700" y="3427675"/>
            <a:ext cx="26631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Goûts culturels et médias</a:t>
            </a:r>
            <a:endParaRPr b="1" i="1"/>
          </a:p>
        </p:txBody>
      </p:sp>
      <p:sp>
        <p:nvSpPr>
          <p:cNvPr id="112" name="Google Shape;112;p16"/>
          <p:cNvSpPr txBox="1"/>
          <p:nvPr/>
        </p:nvSpPr>
        <p:spPr>
          <a:xfrm>
            <a:off x="618725" y="1004963"/>
            <a:ext cx="54936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Attributs socio-démographiques</a:t>
            </a:r>
            <a:endParaRPr b="1" i="1"/>
          </a:p>
        </p:txBody>
      </p:sp>
      <p:sp>
        <p:nvSpPr>
          <p:cNvPr id="113" name="Google Shape;113;p16"/>
          <p:cNvSpPr txBox="1"/>
          <p:nvPr/>
        </p:nvSpPr>
        <p:spPr>
          <a:xfrm>
            <a:off x="5979975" y="1157363"/>
            <a:ext cx="24774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Style de vie</a:t>
            </a:r>
            <a:endParaRPr b="1" i="1"/>
          </a:p>
        </p:txBody>
      </p:sp>
      <p:sp>
        <p:nvSpPr>
          <p:cNvPr id="114" name="Google Shape;114;p16"/>
          <p:cNvSpPr txBox="1"/>
          <p:nvPr/>
        </p:nvSpPr>
        <p:spPr>
          <a:xfrm>
            <a:off x="44174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15" name="Google Shape;115;p16"/>
          <p:cNvSpPr txBox="1"/>
          <p:nvPr/>
        </p:nvSpPr>
        <p:spPr>
          <a:xfrm>
            <a:off x="4490200" y="197606"/>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16" name="Google Shape;116;p16"/>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117" name="Google Shape;117;p16"/>
          <p:cNvSpPr/>
          <p:nvPr/>
        </p:nvSpPr>
        <p:spPr>
          <a:xfrm>
            <a:off x="6112328" y="1873650"/>
            <a:ext cx="592814" cy="301856"/>
          </a:xfrm>
          <a:custGeom>
            <a:rect b="b" l="l" r="r" t="t"/>
            <a:pathLst>
              <a:path extrusionOk="0" h="16099" w="48040">
                <a:moveTo>
                  <a:pt x="9171" y="756"/>
                </a:moveTo>
                <a:cubicBezTo>
                  <a:pt x="6283" y="1718"/>
                  <a:pt x="3010" y="2381"/>
                  <a:pt x="858" y="4534"/>
                </a:cubicBezTo>
                <a:cubicBezTo>
                  <a:pt x="-1394" y="6788"/>
                  <a:pt x="1332" y="11691"/>
                  <a:pt x="3881" y="13603"/>
                </a:cubicBezTo>
                <a:cubicBezTo>
                  <a:pt x="9927" y="18137"/>
                  <a:pt x="19175" y="15242"/>
                  <a:pt x="26552" y="13603"/>
                </a:cubicBezTo>
                <a:cubicBezTo>
                  <a:pt x="34043" y="11939"/>
                  <a:pt x="44280" y="11398"/>
                  <a:pt x="47711" y="4534"/>
                </a:cubicBezTo>
                <a:cubicBezTo>
                  <a:pt x="49029" y="1897"/>
                  <a:pt x="42259" y="2226"/>
                  <a:pt x="39399" y="1511"/>
                </a:cubicBezTo>
                <a:cubicBezTo>
                  <a:pt x="31076" y="-570"/>
                  <a:pt x="19772" y="6067"/>
                  <a:pt x="13705" y="0"/>
                </a:cubicBezTo>
              </a:path>
            </a:pathLst>
          </a:custGeom>
          <a:noFill/>
          <a:ln cap="flat" cmpd="sng" w="19050">
            <a:solidFill>
              <a:srgbClr val="049CCF"/>
            </a:solidFill>
            <a:prstDash val="solid"/>
            <a:round/>
            <a:headEnd len="med" w="med" type="none"/>
            <a:tailEnd len="med" w="med" type="none"/>
          </a:ln>
        </p:spPr>
      </p:sp>
      <p:sp>
        <p:nvSpPr>
          <p:cNvPr id="118" name="Google Shape;118;p16"/>
          <p:cNvSpPr/>
          <p:nvPr/>
        </p:nvSpPr>
        <p:spPr>
          <a:xfrm>
            <a:off x="7473675" y="2201148"/>
            <a:ext cx="983700" cy="249619"/>
          </a:xfrm>
          <a:custGeom>
            <a:rect b="b" l="l" r="r" t="t"/>
            <a:pathLst>
              <a:path extrusionOk="0" h="13313" w="39348">
                <a:moveTo>
                  <a:pt x="755" y="9566"/>
                </a:moveTo>
                <a:cubicBezTo>
                  <a:pt x="10002" y="11108"/>
                  <a:pt x="19341" y="12589"/>
                  <a:pt x="28716" y="12589"/>
                </a:cubicBezTo>
                <a:cubicBezTo>
                  <a:pt x="32000" y="12589"/>
                  <a:pt x="36718" y="14566"/>
                  <a:pt x="38540" y="11833"/>
                </a:cubicBezTo>
                <a:cubicBezTo>
                  <a:pt x="39797" y="9947"/>
                  <a:pt x="39256" y="7183"/>
                  <a:pt x="38540" y="5032"/>
                </a:cubicBezTo>
                <a:cubicBezTo>
                  <a:pt x="37099" y="704"/>
                  <a:pt x="29500" y="3520"/>
                  <a:pt x="24938" y="3520"/>
                </a:cubicBezTo>
                <a:cubicBezTo>
                  <a:pt x="21915" y="3520"/>
                  <a:pt x="18737" y="4475"/>
                  <a:pt x="15869" y="3520"/>
                </a:cubicBezTo>
                <a:cubicBezTo>
                  <a:pt x="12390" y="2361"/>
                  <a:pt x="8570" y="-1142"/>
                  <a:pt x="5290" y="498"/>
                </a:cubicBezTo>
                <a:cubicBezTo>
                  <a:pt x="2721" y="1782"/>
                  <a:pt x="2029" y="5267"/>
                  <a:pt x="0" y="7299"/>
                </a:cubicBezTo>
              </a:path>
            </a:pathLst>
          </a:custGeom>
          <a:noFill/>
          <a:ln cap="flat" cmpd="sng" w="19050">
            <a:solidFill>
              <a:srgbClr val="049CCF"/>
            </a:solidFill>
            <a:prstDash val="solid"/>
            <a:round/>
            <a:headEnd len="med" w="med" type="none"/>
            <a:tailEnd len="med" w="med" type="none"/>
          </a:ln>
        </p:spPr>
      </p:sp>
      <p:sp>
        <p:nvSpPr>
          <p:cNvPr id="119" name="Google Shape;119;p16"/>
          <p:cNvSpPr/>
          <p:nvPr/>
        </p:nvSpPr>
        <p:spPr>
          <a:xfrm>
            <a:off x="6024925" y="2941355"/>
            <a:ext cx="1245550" cy="264263"/>
          </a:xfrm>
          <a:custGeom>
            <a:rect b="b" l="l" r="r" t="t"/>
            <a:pathLst>
              <a:path extrusionOk="0" h="14094" w="49822">
                <a:moveTo>
                  <a:pt x="0" y="10150"/>
                </a:moveTo>
                <a:cubicBezTo>
                  <a:pt x="15133" y="10150"/>
                  <a:pt x="30986" y="17204"/>
                  <a:pt x="45342" y="12417"/>
                </a:cubicBezTo>
                <a:cubicBezTo>
                  <a:pt x="48670" y="11307"/>
                  <a:pt x="51066" y="5512"/>
                  <a:pt x="49120" y="2593"/>
                </a:cubicBezTo>
                <a:cubicBezTo>
                  <a:pt x="46034" y="-2037"/>
                  <a:pt x="38060" y="1081"/>
                  <a:pt x="32495" y="1081"/>
                </a:cubicBezTo>
                <a:cubicBezTo>
                  <a:pt x="22919" y="1081"/>
                  <a:pt x="12862" y="-1192"/>
                  <a:pt x="3778" y="1837"/>
                </a:cubicBezTo>
                <a:cubicBezTo>
                  <a:pt x="1641" y="2550"/>
                  <a:pt x="2348" y="6290"/>
                  <a:pt x="755" y="7883"/>
                </a:cubicBezTo>
              </a:path>
            </a:pathLst>
          </a:custGeom>
          <a:noFill/>
          <a:ln cap="flat" cmpd="sng" w="19050">
            <a:solidFill>
              <a:srgbClr val="049CCF"/>
            </a:solidFill>
            <a:prstDash val="solid"/>
            <a:round/>
            <a:headEnd len="med" w="med" type="none"/>
            <a:tailEnd len="med" w="med" type="none"/>
          </a:ln>
        </p:spPr>
      </p:sp>
      <p:sp>
        <p:nvSpPr>
          <p:cNvPr id="120" name="Google Shape;120;p16"/>
          <p:cNvSpPr/>
          <p:nvPr/>
        </p:nvSpPr>
        <p:spPr>
          <a:xfrm>
            <a:off x="7404249" y="4270825"/>
            <a:ext cx="706135" cy="255225"/>
          </a:xfrm>
          <a:custGeom>
            <a:rect b="b" l="l" r="r" t="t"/>
            <a:pathLst>
              <a:path extrusionOk="0" h="13612" w="34047">
                <a:moveTo>
                  <a:pt x="1558" y="12569"/>
                </a:moveTo>
                <a:cubicBezTo>
                  <a:pt x="12328" y="12569"/>
                  <a:pt x="29891" y="16740"/>
                  <a:pt x="33298" y="6523"/>
                </a:cubicBezTo>
                <a:cubicBezTo>
                  <a:pt x="33776" y="5089"/>
                  <a:pt x="34556" y="2827"/>
                  <a:pt x="33298" y="1989"/>
                </a:cubicBezTo>
                <a:cubicBezTo>
                  <a:pt x="29944" y="-246"/>
                  <a:pt x="25237" y="1989"/>
                  <a:pt x="21206" y="1989"/>
                </a:cubicBezTo>
                <a:cubicBezTo>
                  <a:pt x="14652" y="1989"/>
                  <a:pt x="5195" y="-2708"/>
                  <a:pt x="1558" y="2745"/>
                </a:cubicBezTo>
                <a:cubicBezTo>
                  <a:pt x="-142" y="5294"/>
                  <a:pt x="47" y="8749"/>
                  <a:pt x="47" y="11813"/>
                </a:cubicBezTo>
              </a:path>
            </a:pathLst>
          </a:custGeom>
          <a:noFill/>
          <a:ln cap="flat" cmpd="sng" w="28575">
            <a:solidFill>
              <a:srgbClr val="049CCF"/>
            </a:solidFill>
            <a:prstDash val="solid"/>
            <a:round/>
            <a:headEnd len="med" w="med" type="none"/>
            <a:tailEnd len="med" w="med" type="none"/>
          </a:ln>
        </p:spPr>
      </p:sp>
      <p:sp>
        <p:nvSpPr>
          <p:cNvPr id="121" name="Google Shape;121;p16"/>
          <p:cNvSpPr/>
          <p:nvPr/>
        </p:nvSpPr>
        <p:spPr>
          <a:xfrm>
            <a:off x="5080176" y="4363400"/>
            <a:ext cx="706213" cy="251494"/>
          </a:xfrm>
          <a:custGeom>
            <a:rect b="b" l="l" r="r" t="t"/>
            <a:pathLst>
              <a:path extrusionOk="0" h="13413" w="33450">
                <a:moveTo>
                  <a:pt x="32694" y="13413"/>
                </a:moveTo>
                <a:cubicBezTo>
                  <a:pt x="24885" y="13413"/>
                  <a:pt x="17076" y="13413"/>
                  <a:pt x="9267" y="13413"/>
                </a:cubicBezTo>
                <a:cubicBezTo>
                  <a:pt x="5992" y="13413"/>
                  <a:pt x="-595" y="12812"/>
                  <a:pt x="199" y="9635"/>
                </a:cubicBezTo>
                <a:cubicBezTo>
                  <a:pt x="555" y="8210"/>
                  <a:pt x="3162" y="8590"/>
                  <a:pt x="3977" y="7368"/>
                </a:cubicBezTo>
                <a:cubicBezTo>
                  <a:pt x="7821" y="1601"/>
                  <a:pt x="16902" y="-1116"/>
                  <a:pt x="23626" y="566"/>
                </a:cubicBezTo>
                <a:cubicBezTo>
                  <a:pt x="28664" y="1826"/>
                  <a:pt x="33450" y="7465"/>
                  <a:pt x="33450" y="12658"/>
                </a:cubicBezTo>
              </a:path>
            </a:pathLst>
          </a:custGeom>
          <a:noFill/>
          <a:ln cap="flat" cmpd="sng" w="28575">
            <a:solidFill>
              <a:srgbClr val="049CCF"/>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p17"/>
          <p:cNvCxnSpPr/>
          <p:nvPr/>
        </p:nvCxnSpPr>
        <p:spPr>
          <a:xfrm>
            <a:off x="4490200" y="732725"/>
            <a:ext cx="0" cy="4058700"/>
          </a:xfrm>
          <a:prstGeom prst="straightConnector1">
            <a:avLst/>
          </a:prstGeom>
          <a:noFill/>
          <a:ln cap="flat" cmpd="sng" w="28575">
            <a:solidFill>
              <a:srgbClr val="FFE599"/>
            </a:solidFill>
            <a:prstDash val="solid"/>
            <a:round/>
            <a:headEnd len="med" w="med" type="none"/>
            <a:tailEnd len="med" w="med" type="none"/>
          </a:ln>
        </p:spPr>
      </p:cxnSp>
      <p:sp>
        <p:nvSpPr>
          <p:cNvPr id="127" name="Google Shape;127;p17"/>
          <p:cNvSpPr/>
          <p:nvPr/>
        </p:nvSpPr>
        <p:spPr>
          <a:xfrm>
            <a:off x="575250" y="739650"/>
            <a:ext cx="8196300" cy="4058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438075" y="51413"/>
            <a:ext cx="38886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#04</a:t>
            </a:r>
            <a:endParaRPr b="1" sz="1600"/>
          </a:p>
          <a:p>
            <a:pPr indent="0" lvl="0" marL="0" rtl="0" algn="l">
              <a:spcBef>
                <a:spcPts val="0"/>
              </a:spcBef>
              <a:spcAft>
                <a:spcPts val="0"/>
              </a:spcAft>
              <a:buNone/>
            </a:pPr>
            <a:r>
              <a:rPr b="1" lang="fr" sz="1600"/>
              <a:t>Besoins de l’utilisateur/trice finale</a:t>
            </a:r>
            <a:endParaRPr b="1" sz="1600"/>
          </a:p>
        </p:txBody>
      </p:sp>
      <p:sp>
        <p:nvSpPr>
          <p:cNvPr id="129" name="Google Shape;129;p17"/>
          <p:cNvSpPr/>
          <p:nvPr/>
        </p:nvSpPr>
        <p:spPr>
          <a:xfrm rot="566592">
            <a:off x="1736790" y="2060829"/>
            <a:ext cx="886818" cy="206461"/>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384261">
            <a:off x="6538297" y="2141430"/>
            <a:ext cx="769200" cy="21039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786175" y="780656"/>
            <a:ext cx="36903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De quelles ressources clés a-t-elle besoin?</a:t>
            </a:r>
            <a:endParaRPr sz="1000"/>
          </a:p>
        </p:txBody>
      </p:sp>
      <p:sp>
        <p:nvSpPr>
          <p:cNvPr id="132" name="Google Shape;132;p17"/>
          <p:cNvSpPr txBox="1"/>
          <p:nvPr/>
        </p:nvSpPr>
        <p:spPr>
          <a:xfrm>
            <a:off x="4830375" y="794269"/>
            <a:ext cx="38886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Quels résultats l’utilisatrice cherche-t-elle à atteindre?</a:t>
            </a:r>
            <a:endParaRPr sz="1000"/>
          </a:p>
        </p:txBody>
      </p:sp>
      <p:sp>
        <p:nvSpPr>
          <p:cNvPr id="133" name="Google Shape;133;p17"/>
          <p:cNvSpPr txBox="1"/>
          <p:nvPr/>
        </p:nvSpPr>
        <p:spPr>
          <a:xfrm>
            <a:off x="718225" y="4485206"/>
            <a:ext cx="3690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Quelles contraintes (temps? budget? distance? juridique...)</a:t>
            </a:r>
            <a:endParaRPr sz="1000"/>
          </a:p>
        </p:txBody>
      </p:sp>
      <p:sp>
        <p:nvSpPr>
          <p:cNvPr id="134" name="Google Shape;134;p17"/>
          <p:cNvSpPr/>
          <p:nvPr/>
        </p:nvSpPr>
        <p:spPr>
          <a:xfrm rot="-623083">
            <a:off x="1737496" y="3216892"/>
            <a:ext cx="885403" cy="20700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816075" y="3538406"/>
            <a:ext cx="3343800" cy="94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1" lang="fr">
                <a:solidFill>
                  <a:srgbClr val="3C78D8"/>
                </a:solidFill>
                <a:latin typeface="Caveat"/>
                <a:ea typeface="Caveat"/>
                <a:cs typeface="Caveat"/>
                <a:sym typeface="Caveat"/>
              </a:rPr>
              <a:t>Temps limité</a:t>
            </a:r>
            <a:endParaRPr b="1" i="1">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a:solidFill>
                  <a:srgbClr val="3C78D8"/>
                </a:solidFill>
                <a:latin typeface="Caveat"/>
                <a:ea typeface="Caveat"/>
                <a:cs typeface="Caveat"/>
                <a:sym typeface="Caveat"/>
              </a:rPr>
              <a:t>Proche de chez elle et/ou de son travail</a:t>
            </a:r>
            <a:endParaRPr sz="1000"/>
          </a:p>
          <a:p>
            <a:pPr indent="0" lvl="0" marL="0" rtl="0" algn="l">
              <a:spcBef>
                <a:spcPts val="0"/>
              </a:spcBef>
              <a:spcAft>
                <a:spcPts val="0"/>
              </a:spcAft>
              <a:buNone/>
            </a:pPr>
            <a:r>
              <a:rPr b="1" i="1" lang="fr">
                <a:solidFill>
                  <a:srgbClr val="3C78D8"/>
                </a:solidFill>
                <a:latin typeface="Caveat"/>
                <a:ea typeface="Caveat"/>
                <a:cs typeface="Caveat"/>
                <a:sym typeface="Caveat"/>
              </a:rPr>
              <a:t>Budget &lt; 50€/mois</a:t>
            </a:r>
            <a:endParaRPr b="1" i="1">
              <a:solidFill>
                <a:srgbClr val="3C78D8"/>
              </a:solidFill>
              <a:latin typeface="Caveat"/>
              <a:ea typeface="Caveat"/>
              <a:cs typeface="Caveat"/>
              <a:sym typeface="Caveat"/>
            </a:endParaRPr>
          </a:p>
        </p:txBody>
      </p:sp>
      <p:sp>
        <p:nvSpPr>
          <p:cNvPr id="136" name="Google Shape;136;p17"/>
          <p:cNvSpPr/>
          <p:nvPr/>
        </p:nvSpPr>
        <p:spPr>
          <a:xfrm>
            <a:off x="4862950" y="1221714"/>
            <a:ext cx="3690300" cy="779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Etre plus en forme / rester en bonne santé</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Garder sa ligne</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Rencontrer des personnes partageant ses objectifs</a:t>
            </a:r>
            <a:endParaRPr sz="1000"/>
          </a:p>
        </p:txBody>
      </p:sp>
      <p:sp>
        <p:nvSpPr>
          <p:cNvPr id="137" name="Google Shape;137;p17"/>
          <p:cNvSpPr txBox="1"/>
          <p:nvPr/>
        </p:nvSpPr>
        <p:spPr>
          <a:xfrm>
            <a:off x="5004225" y="4448166"/>
            <a:ext cx="32361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Sur quelles KPI les résultats seront-ils évalués?</a:t>
            </a:r>
            <a:endParaRPr sz="1000"/>
          </a:p>
        </p:txBody>
      </p:sp>
      <p:sp>
        <p:nvSpPr>
          <p:cNvPr id="138" name="Google Shape;138;p17"/>
          <p:cNvSpPr/>
          <p:nvPr/>
        </p:nvSpPr>
        <p:spPr>
          <a:xfrm>
            <a:off x="4862950" y="3538406"/>
            <a:ext cx="3690300" cy="946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Tour de taille </a:t>
            </a:r>
            <a:r>
              <a:rPr b="1" i="1" lang="fr">
                <a:solidFill>
                  <a:srgbClr val="3C78D8"/>
                </a:solidFill>
                <a:latin typeface="Caveat"/>
                <a:ea typeface="Caveat"/>
                <a:cs typeface="Caveat"/>
                <a:sym typeface="Caveat"/>
              </a:rPr>
              <a:t>/ Poids / BMI</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Sensation de bien être et de bonne santé</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Plaisir à fréquenter la salle</a:t>
            </a:r>
            <a:endParaRPr b="1" i="1">
              <a:solidFill>
                <a:srgbClr val="3C78D8"/>
              </a:solidFill>
              <a:latin typeface="Caveat"/>
              <a:ea typeface="Caveat"/>
              <a:cs typeface="Caveat"/>
              <a:sym typeface="Caveat"/>
            </a:endParaRPr>
          </a:p>
        </p:txBody>
      </p:sp>
      <p:sp>
        <p:nvSpPr>
          <p:cNvPr id="139" name="Google Shape;139;p17"/>
          <p:cNvSpPr/>
          <p:nvPr/>
        </p:nvSpPr>
        <p:spPr>
          <a:xfrm rot="824647">
            <a:off x="6551627" y="3212374"/>
            <a:ext cx="756357" cy="216185"/>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94425" y="1246048"/>
            <a:ext cx="3128400" cy="68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a:solidFill>
                  <a:srgbClr val="3C78D8"/>
                </a:solidFill>
                <a:latin typeface="Caveat"/>
                <a:ea typeface="Caveat"/>
                <a:cs typeface="Caveat"/>
                <a:sym typeface="Caveat"/>
              </a:rPr>
              <a:t>Equipements et cours de fitness</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Conseils d’un(e) coach</a:t>
            </a:r>
            <a:endParaRPr sz="1000"/>
          </a:p>
          <a:p>
            <a:pPr indent="0" lvl="0" marL="0" rtl="0" algn="l">
              <a:spcBef>
                <a:spcPts val="0"/>
              </a:spcBef>
              <a:spcAft>
                <a:spcPts val="0"/>
              </a:spcAft>
              <a:buNone/>
            </a:pPr>
            <a:r>
              <a:t/>
            </a:r>
            <a:endParaRPr sz="1000"/>
          </a:p>
        </p:txBody>
      </p:sp>
      <p:cxnSp>
        <p:nvCxnSpPr>
          <p:cNvPr id="141" name="Google Shape;141;p17"/>
          <p:cNvCxnSpPr/>
          <p:nvPr/>
        </p:nvCxnSpPr>
        <p:spPr>
          <a:xfrm flipH="1">
            <a:off x="561650" y="4890516"/>
            <a:ext cx="5100" cy="208500"/>
          </a:xfrm>
          <a:prstGeom prst="straightConnector1">
            <a:avLst/>
          </a:prstGeom>
          <a:noFill/>
          <a:ln cap="flat" cmpd="sng" w="9525">
            <a:solidFill>
              <a:srgbClr val="000000"/>
            </a:solidFill>
            <a:prstDash val="solid"/>
            <a:round/>
            <a:headEnd len="med" w="med" type="none"/>
            <a:tailEnd len="med" w="med" type="none"/>
          </a:ln>
        </p:spPr>
      </p:cxnSp>
      <p:sp>
        <p:nvSpPr>
          <p:cNvPr id="142" name="Google Shape;142;p17"/>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143" name="Google Shape;143;p17"/>
          <p:cNvSpPr txBox="1"/>
          <p:nvPr/>
        </p:nvSpPr>
        <p:spPr>
          <a:xfrm>
            <a:off x="4419925" y="-5737"/>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44" name="Google Shape;144;p17"/>
          <p:cNvSpPr txBox="1"/>
          <p:nvPr/>
        </p:nvSpPr>
        <p:spPr>
          <a:xfrm>
            <a:off x="4490200" y="197606"/>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45" name="Google Shape;145;p17"/>
          <p:cNvSpPr/>
          <p:nvPr/>
        </p:nvSpPr>
        <p:spPr>
          <a:xfrm>
            <a:off x="2840125" y="2188556"/>
            <a:ext cx="3690300" cy="1310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800"/>
              <a:t>Quelles sont ses frustrations?</a:t>
            </a:r>
            <a:endParaRPr sz="800"/>
          </a:p>
          <a:p>
            <a:pPr indent="0" lvl="0" marL="0" rtl="0" algn="l">
              <a:spcBef>
                <a:spcPts val="0"/>
              </a:spcBef>
              <a:spcAft>
                <a:spcPts val="0"/>
              </a:spcAft>
              <a:buNone/>
            </a:pPr>
            <a:r>
              <a:rPr b="1" i="1" lang="fr">
                <a:solidFill>
                  <a:srgbClr val="3C78D8"/>
                </a:solidFill>
                <a:latin typeface="Caveat"/>
                <a:ea typeface="Caveat"/>
                <a:cs typeface="Caveat"/>
                <a:sym typeface="Caveat"/>
              </a:rPr>
              <a:t>Manque de motivation / stimulation</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Ne pas se sentir accueillie / coachée individuellement</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Absence de mesure tangible de ses progrès</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-&gt; finit par décrocher et quitter le club</a:t>
            </a:r>
            <a:endParaRPr b="1" i="1">
              <a:solidFill>
                <a:srgbClr val="3C78D8"/>
              </a:solidFill>
              <a:latin typeface="Caveat"/>
              <a:ea typeface="Caveat"/>
              <a:cs typeface="Caveat"/>
              <a:sym typeface="Caveat"/>
            </a:endParaRPr>
          </a:p>
        </p:txBody>
      </p:sp>
      <p:sp>
        <p:nvSpPr>
          <p:cNvPr id="146" name="Google Shape;146;p17"/>
          <p:cNvSpPr txBox="1"/>
          <p:nvPr/>
        </p:nvSpPr>
        <p:spPr>
          <a:xfrm>
            <a:off x="6828875" y="2442273"/>
            <a:ext cx="1724400" cy="5991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Ce qu’elle désire accomplir</a:t>
            </a:r>
            <a:endParaRPr/>
          </a:p>
        </p:txBody>
      </p:sp>
      <p:sp>
        <p:nvSpPr>
          <p:cNvPr id="147" name="Google Shape;147;p17"/>
          <p:cNvSpPr txBox="1"/>
          <p:nvPr/>
        </p:nvSpPr>
        <p:spPr>
          <a:xfrm>
            <a:off x="817275" y="2455248"/>
            <a:ext cx="1724400" cy="7374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Les opportunités et limites de son cadre d’action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p:nvPr/>
        </p:nvSpPr>
        <p:spPr>
          <a:xfrm>
            <a:off x="505500" y="726000"/>
            <a:ext cx="8196300" cy="4104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cxnSp>
        <p:nvCxnSpPr>
          <p:cNvPr id="153" name="Google Shape;153;p18"/>
          <p:cNvCxnSpPr/>
          <p:nvPr/>
        </p:nvCxnSpPr>
        <p:spPr>
          <a:xfrm rot="10800000">
            <a:off x="517200" y="739856"/>
            <a:ext cx="8184600" cy="4090800"/>
          </a:xfrm>
          <a:prstGeom prst="straightConnector1">
            <a:avLst/>
          </a:prstGeom>
          <a:noFill/>
          <a:ln cap="flat" cmpd="sng" w="9525">
            <a:solidFill>
              <a:srgbClr val="000000"/>
            </a:solidFill>
            <a:prstDash val="solid"/>
            <a:round/>
            <a:headEnd len="med" w="med" type="none"/>
            <a:tailEnd len="med" w="med" type="none"/>
          </a:ln>
        </p:spPr>
      </p:cxnSp>
      <p:cxnSp>
        <p:nvCxnSpPr>
          <p:cNvPr id="154" name="Google Shape;154;p18"/>
          <p:cNvCxnSpPr>
            <a:stCxn id="152" idx="2"/>
            <a:endCxn id="152" idx="0"/>
          </p:cNvCxnSpPr>
          <p:nvPr/>
        </p:nvCxnSpPr>
        <p:spPr>
          <a:xfrm rot="10800000">
            <a:off x="4603650" y="726000"/>
            <a:ext cx="0" cy="4104600"/>
          </a:xfrm>
          <a:prstGeom prst="straightConnector1">
            <a:avLst/>
          </a:prstGeom>
          <a:noFill/>
          <a:ln cap="flat" cmpd="sng" w="9525">
            <a:solidFill>
              <a:srgbClr val="000000"/>
            </a:solidFill>
            <a:prstDash val="solid"/>
            <a:round/>
            <a:headEnd len="med" w="med" type="none"/>
            <a:tailEnd len="med" w="med" type="none"/>
          </a:ln>
        </p:spPr>
      </p:cxnSp>
      <p:cxnSp>
        <p:nvCxnSpPr>
          <p:cNvPr id="155" name="Google Shape;155;p18"/>
          <p:cNvCxnSpPr/>
          <p:nvPr/>
        </p:nvCxnSpPr>
        <p:spPr>
          <a:xfrm flipH="1" rot="10800000">
            <a:off x="513925" y="732600"/>
            <a:ext cx="8171100" cy="4107600"/>
          </a:xfrm>
          <a:prstGeom prst="straightConnector1">
            <a:avLst/>
          </a:prstGeom>
          <a:noFill/>
          <a:ln cap="flat" cmpd="sng" w="9525">
            <a:solidFill>
              <a:srgbClr val="000000"/>
            </a:solidFill>
            <a:prstDash val="solid"/>
            <a:round/>
            <a:headEnd len="med" w="med" type="none"/>
            <a:tailEnd len="med" w="med" type="none"/>
          </a:ln>
        </p:spPr>
      </p:cxnSp>
      <p:sp>
        <p:nvSpPr>
          <p:cNvPr id="156" name="Google Shape;156;p18"/>
          <p:cNvSpPr txBox="1"/>
          <p:nvPr/>
        </p:nvSpPr>
        <p:spPr>
          <a:xfrm>
            <a:off x="1946775" y="726006"/>
            <a:ext cx="22062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via des objets (connectés)</a:t>
            </a:r>
            <a:endParaRPr b="1" sz="1100"/>
          </a:p>
        </p:txBody>
      </p:sp>
      <p:sp>
        <p:nvSpPr>
          <p:cNvPr id="157" name="Google Shape;157;p18"/>
          <p:cNvSpPr txBox="1"/>
          <p:nvPr/>
        </p:nvSpPr>
        <p:spPr>
          <a:xfrm>
            <a:off x="5574175" y="763969"/>
            <a:ext cx="15081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Données personnelles</a:t>
            </a:r>
            <a:endParaRPr b="1" sz="1100"/>
          </a:p>
        </p:txBody>
      </p:sp>
      <p:sp>
        <p:nvSpPr>
          <p:cNvPr id="158" name="Google Shape;158;p18"/>
          <p:cNvSpPr txBox="1"/>
          <p:nvPr/>
        </p:nvSpPr>
        <p:spPr>
          <a:xfrm>
            <a:off x="7223875" y="3778013"/>
            <a:ext cx="15081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données en ligne / web</a:t>
            </a:r>
            <a:endParaRPr b="1" sz="1100"/>
          </a:p>
        </p:txBody>
      </p:sp>
      <p:sp>
        <p:nvSpPr>
          <p:cNvPr id="159" name="Google Shape;159;p18"/>
          <p:cNvSpPr txBox="1"/>
          <p:nvPr/>
        </p:nvSpPr>
        <p:spPr>
          <a:xfrm>
            <a:off x="1656425" y="4462388"/>
            <a:ext cx="25668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liées à un événement</a:t>
            </a:r>
            <a:endParaRPr b="1" sz="1100"/>
          </a:p>
        </p:txBody>
      </p:sp>
      <p:sp>
        <p:nvSpPr>
          <p:cNvPr id="160" name="Google Shape;160;p18"/>
          <p:cNvSpPr txBox="1"/>
          <p:nvPr/>
        </p:nvSpPr>
        <p:spPr>
          <a:xfrm>
            <a:off x="5129550" y="4420575"/>
            <a:ext cx="29439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Données acquises auprès de partenaires / données ouvertes</a:t>
            </a:r>
            <a:endParaRPr b="1" sz="1100"/>
          </a:p>
        </p:txBody>
      </p:sp>
      <p:sp>
        <p:nvSpPr>
          <p:cNvPr id="161" name="Google Shape;161;p18"/>
          <p:cNvSpPr txBox="1"/>
          <p:nvPr/>
        </p:nvSpPr>
        <p:spPr>
          <a:xfrm>
            <a:off x="475325" y="3531381"/>
            <a:ext cx="1508100" cy="7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venant d’archives / de sources historiques</a:t>
            </a:r>
            <a:endParaRPr b="1" sz="1100"/>
          </a:p>
        </p:txBody>
      </p:sp>
      <p:sp>
        <p:nvSpPr>
          <p:cNvPr id="162" name="Google Shape;162;p18"/>
          <p:cNvSpPr txBox="1"/>
          <p:nvPr/>
        </p:nvSpPr>
        <p:spPr>
          <a:xfrm>
            <a:off x="438075" y="0"/>
            <a:ext cx="37149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#05</a:t>
            </a:r>
            <a:endParaRPr b="1" sz="1600"/>
          </a:p>
          <a:p>
            <a:pPr indent="0" lvl="0" marL="0" rtl="0" algn="l">
              <a:spcBef>
                <a:spcPts val="0"/>
              </a:spcBef>
              <a:spcAft>
                <a:spcPts val="0"/>
              </a:spcAft>
              <a:buNone/>
            </a:pPr>
            <a:r>
              <a:rPr b="1" lang="fr" sz="1600"/>
              <a:t>Sources de données</a:t>
            </a:r>
            <a:endParaRPr b="1" sz="1600"/>
          </a:p>
        </p:txBody>
      </p:sp>
      <p:sp>
        <p:nvSpPr>
          <p:cNvPr id="163" name="Google Shape;163;p18"/>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64" name="Google Shape;164;p18"/>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 	   _____</a:t>
            </a:r>
            <a:r>
              <a:rPr b="1" i="1" lang="fr" sz="1500">
                <a:solidFill>
                  <a:srgbClr val="3C78D8"/>
                </a:solidFill>
                <a:latin typeface="Caveat"/>
                <a:ea typeface="Caveat"/>
                <a:cs typeface="Caveat"/>
                <a:sym typeface="Caveat"/>
              </a:rPr>
              <a:t>15 Mai</a:t>
            </a:r>
            <a:r>
              <a:rPr lang="fr" sz="1100"/>
              <a:t>_____</a:t>
            </a:r>
            <a:endParaRPr sz="1100"/>
          </a:p>
        </p:txBody>
      </p:sp>
      <p:sp>
        <p:nvSpPr>
          <p:cNvPr id="165" name="Google Shape;165;p18"/>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166" name="Google Shape;166;p18"/>
          <p:cNvSpPr txBox="1"/>
          <p:nvPr/>
        </p:nvSpPr>
        <p:spPr>
          <a:xfrm>
            <a:off x="2455325" y="973669"/>
            <a:ext cx="1941900" cy="6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500">
                <a:solidFill>
                  <a:srgbClr val="3C78D8"/>
                </a:solidFill>
                <a:latin typeface="Caveat"/>
                <a:ea typeface="Caveat"/>
                <a:cs typeface="Caveat"/>
                <a:sym typeface="Caveat"/>
              </a:rPr>
              <a:t>Machines sportives</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Bracelets connectés</a:t>
            </a:r>
            <a:endParaRPr b="1" i="1" sz="15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	Badges d’entrée</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t/>
            </a:r>
            <a:endParaRPr sz="1100"/>
          </a:p>
        </p:txBody>
      </p:sp>
      <p:sp>
        <p:nvSpPr>
          <p:cNvPr id="167" name="Google Shape;167;p18"/>
          <p:cNvSpPr txBox="1"/>
          <p:nvPr/>
        </p:nvSpPr>
        <p:spPr>
          <a:xfrm>
            <a:off x="2455325" y="3610800"/>
            <a:ext cx="19419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500">
                <a:solidFill>
                  <a:srgbClr val="3C78D8"/>
                </a:solidFill>
                <a:latin typeface="Caveat"/>
                <a:ea typeface="Caveat"/>
                <a:cs typeface="Caveat"/>
                <a:sym typeface="Caveat"/>
              </a:rPr>
              <a:t>Journées portes ouvertes.</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Evénement “parraine un ami”</a:t>
            </a:r>
            <a:endParaRPr b="1" i="1" sz="1500">
              <a:solidFill>
                <a:srgbClr val="3C78D8"/>
              </a:solidFill>
              <a:latin typeface="Caveat"/>
              <a:ea typeface="Caveat"/>
              <a:cs typeface="Caveat"/>
              <a:sym typeface="Caveat"/>
            </a:endParaRPr>
          </a:p>
        </p:txBody>
      </p:sp>
      <p:sp>
        <p:nvSpPr>
          <p:cNvPr id="168" name="Google Shape;168;p18"/>
          <p:cNvSpPr txBox="1"/>
          <p:nvPr/>
        </p:nvSpPr>
        <p:spPr>
          <a:xfrm>
            <a:off x="4893725" y="1048031"/>
            <a:ext cx="23667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Formulaires d’inscription</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t/>
            </a:r>
            <a:endParaRPr sz="1100"/>
          </a:p>
        </p:txBody>
      </p:sp>
      <p:sp>
        <p:nvSpPr>
          <p:cNvPr id="169" name="Google Shape;169;p18"/>
          <p:cNvSpPr txBox="1"/>
          <p:nvPr/>
        </p:nvSpPr>
        <p:spPr>
          <a:xfrm>
            <a:off x="4707450" y="3588525"/>
            <a:ext cx="2206200" cy="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500">
                <a:solidFill>
                  <a:srgbClr val="3C78D8"/>
                </a:solidFill>
                <a:latin typeface="Caveat"/>
                <a:ea typeface="Caveat"/>
                <a:cs typeface="Caveat"/>
                <a:sym typeface="Caveat"/>
              </a:rPr>
              <a:t>Login Facebook</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Données d’apps de santé (runstatic, Google Fit)</a:t>
            </a:r>
            <a:endParaRPr sz="1100"/>
          </a:p>
        </p:txBody>
      </p:sp>
      <p:sp>
        <p:nvSpPr>
          <p:cNvPr id="170" name="Google Shape;170;p18"/>
          <p:cNvSpPr txBox="1"/>
          <p:nvPr/>
        </p:nvSpPr>
        <p:spPr>
          <a:xfrm>
            <a:off x="4619648" y="1330238"/>
            <a:ext cx="19419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Mensurations</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(via un body scanner)</a:t>
            </a:r>
            <a:endParaRPr b="1" i="1" sz="1500">
              <a:solidFill>
                <a:srgbClr val="3C78D8"/>
              </a:solidFill>
              <a:latin typeface="Caveat"/>
              <a:ea typeface="Caveat"/>
              <a:cs typeface="Caveat"/>
              <a:sym typeface="Caveat"/>
            </a:endParaRPr>
          </a:p>
        </p:txBody>
      </p:sp>
      <p:sp>
        <p:nvSpPr>
          <p:cNvPr id="171" name="Google Shape;171;p18"/>
          <p:cNvSpPr txBox="1"/>
          <p:nvPr/>
        </p:nvSpPr>
        <p:spPr>
          <a:xfrm>
            <a:off x="638350" y="2897897"/>
            <a:ext cx="2566800" cy="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Historique de fréquentation de la salle et de participation aux cours</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t/>
            </a:r>
            <a:endParaRPr sz="1100"/>
          </a:p>
        </p:txBody>
      </p:sp>
      <p:sp>
        <p:nvSpPr>
          <p:cNvPr id="172" name="Google Shape;172;p18"/>
          <p:cNvSpPr txBox="1"/>
          <p:nvPr/>
        </p:nvSpPr>
        <p:spPr>
          <a:xfrm>
            <a:off x="6611500" y="3066113"/>
            <a:ext cx="1941900" cy="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Données Insee sur la santé des français</a:t>
            </a:r>
            <a:endParaRPr sz="1100"/>
          </a:p>
        </p:txBody>
      </p:sp>
      <p:cxnSp>
        <p:nvCxnSpPr>
          <p:cNvPr id="173" name="Google Shape;173;p18"/>
          <p:cNvCxnSpPr>
            <a:stCxn id="152" idx="3"/>
            <a:endCxn id="152" idx="1"/>
          </p:cNvCxnSpPr>
          <p:nvPr/>
        </p:nvCxnSpPr>
        <p:spPr>
          <a:xfrm rot="10800000">
            <a:off x="505500" y="2778300"/>
            <a:ext cx="8196300" cy="0"/>
          </a:xfrm>
          <a:prstGeom prst="straightConnector1">
            <a:avLst/>
          </a:prstGeom>
          <a:noFill/>
          <a:ln cap="flat" cmpd="sng" w="9525">
            <a:solidFill>
              <a:srgbClr val="000000"/>
            </a:solidFill>
            <a:prstDash val="solid"/>
            <a:round/>
            <a:headEnd len="med" w="med" type="none"/>
            <a:tailEnd len="med" w="med" type="none"/>
          </a:ln>
        </p:spPr>
      </p:cxnSp>
      <p:sp>
        <p:nvSpPr>
          <p:cNvPr id="174" name="Google Shape;174;p18"/>
          <p:cNvSpPr/>
          <p:nvPr/>
        </p:nvSpPr>
        <p:spPr>
          <a:xfrm>
            <a:off x="3500563" y="2233734"/>
            <a:ext cx="2206170" cy="903258"/>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800">
                <a:solidFill>
                  <a:srgbClr val="4A86E8"/>
                </a:solidFill>
              </a:rPr>
              <a:t>Note</a:t>
            </a:r>
            <a:r>
              <a:rPr lang="fr" sz="800"/>
              <a:t>: vous pouvez identifier des sources de données existantes, ou imaginer des sources de données qui devraient être créées ou récoltées</a:t>
            </a:r>
            <a:endParaRPr sz="800"/>
          </a:p>
        </p:txBody>
      </p:sp>
      <p:sp>
        <p:nvSpPr>
          <p:cNvPr id="175" name="Google Shape;175;p18"/>
          <p:cNvSpPr txBox="1"/>
          <p:nvPr/>
        </p:nvSpPr>
        <p:spPr>
          <a:xfrm>
            <a:off x="571175" y="1314300"/>
            <a:ext cx="1633800" cy="48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1100"/>
              <a:t>données acquises auprès de vendeurs</a:t>
            </a:r>
            <a:endParaRPr b="1" sz="1100"/>
          </a:p>
        </p:txBody>
      </p:sp>
      <p:sp>
        <p:nvSpPr>
          <p:cNvPr id="176" name="Google Shape;176;p18"/>
          <p:cNvSpPr txBox="1"/>
          <p:nvPr/>
        </p:nvSpPr>
        <p:spPr>
          <a:xfrm>
            <a:off x="7002325" y="1334447"/>
            <a:ext cx="15081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t>via des APIs</a:t>
            </a:r>
            <a:endParaRPr b="1" sz="1100"/>
          </a:p>
        </p:txBody>
      </p:sp>
      <p:sp>
        <p:nvSpPr>
          <p:cNvPr id="177" name="Google Shape;177;p18"/>
          <p:cNvSpPr txBox="1"/>
          <p:nvPr/>
        </p:nvSpPr>
        <p:spPr>
          <a:xfrm>
            <a:off x="571175" y="1857713"/>
            <a:ext cx="2566800" cy="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p:txBody>
      </p:sp>
      <p:sp>
        <p:nvSpPr>
          <p:cNvPr id="178" name="Google Shape;178;p18"/>
          <p:cNvSpPr txBox="1"/>
          <p:nvPr/>
        </p:nvSpPr>
        <p:spPr>
          <a:xfrm>
            <a:off x="6400350" y="1669331"/>
            <a:ext cx="22062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C78D8"/>
                </a:solidFill>
                <a:latin typeface="Caveat"/>
                <a:ea typeface="Caveat"/>
                <a:cs typeface="Caveat"/>
                <a:sym typeface="Caveat"/>
              </a:rPr>
              <a:t>indice de santé calculé à partir de données biométriques envoyées à l’API:</a:t>
            </a:r>
            <a:br>
              <a:rPr b="1" i="1" lang="fr" sz="1100">
                <a:solidFill>
                  <a:srgbClr val="3C78D8"/>
                </a:solidFill>
                <a:latin typeface="Caveat"/>
                <a:ea typeface="Caveat"/>
                <a:cs typeface="Caveat"/>
                <a:sym typeface="Caveat"/>
              </a:rPr>
            </a:br>
            <a:r>
              <a:rPr b="1" i="1" lang="fr" sz="1100" u="sng">
                <a:solidFill>
                  <a:schemeClr val="hlink"/>
                </a:solidFill>
                <a:latin typeface="Caveat"/>
                <a:ea typeface="Caveat"/>
                <a:cs typeface="Caveat"/>
                <a:sym typeface="Caveat"/>
                <a:hlinkClick r:id="rId3"/>
              </a:rPr>
              <a:t>https://rapidapi.com/malaaddincelik/api/fitness-calculator/</a:t>
            </a:r>
            <a:r>
              <a:rPr b="1" i="1" lang="fr" sz="1100">
                <a:solidFill>
                  <a:srgbClr val="3C78D8"/>
                </a:solidFill>
                <a:latin typeface="Caveat"/>
                <a:ea typeface="Caveat"/>
                <a:cs typeface="Caveat"/>
                <a:sym typeface="Caveat"/>
              </a:rPr>
              <a:t> </a:t>
            </a:r>
            <a:endParaRPr b="1" i="1" sz="1100">
              <a:solidFill>
                <a:srgbClr val="3C78D8"/>
              </a:solidFill>
              <a:latin typeface="Caveat"/>
              <a:ea typeface="Caveat"/>
              <a:cs typeface="Caveat"/>
              <a:sym typeface="Caveat"/>
            </a:endParaRPr>
          </a:p>
        </p:txBody>
      </p:sp>
      <p:sp>
        <p:nvSpPr>
          <p:cNvPr id="179" name="Google Shape;179;p18"/>
          <p:cNvSpPr txBox="1"/>
          <p:nvPr/>
        </p:nvSpPr>
        <p:spPr>
          <a:xfrm>
            <a:off x="638351" y="1924144"/>
            <a:ext cx="2752200" cy="6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500">
                <a:solidFill>
                  <a:srgbClr val="3C78D8"/>
                </a:solidFill>
                <a:latin typeface="Caveat"/>
                <a:ea typeface="Caveat"/>
                <a:cs typeface="Caveat"/>
                <a:sym typeface="Caveat"/>
              </a:rPr>
              <a:t>Achat de coordonnées de prospects</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(pas validé, à ne pas utilisier!)</a:t>
            </a:r>
            <a:endParaRPr b="1" i="1" sz="1500">
              <a:solidFill>
                <a:srgbClr val="3C78D8"/>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nvSpPr>
        <p:spPr>
          <a:xfrm>
            <a:off x="438075" y="0"/>
            <a:ext cx="38838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#06</a:t>
            </a:r>
            <a:endParaRPr b="1" sz="1600"/>
          </a:p>
          <a:p>
            <a:pPr indent="0" lvl="0" marL="0" rtl="0" algn="l">
              <a:spcBef>
                <a:spcPts val="0"/>
              </a:spcBef>
              <a:spcAft>
                <a:spcPts val="0"/>
              </a:spcAft>
              <a:buNone/>
            </a:pPr>
            <a:r>
              <a:rPr b="1" lang="fr" sz="1600"/>
              <a:t>Vue détaillée sur les jeux de données</a:t>
            </a:r>
            <a:endParaRPr b="1" sz="1600"/>
          </a:p>
        </p:txBody>
      </p:sp>
      <p:graphicFrame>
        <p:nvGraphicFramePr>
          <p:cNvPr id="185" name="Google Shape;185;p19"/>
          <p:cNvGraphicFramePr/>
          <p:nvPr/>
        </p:nvGraphicFramePr>
        <p:xfrm>
          <a:off x="281438" y="748306"/>
          <a:ext cx="3000000" cy="3000000"/>
        </p:xfrm>
        <a:graphic>
          <a:graphicData uri="http://schemas.openxmlformats.org/drawingml/2006/table">
            <a:tbl>
              <a:tblPr>
                <a:noFill/>
                <a:tableStyleId>{B60CA620-A433-4407-AE75-6CF4484F4581}</a:tableStyleId>
              </a:tblPr>
              <a:tblGrid>
                <a:gridCol w="1432875"/>
                <a:gridCol w="3213150"/>
                <a:gridCol w="1360350"/>
                <a:gridCol w="1298525"/>
                <a:gridCol w="1276225"/>
              </a:tblGrid>
              <a:tr h="1003600">
                <a:tc>
                  <a:txBody>
                    <a:bodyPr/>
                    <a:lstStyle/>
                    <a:p>
                      <a:pPr indent="0" lvl="0" marL="0" rtl="0" algn="l">
                        <a:spcBef>
                          <a:spcPts val="0"/>
                        </a:spcBef>
                        <a:spcAft>
                          <a:spcPts val="0"/>
                        </a:spcAft>
                        <a:buNone/>
                      </a:pPr>
                      <a:r>
                        <a:rPr lang="fr" sz="900"/>
                        <a:t>POINTS BONUS</a:t>
                      </a:r>
                      <a:endParaRPr sz="900"/>
                    </a:p>
                    <a:p>
                      <a:pPr indent="0" lvl="0" marL="0" rtl="0" algn="l">
                        <a:spcBef>
                          <a:spcPts val="0"/>
                        </a:spcBef>
                        <a:spcAft>
                          <a:spcPts val="0"/>
                        </a:spcAft>
                        <a:buNone/>
                      </a:pPr>
                      <a:r>
                        <a:rPr lang="fr" sz="800"/>
                        <a:t>1 = difficile</a:t>
                      </a:r>
                      <a:endParaRPr sz="800"/>
                    </a:p>
                    <a:p>
                      <a:pPr indent="0" lvl="0" marL="0" rtl="0" algn="l">
                        <a:spcBef>
                          <a:spcPts val="0"/>
                        </a:spcBef>
                        <a:spcAft>
                          <a:spcPts val="0"/>
                        </a:spcAft>
                        <a:buNone/>
                      </a:pPr>
                      <a:r>
                        <a:rPr lang="fr" sz="800"/>
                        <a:t>5 = facile</a:t>
                      </a:r>
                      <a:endParaRPr sz="800"/>
                    </a:p>
                  </a:txBody>
                  <a:tcPr marT="68575" marB="68575" marR="91425" marL="91425"/>
                </a:tc>
                <a:tc>
                  <a:txBody>
                    <a:bodyPr/>
                    <a:lstStyle/>
                    <a:p>
                      <a:pPr indent="0" lvl="0" marL="0" rtl="0" algn="l">
                        <a:spcBef>
                          <a:spcPts val="0"/>
                        </a:spcBef>
                        <a:spcAft>
                          <a:spcPts val="0"/>
                        </a:spcAft>
                        <a:buNone/>
                      </a:pPr>
                      <a:r>
                        <a:rPr lang="fr" sz="1100"/>
                        <a:t>Explications</a:t>
                      </a:r>
                      <a:endParaRPr sz="1100"/>
                    </a:p>
                  </a:txBody>
                  <a:tcPr marT="68575" marB="68575" marR="91425" marL="91425"/>
                </a:tc>
                <a:tc>
                  <a:txBody>
                    <a:bodyPr/>
                    <a:lstStyle/>
                    <a:p>
                      <a:pPr indent="0" lvl="0" marL="0" rtl="0" algn="l">
                        <a:spcBef>
                          <a:spcPts val="0"/>
                        </a:spcBef>
                        <a:spcAft>
                          <a:spcPts val="0"/>
                        </a:spcAft>
                        <a:buNone/>
                      </a:pPr>
                      <a:r>
                        <a:rPr lang="fr" sz="1100"/>
                        <a:t>Dataset 1:</a:t>
                      </a:r>
                      <a:endParaRPr sz="1100"/>
                    </a:p>
                    <a:p>
                      <a:pPr indent="0" lvl="0" marL="0" rtl="0" algn="l">
                        <a:spcBef>
                          <a:spcPts val="0"/>
                        </a:spcBef>
                        <a:spcAft>
                          <a:spcPts val="0"/>
                        </a:spcAft>
                        <a:buNone/>
                      </a:pPr>
                      <a:br>
                        <a:rPr lang="fr" sz="1100"/>
                      </a:br>
                      <a:r>
                        <a:rPr lang="fr" sz="1100"/>
                        <a:t>__</a:t>
                      </a:r>
                      <a:r>
                        <a:rPr b="1" i="1" lang="fr" sz="1400">
                          <a:solidFill>
                            <a:srgbClr val="3C78D8"/>
                          </a:solidFill>
                          <a:latin typeface="Caveat"/>
                          <a:ea typeface="Caveat"/>
                          <a:cs typeface="Caveat"/>
                          <a:sym typeface="Caveat"/>
                        </a:rPr>
                        <a:t>Machines sportives</a:t>
                      </a:r>
                      <a:r>
                        <a:rPr lang="fr" sz="1100"/>
                        <a:t>__</a:t>
                      </a:r>
                      <a:endParaRPr sz="1100"/>
                    </a:p>
                  </a:txBody>
                  <a:tcPr marT="68575" marB="68575" marR="91425" marL="91425"/>
                </a:tc>
                <a:tc>
                  <a:txBody>
                    <a:bodyPr/>
                    <a:lstStyle/>
                    <a:p>
                      <a:pPr indent="0" lvl="0" marL="0" rtl="0" algn="l">
                        <a:spcBef>
                          <a:spcPts val="0"/>
                        </a:spcBef>
                        <a:spcAft>
                          <a:spcPts val="0"/>
                        </a:spcAft>
                        <a:buNone/>
                      </a:pPr>
                      <a:r>
                        <a:rPr lang="fr" sz="1100"/>
                        <a:t>Dataset 2:</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i="1" lang="fr" sz="1400">
                          <a:solidFill>
                            <a:srgbClr val="3C78D8"/>
                          </a:solidFill>
                          <a:latin typeface="Caveat"/>
                          <a:ea typeface="Caveat"/>
                          <a:cs typeface="Caveat"/>
                          <a:sym typeface="Caveat"/>
                        </a:rPr>
                        <a:t>Mensurations via body scan</a:t>
                      </a:r>
                      <a:endParaRPr sz="1100"/>
                    </a:p>
                  </a:txBody>
                  <a:tcPr marT="68575" marB="68575" marR="91425" marL="91425"/>
                </a:tc>
                <a:tc>
                  <a:txBody>
                    <a:bodyPr/>
                    <a:lstStyle/>
                    <a:p>
                      <a:pPr indent="0" lvl="0" marL="0" rtl="0" algn="l">
                        <a:spcBef>
                          <a:spcPts val="0"/>
                        </a:spcBef>
                        <a:spcAft>
                          <a:spcPts val="0"/>
                        </a:spcAft>
                        <a:buNone/>
                      </a:pPr>
                      <a:r>
                        <a:rPr lang="fr" sz="1100"/>
                        <a:t>Dataset 3:</a:t>
                      </a:r>
                      <a:endParaRPr sz="1100"/>
                    </a:p>
                    <a:p>
                      <a:pPr indent="0" lvl="0" marL="0" rtl="0" algn="l">
                        <a:spcBef>
                          <a:spcPts val="0"/>
                        </a:spcBef>
                        <a:spcAft>
                          <a:spcPts val="0"/>
                        </a:spcAft>
                        <a:buNone/>
                      </a:pPr>
                      <a:r>
                        <a:t/>
                      </a:r>
                      <a:endParaRPr b="1" i="1" sz="1400">
                        <a:solidFill>
                          <a:srgbClr val="3C78D8"/>
                        </a:solidFill>
                        <a:latin typeface="Caveat"/>
                        <a:ea typeface="Caveat"/>
                        <a:cs typeface="Caveat"/>
                        <a:sym typeface="Caveat"/>
                      </a:endParaRPr>
                    </a:p>
                    <a:p>
                      <a:pPr indent="0" lvl="0" marL="0" rtl="0" algn="l">
                        <a:spcBef>
                          <a:spcPts val="0"/>
                        </a:spcBef>
                        <a:spcAft>
                          <a:spcPts val="0"/>
                        </a:spcAft>
                        <a:buNone/>
                      </a:pPr>
                      <a:r>
                        <a:rPr b="1" i="1" lang="fr" sz="1400">
                          <a:solidFill>
                            <a:srgbClr val="3C78D8"/>
                          </a:solidFill>
                          <a:latin typeface="Caveat"/>
                          <a:ea typeface="Caveat"/>
                          <a:cs typeface="Caveat"/>
                          <a:sym typeface="Caveat"/>
                        </a:rPr>
                        <a:t>Google Fit / Apple Health</a:t>
                      </a:r>
                      <a:r>
                        <a:rPr lang="fr" sz="1100"/>
                        <a:t>_</a:t>
                      </a:r>
                      <a:endParaRPr sz="1100"/>
                    </a:p>
                  </a:txBody>
                  <a:tcPr marT="68575" marB="68575" marR="91425" marL="91425"/>
                </a:tc>
              </a:tr>
              <a:tr h="713950">
                <a:tc>
                  <a:txBody>
                    <a:bodyPr/>
                    <a:lstStyle/>
                    <a:p>
                      <a:pPr indent="0" lvl="0" marL="0" rtl="0" algn="l">
                        <a:spcBef>
                          <a:spcPts val="0"/>
                        </a:spcBef>
                        <a:spcAft>
                          <a:spcPts val="0"/>
                        </a:spcAft>
                        <a:buNone/>
                      </a:pPr>
                      <a:r>
                        <a:rPr lang="fr" sz="800"/>
                        <a:t>Format lisible par un programme informatique?</a:t>
                      </a:r>
                      <a:endParaRPr i="1" sz="800"/>
                    </a:p>
                  </a:txBody>
                  <a:tcPr marT="68575" marB="68575" marR="91425" marL="91425"/>
                </a:tc>
                <a:tc>
                  <a:txBody>
                    <a:bodyPr/>
                    <a:lstStyle/>
                    <a:p>
                      <a:pPr indent="0" lvl="0" marL="0" rtl="0" algn="l">
                        <a:spcBef>
                          <a:spcPts val="0"/>
                        </a:spcBef>
                        <a:spcAft>
                          <a:spcPts val="0"/>
                        </a:spcAft>
                        <a:buNone/>
                      </a:pPr>
                      <a:r>
                        <a:rPr i="1" lang="fr" sz="800"/>
                        <a:t>Si la donnée est sous format .docx ou pdf, un programme de code peut difficilement la lire. Une base d donnée ou même un fichier csv sont plus faciles</a:t>
                      </a:r>
                      <a:endParaRPr sz="800"/>
                    </a:p>
                  </a:txBody>
                  <a:tcPr marT="68575" marB="68575" marR="91425" marL="91425"/>
                </a:tc>
                <a:tc>
                  <a:txBody>
                    <a:bodyPr/>
                    <a:lstStyle/>
                    <a:p>
                      <a:pPr indent="0" lvl="0" marL="0" rtl="0" algn="ctr">
                        <a:spcBef>
                          <a:spcPts val="0"/>
                        </a:spcBef>
                        <a:spcAft>
                          <a:spcPts val="0"/>
                        </a:spcAft>
                        <a:buNone/>
                      </a:pPr>
                      <a:r>
                        <a:rPr lang="fr" sz="800"/>
                        <a:t>5</a:t>
                      </a:r>
                      <a:endParaRPr sz="800"/>
                    </a:p>
                  </a:txBody>
                  <a:tcPr marT="68575" marB="68575" marR="91425" marL="91425" anchor="ctr"/>
                </a:tc>
                <a:tc>
                  <a:txBody>
                    <a:bodyPr/>
                    <a:lstStyle/>
                    <a:p>
                      <a:pPr indent="0" lvl="0" marL="0" rtl="0" algn="ctr">
                        <a:spcBef>
                          <a:spcPts val="0"/>
                        </a:spcBef>
                        <a:spcAft>
                          <a:spcPts val="0"/>
                        </a:spcAft>
                        <a:buNone/>
                      </a:pPr>
                      <a:r>
                        <a:rPr lang="fr" sz="800"/>
                        <a:t>5</a:t>
                      </a:r>
                      <a:endParaRPr sz="800"/>
                    </a:p>
                  </a:txBody>
                  <a:tcPr marT="68575" marB="68575" marR="91425" marL="91425" anchor="ctr"/>
                </a:tc>
                <a:tc>
                  <a:txBody>
                    <a:bodyPr/>
                    <a:lstStyle/>
                    <a:p>
                      <a:pPr indent="0" lvl="0" marL="0" rtl="0" algn="ctr">
                        <a:spcBef>
                          <a:spcPts val="0"/>
                        </a:spcBef>
                        <a:spcAft>
                          <a:spcPts val="0"/>
                        </a:spcAft>
                        <a:buNone/>
                      </a:pPr>
                      <a:r>
                        <a:rPr lang="fr" sz="800"/>
                        <a:t>5</a:t>
                      </a:r>
                      <a:endParaRPr sz="800"/>
                    </a:p>
                  </a:txBody>
                  <a:tcPr marT="68575" marB="68575" marR="91425" marL="91425" anchor="ctr"/>
                </a:tc>
              </a:tr>
              <a:tr h="713950">
                <a:tc>
                  <a:txBody>
                    <a:bodyPr/>
                    <a:lstStyle/>
                    <a:p>
                      <a:pPr indent="0" lvl="0" marL="0" rtl="0" algn="l">
                        <a:spcBef>
                          <a:spcPts val="0"/>
                        </a:spcBef>
                        <a:spcAft>
                          <a:spcPts val="0"/>
                        </a:spcAft>
                        <a:buNone/>
                      </a:pPr>
                      <a:r>
                        <a:rPr lang="fr" sz="800"/>
                        <a:t>Structuré ou non?</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i="1" sz="800"/>
                    </a:p>
                  </a:txBody>
                  <a:tcPr marT="68575" marB="68575" marR="91425" marL="91425"/>
                </a:tc>
                <a:tc>
                  <a:txBody>
                    <a:bodyPr/>
                    <a:lstStyle/>
                    <a:p>
                      <a:pPr indent="0" lvl="0" marL="0" rtl="0" algn="l">
                        <a:spcBef>
                          <a:spcPts val="0"/>
                        </a:spcBef>
                        <a:spcAft>
                          <a:spcPts val="0"/>
                        </a:spcAft>
                        <a:buNone/>
                      </a:pPr>
                      <a:r>
                        <a:rPr i="1" lang="fr" sz="800"/>
                        <a:t>Si la donnée peut tenir dans Excel, elle est probablement structurée. Le texte libre, une page web, ou des images sont des formats non structurés.</a:t>
                      </a:r>
                      <a:endParaRPr sz="800"/>
                    </a:p>
                  </a:txBody>
                  <a:tcPr marT="68575" marB="68575" marR="91425" marL="91425"/>
                </a:tc>
                <a:tc>
                  <a:txBody>
                    <a:bodyPr/>
                    <a:lstStyle/>
                    <a:p>
                      <a:pPr indent="0" lvl="0" marL="0" rtl="0" algn="ctr">
                        <a:spcBef>
                          <a:spcPts val="0"/>
                        </a:spcBef>
                        <a:spcAft>
                          <a:spcPts val="0"/>
                        </a:spcAft>
                        <a:buNone/>
                      </a:pPr>
                      <a:r>
                        <a:rPr lang="fr" sz="800"/>
                        <a:t>5</a:t>
                      </a:r>
                      <a:endParaRPr sz="800"/>
                    </a:p>
                  </a:txBody>
                  <a:tcPr marT="68575" marB="68575" marR="91425" marL="91425" anchor="ctr"/>
                </a:tc>
                <a:tc>
                  <a:txBody>
                    <a:bodyPr/>
                    <a:lstStyle/>
                    <a:p>
                      <a:pPr indent="0" lvl="0" marL="0" rtl="0" algn="ctr">
                        <a:spcBef>
                          <a:spcPts val="0"/>
                        </a:spcBef>
                        <a:spcAft>
                          <a:spcPts val="0"/>
                        </a:spcAft>
                        <a:buNone/>
                      </a:pPr>
                      <a:r>
                        <a:rPr lang="fr" sz="800"/>
                        <a:t>5</a:t>
                      </a:r>
                      <a:endParaRPr sz="800"/>
                    </a:p>
                  </a:txBody>
                  <a:tcPr marT="68575" marB="68575" marR="91425" marL="91425" anchor="ctr"/>
                </a:tc>
                <a:tc>
                  <a:txBody>
                    <a:bodyPr/>
                    <a:lstStyle/>
                    <a:p>
                      <a:pPr indent="0" lvl="0" marL="0" rtl="0" algn="ctr">
                        <a:spcBef>
                          <a:spcPts val="0"/>
                        </a:spcBef>
                        <a:spcAft>
                          <a:spcPts val="0"/>
                        </a:spcAft>
                        <a:buNone/>
                      </a:pPr>
                      <a:r>
                        <a:rPr lang="fr" sz="800"/>
                        <a:t>5</a:t>
                      </a:r>
                      <a:endParaRPr sz="800"/>
                    </a:p>
                  </a:txBody>
                  <a:tcPr marT="68575" marB="68575" marR="91425" marL="91425" anchor="ctr"/>
                </a:tc>
              </a:tr>
              <a:tr h="464550">
                <a:tc>
                  <a:txBody>
                    <a:bodyPr/>
                    <a:lstStyle/>
                    <a:p>
                      <a:pPr indent="0" lvl="0" marL="0" rtl="0" algn="l">
                        <a:spcBef>
                          <a:spcPts val="0"/>
                        </a:spcBef>
                        <a:spcAft>
                          <a:spcPts val="0"/>
                        </a:spcAft>
                        <a:buNone/>
                      </a:pPr>
                      <a:r>
                        <a:rPr lang="fr" sz="800"/>
                        <a:t>Données personnelles?</a:t>
                      </a:r>
                      <a:endParaRPr sz="800"/>
                    </a:p>
                  </a:txBody>
                  <a:tcPr marT="68575" marB="68575" marR="91425" marL="91425"/>
                </a:tc>
                <a:tc>
                  <a:txBody>
                    <a:bodyPr/>
                    <a:lstStyle/>
                    <a:p>
                      <a:pPr indent="0" lvl="0" marL="0" rtl="0" algn="l">
                        <a:spcBef>
                          <a:spcPts val="0"/>
                        </a:spcBef>
                        <a:spcAft>
                          <a:spcPts val="0"/>
                        </a:spcAft>
                        <a:buNone/>
                      </a:pPr>
                      <a:r>
                        <a:rPr i="1" lang="fr" sz="800"/>
                        <a:t>La donnée personnelle impose des contraintes</a:t>
                      </a:r>
                      <a:endParaRPr i="1" sz="800"/>
                    </a:p>
                  </a:txBody>
                  <a:tcPr marT="68575" marB="68575" marR="91425" marL="91425"/>
                </a:tc>
                <a:tc>
                  <a:txBody>
                    <a:bodyPr/>
                    <a:lstStyle/>
                    <a:p>
                      <a:pPr indent="0" lvl="0" marL="0" rtl="0" algn="ctr">
                        <a:spcBef>
                          <a:spcPts val="0"/>
                        </a:spcBef>
                        <a:spcAft>
                          <a:spcPts val="0"/>
                        </a:spcAft>
                        <a:buNone/>
                      </a:pPr>
                      <a:r>
                        <a:rPr lang="fr" sz="800"/>
                        <a:t>2</a:t>
                      </a:r>
                      <a:endParaRPr sz="800"/>
                    </a:p>
                  </a:txBody>
                  <a:tcPr marT="68575" marB="68575" marR="91425" marL="91425" anchor="ctr"/>
                </a:tc>
                <a:tc>
                  <a:txBody>
                    <a:bodyPr/>
                    <a:lstStyle/>
                    <a:p>
                      <a:pPr indent="0" lvl="0" marL="0" rtl="0" algn="ctr">
                        <a:spcBef>
                          <a:spcPts val="0"/>
                        </a:spcBef>
                        <a:spcAft>
                          <a:spcPts val="0"/>
                        </a:spcAft>
                        <a:buNone/>
                      </a:pPr>
                      <a:r>
                        <a:rPr lang="fr" sz="800"/>
                        <a:t>1</a:t>
                      </a:r>
                      <a:endParaRPr sz="800"/>
                    </a:p>
                  </a:txBody>
                  <a:tcPr marT="68575" marB="68575" marR="91425" marL="91425" anchor="ctr"/>
                </a:tc>
                <a:tc>
                  <a:txBody>
                    <a:bodyPr/>
                    <a:lstStyle/>
                    <a:p>
                      <a:pPr indent="0" lvl="0" marL="0" rtl="0" algn="ctr">
                        <a:spcBef>
                          <a:spcPts val="0"/>
                        </a:spcBef>
                        <a:spcAft>
                          <a:spcPts val="0"/>
                        </a:spcAft>
                        <a:buNone/>
                      </a:pPr>
                      <a:r>
                        <a:rPr lang="fr" sz="800"/>
                        <a:t>1</a:t>
                      </a:r>
                      <a:endParaRPr sz="800"/>
                    </a:p>
                  </a:txBody>
                  <a:tcPr marT="68575" marB="68575" marR="91425" marL="91425" anchor="ctr"/>
                </a:tc>
              </a:tr>
              <a:tr h="432125">
                <a:tc>
                  <a:txBody>
                    <a:bodyPr/>
                    <a:lstStyle/>
                    <a:p>
                      <a:pPr indent="0" lvl="0" marL="0" rtl="0" algn="l">
                        <a:spcBef>
                          <a:spcPts val="0"/>
                        </a:spcBef>
                        <a:spcAft>
                          <a:spcPts val="0"/>
                        </a:spcAft>
                        <a:buNone/>
                      </a:pPr>
                      <a:r>
                        <a:rPr lang="fr" sz="800"/>
                        <a:t>Données complètes?</a:t>
                      </a:r>
                      <a:endParaRPr sz="800"/>
                    </a:p>
                  </a:txBody>
                  <a:tcPr marT="68575" marB="68575" marR="91425" marL="91425"/>
                </a:tc>
                <a:tc>
                  <a:txBody>
                    <a:bodyPr/>
                    <a:lstStyle/>
                    <a:p>
                      <a:pPr indent="0" lvl="0" marL="0" rtl="0" algn="l">
                        <a:spcBef>
                          <a:spcPts val="0"/>
                        </a:spcBef>
                        <a:spcAft>
                          <a:spcPts val="0"/>
                        </a:spcAft>
                        <a:buNone/>
                      </a:pPr>
                      <a:r>
                        <a:rPr i="1" lang="fr" sz="800"/>
                        <a:t>Y a-t-il des valeurs manquantes, des valeurs erronées, des dates manquantes...</a:t>
                      </a:r>
                      <a:endParaRPr i="1" sz="800"/>
                    </a:p>
                  </a:txBody>
                  <a:tcPr marT="68575" marB="68575" marR="91425" marL="91425"/>
                </a:tc>
                <a:tc>
                  <a:txBody>
                    <a:bodyPr/>
                    <a:lstStyle/>
                    <a:p>
                      <a:pPr indent="0" lvl="0" marL="0" rtl="0" algn="ctr">
                        <a:spcBef>
                          <a:spcPts val="0"/>
                        </a:spcBef>
                        <a:spcAft>
                          <a:spcPts val="0"/>
                        </a:spcAft>
                        <a:buNone/>
                      </a:pPr>
                      <a:r>
                        <a:rPr lang="fr" sz="800"/>
                        <a:t>5</a:t>
                      </a:r>
                      <a:endParaRPr sz="800"/>
                    </a:p>
                  </a:txBody>
                  <a:tcPr marT="68575" marB="68575" marR="91425" marL="91425" anchor="ctr"/>
                </a:tc>
                <a:tc>
                  <a:txBody>
                    <a:bodyPr/>
                    <a:lstStyle/>
                    <a:p>
                      <a:pPr indent="0" lvl="0" marL="0" rtl="0" algn="ctr">
                        <a:spcBef>
                          <a:spcPts val="0"/>
                        </a:spcBef>
                        <a:spcAft>
                          <a:spcPts val="0"/>
                        </a:spcAft>
                        <a:buNone/>
                      </a:pPr>
                      <a:r>
                        <a:rPr lang="fr" sz="800"/>
                        <a:t>4</a:t>
                      </a:r>
                      <a:endParaRPr sz="800"/>
                    </a:p>
                  </a:txBody>
                  <a:tcPr marT="68575" marB="68575" marR="91425" marL="91425" anchor="ctr"/>
                </a:tc>
                <a:tc>
                  <a:txBody>
                    <a:bodyPr/>
                    <a:lstStyle/>
                    <a:p>
                      <a:pPr indent="0" lvl="0" marL="0" rtl="0" algn="ctr">
                        <a:spcBef>
                          <a:spcPts val="0"/>
                        </a:spcBef>
                        <a:spcAft>
                          <a:spcPts val="0"/>
                        </a:spcAft>
                        <a:buNone/>
                      </a:pPr>
                      <a:r>
                        <a:rPr lang="fr" sz="800"/>
                        <a:t>4</a:t>
                      </a:r>
                      <a:endParaRPr sz="800"/>
                    </a:p>
                  </a:txBody>
                  <a:tcPr marT="68575" marB="68575" marR="91425" marL="91425" anchor="ctr"/>
                </a:tc>
              </a:tr>
              <a:tr h="573025">
                <a:tc>
                  <a:txBody>
                    <a:bodyPr/>
                    <a:lstStyle/>
                    <a:p>
                      <a:pPr indent="0" lvl="0" marL="0" rtl="0" algn="l">
                        <a:spcBef>
                          <a:spcPts val="0"/>
                        </a:spcBef>
                        <a:spcAft>
                          <a:spcPts val="0"/>
                        </a:spcAft>
                        <a:buNone/>
                      </a:pPr>
                      <a:r>
                        <a:rPr b="1" lang="fr" sz="800">
                          <a:solidFill>
                            <a:srgbClr val="049CCF"/>
                          </a:solidFill>
                        </a:rPr>
                        <a:t>Total</a:t>
                      </a:r>
                      <a:r>
                        <a:rPr b="1" lang="fr" sz="800"/>
                        <a:t>: somme des points par dataset</a:t>
                      </a:r>
                      <a:endParaRPr b="1" sz="800"/>
                    </a:p>
                  </a:txBody>
                  <a:tcPr marT="68575" marB="68575" marR="91425" marL="91425"/>
                </a:tc>
                <a:tc>
                  <a:txBody>
                    <a:bodyPr/>
                    <a:lstStyle/>
                    <a:p>
                      <a:pPr indent="0" lvl="0" marL="0" rtl="0" algn="l">
                        <a:spcBef>
                          <a:spcPts val="0"/>
                        </a:spcBef>
                        <a:spcAft>
                          <a:spcPts val="0"/>
                        </a:spcAft>
                        <a:buNone/>
                      </a:pPr>
                      <a:r>
                        <a:rPr b="1" i="1" lang="fr" sz="800"/>
                        <a:t>Faites la somme des points. Un total élevé indique un dataset relativement plus facile à utiliser.</a:t>
                      </a:r>
                      <a:endParaRPr b="1" i="1" sz="800"/>
                    </a:p>
                  </a:txBody>
                  <a:tcPr marT="68575" marB="68575" marR="91425" marL="91425"/>
                </a:tc>
                <a:tc>
                  <a:txBody>
                    <a:bodyPr/>
                    <a:lstStyle/>
                    <a:p>
                      <a:pPr indent="0" lvl="0" marL="0" rtl="0" algn="ctr">
                        <a:spcBef>
                          <a:spcPts val="0"/>
                        </a:spcBef>
                        <a:spcAft>
                          <a:spcPts val="0"/>
                        </a:spcAft>
                        <a:buNone/>
                      </a:pPr>
                      <a:r>
                        <a:rPr b="1" lang="fr" sz="800"/>
                        <a:t>25</a:t>
                      </a:r>
                      <a:endParaRPr b="1" sz="800"/>
                    </a:p>
                  </a:txBody>
                  <a:tcPr marT="68575" marB="68575" marR="91425" marL="91425" anchor="ctr"/>
                </a:tc>
                <a:tc>
                  <a:txBody>
                    <a:bodyPr/>
                    <a:lstStyle/>
                    <a:p>
                      <a:pPr indent="0" lvl="0" marL="0" rtl="0" algn="ctr">
                        <a:spcBef>
                          <a:spcPts val="0"/>
                        </a:spcBef>
                        <a:spcAft>
                          <a:spcPts val="0"/>
                        </a:spcAft>
                        <a:buNone/>
                      </a:pPr>
                      <a:r>
                        <a:rPr b="1" lang="fr" sz="800"/>
                        <a:t>23</a:t>
                      </a:r>
                      <a:endParaRPr b="1" sz="800"/>
                    </a:p>
                  </a:txBody>
                  <a:tcPr marT="68575" marB="68575" marR="91425" marL="91425" anchor="ctr"/>
                </a:tc>
                <a:tc>
                  <a:txBody>
                    <a:bodyPr/>
                    <a:lstStyle/>
                    <a:p>
                      <a:pPr indent="0" lvl="0" marL="0" rtl="0" algn="ctr">
                        <a:spcBef>
                          <a:spcPts val="0"/>
                        </a:spcBef>
                        <a:spcAft>
                          <a:spcPts val="0"/>
                        </a:spcAft>
                        <a:buNone/>
                      </a:pPr>
                      <a:r>
                        <a:rPr b="1" lang="fr" sz="800"/>
                        <a:t>23</a:t>
                      </a:r>
                      <a:endParaRPr b="1" sz="800"/>
                    </a:p>
                  </a:txBody>
                  <a:tcPr marT="68575" marB="68575" marR="91425" marL="91425" anchor="ctr"/>
                </a:tc>
              </a:tr>
            </a:tbl>
          </a:graphicData>
        </a:graphic>
      </p:graphicFrame>
      <p:sp>
        <p:nvSpPr>
          <p:cNvPr id="186" name="Google Shape;186;p19"/>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87" name="Google Shape;187;p19"/>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88" name="Google Shape;188;p19"/>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nvSpPr>
        <p:spPr>
          <a:xfrm>
            <a:off x="438075" y="0"/>
            <a:ext cx="35406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1"/>
                </a:solidFill>
              </a:rPr>
              <a:t>Canevas #07</a:t>
            </a:r>
            <a:endParaRPr b="1" sz="1600">
              <a:solidFill>
                <a:schemeClr val="accent1"/>
              </a:solidFill>
            </a:endParaRPr>
          </a:p>
          <a:p>
            <a:pPr indent="0" lvl="0" marL="0" rtl="0" algn="l">
              <a:spcBef>
                <a:spcPts val="0"/>
              </a:spcBef>
              <a:spcAft>
                <a:spcPts val="0"/>
              </a:spcAft>
              <a:buNone/>
            </a:pPr>
            <a:r>
              <a:rPr b="1" lang="fr">
                <a:solidFill>
                  <a:schemeClr val="accent1"/>
                </a:solidFill>
              </a:rPr>
              <a:t>Les amplificateurs: entre le service et l’interface</a:t>
            </a:r>
            <a:endParaRPr b="1">
              <a:solidFill>
                <a:schemeClr val="accent1"/>
              </a:solidFill>
            </a:endParaRPr>
          </a:p>
        </p:txBody>
      </p:sp>
      <p:sp>
        <p:nvSpPr>
          <p:cNvPr id="194" name="Google Shape;194;p20"/>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195" name="Google Shape;195;p20"/>
          <p:cNvSpPr txBox="1"/>
          <p:nvPr/>
        </p:nvSpPr>
        <p:spPr>
          <a:xfrm>
            <a:off x="815700" y="2905500"/>
            <a:ext cx="2829300" cy="729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générateurs de texte</a:t>
            </a:r>
            <a:endParaRPr sz="1700">
              <a:solidFill>
                <a:schemeClr val="dk2"/>
              </a:solidFill>
            </a:endParaRPr>
          </a:p>
          <a:p>
            <a:pPr indent="0" lvl="0" marL="0" rtl="0" algn="ctr">
              <a:spcBef>
                <a:spcPts val="0"/>
              </a:spcBef>
              <a:spcAft>
                <a:spcPts val="0"/>
              </a:spcAft>
              <a:buNone/>
            </a:pPr>
            <a:r>
              <a:rPr i="1" lang="fr" sz="1100">
                <a:solidFill>
                  <a:schemeClr val="dk2"/>
                </a:solidFill>
              </a:rPr>
              <a:t>Est-ce que vos données peuvent servir à “fine tuner” GPT ou un modèle similaire?</a:t>
            </a:r>
            <a:endParaRPr i="1" sz="1100">
              <a:solidFill>
                <a:schemeClr val="dk2"/>
              </a:solidFill>
            </a:endParaRPr>
          </a:p>
        </p:txBody>
      </p:sp>
      <p:sp>
        <p:nvSpPr>
          <p:cNvPr id="196" name="Google Shape;196;p20"/>
          <p:cNvSpPr txBox="1"/>
          <p:nvPr/>
        </p:nvSpPr>
        <p:spPr>
          <a:xfrm>
            <a:off x="813675" y="822150"/>
            <a:ext cx="2789400" cy="808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600">
                <a:solidFill>
                  <a:schemeClr val="dk2"/>
                </a:solidFill>
              </a:rPr>
              <a:t>Les générateurs d’image</a:t>
            </a:r>
            <a:endParaRPr sz="1600">
              <a:solidFill>
                <a:schemeClr val="dk2"/>
              </a:solidFill>
            </a:endParaRPr>
          </a:p>
          <a:p>
            <a:pPr indent="0" lvl="0" marL="0" rtl="0" algn="ctr">
              <a:spcBef>
                <a:spcPts val="0"/>
              </a:spcBef>
              <a:spcAft>
                <a:spcPts val="0"/>
              </a:spcAft>
              <a:buNone/>
            </a:pPr>
            <a:r>
              <a:rPr i="1" lang="fr" sz="1000">
                <a:solidFill>
                  <a:schemeClr val="dk2"/>
                </a:solidFill>
              </a:rPr>
              <a:t>Est-ce qu’un générateur d’image aurait une quelconque pertinence pour une solution servant votre utilisateur?</a:t>
            </a:r>
            <a:endParaRPr i="1" sz="1000">
              <a:solidFill>
                <a:schemeClr val="dk2"/>
              </a:solidFill>
            </a:endParaRPr>
          </a:p>
        </p:txBody>
      </p:sp>
      <p:sp>
        <p:nvSpPr>
          <p:cNvPr id="197" name="Google Shape;197;p20"/>
          <p:cNvSpPr/>
          <p:nvPr/>
        </p:nvSpPr>
        <p:spPr>
          <a:xfrm>
            <a:off x="3769550" y="2792899"/>
            <a:ext cx="488400" cy="1159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0"/>
          <p:cNvSpPr txBox="1"/>
          <p:nvPr/>
        </p:nvSpPr>
        <p:spPr>
          <a:xfrm>
            <a:off x="4346338" y="2790688"/>
            <a:ext cx="3204900" cy="12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solidFill>
                  <a:schemeClr val="dk2"/>
                </a:solidFill>
              </a:rPr>
              <a:t>- interface conversationnelle redirigeant vers un service</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assistant de type Q&amp;A</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moteur de recherche augmenté (‘RAG’)</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générateur de contenu textuel (traductions, documentation, écrits originaux, etc.)</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amplificateur de qualité (sa fonction est de créer une version ‘meilleure’ de l’input que vous lui soumettez)</a:t>
            </a:r>
            <a:endParaRPr sz="700">
              <a:solidFill>
                <a:schemeClr val="dk2"/>
              </a:solidFill>
            </a:endParaRPr>
          </a:p>
        </p:txBody>
      </p:sp>
      <p:sp>
        <p:nvSpPr>
          <p:cNvPr id="199" name="Google Shape;199;p20"/>
          <p:cNvSpPr txBox="1"/>
          <p:nvPr/>
        </p:nvSpPr>
        <p:spPr>
          <a:xfrm>
            <a:off x="815700" y="3900825"/>
            <a:ext cx="2829300" cy="729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“chainers”</a:t>
            </a:r>
            <a:endParaRPr sz="1700">
              <a:solidFill>
                <a:schemeClr val="dk2"/>
              </a:solidFill>
            </a:endParaRPr>
          </a:p>
          <a:p>
            <a:pPr indent="0" lvl="0" marL="0" rtl="0" algn="ctr">
              <a:spcBef>
                <a:spcPts val="0"/>
              </a:spcBef>
              <a:spcAft>
                <a:spcPts val="0"/>
              </a:spcAft>
              <a:buNone/>
            </a:pPr>
            <a:r>
              <a:rPr i="1" lang="fr" sz="1000">
                <a:solidFill>
                  <a:schemeClr val="dk2"/>
                </a:solidFill>
              </a:rPr>
              <a:t>Est-ce qu’un outil d’automation pourrait créer un service par le chaînage de plusieurs ‘maillons’ ou ‘sous-éléments’?</a:t>
            </a:r>
            <a:endParaRPr i="1" sz="1000">
              <a:solidFill>
                <a:schemeClr val="dk2"/>
              </a:solidFill>
            </a:endParaRPr>
          </a:p>
        </p:txBody>
      </p:sp>
      <p:sp>
        <p:nvSpPr>
          <p:cNvPr id="200" name="Google Shape;200;p20"/>
          <p:cNvSpPr/>
          <p:nvPr/>
        </p:nvSpPr>
        <p:spPr>
          <a:xfrm rot="-286170">
            <a:off x="3712348" y="226958"/>
            <a:ext cx="487087" cy="1234966"/>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0"/>
          <p:cNvSpPr txBox="1"/>
          <p:nvPr/>
        </p:nvSpPr>
        <p:spPr>
          <a:xfrm>
            <a:off x="4185000" y="81856"/>
            <a:ext cx="34770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700">
                <a:solidFill>
                  <a:schemeClr val="dk2"/>
                </a:solidFill>
              </a:rPr>
              <a:t>- transformation d’images existantes</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génération d’images / de logos / de schémas</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aide à la conception graphique</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création d’avatars fictifs</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création d’avatars représentant une personne réelle (avec voix et lip-synch éventuellement)</a:t>
            </a:r>
            <a:endParaRPr sz="700">
              <a:solidFill>
                <a:schemeClr val="dk2"/>
              </a:solidFill>
            </a:endParaRPr>
          </a:p>
          <a:p>
            <a:pPr indent="0" lvl="0" marL="0" rtl="0" algn="l">
              <a:spcBef>
                <a:spcPts val="0"/>
              </a:spcBef>
              <a:spcAft>
                <a:spcPts val="0"/>
              </a:spcAft>
              <a:buNone/>
            </a:pPr>
            <a:r>
              <a:t/>
            </a:r>
            <a:endParaRPr sz="700">
              <a:solidFill>
                <a:schemeClr val="dk2"/>
              </a:solidFill>
            </a:endParaRPr>
          </a:p>
          <a:p>
            <a:pPr indent="0" lvl="0" marL="0" rtl="0" algn="l">
              <a:spcBef>
                <a:spcPts val="0"/>
              </a:spcBef>
              <a:spcAft>
                <a:spcPts val="0"/>
              </a:spcAft>
              <a:buNone/>
            </a:pPr>
            <a:r>
              <a:rPr lang="fr" sz="700">
                <a:solidFill>
                  <a:schemeClr val="dk2"/>
                </a:solidFill>
              </a:rPr>
              <a:t>- création de mini-films / d’animations de personnages</a:t>
            </a:r>
            <a:endParaRPr sz="700">
              <a:solidFill>
                <a:schemeClr val="dk2"/>
              </a:solidFill>
            </a:endParaRPr>
          </a:p>
        </p:txBody>
      </p:sp>
      <p:sp>
        <p:nvSpPr>
          <p:cNvPr id="202" name="Google Shape;202;p20"/>
          <p:cNvSpPr txBox="1"/>
          <p:nvPr/>
        </p:nvSpPr>
        <p:spPr>
          <a:xfrm>
            <a:off x="815700" y="1828725"/>
            <a:ext cx="2829300" cy="983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générateurs de son</a:t>
            </a:r>
            <a:endParaRPr sz="1700">
              <a:solidFill>
                <a:schemeClr val="dk2"/>
              </a:solidFill>
            </a:endParaRPr>
          </a:p>
          <a:p>
            <a:pPr indent="0" lvl="0" marL="0" rtl="0" algn="ctr">
              <a:spcBef>
                <a:spcPts val="0"/>
              </a:spcBef>
              <a:spcAft>
                <a:spcPts val="0"/>
              </a:spcAft>
              <a:buNone/>
            </a:pPr>
            <a:r>
              <a:rPr i="1" lang="fr" sz="1100">
                <a:solidFill>
                  <a:schemeClr val="dk2"/>
                </a:solidFill>
              </a:rPr>
              <a:t>Est-ce qu’un générateur de musique, de voix ou de son apporterait plus de valeur à votre service?</a:t>
            </a:r>
            <a:endParaRPr i="1" sz="1100">
              <a:solidFill>
                <a:schemeClr val="dk2"/>
              </a:solidFill>
            </a:endParaRPr>
          </a:p>
        </p:txBody>
      </p:sp>
      <p:sp>
        <p:nvSpPr>
          <p:cNvPr id="203" name="Google Shape;203;p20"/>
          <p:cNvSpPr/>
          <p:nvPr/>
        </p:nvSpPr>
        <p:spPr>
          <a:xfrm>
            <a:off x="3769550" y="1509328"/>
            <a:ext cx="488400" cy="1262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0"/>
          <p:cNvSpPr txBox="1"/>
          <p:nvPr/>
        </p:nvSpPr>
        <p:spPr>
          <a:xfrm>
            <a:off x="4339475" y="1542598"/>
            <a:ext cx="3477000" cy="10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 “text to speech”</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re-création de la voix d’une personne existante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génération de musique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synchronisation images et textes avec fond sonore, voix ou bruitages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p:txBody>
      </p:sp>
      <p:sp>
        <p:nvSpPr>
          <p:cNvPr id="205" name="Google Shape;205;p20"/>
          <p:cNvSpPr/>
          <p:nvPr/>
        </p:nvSpPr>
        <p:spPr>
          <a:xfrm rot="664091">
            <a:off x="3874038" y="4055257"/>
            <a:ext cx="181272" cy="656261"/>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0"/>
          <p:cNvSpPr txBox="1"/>
          <p:nvPr/>
        </p:nvSpPr>
        <p:spPr>
          <a:xfrm>
            <a:off x="4106375" y="4176175"/>
            <a:ext cx="39432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rPr>
              <a:t>En utilisant Zappier, Make, LangChain, ou en assemblant des APIs le unes aux autres avec du code écrit ‘à la main’</a:t>
            </a:r>
            <a:endParaRPr sz="1100">
              <a:solidFill>
                <a:schemeClr val="dk2"/>
              </a:solidFill>
            </a:endParaRPr>
          </a:p>
        </p:txBody>
      </p:sp>
      <p:sp>
        <p:nvSpPr>
          <p:cNvPr id="207" name="Google Shape;207;p20"/>
          <p:cNvSpPr txBox="1"/>
          <p:nvPr/>
        </p:nvSpPr>
        <p:spPr>
          <a:xfrm>
            <a:off x="8028600" y="4141913"/>
            <a:ext cx="11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u="sng">
                <a:solidFill>
                  <a:schemeClr val="hlink"/>
                </a:solidFill>
                <a:hlinkClick r:id="rId3"/>
              </a:rPr>
              <a:t>🦜️🔗 LangChain</a:t>
            </a:r>
            <a:endParaRPr sz="1200"/>
          </a:p>
        </p:txBody>
      </p:sp>
      <p:pic>
        <p:nvPicPr>
          <p:cNvPr id="208" name="Google Shape;208;p20"/>
          <p:cNvPicPr preferRelativeResize="0"/>
          <p:nvPr/>
        </p:nvPicPr>
        <p:blipFill>
          <a:blip r:embed="rId4">
            <a:alphaModFix/>
          </a:blip>
          <a:stretch>
            <a:fillRect/>
          </a:stretch>
        </p:blipFill>
        <p:spPr>
          <a:xfrm>
            <a:off x="8156874" y="4384238"/>
            <a:ext cx="644138" cy="137944"/>
          </a:xfrm>
          <a:prstGeom prst="rect">
            <a:avLst/>
          </a:prstGeom>
          <a:noFill/>
          <a:ln>
            <a:noFill/>
          </a:ln>
        </p:spPr>
      </p:pic>
      <p:pic>
        <p:nvPicPr>
          <p:cNvPr id="209" name="Google Shape;209;p20"/>
          <p:cNvPicPr preferRelativeResize="0"/>
          <p:nvPr/>
        </p:nvPicPr>
        <p:blipFill>
          <a:blip r:embed="rId5">
            <a:alphaModFix/>
          </a:blip>
          <a:stretch>
            <a:fillRect/>
          </a:stretch>
        </p:blipFill>
        <p:spPr>
          <a:xfrm>
            <a:off x="8304500" y="4573491"/>
            <a:ext cx="397612" cy="208574"/>
          </a:xfrm>
          <a:prstGeom prst="rect">
            <a:avLst/>
          </a:prstGeom>
          <a:noFill/>
          <a:ln>
            <a:noFill/>
          </a:ln>
        </p:spPr>
      </p:pic>
      <p:pic>
        <p:nvPicPr>
          <p:cNvPr id="210" name="Google Shape;210;p20"/>
          <p:cNvPicPr preferRelativeResize="0"/>
          <p:nvPr/>
        </p:nvPicPr>
        <p:blipFill>
          <a:blip r:embed="rId6">
            <a:alphaModFix/>
          </a:blip>
          <a:stretch>
            <a:fillRect/>
          </a:stretch>
        </p:blipFill>
        <p:spPr>
          <a:xfrm>
            <a:off x="7789914" y="2872103"/>
            <a:ext cx="796115" cy="483750"/>
          </a:xfrm>
          <a:prstGeom prst="rect">
            <a:avLst/>
          </a:prstGeom>
          <a:noFill/>
          <a:ln>
            <a:noFill/>
          </a:ln>
        </p:spPr>
      </p:pic>
      <p:pic>
        <p:nvPicPr>
          <p:cNvPr id="211" name="Google Shape;211;p20"/>
          <p:cNvPicPr preferRelativeResize="0"/>
          <p:nvPr/>
        </p:nvPicPr>
        <p:blipFill>
          <a:blip r:embed="rId7">
            <a:alphaModFix/>
          </a:blip>
          <a:stretch>
            <a:fillRect/>
          </a:stretch>
        </p:blipFill>
        <p:spPr>
          <a:xfrm>
            <a:off x="8028600" y="3642553"/>
            <a:ext cx="617094" cy="462216"/>
          </a:xfrm>
          <a:prstGeom prst="rect">
            <a:avLst/>
          </a:prstGeom>
          <a:noFill/>
          <a:ln>
            <a:noFill/>
          </a:ln>
        </p:spPr>
      </p:pic>
      <p:pic>
        <p:nvPicPr>
          <p:cNvPr id="212" name="Google Shape;212;p20"/>
          <p:cNvPicPr preferRelativeResize="0"/>
          <p:nvPr/>
        </p:nvPicPr>
        <p:blipFill>
          <a:blip r:embed="rId8">
            <a:alphaModFix/>
          </a:blip>
          <a:stretch>
            <a:fillRect/>
          </a:stretch>
        </p:blipFill>
        <p:spPr>
          <a:xfrm>
            <a:off x="7587344" y="1920497"/>
            <a:ext cx="948049" cy="307669"/>
          </a:xfrm>
          <a:prstGeom prst="rect">
            <a:avLst/>
          </a:prstGeom>
          <a:noFill/>
          <a:ln>
            <a:noFill/>
          </a:ln>
        </p:spPr>
      </p:pic>
      <p:pic>
        <p:nvPicPr>
          <p:cNvPr id="213" name="Google Shape;213;p20"/>
          <p:cNvPicPr preferRelativeResize="0"/>
          <p:nvPr/>
        </p:nvPicPr>
        <p:blipFill rotWithShape="1">
          <a:blip r:embed="rId9">
            <a:alphaModFix/>
          </a:blip>
          <a:srcRect b="35595" l="0" r="0" t="38382"/>
          <a:stretch/>
        </p:blipFill>
        <p:spPr>
          <a:xfrm>
            <a:off x="7639623" y="3426619"/>
            <a:ext cx="1426777" cy="208575"/>
          </a:xfrm>
          <a:prstGeom prst="rect">
            <a:avLst/>
          </a:prstGeom>
          <a:noFill/>
          <a:ln>
            <a:noFill/>
          </a:ln>
        </p:spPr>
      </p:pic>
      <p:pic>
        <p:nvPicPr>
          <p:cNvPr id="214" name="Google Shape;214;p20"/>
          <p:cNvPicPr preferRelativeResize="0"/>
          <p:nvPr/>
        </p:nvPicPr>
        <p:blipFill>
          <a:blip r:embed="rId10">
            <a:alphaModFix/>
          </a:blip>
          <a:stretch>
            <a:fillRect/>
          </a:stretch>
        </p:blipFill>
        <p:spPr>
          <a:xfrm>
            <a:off x="7710350" y="2246175"/>
            <a:ext cx="693567" cy="242325"/>
          </a:xfrm>
          <a:prstGeom prst="rect">
            <a:avLst/>
          </a:prstGeom>
          <a:noFill/>
          <a:ln>
            <a:noFill/>
          </a:ln>
        </p:spPr>
      </p:pic>
      <p:pic>
        <p:nvPicPr>
          <p:cNvPr id="215" name="Google Shape;215;p20"/>
          <p:cNvPicPr preferRelativeResize="0"/>
          <p:nvPr/>
        </p:nvPicPr>
        <p:blipFill>
          <a:blip r:embed="rId11">
            <a:alphaModFix/>
          </a:blip>
          <a:stretch>
            <a:fillRect/>
          </a:stretch>
        </p:blipFill>
        <p:spPr>
          <a:xfrm>
            <a:off x="7246175" y="1630353"/>
            <a:ext cx="1327162" cy="278909"/>
          </a:xfrm>
          <a:prstGeom prst="rect">
            <a:avLst/>
          </a:prstGeom>
          <a:noFill/>
          <a:ln>
            <a:noFill/>
          </a:ln>
        </p:spPr>
      </p:pic>
      <p:pic>
        <p:nvPicPr>
          <p:cNvPr id="216" name="Google Shape;216;p20"/>
          <p:cNvPicPr preferRelativeResize="0"/>
          <p:nvPr/>
        </p:nvPicPr>
        <p:blipFill>
          <a:blip r:embed="rId12">
            <a:alphaModFix/>
          </a:blip>
          <a:stretch>
            <a:fillRect/>
          </a:stretch>
        </p:blipFill>
        <p:spPr>
          <a:xfrm>
            <a:off x="7868337" y="605616"/>
            <a:ext cx="393918" cy="393918"/>
          </a:xfrm>
          <a:prstGeom prst="rect">
            <a:avLst/>
          </a:prstGeom>
          <a:noFill/>
          <a:ln>
            <a:noFill/>
          </a:ln>
        </p:spPr>
      </p:pic>
      <p:pic>
        <p:nvPicPr>
          <p:cNvPr id="217" name="Google Shape;217;p20"/>
          <p:cNvPicPr preferRelativeResize="0"/>
          <p:nvPr/>
        </p:nvPicPr>
        <p:blipFill>
          <a:blip r:embed="rId13">
            <a:alphaModFix/>
          </a:blip>
          <a:stretch>
            <a:fillRect/>
          </a:stretch>
        </p:blipFill>
        <p:spPr>
          <a:xfrm>
            <a:off x="7587358" y="1055091"/>
            <a:ext cx="462226" cy="462226"/>
          </a:xfrm>
          <a:prstGeom prst="rect">
            <a:avLst/>
          </a:prstGeom>
          <a:noFill/>
          <a:ln>
            <a:noFill/>
          </a:ln>
        </p:spPr>
      </p:pic>
      <p:sp>
        <p:nvSpPr>
          <p:cNvPr id="218" name="Google Shape;218;p20"/>
          <p:cNvSpPr txBox="1"/>
          <p:nvPr/>
        </p:nvSpPr>
        <p:spPr>
          <a:xfrm>
            <a:off x="7246175" y="145969"/>
            <a:ext cx="1147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fr" sz="1600">
                <a:solidFill>
                  <a:schemeClr val="dk1"/>
                </a:solidFill>
              </a:rPr>
              <a:t>DALL·E 2</a:t>
            </a:r>
            <a:endParaRPr b="1" sz="1600">
              <a:solidFill>
                <a:schemeClr val="dk1"/>
              </a:solidFill>
            </a:endParaRPr>
          </a:p>
        </p:txBody>
      </p:sp>
      <p:sp>
        <p:nvSpPr>
          <p:cNvPr id="219" name="Google Shape;219;p20"/>
          <p:cNvSpPr txBox="1"/>
          <p:nvPr/>
        </p:nvSpPr>
        <p:spPr>
          <a:xfrm>
            <a:off x="133250" y="1002844"/>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20" name="Google Shape;220;p20"/>
          <p:cNvSpPr txBox="1"/>
          <p:nvPr/>
        </p:nvSpPr>
        <p:spPr>
          <a:xfrm>
            <a:off x="133250" y="1998113"/>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21" name="Google Shape;221;p20"/>
          <p:cNvSpPr txBox="1"/>
          <p:nvPr/>
        </p:nvSpPr>
        <p:spPr>
          <a:xfrm>
            <a:off x="133250" y="2993388"/>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22" name="Google Shape;222;p20"/>
          <p:cNvSpPr txBox="1"/>
          <p:nvPr/>
        </p:nvSpPr>
        <p:spPr>
          <a:xfrm>
            <a:off x="133250" y="4026413"/>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23" name="Google Shape;223;p20"/>
          <p:cNvSpPr/>
          <p:nvPr/>
        </p:nvSpPr>
        <p:spPr>
          <a:xfrm>
            <a:off x="255263" y="3146425"/>
            <a:ext cx="193975" cy="125150"/>
          </a:xfrm>
          <a:custGeom>
            <a:rect b="b" l="l" r="r" t="t"/>
            <a:pathLst>
              <a:path extrusionOk="0" h="5006" w="7759">
                <a:moveTo>
                  <a:pt x="0" y="575"/>
                </a:moveTo>
                <a:cubicBezTo>
                  <a:pt x="1587" y="1844"/>
                  <a:pt x="2340" y="4393"/>
                  <a:pt x="4311" y="4885"/>
                </a:cubicBezTo>
                <a:cubicBezTo>
                  <a:pt x="6245" y="5368"/>
                  <a:pt x="6350" y="1409"/>
                  <a:pt x="7759" y="0"/>
                </a:cubicBezTo>
              </a:path>
            </a:pathLst>
          </a:custGeom>
          <a:noFill/>
          <a:ln cap="flat" cmpd="sng" w="19050">
            <a:solidFill>
              <a:srgbClr val="6D9EEB"/>
            </a:solidFill>
            <a:prstDash val="solid"/>
            <a:round/>
            <a:headEnd len="med" w="med" type="none"/>
            <a:tailEnd len="med" w="med" type="none"/>
          </a:ln>
        </p:spPr>
      </p:sp>
      <p:sp>
        <p:nvSpPr>
          <p:cNvPr id="224" name="Google Shape;224;p20"/>
          <p:cNvSpPr/>
          <p:nvPr/>
        </p:nvSpPr>
        <p:spPr>
          <a:xfrm>
            <a:off x="255275" y="1169650"/>
            <a:ext cx="193975" cy="125150"/>
          </a:xfrm>
          <a:custGeom>
            <a:rect b="b" l="l" r="r" t="t"/>
            <a:pathLst>
              <a:path extrusionOk="0" h="5006" w="7759">
                <a:moveTo>
                  <a:pt x="0" y="575"/>
                </a:moveTo>
                <a:cubicBezTo>
                  <a:pt x="1587" y="1844"/>
                  <a:pt x="2340" y="4393"/>
                  <a:pt x="4311" y="4885"/>
                </a:cubicBezTo>
                <a:cubicBezTo>
                  <a:pt x="6245" y="5368"/>
                  <a:pt x="6350" y="1409"/>
                  <a:pt x="7759" y="0"/>
                </a:cubicBezTo>
              </a:path>
            </a:pathLst>
          </a:custGeom>
          <a:noFill/>
          <a:ln cap="flat" cmpd="sng" w="19050">
            <a:solidFill>
              <a:srgbClr val="6D9EEB"/>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p:nvPr/>
        </p:nvSpPr>
        <p:spPr>
          <a:xfrm>
            <a:off x="505500" y="592550"/>
            <a:ext cx="8196300" cy="4237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30" name="Google Shape;230;p21"/>
          <p:cNvSpPr txBox="1"/>
          <p:nvPr/>
        </p:nvSpPr>
        <p:spPr>
          <a:xfrm>
            <a:off x="438075" y="0"/>
            <a:ext cx="42630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#08</a:t>
            </a:r>
            <a:endParaRPr b="1" sz="1600"/>
          </a:p>
          <a:p>
            <a:pPr indent="0" lvl="0" marL="0" rtl="0" algn="l">
              <a:spcBef>
                <a:spcPts val="0"/>
              </a:spcBef>
              <a:spcAft>
                <a:spcPts val="0"/>
              </a:spcAft>
              <a:buNone/>
            </a:pPr>
            <a:r>
              <a:rPr b="1" lang="fr" sz="1600"/>
              <a:t>Aide à la réflexion</a:t>
            </a:r>
            <a:endParaRPr b="1" sz="1600"/>
          </a:p>
        </p:txBody>
      </p:sp>
      <p:pic>
        <p:nvPicPr>
          <p:cNvPr id="231" name="Google Shape;231;p21"/>
          <p:cNvPicPr preferRelativeResize="0"/>
          <p:nvPr/>
        </p:nvPicPr>
        <p:blipFill>
          <a:blip r:embed="rId3">
            <a:alphaModFix/>
          </a:blip>
          <a:stretch>
            <a:fillRect/>
          </a:stretch>
        </p:blipFill>
        <p:spPr>
          <a:xfrm>
            <a:off x="8644000" y="51412"/>
            <a:ext cx="309600" cy="309600"/>
          </a:xfrm>
          <a:prstGeom prst="rect">
            <a:avLst/>
          </a:prstGeom>
          <a:noFill/>
          <a:ln>
            <a:noFill/>
          </a:ln>
        </p:spPr>
      </p:pic>
      <p:grpSp>
        <p:nvGrpSpPr>
          <p:cNvPr id="232" name="Google Shape;232;p21"/>
          <p:cNvGrpSpPr/>
          <p:nvPr/>
        </p:nvGrpSpPr>
        <p:grpSpPr>
          <a:xfrm>
            <a:off x="2839340" y="1017787"/>
            <a:ext cx="4358597" cy="3540983"/>
            <a:chOff x="2820225" y="891450"/>
            <a:chExt cx="3175200" cy="3175200"/>
          </a:xfrm>
        </p:grpSpPr>
        <p:sp>
          <p:nvSpPr>
            <p:cNvPr id="233" name="Google Shape;233;p21"/>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21"/>
          <p:cNvSpPr/>
          <p:nvPr/>
        </p:nvSpPr>
        <p:spPr>
          <a:xfrm>
            <a:off x="6010475" y="3157483"/>
            <a:ext cx="1828800" cy="832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700">
                <a:latin typeface="Roboto"/>
                <a:ea typeface="Roboto"/>
                <a:cs typeface="Roboto"/>
                <a:sym typeface="Roboto"/>
              </a:rPr>
              <a:t>Pensez aux 7 moyens de création de valeur : </a:t>
            </a:r>
            <a:endParaRPr sz="700">
              <a:latin typeface="Roboto"/>
              <a:ea typeface="Roboto"/>
              <a:cs typeface="Roboto"/>
              <a:sym typeface="Roboto"/>
            </a:endParaRPr>
          </a:p>
          <a:p>
            <a:pPr indent="0" lvl="0" marL="0" marR="0" rtl="0" algn="l">
              <a:lnSpc>
                <a:spcPct val="100000"/>
              </a:lnSpc>
              <a:spcBef>
                <a:spcPts val="0"/>
              </a:spcBef>
              <a:spcAft>
                <a:spcPts val="0"/>
              </a:spcAft>
              <a:buNone/>
            </a:pPr>
            <a:r>
              <a:rPr lang="fr" sz="700">
                <a:latin typeface="Roboto"/>
                <a:ea typeface="Roboto"/>
                <a:cs typeface="Roboto"/>
                <a:sym typeface="Roboto"/>
              </a:rPr>
              <a:t>Prédiction / suggestion / curation / enrichissement / classement / comparaison/ segmentation /classification/ génération / synthèse</a:t>
            </a:r>
            <a:endParaRPr sz="700">
              <a:latin typeface="Roboto"/>
              <a:ea typeface="Roboto"/>
              <a:cs typeface="Roboto"/>
              <a:sym typeface="Roboto"/>
            </a:endParaRPr>
          </a:p>
        </p:txBody>
      </p:sp>
      <p:sp>
        <p:nvSpPr>
          <p:cNvPr id="236" name="Google Shape;236;p21"/>
          <p:cNvSpPr/>
          <p:nvPr/>
        </p:nvSpPr>
        <p:spPr>
          <a:xfrm>
            <a:off x="6010475" y="2643131"/>
            <a:ext cx="1828800" cy="5442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Comment ces jeux de données contribuent-ils à créer un service répondant à un besoin ?</a:t>
            </a:r>
            <a:endParaRPr sz="800">
              <a:solidFill>
                <a:srgbClr val="FFFFFF"/>
              </a:solidFill>
            </a:endParaRPr>
          </a:p>
        </p:txBody>
      </p:sp>
      <p:sp>
        <p:nvSpPr>
          <p:cNvPr id="237" name="Google Shape;237;p21"/>
          <p:cNvSpPr/>
          <p:nvPr/>
        </p:nvSpPr>
        <p:spPr>
          <a:xfrm>
            <a:off x="4181625" y="1132407"/>
            <a:ext cx="1828800" cy="832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800">
                <a:latin typeface="Roboto"/>
                <a:ea typeface="Roboto"/>
                <a:cs typeface="Roboto"/>
                <a:sym typeface="Roboto"/>
              </a:rPr>
              <a:t>- Prenez les 3 jeux de données que vous avez identifiés dans le canevas précédent</a:t>
            </a:r>
            <a:endParaRPr sz="800">
              <a:latin typeface="Roboto"/>
              <a:ea typeface="Roboto"/>
              <a:cs typeface="Roboto"/>
              <a:sym typeface="Roboto"/>
            </a:endParaRPr>
          </a:p>
          <a:p>
            <a:pPr indent="0" lvl="0" marL="0" marR="0" rtl="0" algn="l">
              <a:lnSpc>
                <a:spcPct val="100000"/>
              </a:lnSpc>
              <a:spcBef>
                <a:spcPts val="0"/>
              </a:spcBef>
              <a:spcAft>
                <a:spcPts val="0"/>
              </a:spcAft>
              <a:buNone/>
            </a:pPr>
            <a:r>
              <a:rPr lang="fr" sz="800">
                <a:latin typeface="Roboto"/>
                <a:ea typeface="Roboto"/>
                <a:cs typeface="Roboto"/>
                <a:sym typeface="Roboto"/>
              </a:rPr>
              <a:t> - ou choisissez en d’autres si nécessaire</a:t>
            </a:r>
            <a:endParaRPr sz="800">
              <a:latin typeface="Roboto"/>
              <a:ea typeface="Roboto"/>
              <a:cs typeface="Roboto"/>
              <a:sym typeface="Roboto"/>
            </a:endParaRPr>
          </a:p>
          <a:p>
            <a:pPr indent="0" lvl="0" marL="0" marR="0" rtl="0" algn="l">
              <a:lnSpc>
                <a:spcPct val="100000"/>
              </a:lnSpc>
              <a:spcBef>
                <a:spcPts val="0"/>
              </a:spcBef>
              <a:spcAft>
                <a:spcPts val="0"/>
              </a:spcAft>
              <a:buNone/>
            </a:pPr>
            <a:r>
              <a:t/>
            </a:r>
            <a:endParaRPr sz="800">
              <a:latin typeface="Roboto"/>
              <a:ea typeface="Roboto"/>
              <a:cs typeface="Roboto"/>
              <a:sym typeface="Roboto"/>
            </a:endParaRPr>
          </a:p>
        </p:txBody>
      </p:sp>
      <p:sp>
        <p:nvSpPr>
          <p:cNvPr id="238" name="Google Shape;238;p21"/>
          <p:cNvSpPr/>
          <p:nvPr/>
        </p:nvSpPr>
        <p:spPr>
          <a:xfrm>
            <a:off x="4181635" y="814579"/>
            <a:ext cx="1828800" cy="318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(Re)considérez vos jeux de données</a:t>
            </a:r>
            <a:endParaRPr sz="800">
              <a:solidFill>
                <a:srgbClr val="FFFFFF"/>
              </a:solidFill>
            </a:endParaRPr>
          </a:p>
        </p:txBody>
      </p:sp>
      <p:sp>
        <p:nvSpPr>
          <p:cNvPr id="239" name="Google Shape;239;p21"/>
          <p:cNvSpPr/>
          <p:nvPr/>
        </p:nvSpPr>
        <p:spPr>
          <a:xfrm>
            <a:off x="2352775" y="3043181"/>
            <a:ext cx="1828800" cy="13518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600">
                <a:latin typeface="Roboto"/>
                <a:ea typeface="Roboto"/>
                <a:cs typeface="Roboto"/>
                <a:sym typeface="Roboto"/>
              </a:rPr>
              <a:t>Jouez l’avocat du diable et soyez critique envers votre solution :</a:t>
            </a:r>
            <a:endParaRPr sz="600">
              <a:latin typeface="Roboto"/>
              <a:ea typeface="Roboto"/>
              <a:cs typeface="Roboto"/>
              <a:sym typeface="Roboto"/>
            </a:endParaRPr>
          </a:p>
          <a:p>
            <a:pPr indent="0" lvl="0" marL="0" rtl="0" algn="l">
              <a:spcBef>
                <a:spcPts val="0"/>
              </a:spcBef>
              <a:spcAft>
                <a:spcPts val="0"/>
              </a:spcAft>
              <a:buNone/>
            </a:pPr>
            <a:r>
              <a:t/>
            </a:r>
            <a:endParaRPr sz="600">
              <a:latin typeface="Roboto"/>
              <a:ea typeface="Roboto"/>
              <a:cs typeface="Roboto"/>
              <a:sym typeface="Roboto"/>
            </a:endParaRPr>
          </a:p>
          <a:p>
            <a:pPr indent="0" lvl="0" marL="0" rtl="0" algn="l">
              <a:spcBef>
                <a:spcPts val="0"/>
              </a:spcBef>
              <a:spcAft>
                <a:spcPts val="0"/>
              </a:spcAft>
              <a:buNone/>
            </a:pPr>
            <a:r>
              <a:rPr lang="fr" sz="600">
                <a:latin typeface="Roboto"/>
                <a:ea typeface="Roboto"/>
                <a:cs typeface="Roboto"/>
                <a:sym typeface="Roboto"/>
              </a:rPr>
              <a:t>- Est-elle alignée avec les objectifs stratégiques de votre organisation ? </a:t>
            </a:r>
            <a:endParaRPr sz="600">
              <a:latin typeface="Roboto"/>
              <a:ea typeface="Roboto"/>
              <a:cs typeface="Roboto"/>
              <a:sym typeface="Roboto"/>
            </a:endParaRPr>
          </a:p>
          <a:p>
            <a:pPr indent="0" lvl="0" marL="0" rtl="0" algn="l">
              <a:spcBef>
                <a:spcPts val="0"/>
              </a:spcBef>
              <a:spcAft>
                <a:spcPts val="0"/>
              </a:spcAft>
              <a:buNone/>
            </a:pPr>
            <a:r>
              <a:t/>
            </a:r>
            <a:endParaRPr sz="600">
              <a:latin typeface="Roboto"/>
              <a:ea typeface="Roboto"/>
              <a:cs typeface="Roboto"/>
              <a:sym typeface="Roboto"/>
            </a:endParaRPr>
          </a:p>
          <a:p>
            <a:pPr indent="0" lvl="0" marL="0" rtl="0" algn="l">
              <a:spcBef>
                <a:spcPts val="0"/>
              </a:spcBef>
              <a:spcAft>
                <a:spcPts val="0"/>
              </a:spcAft>
              <a:buNone/>
            </a:pPr>
            <a:r>
              <a:rPr lang="fr" sz="600">
                <a:latin typeface="Roboto"/>
                <a:ea typeface="Roboto"/>
                <a:cs typeface="Roboto"/>
                <a:sym typeface="Roboto"/>
              </a:rPr>
              <a:t>- Est-ce les fonctionnalités que vous avez conçues apportent de la valeur à l’utilisateur cible ? </a:t>
            </a:r>
            <a:endParaRPr sz="600">
              <a:latin typeface="Roboto"/>
              <a:ea typeface="Roboto"/>
              <a:cs typeface="Roboto"/>
              <a:sym typeface="Roboto"/>
            </a:endParaRPr>
          </a:p>
          <a:p>
            <a:pPr indent="0" lvl="0" marL="0" rtl="0" algn="l">
              <a:spcBef>
                <a:spcPts val="0"/>
              </a:spcBef>
              <a:spcAft>
                <a:spcPts val="0"/>
              </a:spcAft>
              <a:buNone/>
            </a:pPr>
            <a:r>
              <a:t/>
            </a:r>
            <a:endParaRPr sz="600">
              <a:latin typeface="Roboto"/>
              <a:ea typeface="Roboto"/>
              <a:cs typeface="Roboto"/>
              <a:sym typeface="Roboto"/>
            </a:endParaRPr>
          </a:p>
          <a:p>
            <a:pPr indent="0" lvl="0" marL="0" rtl="0" algn="l">
              <a:spcBef>
                <a:spcPts val="0"/>
              </a:spcBef>
              <a:spcAft>
                <a:spcPts val="0"/>
              </a:spcAft>
              <a:buNone/>
            </a:pPr>
            <a:r>
              <a:rPr b="1" lang="fr" sz="800">
                <a:latin typeface="Roboto"/>
                <a:ea typeface="Roboto"/>
                <a:cs typeface="Roboto"/>
                <a:sym typeface="Roboto"/>
              </a:rPr>
              <a:t>- Arrêtez-vous quand la solution passe le test</a:t>
            </a:r>
            <a:endParaRPr b="1" sz="800">
              <a:latin typeface="Roboto"/>
              <a:ea typeface="Roboto"/>
              <a:cs typeface="Roboto"/>
              <a:sym typeface="Roboto"/>
            </a:endParaRPr>
          </a:p>
        </p:txBody>
      </p:sp>
      <p:sp>
        <p:nvSpPr>
          <p:cNvPr id="240" name="Google Shape;240;p21"/>
          <p:cNvSpPr/>
          <p:nvPr/>
        </p:nvSpPr>
        <p:spPr>
          <a:xfrm>
            <a:off x="2352787" y="2725348"/>
            <a:ext cx="1828800" cy="318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Testez vos résultats et itérez </a:t>
            </a:r>
            <a:endParaRPr sz="800">
              <a:solidFill>
                <a:srgbClr val="FFFFFF"/>
              </a:solidFill>
            </a:endParaRPr>
          </a:p>
        </p:txBody>
      </p:sp>
      <p:pic>
        <p:nvPicPr>
          <p:cNvPr id="241" name="Google Shape;241;p21"/>
          <p:cNvPicPr preferRelativeResize="0"/>
          <p:nvPr/>
        </p:nvPicPr>
        <p:blipFill>
          <a:blip r:embed="rId4">
            <a:alphaModFix/>
          </a:blip>
          <a:stretch>
            <a:fillRect/>
          </a:stretch>
        </p:blipFill>
        <p:spPr>
          <a:xfrm>
            <a:off x="815824" y="660431"/>
            <a:ext cx="613294" cy="613294"/>
          </a:xfrm>
          <a:prstGeom prst="rect">
            <a:avLst/>
          </a:prstGeom>
          <a:noFill/>
          <a:ln>
            <a:noFill/>
          </a:ln>
        </p:spPr>
      </p:pic>
      <p:sp>
        <p:nvSpPr>
          <p:cNvPr id="242" name="Google Shape;242;p21"/>
          <p:cNvSpPr txBox="1"/>
          <p:nvPr/>
        </p:nvSpPr>
        <p:spPr>
          <a:xfrm>
            <a:off x="672050" y="1316400"/>
            <a:ext cx="21585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Chaque cycle dure 2 min. Max. Itérez jusqu’à ce que votre solution passe le test de l’étape 3.</a:t>
            </a:r>
            <a:endParaRPr sz="1100"/>
          </a:p>
        </p:txBody>
      </p:sp>
      <p:sp>
        <p:nvSpPr>
          <p:cNvPr id="243" name="Google Shape;243;p21"/>
          <p:cNvSpPr txBox="1"/>
          <p:nvPr/>
        </p:nvSpPr>
        <p:spPr>
          <a:xfrm>
            <a:off x="6103425" y="697500"/>
            <a:ext cx="591000" cy="4002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44" name="Google Shape;244;p21"/>
          <p:cNvSpPr txBox="1"/>
          <p:nvPr/>
        </p:nvSpPr>
        <p:spPr>
          <a:xfrm>
            <a:off x="7962400" y="2534663"/>
            <a:ext cx="591000" cy="4002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45" name="Google Shape;245;p21"/>
          <p:cNvSpPr txBox="1"/>
          <p:nvPr/>
        </p:nvSpPr>
        <p:spPr>
          <a:xfrm>
            <a:off x="1882175" y="2326828"/>
            <a:ext cx="591000" cy="4002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46" name="Google Shape;246;p21"/>
          <p:cNvSpPr txBox="1"/>
          <p:nvPr/>
        </p:nvSpPr>
        <p:spPr>
          <a:xfrm>
            <a:off x="638350" y="4890525"/>
            <a:ext cx="8196300" cy="2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Clément Levallois et Guillaume Lecuyer. DDBM is for you to use without restriction in modeling your own or other people's businesses. License CC BY-SA 4.0 Deed</a:t>
            </a:r>
            <a:endParaRPr sz="800"/>
          </a:p>
        </p:txBody>
      </p:sp>
      <p:sp>
        <p:nvSpPr>
          <p:cNvPr id="247" name="Google Shape;247;p21"/>
          <p:cNvSpPr txBox="1"/>
          <p:nvPr/>
        </p:nvSpPr>
        <p:spPr>
          <a:xfrm>
            <a:off x="4223950" y="0"/>
            <a:ext cx="4781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48" name="Google Shape;248;p21"/>
          <p:cNvSpPr txBox="1"/>
          <p:nvPr/>
        </p:nvSpPr>
        <p:spPr>
          <a:xfrm>
            <a:off x="4490200" y="197681"/>
            <a:ext cx="4063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249" name="Google Shape;249;p21"/>
          <p:cNvSpPr txBox="1"/>
          <p:nvPr/>
        </p:nvSpPr>
        <p:spPr>
          <a:xfrm>
            <a:off x="633675" y="2452706"/>
            <a:ext cx="1719000" cy="17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300">
                <a:solidFill>
                  <a:srgbClr val="3C78D8"/>
                </a:solidFill>
                <a:latin typeface="Caveat"/>
                <a:ea typeface="Caveat"/>
                <a:cs typeface="Caveat"/>
                <a:sym typeface="Caveat"/>
              </a:rPr>
              <a:t>Mon idée: </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un plan de coaching augmenté.</a:t>
            </a:r>
            <a:r>
              <a:rPr b="1" i="1" lang="fr" sz="1200">
                <a:solidFill>
                  <a:srgbClr val="3C78D8"/>
                </a:solidFill>
                <a:latin typeface="Caveat"/>
                <a:ea typeface="Caveat"/>
                <a:cs typeface="Caveat"/>
                <a:sym typeface="Caveat"/>
              </a:rPr>
              <a:t> Les clients reçoivent des recommandations de fitness en fonction de leurs objectifs et de leurs performances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service premium sur abonnement</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différenciant car très personnalisé.</a:t>
            </a:r>
            <a:endParaRPr b="1" i="1" sz="1200">
              <a:solidFill>
                <a:srgbClr val="3C78D8"/>
              </a:solidFill>
              <a:latin typeface="Caveat"/>
              <a:ea typeface="Caveat"/>
              <a:cs typeface="Caveat"/>
              <a:sym typeface="Caveat"/>
            </a:endParaRPr>
          </a:p>
        </p:txBody>
      </p:sp>
      <p:sp>
        <p:nvSpPr>
          <p:cNvPr id="250" name="Google Shape;250;p21"/>
          <p:cNvSpPr txBox="1"/>
          <p:nvPr/>
        </p:nvSpPr>
        <p:spPr>
          <a:xfrm>
            <a:off x="6711225" y="691294"/>
            <a:ext cx="2047200" cy="9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500">
                <a:solidFill>
                  <a:srgbClr val="3C78D8"/>
                </a:solidFill>
                <a:latin typeface="Caveat"/>
                <a:ea typeface="Caveat"/>
                <a:cs typeface="Caveat"/>
                <a:sym typeface="Caveat"/>
              </a:rPr>
              <a:t>1- </a:t>
            </a:r>
            <a:r>
              <a:rPr b="1" i="1" lang="fr" sz="1500">
                <a:solidFill>
                  <a:srgbClr val="3C78D8"/>
                </a:solidFill>
                <a:latin typeface="Caveat"/>
                <a:ea typeface="Caveat"/>
                <a:cs typeface="Caveat"/>
                <a:sym typeface="Caveat"/>
              </a:rPr>
              <a:t>Machines sportives</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2- </a:t>
            </a:r>
            <a:r>
              <a:rPr b="1" i="1" lang="fr" sz="1500">
                <a:solidFill>
                  <a:srgbClr val="3C78D8"/>
                </a:solidFill>
                <a:latin typeface="Caveat"/>
                <a:ea typeface="Caveat"/>
                <a:cs typeface="Caveat"/>
                <a:sym typeface="Caveat"/>
              </a:rPr>
              <a:t>Mensurations via body scan</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3- Google Fit / Apple Health</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t/>
            </a:r>
            <a:endParaRPr b="1" i="1" sz="1500">
              <a:solidFill>
                <a:srgbClr val="3C78D8"/>
              </a:solidFill>
              <a:latin typeface="Caveat"/>
              <a:ea typeface="Caveat"/>
              <a:cs typeface="Caveat"/>
              <a:sym typeface="Caveat"/>
            </a:endParaRPr>
          </a:p>
        </p:txBody>
      </p:sp>
      <p:sp>
        <p:nvSpPr>
          <p:cNvPr id="251" name="Google Shape;251;p21"/>
          <p:cNvSpPr txBox="1"/>
          <p:nvPr/>
        </p:nvSpPr>
        <p:spPr>
          <a:xfrm>
            <a:off x="6711275" y="4093100"/>
            <a:ext cx="2047200" cy="6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000">
                <a:solidFill>
                  <a:srgbClr val="3C78D8"/>
                </a:solidFill>
                <a:latin typeface="Caveat"/>
                <a:ea typeface="Caveat"/>
                <a:cs typeface="Caveat"/>
                <a:sym typeface="Caveat"/>
              </a:rPr>
              <a:t>- Suggestion : recommandation d’activités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Comparaison :  se benchmarker aux autres membres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Segmentation : définition de </a:t>
            </a:r>
            <a:r>
              <a:rPr b="1" i="1" lang="fr" sz="1000">
                <a:solidFill>
                  <a:srgbClr val="3C78D8"/>
                </a:solidFill>
                <a:latin typeface="Caveat"/>
                <a:ea typeface="Caveat"/>
                <a:cs typeface="Caveat"/>
                <a:sym typeface="Caveat"/>
              </a:rPr>
              <a:t>profils</a:t>
            </a:r>
            <a:r>
              <a:rPr b="1" i="1" lang="fr" sz="1000">
                <a:solidFill>
                  <a:srgbClr val="3C78D8"/>
                </a:solidFill>
                <a:latin typeface="Caveat"/>
                <a:ea typeface="Caveat"/>
                <a:cs typeface="Caveat"/>
                <a:sym typeface="Caveat"/>
              </a:rPr>
              <a:t> types de membres</a:t>
            </a:r>
            <a:endParaRPr b="1" i="1" sz="1000">
              <a:solidFill>
                <a:srgbClr val="3C78D8"/>
              </a:solidFill>
              <a:latin typeface="Caveat"/>
              <a:ea typeface="Caveat"/>
              <a:cs typeface="Caveat"/>
              <a:sym typeface="Caveat"/>
            </a:endParaRPr>
          </a:p>
        </p:txBody>
      </p:sp>
      <p:sp>
        <p:nvSpPr>
          <p:cNvPr id="252" name="Google Shape;252;p21"/>
          <p:cNvSpPr txBox="1"/>
          <p:nvPr/>
        </p:nvSpPr>
        <p:spPr>
          <a:xfrm>
            <a:off x="4643825" y="2747000"/>
            <a:ext cx="1280400" cy="12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GPT pour la rédaction de rapports de session fitness?</a:t>
            </a:r>
            <a:endParaRPr b="1" i="1" sz="1200">
              <a:solidFill>
                <a:srgbClr val="3C78D8"/>
              </a:solidFill>
              <a:latin typeface="Caveat"/>
              <a:ea typeface="Caveat"/>
              <a:cs typeface="Caveat"/>
              <a:sym typeface="Caveat"/>
            </a:endParaRPr>
          </a:p>
          <a:p>
            <a:pPr indent="0" lvl="0" marL="0" rtl="0" algn="l">
              <a:spcBef>
                <a:spcPts val="0"/>
              </a:spcBef>
              <a:spcAft>
                <a:spcPts val="0"/>
              </a:spcAft>
              <a:buNone/>
            </a:pPr>
            <a:br>
              <a:rPr b="1" i="1" lang="fr" sz="1200">
                <a:solidFill>
                  <a:srgbClr val="3C78D8"/>
                </a:solidFill>
                <a:latin typeface="Caveat"/>
                <a:ea typeface="Caveat"/>
                <a:cs typeface="Caveat"/>
                <a:sym typeface="Caveat"/>
              </a:rPr>
            </a:br>
            <a:r>
              <a:rPr b="1" i="1" lang="fr" sz="1200">
                <a:solidFill>
                  <a:srgbClr val="3C78D8"/>
                </a:solidFill>
                <a:latin typeface="Caveat"/>
                <a:ea typeface="Caveat"/>
                <a:cs typeface="Caveat"/>
                <a:sym typeface="Caveat"/>
              </a:rPr>
              <a:t>Dall.E pour la création d’images motivantes?</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