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3CE5A9-F1DB-48BC-8CF8-31BB7A3CC92A}">
  <a:tblStyle styleId="{B23CE5A9-F1DB-48BC-8CF8-31BB7A3CC9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D7184C1-806F-4468-83E5-DA905AD45D50}"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mlyon.github.io/mk99/generated-html/GDPR-fr.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rritoires-marketing.fr/infographie-le-marche-du-fitness/" TargetMode="External"/><Relationship Id="rId3" Type="http://schemas.openxmlformats.org/officeDocument/2006/relationships/hyperlink" Target="https://www.xerfi.com/presentationetude/Les-salles-de-sport-et-de-remise-en-forme-a-l-horizon-2020_8SME63"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4dfec322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dfec32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2d579523a_2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2d579523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2d579523a_3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2d579523a_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poursuit la caractérisation fine des utilisateurs auxquels notre projet va s’adresser. Nous avons un avatar (voir canevas précédent):  mais quelles sont ses besoins, frustrations, aspirations, attentes?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description détaillée de ces “problèmes à résoudre” va orienter notre réflexion sur le type de solutions que nous proposerons.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42d579523a_2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2d579523a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2d579523a_3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d579523a_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3 sources de données (machines sportives, mensurations via body scan et données fitness tirées de smartphone) sont choisies à partir du canevas précédent, car elles nous ont semblé le plus utiles.</a:t>
            </a:r>
            <a:endParaRPr/>
          </a:p>
          <a:p>
            <a:pPr indent="0" lvl="0" marL="0" rtl="0" algn="l">
              <a:spcBef>
                <a:spcPts val="0"/>
              </a:spcBef>
              <a:spcAft>
                <a:spcPts val="0"/>
              </a:spcAft>
              <a:buNone/>
            </a:pPr>
            <a:r>
              <a:rPr lang="fr"/>
              <a:t>Ce tableau permet d’évaluer les difficultés et opportunités que ces datasets posent. On remarque que chacun de ces jeux de données a un caractère personnel : cela pose des questions de mise en conformité avec la RGPD (</a:t>
            </a:r>
            <a:r>
              <a:rPr lang="fr" u="sng">
                <a:solidFill>
                  <a:schemeClr val="hlink"/>
                </a:solidFill>
                <a:hlinkClick r:id="rId2"/>
              </a:rPr>
              <a:t>https://emlyon.github.io/mk99/generated-html/GDPR-fr.html</a:t>
            </a:r>
            <a:r>
              <a:rPr lang="f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203d2a6ee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203d2a6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est l’occasion de faire la liste de toutes les données qui peuvent se prêter à construire une solution venant répondre aux besoins de l’avatar.</a:t>
            </a:r>
            <a:endParaRPr/>
          </a:p>
          <a:p>
            <a:pPr indent="0" lvl="0" marL="0" rtl="0" algn="l">
              <a:spcBef>
                <a:spcPts val="0"/>
              </a:spcBef>
              <a:spcAft>
                <a:spcPts val="0"/>
              </a:spcAft>
              <a:buNone/>
            </a:pPr>
            <a:r>
              <a:rPr lang="fr"/>
              <a:t>Une recherche documentaire - ou sur le terrain! - vous permettra de ne pas négliger des sources importantes de données.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Ici, nous ne prétendons pas que Gym Sports dispose de toutes ces sources de données. Nous imagions les sources de données </a:t>
            </a:r>
            <a:r>
              <a:rPr lang="fr" u="sng"/>
              <a:t>désirables</a:t>
            </a:r>
            <a:r>
              <a:rPr lang="fr"/>
              <a:t> pour le design d’une solution aux besoins du segment cible.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2d579523a_14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2d579523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t>
            </a:r>
            <a:r>
              <a:rPr lang="fr"/>
              <a:t>aisément</a:t>
            </a:r>
            <a:r>
              <a:rPr lang="fr"/>
              <a: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3677a6f91_0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3677a6f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Nous sommes prêts à élaborer une solution de création de valeur par la donnée qui:</a:t>
            </a:r>
            <a:endParaRPr/>
          </a:p>
          <a:p>
            <a:pPr indent="-298450" lvl="0" marL="457200" rtl="0" algn="l">
              <a:spcBef>
                <a:spcPts val="0"/>
              </a:spcBef>
              <a:spcAft>
                <a:spcPts val="0"/>
              </a:spcAft>
              <a:buSzPts val="1100"/>
              <a:buChar char="-"/>
            </a:pPr>
            <a:r>
              <a:rPr lang="fr"/>
              <a:t>contribue aux objectifs stratégiques spécifiés dès le premier canevas</a:t>
            </a:r>
            <a:endParaRPr/>
          </a:p>
          <a:p>
            <a:pPr indent="-298450" lvl="0" marL="457200" rtl="0" algn="l">
              <a:spcBef>
                <a:spcPts val="0"/>
              </a:spcBef>
              <a:spcAft>
                <a:spcPts val="0"/>
              </a:spcAft>
              <a:buSzPts val="1100"/>
              <a:buChar char="-"/>
            </a:pPr>
            <a:r>
              <a:rPr lang="fr"/>
              <a:t>présente une solution / apporte de la valeur aux utilisateurs cibles, également décrits dans les canevas précédents.</a:t>
            </a:r>
            <a:endParaRPr/>
          </a:p>
          <a:p>
            <a:pPr indent="-298450" lvl="0" marL="457200" rtl="0" algn="l">
              <a:spcBef>
                <a:spcPts val="0"/>
              </a:spcBef>
              <a:spcAft>
                <a:spcPts val="0"/>
              </a:spcAft>
              <a:buSzPts val="1100"/>
              <a:buChar char="-"/>
            </a:pPr>
            <a:r>
              <a:rPr lang="fr"/>
              <a:t>qui valorise les sources de données existantes / aisément accessibles identifiées précédemment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42d579523a_39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2d579523a_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solution élaborée au canevas précédent demande à être finement spécifiée. Ce canevas vous aide à identifier les </a:t>
            </a:r>
            <a:r>
              <a:rPr lang="fr"/>
              <a:t>multiples</a:t>
            </a:r>
            <a:r>
              <a:rPr lang="fr"/>
              <a:t> voies par lesquelles votre solution vient apporter apporter de la valeur à l’utilisateur final.</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a:solidFill>
                  <a:schemeClr val="dk1"/>
                </a:solidFill>
              </a:rPr>
              <a:t>Case du centre : définissez les caractéristiques de votre solution: est-ce une app, un objet, un process, ...</a:t>
            </a:r>
            <a:endParaRPr/>
          </a:p>
          <a:p>
            <a:pPr indent="-298450" lvl="0" marL="457200" rtl="0" algn="l">
              <a:spcBef>
                <a:spcPts val="0"/>
              </a:spcBef>
              <a:spcAft>
                <a:spcPts val="0"/>
              </a:spcAft>
              <a:buSzPts val="1100"/>
              <a:buChar char="-"/>
            </a:pPr>
            <a:r>
              <a:rPr lang="fr"/>
              <a:t>Case en haut à gauche : expliquez en quoi la solution vient aider l’utilisatrice à accomplir / réaliser le service</a:t>
            </a:r>
            <a:endParaRPr/>
          </a:p>
          <a:p>
            <a:pPr indent="-298450" lvl="0" marL="457200" rtl="0" algn="l">
              <a:spcBef>
                <a:spcPts val="0"/>
              </a:spcBef>
              <a:spcAft>
                <a:spcPts val="0"/>
              </a:spcAft>
              <a:buSzPts val="1100"/>
              <a:buChar char="-"/>
            </a:pPr>
            <a:r>
              <a:rPr lang="fr"/>
              <a:t>Case en bas à gauche : les contraintes identifiées dans le canevas #4 doivent trouver ici une forme de solution</a:t>
            </a:r>
            <a:endParaRPr/>
          </a:p>
          <a:p>
            <a:pPr indent="-298450" lvl="0" marL="457200" rtl="0" algn="l">
              <a:spcBef>
                <a:spcPts val="0"/>
              </a:spcBef>
              <a:spcAft>
                <a:spcPts val="0"/>
              </a:spcAft>
              <a:buSzPts val="1100"/>
              <a:buChar char="-"/>
            </a:pPr>
            <a:r>
              <a:rPr lang="fr"/>
              <a:t>Case en haut à droite : en quoi les aspirations de l’utilisatrice sont elles rendues réalisables par votre solution?</a:t>
            </a:r>
            <a:endParaRPr/>
          </a:p>
          <a:p>
            <a:pPr indent="-298450" lvl="0" marL="457200" rtl="0" algn="l">
              <a:spcBef>
                <a:spcPts val="0"/>
              </a:spcBef>
              <a:spcAft>
                <a:spcPts val="0"/>
              </a:spcAft>
              <a:buSzPts val="1100"/>
              <a:buChar char="-"/>
            </a:pPr>
            <a:r>
              <a:rPr lang="fr"/>
              <a:t>Case en bas à droite : définissez des indicateurs objectifs sur lesquels votre utilisateur pourra mesurer ses progrès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d579523a_1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2d579523a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42d579523a_10_0:notes"/>
          <p:cNvSpPr/>
          <p:nvPr>
            <p:ph idx="2" type="sldImg"/>
          </p:nvPr>
        </p:nvSpPr>
        <p:spPr>
          <a:xfrm>
            <a:off x="1143298"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2d579523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c2076001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c207600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203d2a6ee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203d2a6e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c20760017_1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c2076001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20760017_1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2076001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c20760017_1_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c2076001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2d57952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d579523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20760017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2076001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2d579523a_6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d579523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Plusieurs projets sont possibles pour répondre au brief initial. En effet, les objectifs stratégiques peuvent être atteints en développant des solutions pour les services de production, les services supports, les clients bien sûr… ici, nous choisissons de créer un projet au service des clients.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524f6890e6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24f6890e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 canevas nous permet de décrire l’individu qui corresponde à un segment cible. Un segment cible représente, parmi la population totale de vos utilisateurs finaux, une sous-catégorie relativement homogène et à laquelle vous pouvez adresser une offre spécifique.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Pour Gym Sports, le brief initial nous suggère que notre clientèle à revenus moyens ou élevés est un segment cible prioritaire. Cet avatar décrit donc un individu typique de nos salles de sports correspondant à ce segment: </a:t>
            </a:r>
            <a:endParaRPr/>
          </a:p>
          <a:p>
            <a:pPr indent="-298450" lvl="0" marL="457200" rtl="0" algn="l">
              <a:spcBef>
                <a:spcPts val="0"/>
              </a:spcBef>
              <a:spcAft>
                <a:spcPts val="0"/>
              </a:spcAft>
              <a:buSzPts val="1100"/>
              <a:buChar char="-"/>
            </a:pPr>
            <a:r>
              <a:rPr lang="fr"/>
              <a:t>il s’agit d’une femme car c’est le genre le plus représenté dans nos salles, et dans le fitness en général.</a:t>
            </a:r>
            <a:endParaRPr/>
          </a:p>
          <a:p>
            <a:pPr indent="-298450" lvl="0" marL="457200" rtl="0" algn="l">
              <a:spcBef>
                <a:spcPts val="0"/>
              </a:spcBef>
              <a:spcAft>
                <a:spcPts val="0"/>
              </a:spcAft>
              <a:buSzPts val="1100"/>
              <a:buChar char="-"/>
            </a:pPr>
            <a:r>
              <a:rPr lang="fr"/>
              <a:t>cette femme appartient à une catégorie socio-professionnelle supérieure.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Sources:</a:t>
            </a:r>
            <a:endParaRPr/>
          </a:p>
          <a:p>
            <a:pPr indent="-298450" lvl="0" marL="457200" rtl="0" algn="l">
              <a:spcBef>
                <a:spcPts val="0"/>
              </a:spcBef>
              <a:spcAft>
                <a:spcPts val="0"/>
              </a:spcAft>
              <a:buSzPts val="1100"/>
              <a:buChar char="-"/>
            </a:pPr>
            <a:r>
              <a:rPr lang="fr" u="sng">
                <a:solidFill>
                  <a:schemeClr val="hlink"/>
                </a:solidFill>
                <a:hlinkClick r:id="rId2"/>
              </a:rPr>
              <a:t>http://www.territoires-marketing.fr/infographie-le-marche-du-fitness/</a:t>
            </a:r>
            <a:endParaRPr/>
          </a:p>
          <a:p>
            <a:pPr indent="-298450" lvl="0" marL="457200" rtl="0" algn="l">
              <a:spcBef>
                <a:spcPts val="0"/>
              </a:spcBef>
              <a:spcAft>
                <a:spcPts val="0"/>
              </a:spcAft>
              <a:buSzPts val="1100"/>
              <a:buChar char="-"/>
            </a:pPr>
            <a:r>
              <a:rPr lang="fr" u="sng">
                <a:solidFill>
                  <a:schemeClr val="hlink"/>
                </a:solidFill>
                <a:hlinkClick r:id="rId3"/>
              </a:rPr>
              <a:t>https://www.xerfi.com/presentationetude/Les-salles-de-sport-et-de-remise-en-forme-a-l-horizon-2020_8SME63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hyperlink" Target="https://ddbm.github.io/main/" TargetMode="External"/><Relationship Id="rId5" Type="http://schemas.openxmlformats.org/officeDocument/2006/relationships/hyperlink" Target="https://ddbm.github.io/main/" TargetMode="External"/><Relationship Id="rId6" Type="http://schemas.openxmlformats.org/officeDocument/2006/relationships/hyperlink" Target="https://ddbm.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4.png"/><Relationship Id="rId13" Type="http://schemas.openxmlformats.org/officeDocument/2006/relationships/image" Target="../media/image17.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python.langchain.com/" TargetMode="External"/><Relationship Id="rId4" Type="http://schemas.openxmlformats.org/officeDocument/2006/relationships/image" Target="../media/image9.jp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docs.google.com/presentation/d/1RIK6Qb_wufbdJayJn9EWMocfBBIHU__Ux_XIbDh7jCI/edit?usp=sharing#slide=id.g2a035e68aea_0_432" TargetMode="External"/><Relationship Id="rId4" Type="http://schemas.openxmlformats.org/officeDocument/2006/relationships/hyperlink" Target="https://chat.openai.com" TargetMode="External"/><Relationship Id="rId5" Type="http://schemas.openxmlformats.org/officeDocument/2006/relationships/hyperlink" Target="https://bard.google.com" TargetMode="External"/><Relationship Id="rId6" Type="http://schemas.openxmlformats.org/officeDocument/2006/relationships/hyperlink" Target="https://github.com/ProfSynapse/Synapse_CoR/blob/main/GPTprompt.txt" TargetMode="External"/><Relationship Id="rId7" Type="http://schemas.openxmlformats.org/officeDocument/2006/relationships/hyperlink" Target="https://github.com/seinecle/chatgpt/blob/main/docs/synapse/gym_sports_for_prof_Synapse.txt" TargetMode="External"/><Relationship Id="rId8" Type="http://schemas.openxmlformats.org/officeDocument/2006/relationships/hyperlink" Target="https://chat.openai.com/share/60075520-4745-4a79-854d-fc2e7d91a3f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pic>
        <p:nvPicPr>
          <p:cNvPr id="55" name="Google Shape;55;p13"/>
          <p:cNvPicPr preferRelativeResize="0"/>
          <p:nvPr/>
        </p:nvPicPr>
        <p:blipFill>
          <a:blip r:embed="rId3">
            <a:alphaModFix/>
          </a:blip>
          <a:stretch>
            <a:fillRect/>
          </a:stretch>
        </p:blipFill>
        <p:spPr>
          <a:xfrm>
            <a:off x="-183900" y="-54425"/>
            <a:ext cx="9571050" cy="6380700"/>
          </a:xfrm>
          <a:prstGeom prst="rect">
            <a:avLst/>
          </a:prstGeom>
          <a:noFill/>
          <a:ln>
            <a:noFill/>
          </a:ln>
        </p:spPr>
      </p:pic>
      <p:sp>
        <p:nvSpPr>
          <p:cNvPr id="56" name="Google Shape;56;p13"/>
          <p:cNvSpPr txBox="1"/>
          <p:nvPr/>
        </p:nvSpPr>
        <p:spPr>
          <a:xfrm>
            <a:off x="-428675" y="-154900"/>
            <a:ext cx="4584600" cy="183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fr" sz="9600" u="none" cap="none" strike="noStrike">
                <a:solidFill>
                  <a:srgbClr val="0070C0"/>
                </a:solidFill>
                <a:latin typeface="Calibri"/>
                <a:ea typeface="Calibri"/>
                <a:cs typeface="Calibri"/>
                <a:sym typeface="Calibri"/>
              </a:rPr>
              <a:t>D</a:t>
            </a:r>
            <a:r>
              <a:rPr lang="fr" sz="9600">
                <a:solidFill>
                  <a:srgbClr val="0070C0"/>
                </a:solidFill>
                <a:latin typeface="Calibri"/>
                <a:ea typeface="Calibri"/>
                <a:cs typeface="Calibri"/>
                <a:sym typeface="Calibri"/>
              </a:rPr>
              <a:t>DBM</a:t>
            </a:r>
            <a:endParaRPr sz="9600">
              <a:solidFill>
                <a:srgbClr val="0070C0"/>
              </a:solidFill>
              <a:latin typeface="Calibri"/>
              <a:ea typeface="Calibri"/>
              <a:cs typeface="Calibri"/>
              <a:sym typeface="Calibri"/>
            </a:endParaRPr>
          </a:p>
        </p:txBody>
      </p:sp>
      <p:sp>
        <p:nvSpPr>
          <p:cNvPr id="57" name="Google Shape;57;p13"/>
          <p:cNvSpPr txBox="1"/>
          <p:nvPr/>
        </p:nvSpPr>
        <p:spPr>
          <a:xfrm>
            <a:off x="3872050" y="323050"/>
            <a:ext cx="4584600" cy="708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fr" sz="2400">
                <a:solidFill>
                  <a:srgbClr val="0070C0"/>
                </a:solidFill>
              </a:rPr>
              <a:t>Des canevas et une méthode</a:t>
            </a:r>
            <a:r>
              <a:rPr b="1" i="0" lang="fr" sz="1800" u="none" cap="none" strike="noStrike">
                <a:solidFill>
                  <a:srgbClr val="0070C0"/>
                </a:solidFill>
                <a:latin typeface="Arial"/>
                <a:ea typeface="Arial"/>
                <a:cs typeface="Arial"/>
                <a:sym typeface="Arial"/>
              </a:rPr>
              <a:t> </a:t>
            </a:r>
            <a:endParaRPr/>
          </a:p>
          <a:p>
            <a:pPr indent="0" lvl="0" marL="0" marR="0" rtl="0" algn="ctr">
              <a:spcBef>
                <a:spcPts val="0"/>
              </a:spcBef>
              <a:spcAft>
                <a:spcPts val="0"/>
              </a:spcAft>
              <a:buNone/>
            </a:pPr>
            <a:r>
              <a:rPr lang="fr" sz="1800">
                <a:solidFill>
                  <a:srgbClr val="0070C0"/>
                </a:solidFill>
              </a:rPr>
              <a:t>pour créer de la valeur par la donnée et l’IA</a:t>
            </a:r>
            <a:endParaRPr sz="1800"/>
          </a:p>
        </p:txBody>
      </p:sp>
      <p:sp>
        <p:nvSpPr>
          <p:cNvPr id="58" name="Google Shape;58;p13"/>
          <p:cNvSpPr txBox="1"/>
          <p:nvPr/>
        </p:nvSpPr>
        <p:spPr>
          <a:xfrm>
            <a:off x="-162000" y="5754973"/>
            <a:ext cx="9468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fr" sz="1600" u="sng">
                <a:solidFill>
                  <a:srgbClr val="FFFFFF"/>
                </a:solidFill>
                <a:latin typeface="Arial"/>
                <a:ea typeface="Arial"/>
                <a:cs typeface="Arial"/>
                <a:sym typeface="Arial"/>
                <a:hlinkClick r:id="rId4">
                  <a:extLst>
                    <a:ext uri="{A12FA001-AC4F-418D-AE19-62706E023703}">
                      <ahyp:hlinkClr val="tx"/>
                    </a:ext>
                  </a:extLst>
                </a:hlinkClick>
              </a:rPr>
              <a:t>https://</a:t>
            </a:r>
            <a:r>
              <a:rPr lang="fr" sz="1600" u="sng">
                <a:solidFill>
                  <a:srgbClr val="FFFFFF"/>
                </a:solidFill>
                <a:hlinkClick r:id="rId5">
                  <a:extLst>
                    <a:ext uri="{A12FA001-AC4F-418D-AE19-62706E023703}">
                      <ahyp:hlinkClr val="tx"/>
                    </a:ext>
                  </a:extLst>
                </a:hlinkClick>
              </a:rPr>
              <a:t>ddbm</a:t>
            </a:r>
            <a:r>
              <a:rPr lang="fr" sz="1600" u="sng">
                <a:solidFill>
                  <a:srgbClr val="FFFFFF"/>
                </a:solidFill>
                <a:latin typeface="Arial"/>
                <a:ea typeface="Arial"/>
                <a:cs typeface="Arial"/>
                <a:sym typeface="Arial"/>
                <a:hlinkClick r:id="rId6">
                  <a:extLst>
                    <a:ext uri="{A12FA001-AC4F-418D-AE19-62706E023703}">
                      <ahyp:hlinkClr val="tx"/>
                    </a:ext>
                  </a:extLst>
                </a:hlinkClick>
              </a:rPr>
              <a:t>.github.io/main/</a:t>
            </a:r>
            <a:r>
              <a:rPr lang="fr" sz="1600">
                <a:solidFill>
                  <a:srgbClr val="FFFFFF"/>
                </a:solidFill>
                <a:latin typeface="Arial"/>
                <a:ea typeface="Arial"/>
                <a:cs typeface="Arial"/>
                <a:sym typeface="Arial"/>
              </a:rPr>
              <a:t> </a:t>
            </a:r>
            <a:r>
              <a:rPr lang="fr" sz="1600">
                <a:solidFill>
                  <a:srgbClr val="FFFFFF"/>
                </a:solidFill>
              </a:rPr>
              <a:t>pour davantage de contenu</a:t>
            </a:r>
            <a:r>
              <a:rPr lang="fr" sz="1600">
                <a:solidFill>
                  <a:srgbClr val="FFFFFF"/>
                </a:solidFill>
                <a:latin typeface="Arial"/>
                <a:ea typeface="Arial"/>
                <a:cs typeface="Arial"/>
                <a:sym typeface="Arial"/>
              </a:rPr>
              <a:t>.</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p:nvPr/>
        </p:nvSpPr>
        <p:spPr>
          <a:xfrm>
            <a:off x="505500" y="867875"/>
            <a:ext cx="8196300" cy="55728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5776150" y="1472175"/>
            <a:ext cx="2572500" cy="282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776250" y="1387800"/>
            <a:ext cx="4701900" cy="3096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776250" y="4769475"/>
            <a:ext cx="7658100" cy="15054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txBox="1"/>
          <p:nvPr/>
        </p:nvSpPr>
        <p:spPr>
          <a:xfrm>
            <a:off x="438075" y="68550"/>
            <a:ext cx="74574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38761D"/>
                </a:solidFill>
              </a:rPr>
              <a:t>Canevas #03.2 (</a:t>
            </a:r>
            <a:r>
              <a:rPr b="1" lang="fr" sz="1600" u="sng">
                <a:solidFill>
                  <a:srgbClr val="38761D"/>
                </a:solidFill>
              </a:rPr>
              <a:t>version B2B</a:t>
            </a:r>
            <a:r>
              <a:rPr b="1" lang="fr" sz="1600">
                <a:solidFill>
                  <a:srgbClr val="38761D"/>
                </a:solidFill>
              </a:rPr>
              <a:t>) - Définir le profil d</a:t>
            </a:r>
            <a:r>
              <a:rPr b="1" lang="fr" sz="1600">
                <a:solidFill>
                  <a:srgbClr val="38761D"/>
                </a:solidFill>
              </a:rPr>
              <a:t>e l'utilisateur/trice</a:t>
            </a:r>
            <a:endParaRPr b="1" sz="1600">
              <a:solidFill>
                <a:srgbClr val="38761D"/>
              </a:solidFill>
            </a:endParaRPr>
          </a:p>
          <a:p>
            <a:pPr indent="0" lvl="0" marL="0" rtl="0" algn="l">
              <a:spcBef>
                <a:spcPts val="0"/>
              </a:spcBef>
              <a:spcAft>
                <a:spcPts val="0"/>
              </a:spcAft>
              <a:buNone/>
            </a:pPr>
            <a:r>
              <a:t/>
            </a:r>
            <a:endParaRPr b="1" sz="1600"/>
          </a:p>
        </p:txBody>
      </p:sp>
      <p:sp>
        <p:nvSpPr>
          <p:cNvPr id="178" name="Google Shape;178;p22"/>
          <p:cNvSpPr txBox="1"/>
          <p:nvPr/>
        </p:nvSpPr>
        <p:spPr>
          <a:xfrm>
            <a:off x="2380150" y="8678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________________________________________</a:t>
            </a:r>
            <a:endParaRPr/>
          </a:p>
        </p:txBody>
      </p:sp>
      <p:sp>
        <p:nvSpPr>
          <p:cNvPr id="179" name="Google Shape;179;p22"/>
          <p:cNvSpPr txBox="1"/>
          <p:nvPr/>
        </p:nvSpPr>
        <p:spPr>
          <a:xfrm>
            <a:off x="938450" y="1659550"/>
            <a:ext cx="47019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Age</a:t>
            </a:r>
            <a:r>
              <a:rPr lang="fr" sz="1100"/>
              <a:t> : 			 	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Genre :</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Emploi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Pays et ville de résidence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Formation </a:t>
            </a:r>
            <a:r>
              <a:rPr lang="fr" sz="1100"/>
              <a:t>: lycée / université / autre : 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Nb de langues parlées</a:t>
            </a:r>
            <a:r>
              <a:rPr lang="fr" sz="1100"/>
              <a:t> : 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Compétences digitales </a:t>
            </a:r>
            <a:r>
              <a:rPr lang="fr" sz="1100"/>
              <a:t>: Faibles / moyennes / élevées</a:t>
            </a:r>
            <a:endParaRPr sz="1100"/>
          </a:p>
        </p:txBody>
      </p:sp>
      <p:sp>
        <p:nvSpPr>
          <p:cNvPr id="180" name="Google Shape;180;p22"/>
          <p:cNvSpPr txBox="1"/>
          <p:nvPr/>
        </p:nvSpPr>
        <p:spPr>
          <a:xfrm>
            <a:off x="58837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Secteur d’activité</a:t>
            </a:r>
            <a:r>
              <a:rPr lang="fr" sz="1100"/>
              <a:t> : _____________</a:t>
            </a:r>
            <a:r>
              <a:rPr lang="fr" sz="1100"/>
              <a:t>	</a:t>
            </a:r>
            <a:endParaRPr sz="1100"/>
          </a:p>
          <a:p>
            <a:pPr indent="0" lvl="0" marL="0" rtl="0" algn="l">
              <a:spcBef>
                <a:spcPts val="0"/>
              </a:spcBef>
              <a:spcAft>
                <a:spcPts val="0"/>
              </a:spcAft>
              <a:buNone/>
            </a:pPr>
            <a:r>
              <a:rPr lang="fr" sz="1100"/>
              <a:t>	 </a:t>
            </a:r>
            <a:endParaRPr sz="1100"/>
          </a:p>
          <a:p>
            <a:pPr indent="0" lvl="0" marL="0" rtl="0" algn="l">
              <a:spcBef>
                <a:spcPts val="0"/>
              </a:spcBef>
              <a:spcAft>
                <a:spcPts val="0"/>
              </a:spcAft>
              <a:buNone/>
            </a:pPr>
            <a:r>
              <a:rPr b="1" lang="fr" sz="1100"/>
              <a:t>Intitulé du Poste </a:t>
            </a:r>
            <a:r>
              <a:rPr lang="fr" sz="1100"/>
              <a:t>: 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Ancienneté </a:t>
            </a:r>
            <a:r>
              <a:rPr lang="fr" sz="1100"/>
              <a:t>: 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Type de poste</a:t>
            </a:r>
            <a:r>
              <a:rPr lang="fr" sz="1100"/>
              <a:t> : Employé / Manager / VP / CxO</a:t>
            </a:r>
            <a:endParaRPr sz="1100"/>
          </a:p>
        </p:txBody>
      </p:sp>
      <p:sp>
        <p:nvSpPr>
          <p:cNvPr id="181" name="Google Shape;181;p22"/>
          <p:cNvSpPr txBox="1"/>
          <p:nvPr/>
        </p:nvSpPr>
        <p:spPr>
          <a:xfrm>
            <a:off x="950500" y="4603325"/>
            <a:ext cx="19671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Contexte Professionnel</a:t>
            </a:r>
            <a:endParaRPr b="1" i="1" sz="1100">
              <a:solidFill>
                <a:srgbClr val="38761D"/>
              </a:solidFill>
            </a:endParaRPr>
          </a:p>
        </p:txBody>
      </p:sp>
      <p:sp>
        <p:nvSpPr>
          <p:cNvPr id="182" name="Google Shape;182;p22"/>
          <p:cNvSpPr txBox="1"/>
          <p:nvPr/>
        </p:nvSpPr>
        <p:spPr>
          <a:xfrm>
            <a:off x="1136225" y="1238350"/>
            <a:ext cx="23451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Attributs socio-démographiques</a:t>
            </a:r>
            <a:endParaRPr b="1" i="1" sz="1100">
              <a:solidFill>
                <a:srgbClr val="38761D"/>
              </a:solidFill>
            </a:endParaRPr>
          </a:p>
        </p:txBody>
      </p:sp>
      <p:sp>
        <p:nvSpPr>
          <p:cNvPr id="183" name="Google Shape;183;p22"/>
          <p:cNvSpPr txBox="1"/>
          <p:nvPr/>
        </p:nvSpPr>
        <p:spPr>
          <a:xfrm>
            <a:off x="6112325" y="1314550"/>
            <a:ext cx="17832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Identité professionnelle</a:t>
            </a:r>
            <a:endParaRPr b="1" i="1" sz="1100">
              <a:solidFill>
                <a:srgbClr val="38761D"/>
              </a:solidFill>
            </a:endParaRPr>
          </a:p>
        </p:txBody>
      </p:sp>
      <p:sp>
        <p:nvSpPr>
          <p:cNvPr id="184" name="Google Shape;184;p22"/>
          <p:cNvSpPr txBox="1"/>
          <p:nvPr/>
        </p:nvSpPr>
        <p:spPr>
          <a:xfrm>
            <a:off x="776259" y="5000948"/>
            <a:ext cx="5472900" cy="1294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 sz="1100">
                <a:solidFill>
                  <a:srgbClr val="000000"/>
                </a:solidFill>
              </a:rPr>
              <a:t>A accès à</a:t>
            </a:r>
            <a:r>
              <a:rPr lang="fr" sz="1100">
                <a:solidFill>
                  <a:srgbClr val="000000"/>
                </a:solidFill>
              </a:rPr>
              <a:t> : </a:t>
            </a:r>
            <a:r>
              <a:rPr i="1" lang="fr" sz="1100">
                <a:solidFill>
                  <a:srgbClr val="000000"/>
                </a:solidFill>
              </a:rPr>
              <a:t>un ordinateur / smartphone / tablette / autre</a:t>
            </a:r>
            <a:endParaRPr sz="1100"/>
          </a:p>
          <a:p>
            <a:pPr indent="0" lvl="0" marL="0" marR="0" rtl="0" algn="l">
              <a:spcBef>
                <a:spcPts val="1800"/>
              </a:spcBef>
              <a:spcAft>
                <a:spcPts val="0"/>
              </a:spcAft>
              <a:buNone/>
            </a:pPr>
            <a:r>
              <a:rPr b="1" lang="fr" sz="1100">
                <a:solidFill>
                  <a:srgbClr val="000000"/>
                </a:solidFill>
              </a:rPr>
              <a:t>Participe aux décisions d’investissement </a:t>
            </a:r>
            <a:r>
              <a:rPr lang="fr" sz="1100">
                <a:solidFill>
                  <a:srgbClr val="000000"/>
                </a:solidFill>
              </a:rPr>
              <a:t>: OUI / NON</a:t>
            </a:r>
            <a:endParaRPr sz="1100">
              <a:solidFill>
                <a:srgbClr val="000000"/>
              </a:solidFill>
            </a:endParaRPr>
          </a:p>
          <a:p>
            <a:pPr indent="0" lvl="0" marL="0" marR="0" rtl="0" algn="l">
              <a:spcBef>
                <a:spcPts val="1800"/>
              </a:spcBef>
              <a:spcAft>
                <a:spcPts val="1800"/>
              </a:spcAft>
              <a:buNone/>
            </a:pPr>
            <a:r>
              <a:rPr b="1" lang="fr" sz="1100">
                <a:solidFill>
                  <a:srgbClr val="000000"/>
                </a:solidFill>
              </a:rPr>
              <a:t>Peut engager des dépenses opérationnelles</a:t>
            </a:r>
            <a:r>
              <a:rPr lang="fr" sz="1100">
                <a:solidFill>
                  <a:srgbClr val="000000"/>
                </a:solidFill>
              </a:rPr>
              <a:t> :   OUI / NON</a:t>
            </a:r>
            <a:endParaRPr sz="1100">
              <a:solidFill>
                <a:srgbClr val="000000"/>
              </a:solidFill>
            </a:endParaRPr>
          </a:p>
        </p:txBody>
      </p:sp>
      <p:sp>
        <p:nvSpPr>
          <p:cNvPr id="185" name="Google Shape;185;p22"/>
          <p:cNvSpPr txBox="1"/>
          <p:nvPr/>
        </p:nvSpPr>
        <p:spPr>
          <a:xfrm>
            <a:off x="4897875" y="4862625"/>
            <a:ext cx="3298200" cy="8904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lang="fr" sz="1100">
                <a:solidFill>
                  <a:srgbClr val="000000"/>
                </a:solidFill>
              </a:rPr>
              <a:t>Quels médias </a:t>
            </a:r>
            <a:r>
              <a:rPr b="1" lang="fr" sz="1100"/>
              <a:t>sociaux sont </a:t>
            </a:r>
            <a:r>
              <a:rPr b="1" lang="fr" sz="1100">
                <a:solidFill>
                  <a:srgbClr val="000000"/>
                </a:solidFill>
              </a:rPr>
              <a:t>pertinents à </a:t>
            </a:r>
            <a:r>
              <a:rPr b="1" lang="fr" sz="1100"/>
              <a:t>son </a:t>
            </a:r>
            <a:r>
              <a:rPr b="1" lang="fr" sz="1100">
                <a:solidFill>
                  <a:srgbClr val="000000"/>
                </a:solidFill>
              </a:rPr>
              <a:t>contexte professionnel</a:t>
            </a:r>
            <a:r>
              <a:rPr lang="fr"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marR="0" rtl="0" algn="l">
              <a:spcBef>
                <a:spcPts val="0"/>
              </a:spcBef>
              <a:spcAft>
                <a:spcPts val="0"/>
              </a:spcAft>
              <a:buNone/>
            </a:pPr>
            <a:r>
              <a:rPr i="1" lang="fr" sz="1100">
                <a:solidFill>
                  <a:srgbClr val="000000"/>
                </a:solidFill>
                <a:latin typeface="Arial"/>
                <a:ea typeface="Arial"/>
                <a:cs typeface="Arial"/>
                <a:sym typeface="Arial"/>
              </a:rPr>
              <a:t>Facebook / Instagram / Snapchat / LinkedIn / Twitter / Youtube / autre / aucun</a:t>
            </a:r>
            <a:endParaRPr i="1" sz="1100">
              <a:solidFill>
                <a:srgbClr val="000000"/>
              </a:solidFill>
              <a:latin typeface="Arial"/>
              <a:ea typeface="Arial"/>
              <a:cs typeface="Arial"/>
              <a:sym typeface="Arial"/>
            </a:endParaRPr>
          </a:p>
        </p:txBody>
      </p:sp>
      <p:sp>
        <p:nvSpPr>
          <p:cNvPr id="186" name="Google Shape;186;p2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p:nvPr/>
        </p:nvSpPr>
        <p:spPr>
          <a:xfrm>
            <a:off x="587125" y="787675"/>
            <a:ext cx="8196300" cy="56178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txBox="1"/>
          <p:nvPr/>
        </p:nvSpPr>
        <p:spPr>
          <a:xfrm>
            <a:off x="438075" y="68550"/>
            <a:ext cx="5436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1155CC"/>
                </a:solidFill>
              </a:rPr>
              <a:t>Canevas #04 - besoins de l’utilisateur/trice finale</a:t>
            </a:r>
            <a:endParaRPr b="1" sz="1600">
              <a:solidFill>
                <a:srgbClr val="1155CC"/>
              </a:solidFill>
            </a:endParaRPr>
          </a:p>
        </p:txBody>
      </p:sp>
      <p:sp>
        <p:nvSpPr>
          <p:cNvPr id="193" name="Google Shape;193;p23"/>
          <p:cNvSpPr txBox="1"/>
          <p:nvPr/>
        </p:nvSpPr>
        <p:spPr>
          <a:xfrm>
            <a:off x="786175" y="736075"/>
            <a:ext cx="36903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 quelles ressources clés a-t-elle besoin?</a:t>
            </a:r>
            <a:endParaRPr sz="1100"/>
          </a:p>
        </p:txBody>
      </p:sp>
      <p:sp>
        <p:nvSpPr>
          <p:cNvPr id="194" name="Google Shape;194;p23"/>
          <p:cNvSpPr txBox="1"/>
          <p:nvPr/>
        </p:nvSpPr>
        <p:spPr>
          <a:xfrm>
            <a:off x="4830375" y="75422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Quels résultats l’utilisatrice cherche-t-elle à atteindre?</a:t>
            </a:r>
            <a:endParaRPr sz="1100"/>
          </a:p>
        </p:txBody>
      </p:sp>
      <p:sp>
        <p:nvSpPr>
          <p:cNvPr id="195" name="Google Shape;195;p23"/>
          <p:cNvSpPr txBox="1"/>
          <p:nvPr/>
        </p:nvSpPr>
        <p:spPr>
          <a:xfrm>
            <a:off x="870625" y="5726275"/>
            <a:ext cx="36903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Quelles contraintes (temps? budget? distance? juridique...)</a:t>
            </a:r>
            <a:endParaRPr sz="1100"/>
          </a:p>
        </p:txBody>
      </p:sp>
      <p:sp>
        <p:nvSpPr>
          <p:cNvPr id="196" name="Google Shape;196;p23"/>
          <p:cNvSpPr txBox="1"/>
          <p:nvPr/>
        </p:nvSpPr>
        <p:spPr>
          <a:xfrm>
            <a:off x="5080425" y="5778488"/>
            <a:ext cx="32361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Sur quelles KPI les résultats seront-ils évalués?</a:t>
            </a:r>
            <a:endParaRPr sz="1100"/>
          </a:p>
        </p:txBody>
      </p:sp>
      <p:sp>
        <p:nvSpPr>
          <p:cNvPr id="197" name="Google Shape;197;p23"/>
          <p:cNvSpPr/>
          <p:nvPr/>
        </p:nvSpPr>
        <p:spPr>
          <a:xfrm>
            <a:off x="721875" y="1147048"/>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3"/>
          <p:cNvSpPr/>
          <p:nvPr/>
        </p:nvSpPr>
        <p:spPr>
          <a:xfrm>
            <a:off x="2840125" y="2325276"/>
            <a:ext cx="3690300" cy="22380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1155CC"/>
                </a:solidFill>
              </a:rPr>
              <a:t>Quelles sont ses frustrations?</a:t>
            </a:r>
            <a:endParaRPr sz="1200">
              <a:solidFill>
                <a:srgbClr val="1155CC"/>
              </a:solidFill>
            </a:endParaRPr>
          </a:p>
          <a:p>
            <a:pPr indent="0" lvl="0" marL="0" rtl="0" algn="l">
              <a:spcBef>
                <a:spcPts val="0"/>
              </a:spcBef>
              <a:spcAft>
                <a:spcPts val="0"/>
              </a:spcAft>
              <a:buClr>
                <a:schemeClr val="dk1"/>
              </a:buClr>
              <a:buSzPts val="1100"/>
              <a:buFont typeface="Arial"/>
              <a:buNone/>
            </a:pPr>
            <a:r>
              <a:t/>
            </a:r>
            <a:endParaRPr b="1" i="1" sz="1800">
              <a:solidFill>
                <a:srgbClr val="3C78D8"/>
              </a:solidFill>
              <a:latin typeface="Caveat"/>
              <a:ea typeface="Caveat"/>
              <a:cs typeface="Caveat"/>
              <a:sym typeface="Caveat"/>
            </a:endParaRPr>
          </a:p>
        </p:txBody>
      </p:sp>
      <p:sp>
        <p:nvSpPr>
          <p:cNvPr id="199" name="Google Shape;199;p23"/>
          <p:cNvSpPr/>
          <p:nvPr/>
        </p:nvSpPr>
        <p:spPr>
          <a:xfrm>
            <a:off x="4755700" y="1147048"/>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23"/>
          <p:cNvSpPr/>
          <p:nvPr/>
        </p:nvSpPr>
        <p:spPr>
          <a:xfrm>
            <a:off x="890388" y="4842635"/>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23"/>
          <p:cNvSpPr/>
          <p:nvPr/>
        </p:nvSpPr>
        <p:spPr>
          <a:xfrm>
            <a:off x="4924213" y="4842635"/>
            <a:ext cx="3532200" cy="870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2" name="Google Shape;202;p23"/>
          <p:cNvPicPr preferRelativeResize="0"/>
          <p:nvPr/>
        </p:nvPicPr>
        <p:blipFill rotWithShape="1">
          <a:blip r:embed="rId3">
            <a:alphaModFix/>
          </a:blip>
          <a:srcRect b="0" l="6812" r="0" t="0"/>
          <a:stretch/>
        </p:blipFill>
        <p:spPr>
          <a:xfrm flipH="1" rot="5400000">
            <a:off x="6567962" y="2164337"/>
            <a:ext cx="1162025" cy="1033000"/>
          </a:xfrm>
          <a:prstGeom prst="rect">
            <a:avLst/>
          </a:prstGeom>
          <a:noFill/>
          <a:ln>
            <a:noFill/>
          </a:ln>
        </p:spPr>
      </p:pic>
      <p:pic>
        <p:nvPicPr>
          <p:cNvPr id="203" name="Google Shape;203;p23"/>
          <p:cNvPicPr preferRelativeResize="0"/>
          <p:nvPr/>
        </p:nvPicPr>
        <p:blipFill rotWithShape="1">
          <a:blip r:embed="rId3">
            <a:alphaModFix/>
          </a:blip>
          <a:srcRect b="0" l="5276" r="0" t="0"/>
          <a:stretch/>
        </p:blipFill>
        <p:spPr>
          <a:xfrm rot="5400000">
            <a:off x="6558375" y="3670250"/>
            <a:ext cx="1181200" cy="1033000"/>
          </a:xfrm>
          <a:prstGeom prst="rect">
            <a:avLst/>
          </a:prstGeom>
          <a:noFill/>
          <a:ln>
            <a:noFill/>
          </a:ln>
        </p:spPr>
      </p:pic>
      <p:pic>
        <p:nvPicPr>
          <p:cNvPr id="204" name="Google Shape;204;p23"/>
          <p:cNvPicPr preferRelativeResize="0"/>
          <p:nvPr/>
        </p:nvPicPr>
        <p:blipFill rotWithShape="1">
          <a:blip r:embed="rId3">
            <a:alphaModFix/>
          </a:blip>
          <a:srcRect b="0" l="3707" r="0" t="0"/>
          <a:stretch/>
        </p:blipFill>
        <p:spPr>
          <a:xfrm flipH="1" rot="10800000">
            <a:off x="1563150" y="2099825"/>
            <a:ext cx="1200775" cy="1033000"/>
          </a:xfrm>
          <a:prstGeom prst="rect">
            <a:avLst/>
          </a:prstGeom>
          <a:noFill/>
          <a:ln>
            <a:noFill/>
          </a:ln>
        </p:spPr>
      </p:pic>
      <p:pic>
        <p:nvPicPr>
          <p:cNvPr id="205" name="Google Shape;205;p23"/>
          <p:cNvPicPr preferRelativeResize="0"/>
          <p:nvPr/>
        </p:nvPicPr>
        <p:blipFill rotWithShape="1">
          <a:blip r:embed="rId3">
            <a:alphaModFix/>
          </a:blip>
          <a:srcRect b="0" l="3707" r="0" t="0"/>
          <a:stretch/>
        </p:blipFill>
        <p:spPr>
          <a:xfrm>
            <a:off x="1537300" y="3752675"/>
            <a:ext cx="1200775" cy="1033000"/>
          </a:xfrm>
          <a:prstGeom prst="rect">
            <a:avLst/>
          </a:prstGeom>
          <a:noFill/>
          <a:ln>
            <a:noFill/>
          </a:ln>
        </p:spPr>
      </p:pic>
      <p:sp>
        <p:nvSpPr>
          <p:cNvPr id="206" name="Google Shape;206;p2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07" name="Google Shape;207;p23"/>
          <p:cNvSpPr/>
          <p:nvPr/>
        </p:nvSpPr>
        <p:spPr>
          <a:xfrm>
            <a:off x="845250" y="3195275"/>
            <a:ext cx="1671300" cy="537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fr" sz="1000">
                <a:solidFill>
                  <a:schemeClr val="dk1"/>
                </a:solidFill>
              </a:rPr>
              <a:t>Les opportunités et limites de son cadre d’action</a:t>
            </a:r>
            <a:endParaRPr i="1" sz="1100"/>
          </a:p>
        </p:txBody>
      </p:sp>
      <p:sp>
        <p:nvSpPr>
          <p:cNvPr id="208" name="Google Shape;208;p23"/>
          <p:cNvSpPr/>
          <p:nvPr/>
        </p:nvSpPr>
        <p:spPr>
          <a:xfrm>
            <a:off x="7224275" y="3161350"/>
            <a:ext cx="1458000" cy="537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fr" sz="1000">
                <a:solidFill>
                  <a:schemeClr val="dk1"/>
                </a:solidFill>
              </a:rPr>
              <a:t>Ce que l’utilisateur désire accomplir</a:t>
            </a:r>
            <a:endParaRPr i="1"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509850" y="864163"/>
            <a:ext cx="8196300" cy="5547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4"/>
          <p:cNvCxnSpPr/>
          <p:nvPr/>
        </p:nvCxnSpPr>
        <p:spPr>
          <a:xfrm rot="10800000">
            <a:off x="526200" y="882475"/>
            <a:ext cx="8175600" cy="5558400"/>
          </a:xfrm>
          <a:prstGeom prst="straightConnector1">
            <a:avLst/>
          </a:prstGeom>
          <a:noFill/>
          <a:ln cap="flat" cmpd="sng" w="9525">
            <a:solidFill>
              <a:srgbClr val="000000"/>
            </a:solidFill>
            <a:prstDash val="solid"/>
            <a:round/>
            <a:headEnd len="med" w="med" type="none"/>
            <a:tailEnd len="med" w="med" type="none"/>
          </a:ln>
        </p:spPr>
      </p:cxnSp>
      <p:cxnSp>
        <p:nvCxnSpPr>
          <p:cNvPr id="215" name="Google Shape;215;p24"/>
          <p:cNvCxnSpPr>
            <a:stCxn id="213" idx="2"/>
            <a:endCxn id="213" idx="0"/>
          </p:cNvCxnSpPr>
          <p:nvPr/>
        </p:nvCxnSpPr>
        <p:spPr>
          <a:xfrm rot="10800000">
            <a:off x="4608000" y="864163"/>
            <a:ext cx="0" cy="5547600"/>
          </a:xfrm>
          <a:prstGeom prst="straightConnector1">
            <a:avLst/>
          </a:prstGeom>
          <a:noFill/>
          <a:ln cap="flat" cmpd="sng" w="9525">
            <a:solidFill>
              <a:srgbClr val="000000"/>
            </a:solidFill>
            <a:prstDash val="solid"/>
            <a:round/>
            <a:headEnd len="med" w="med" type="none"/>
            <a:tailEnd len="med" w="med" type="none"/>
          </a:ln>
        </p:spPr>
      </p:cxnSp>
      <p:cxnSp>
        <p:nvCxnSpPr>
          <p:cNvPr id="216" name="Google Shape;216;p24"/>
          <p:cNvCxnSpPr/>
          <p:nvPr/>
        </p:nvCxnSpPr>
        <p:spPr>
          <a:xfrm flipH="1" rot="10800000">
            <a:off x="513925" y="882300"/>
            <a:ext cx="8170800" cy="5571300"/>
          </a:xfrm>
          <a:prstGeom prst="straightConnector1">
            <a:avLst/>
          </a:prstGeom>
          <a:noFill/>
          <a:ln cap="flat" cmpd="sng" w="9525">
            <a:solidFill>
              <a:srgbClr val="000000"/>
            </a:solidFill>
            <a:prstDash val="solid"/>
            <a:round/>
            <a:headEnd len="med" w="med" type="none"/>
            <a:tailEnd len="med" w="med" type="none"/>
          </a:ln>
        </p:spPr>
      </p:cxnSp>
      <p:sp>
        <p:nvSpPr>
          <p:cNvPr id="217" name="Google Shape;217;p24"/>
          <p:cNvSpPr txBox="1"/>
          <p:nvPr/>
        </p:nvSpPr>
        <p:spPr>
          <a:xfrm>
            <a:off x="1946175" y="981175"/>
            <a:ext cx="22062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via des objets (connectés)</a:t>
            </a:r>
            <a:endParaRPr/>
          </a:p>
        </p:txBody>
      </p:sp>
      <p:sp>
        <p:nvSpPr>
          <p:cNvPr id="218" name="Google Shape;218;p24"/>
          <p:cNvSpPr txBox="1"/>
          <p:nvPr/>
        </p:nvSpPr>
        <p:spPr>
          <a:xfrm>
            <a:off x="5595725" y="9811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personnelles</a:t>
            </a:r>
            <a:endParaRPr/>
          </a:p>
        </p:txBody>
      </p:sp>
      <p:sp>
        <p:nvSpPr>
          <p:cNvPr id="219" name="Google Shape;219;p24"/>
          <p:cNvSpPr txBox="1"/>
          <p:nvPr/>
        </p:nvSpPr>
        <p:spPr>
          <a:xfrm>
            <a:off x="6868050" y="441095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en ligne / web (scrapping, etc.)</a:t>
            </a:r>
            <a:endParaRPr/>
          </a:p>
        </p:txBody>
      </p:sp>
      <p:sp>
        <p:nvSpPr>
          <p:cNvPr id="220" name="Google Shape;220;p24"/>
          <p:cNvSpPr txBox="1"/>
          <p:nvPr/>
        </p:nvSpPr>
        <p:spPr>
          <a:xfrm>
            <a:off x="1656425" y="5949850"/>
            <a:ext cx="25668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liées à un événement</a:t>
            </a:r>
            <a:endParaRPr/>
          </a:p>
        </p:txBody>
      </p:sp>
      <p:sp>
        <p:nvSpPr>
          <p:cNvPr id="221" name="Google Shape;221;p24"/>
          <p:cNvSpPr txBox="1"/>
          <p:nvPr/>
        </p:nvSpPr>
        <p:spPr>
          <a:xfrm>
            <a:off x="5129550" y="5894100"/>
            <a:ext cx="29439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 ouvertes</a:t>
            </a:r>
            <a:endParaRPr/>
          </a:p>
        </p:txBody>
      </p:sp>
      <p:sp>
        <p:nvSpPr>
          <p:cNvPr id="222" name="Google Shape;222;p24"/>
          <p:cNvSpPr txBox="1"/>
          <p:nvPr/>
        </p:nvSpPr>
        <p:spPr>
          <a:xfrm>
            <a:off x="572550" y="4348058"/>
            <a:ext cx="1508100" cy="10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venant d’archives / de sources historiques</a:t>
            </a:r>
            <a:endParaRPr/>
          </a:p>
        </p:txBody>
      </p:sp>
      <p:sp>
        <p:nvSpPr>
          <p:cNvPr id="223" name="Google Shape;223;p24"/>
          <p:cNvSpPr txBox="1"/>
          <p:nvPr/>
        </p:nvSpPr>
        <p:spPr>
          <a:xfrm>
            <a:off x="438075" y="0"/>
            <a:ext cx="47769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1"/>
                </a:solidFill>
              </a:rPr>
              <a:t>Canevas #05 - sources de données</a:t>
            </a:r>
            <a:endParaRPr b="1" sz="1600">
              <a:solidFill>
                <a:schemeClr val="accent1"/>
              </a:solidFill>
            </a:endParaRPr>
          </a:p>
        </p:txBody>
      </p:sp>
      <p:sp>
        <p:nvSpPr>
          <p:cNvPr id="224" name="Google Shape;224;p2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25" name="Google Shape;225;p24"/>
          <p:cNvSpPr txBox="1"/>
          <p:nvPr/>
        </p:nvSpPr>
        <p:spPr>
          <a:xfrm>
            <a:off x="7103825" y="19084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a:t>via des APIs</a:t>
            </a:r>
            <a:endParaRPr/>
          </a:p>
        </p:txBody>
      </p:sp>
      <p:sp>
        <p:nvSpPr>
          <p:cNvPr id="226" name="Google Shape;226;p24"/>
          <p:cNvSpPr txBox="1"/>
          <p:nvPr/>
        </p:nvSpPr>
        <p:spPr>
          <a:xfrm>
            <a:off x="638375" y="2264575"/>
            <a:ext cx="1633800" cy="65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t>données acquises auprès de vendeurs</a:t>
            </a:r>
            <a:endParaRPr/>
          </a:p>
        </p:txBody>
      </p:sp>
      <p:cxnSp>
        <p:nvCxnSpPr>
          <p:cNvPr id="227" name="Google Shape;227;p24"/>
          <p:cNvCxnSpPr>
            <a:stCxn id="213" idx="1"/>
            <a:endCxn id="213" idx="3"/>
          </p:cNvCxnSpPr>
          <p:nvPr/>
        </p:nvCxnSpPr>
        <p:spPr>
          <a:xfrm>
            <a:off x="509850" y="3637963"/>
            <a:ext cx="8196300" cy="0"/>
          </a:xfrm>
          <a:prstGeom prst="straightConnector1">
            <a:avLst/>
          </a:prstGeom>
          <a:noFill/>
          <a:ln cap="flat" cmpd="sng" w="9525">
            <a:solidFill>
              <a:srgbClr val="000000"/>
            </a:solidFill>
            <a:prstDash val="solid"/>
            <a:round/>
            <a:headEnd len="med" w="med" type="none"/>
            <a:tailEnd len="med" w="med" type="none"/>
          </a:ln>
        </p:spPr>
      </p:cxnSp>
      <p:sp>
        <p:nvSpPr>
          <p:cNvPr id="228" name="Google Shape;228;p24"/>
          <p:cNvSpPr/>
          <p:nvPr/>
        </p:nvSpPr>
        <p:spPr>
          <a:xfrm>
            <a:off x="3500563" y="2978313"/>
            <a:ext cx="2206170" cy="1204308"/>
          </a:xfrm>
          <a:prstGeom prst="flowChartTerminator">
            <a:avLst/>
          </a:prstGeom>
          <a:solidFill>
            <a:schemeClr val="lt1"/>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solidFill>
                  <a:schemeClr val="accent1"/>
                </a:solidFill>
              </a:rPr>
              <a:t>Note</a:t>
            </a:r>
            <a:r>
              <a:rPr lang="fr" sz="1100">
                <a:solidFill>
                  <a:schemeClr val="accent1"/>
                </a:solidFill>
              </a:rPr>
              <a:t>:</a:t>
            </a:r>
            <a:r>
              <a:rPr lang="fr" sz="1100"/>
              <a:t> vous pouvez identifier des sources de données existantes, ou imaginer des sources de données qui devraient être créées ou récoltées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nvSpPr>
        <p:spPr>
          <a:xfrm>
            <a:off x="438075" y="0"/>
            <a:ext cx="60855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3"/>
                </a:solidFill>
              </a:rPr>
              <a:t>Canevas #06 - les contraintes liées aux données</a:t>
            </a:r>
            <a:endParaRPr b="1" sz="1600">
              <a:solidFill>
                <a:schemeClr val="accent3"/>
              </a:solidFill>
            </a:endParaRPr>
          </a:p>
        </p:txBody>
      </p:sp>
      <p:graphicFrame>
        <p:nvGraphicFramePr>
          <p:cNvPr id="234" name="Google Shape;234;p25"/>
          <p:cNvGraphicFramePr/>
          <p:nvPr/>
        </p:nvGraphicFramePr>
        <p:xfrm>
          <a:off x="239700" y="906675"/>
          <a:ext cx="3000000" cy="3000000"/>
        </p:xfrm>
        <a:graphic>
          <a:graphicData uri="http://schemas.openxmlformats.org/drawingml/2006/table">
            <a:tbl>
              <a:tblPr>
                <a:noFill/>
                <a:tableStyleId>{B23CE5A9-F1DB-48BC-8CF8-31BB7A3CC92A}</a:tableStyleId>
              </a:tblPr>
              <a:tblGrid>
                <a:gridCol w="1513875"/>
                <a:gridCol w="3177350"/>
                <a:gridCol w="1373600"/>
                <a:gridCol w="1311150"/>
                <a:gridCol w="1288625"/>
              </a:tblGrid>
              <a:tr h="1000225">
                <a:tc>
                  <a:txBody>
                    <a:bodyPr/>
                    <a:lstStyle/>
                    <a:p>
                      <a:pPr indent="0" lvl="0" marL="0" rtl="0" algn="l">
                        <a:spcBef>
                          <a:spcPts val="0"/>
                        </a:spcBef>
                        <a:spcAft>
                          <a:spcPts val="0"/>
                        </a:spcAft>
                        <a:buNone/>
                      </a:pPr>
                      <a:r>
                        <a:rPr lang="fr" sz="1200"/>
                        <a:t>POINTS SCORING</a:t>
                      </a:r>
                      <a:endParaRPr sz="1200"/>
                    </a:p>
                    <a:p>
                      <a:pPr indent="0" lvl="0" marL="0" rtl="0" algn="l">
                        <a:spcBef>
                          <a:spcPts val="0"/>
                        </a:spcBef>
                        <a:spcAft>
                          <a:spcPts val="0"/>
                        </a:spcAft>
                        <a:buNone/>
                      </a:pPr>
                      <a:r>
                        <a:t/>
                      </a:r>
                      <a:endParaRPr sz="1100"/>
                    </a:p>
                    <a:p>
                      <a:pPr indent="0" lvl="0" marL="0" rtl="0" algn="l">
                        <a:spcBef>
                          <a:spcPts val="0"/>
                        </a:spcBef>
                        <a:spcAft>
                          <a:spcPts val="0"/>
                        </a:spcAft>
                        <a:buNone/>
                      </a:pPr>
                      <a:r>
                        <a:rPr lang="fr" sz="1100"/>
                        <a:t>1 = difficile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1100"/>
                        <a:t>5 = facile</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None/>
                      </a:pPr>
                      <a:r>
                        <a:rPr lang="fr" sz="2000"/>
                        <a:t>Explications</a:t>
                      </a:r>
                      <a:endParaRPr sz="2000"/>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1:</a:t>
                      </a:r>
                      <a:endParaRPr/>
                    </a:p>
                    <a:p>
                      <a:pPr indent="0" lvl="0" marL="0" rtl="0" algn="l">
                        <a:spcBef>
                          <a:spcPts val="0"/>
                        </a:spcBef>
                        <a:spcAft>
                          <a:spcPts val="0"/>
                        </a:spcAft>
                        <a:buNone/>
                      </a:pPr>
                      <a:br>
                        <a:rPr lang="fr"/>
                      </a:br>
                      <a:r>
                        <a:rPr lang="fr"/>
                        <a:t>___________</a:t>
                      </a:r>
                      <a:br>
                        <a:rPr lang="fr"/>
                      </a:br>
                      <a:br>
                        <a:rPr lang="fr"/>
                      </a:br>
                      <a:r>
                        <a:rPr lang="f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___________</a:t>
                      </a:r>
                      <a:br>
                        <a:rPr lang="fr">
                          <a:solidFill>
                            <a:schemeClr val="dk1"/>
                          </a:solidFill>
                        </a:rPr>
                      </a:br>
                      <a:br>
                        <a:rPr lang="fr">
                          <a:solidFill>
                            <a:schemeClr val="dk1"/>
                          </a:solidFill>
                        </a:rPr>
                      </a:br>
                      <a:r>
                        <a:rPr lang="fr">
                          <a:solidFill>
                            <a:schemeClr val="dk1"/>
                          </a:solidFill>
                        </a:rP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fr"/>
                        <a:t>Dataset 3:</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None/>
                      </a:pPr>
                      <a:r>
                        <a:rPr lang="fr">
                          <a:solidFill>
                            <a:schemeClr val="dk1"/>
                          </a:solidFill>
                        </a:rPr>
                        <a:t>___________</a:t>
                      </a:r>
                      <a:br>
                        <a:rPr lang="fr">
                          <a:solidFill>
                            <a:schemeClr val="dk1"/>
                          </a:solidFill>
                        </a:rPr>
                      </a:br>
                      <a:br>
                        <a:rPr lang="fr">
                          <a:solidFill>
                            <a:schemeClr val="dk1"/>
                          </a:solidFill>
                        </a:rPr>
                      </a:br>
                      <a:r>
                        <a:rPr lang="fr">
                          <a:solidFill>
                            <a:schemeClr val="dk1"/>
                          </a:solidFill>
                        </a:rPr>
                        <a:t>points: </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922325">
                <a:tc>
                  <a:txBody>
                    <a:bodyPr/>
                    <a:lstStyle/>
                    <a:p>
                      <a:pPr indent="0" lvl="0" marL="0" rtl="0" algn="l">
                        <a:spcBef>
                          <a:spcPts val="0"/>
                        </a:spcBef>
                        <a:spcAft>
                          <a:spcPts val="0"/>
                        </a:spcAft>
                        <a:buNone/>
                      </a:pPr>
                      <a:r>
                        <a:rPr lang="fr" sz="1100"/>
                        <a:t>Format lisible par un programme informatique?</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Si la donnée est sous format .docx ou pdf, un programme de code peut difficilement la lire. Une base de donnée ou même un fichier csv sont plus faciles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855300">
                <a:tc>
                  <a:txBody>
                    <a:bodyPr/>
                    <a:lstStyle/>
                    <a:p>
                      <a:pPr indent="0" lvl="0" marL="0" rtl="0" algn="l">
                        <a:spcBef>
                          <a:spcPts val="0"/>
                        </a:spcBef>
                        <a:spcAft>
                          <a:spcPts val="0"/>
                        </a:spcAft>
                        <a:buNone/>
                      </a:pPr>
                      <a:r>
                        <a:rPr lang="fr" sz="1100"/>
                        <a:t>Structurée ou non?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Si la donnée peut tenir dans Excel, elle est probablement structurée. Le texte libre, une page web, ou des images sont des formats non structurés.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643775">
                <a:tc>
                  <a:txBody>
                    <a:bodyPr/>
                    <a:lstStyle/>
                    <a:p>
                      <a:pPr indent="0" lvl="0" marL="0" rtl="0" algn="l">
                        <a:spcBef>
                          <a:spcPts val="0"/>
                        </a:spcBef>
                        <a:spcAft>
                          <a:spcPts val="0"/>
                        </a:spcAft>
                        <a:buNone/>
                      </a:pPr>
                      <a:r>
                        <a:rPr lang="fr" sz="1100"/>
                        <a:t>Données personnelles?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La donnée personnelle impose des contraintes supplémentaires, et même rendre sa collecte et son traitement impossible.</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531775">
                <a:tc>
                  <a:txBody>
                    <a:bodyPr/>
                    <a:lstStyle/>
                    <a:p>
                      <a:pPr indent="0" lvl="0" marL="0" rtl="0" algn="l">
                        <a:spcBef>
                          <a:spcPts val="0"/>
                        </a:spcBef>
                        <a:spcAft>
                          <a:spcPts val="0"/>
                        </a:spcAft>
                        <a:buNone/>
                      </a:pPr>
                      <a:r>
                        <a:rPr lang="fr" sz="1100"/>
                        <a:t>Données complètes?</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i="1" lang="fr" sz="1100"/>
                        <a:t>Y a-t-il des valeurs manquantes, des valeurs erronées, des dates manquantes...</a:t>
                      </a:r>
                      <a:endParaRPr i="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94100">
                <a:tc>
                  <a:txBody>
                    <a:bodyPr/>
                    <a:lstStyle/>
                    <a:p>
                      <a:pPr indent="0" lvl="0" marL="0" rtl="0" algn="l">
                        <a:spcBef>
                          <a:spcPts val="0"/>
                        </a:spcBef>
                        <a:spcAft>
                          <a:spcPts val="0"/>
                        </a:spcAft>
                        <a:buNone/>
                      </a:pPr>
                      <a:r>
                        <a:rPr b="1" lang="fr" sz="1100">
                          <a:solidFill>
                            <a:srgbClr val="049CCF"/>
                          </a:solidFill>
                        </a:rPr>
                        <a:t>Total</a:t>
                      </a:r>
                      <a:r>
                        <a:rPr b="1" lang="fr" sz="1100"/>
                        <a:t>: somme des points par dataset</a:t>
                      </a:r>
                      <a:endParaRPr b="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b="1" i="1" lang="fr" sz="1100">
                          <a:solidFill>
                            <a:srgbClr val="3C78D8"/>
                          </a:solidFill>
                        </a:rPr>
                        <a:t>Faites la somme des points. Un total élevé indique un dataset relativement plus facile à utiliser.</a:t>
                      </a:r>
                      <a:endParaRPr b="1" i="1" sz="1100">
                        <a:solidFill>
                          <a:srgbClr val="3C78D8"/>
                        </a:solidFill>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235" name="Google Shape;235;p2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nvSpPr>
        <p:spPr>
          <a:xfrm>
            <a:off x="438075" y="0"/>
            <a:ext cx="35406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1"/>
                </a:solidFill>
              </a:rPr>
              <a:t>Canevas #07</a:t>
            </a:r>
            <a:endParaRPr b="1" sz="1600">
              <a:solidFill>
                <a:schemeClr val="accent1"/>
              </a:solidFill>
            </a:endParaRPr>
          </a:p>
          <a:p>
            <a:pPr indent="0" lvl="0" marL="0" rtl="0" algn="l">
              <a:spcBef>
                <a:spcPts val="0"/>
              </a:spcBef>
              <a:spcAft>
                <a:spcPts val="0"/>
              </a:spcAft>
              <a:buNone/>
            </a:pPr>
            <a:r>
              <a:rPr b="1" lang="fr">
                <a:solidFill>
                  <a:schemeClr val="accent1"/>
                </a:solidFill>
              </a:rPr>
              <a:t>Les </a:t>
            </a:r>
            <a:r>
              <a:rPr b="1" lang="fr">
                <a:solidFill>
                  <a:schemeClr val="accent1"/>
                </a:solidFill>
              </a:rPr>
              <a:t>amplificateurs</a:t>
            </a:r>
            <a:r>
              <a:rPr b="1" lang="fr">
                <a:solidFill>
                  <a:schemeClr val="accent1"/>
                </a:solidFill>
              </a:rPr>
              <a:t>: entre le service et l’interface</a:t>
            </a:r>
            <a:endParaRPr b="1">
              <a:solidFill>
                <a:schemeClr val="accent1"/>
              </a:solidFill>
            </a:endParaRPr>
          </a:p>
        </p:txBody>
      </p:sp>
      <p:sp>
        <p:nvSpPr>
          <p:cNvPr id="241" name="Google Shape;241;p2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42" name="Google Shape;242;p26"/>
          <p:cNvSpPr txBox="1"/>
          <p:nvPr/>
        </p:nvSpPr>
        <p:spPr>
          <a:xfrm>
            <a:off x="815700" y="3874000"/>
            <a:ext cx="2829300" cy="97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texte</a:t>
            </a:r>
            <a:endParaRPr sz="1700">
              <a:solidFill>
                <a:schemeClr val="dk2"/>
              </a:solidFill>
            </a:endParaRPr>
          </a:p>
          <a:p>
            <a:pPr indent="0" lvl="0" marL="0" rtl="0" algn="ctr">
              <a:spcBef>
                <a:spcPts val="0"/>
              </a:spcBef>
              <a:spcAft>
                <a:spcPts val="0"/>
              </a:spcAft>
              <a:buNone/>
            </a:pPr>
            <a:r>
              <a:rPr i="1" lang="fr" sz="1100">
                <a:solidFill>
                  <a:schemeClr val="dk2"/>
                </a:solidFill>
              </a:rPr>
              <a:t>Est-ce que vos données peuvent servir à “fine tuner” GPT ou un modèle similaire?</a:t>
            </a:r>
            <a:endParaRPr i="1" sz="1100">
              <a:solidFill>
                <a:schemeClr val="dk2"/>
              </a:solidFill>
            </a:endParaRPr>
          </a:p>
        </p:txBody>
      </p:sp>
      <p:sp>
        <p:nvSpPr>
          <p:cNvPr id="243" name="Google Shape;243;p26"/>
          <p:cNvSpPr txBox="1"/>
          <p:nvPr/>
        </p:nvSpPr>
        <p:spPr>
          <a:xfrm>
            <a:off x="813675" y="1096200"/>
            <a:ext cx="2789400" cy="1077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600">
                <a:solidFill>
                  <a:schemeClr val="dk2"/>
                </a:solidFill>
              </a:rPr>
              <a:t>Les générateurs d’image</a:t>
            </a:r>
            <a:endParaRPr sz="1600">
              <a:solidFill>
                <a:schemeClr val="dk2"/>
              </a:solidFill>
            </a:endParaRPr>
          </a:p>
          <a:p>
            <a:pPr indent="0" lvl="0" marL="0" rtl="0" algn="ctr">
              <a:spcBef>
                <a:spcPts val="0"/>
              </a:spcBef>
              <a:spcAft>
                <a:spcPts val="0"/>
              </a:spcAft>
              <a:buNone/>
            </a:pPr>
            <a:r>
              <a:rPr i="1" lang="fr" sz="1000">
                <a:solidFill>
                  <a:schemeClr val="dk2"/>
                </a:solidFill>
              </a:rPr>
              <a:t>Est-ce qu’un générateur d’image aurait une quelconque pertinence pour une solution servant votre utilisateur?</a:t>
            </a:r>
            <a:endParaRPr i="1" sz="1000">
              <a:solidFill>
                <a:schemeClr val="dk2"/>
              </a:solidFill>
            </a:endParaRPr>
          </a:p>
        </p:txBody>
      </p:sp>
      <p:sp>
        <p:nvSpPr>
          <p:cNvPr id="244" name="Google Shape;244;p26"/>
          <p:cNvSpPr/>
          <p:nvPr/>
        </p:nvSpPr>
        <p:spPr>
          <a:xfrm>
            <a:off x="3769550" y="3790325"/>
            <a:ext cx="488400" cy="168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26"/>
          <p:cNvSpPr txBox="1"/>
          <p:nvPr/>
        </p:nvSpPr>
        <p:spPr>
          <a:xfrm>
            <a:off x="4382500" y="3806975"/>
            <a:ext cx="3477000" cy="18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2"/>
                </a:solidFill>
              </a:rPr>
              <a:t>- </a:t>
            </a:r>
            <a:r>
              <a:rPr lang="fr" sz="900">
                <a:solidFill>
                  <a:schemeClr val="dk2"/>
                </a:solidFill>
              </a:rPr>
              <a:t>interface conversationnelle redirigeant vers un service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assistant de type Q&amp;A</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moteur de recherche augmenté (‘RAG’)</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générateur de contenu textuel (traductions, documentation, écrits originaux, etc.)</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amplificateur de qualité (sa fonction est de créer une version ‘meilleure’ de l’input que vous lui soumettez)</a:t>
            </a:r>
            <a:endParaRPr sz="900">
              <a:solidFill>
                <a:schemeClr val="dk2"/>
              </a:solidFill>
            </a:endParaRPr>
          </a:p>
        </p:txBody>
      </p:sp>
      <p:sp>
        <p:nvSpPr>
          <p:cNvPr id="246" name="Google Shape;246;p26"/>
          <p:cNvSpPr txBox="1"/>
          <p:nvPr/>
        </p:nvSpPr>
        <p:spPr>
          <a:xfrm>
            <a:off x="815700" y="5201100"/>
            <a:ext cx="2829300" cy="97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“chainers”</a:t>
            </a:r>
            <a:endParaRPr sz="1700">
              <a:solidFill>
                <a:schemeClr val="dk2"/>
              </a:solidFill>
            </a:endParaRPr>
          </a:p>
          <a:p>
            <a:pPr indent="0" lvl="0" marL="0" rtl="0" algn="ctr">
              <a:spcBef>
                <a:spcPts val="0"/>
              </a:spcBef>
              <a:spcAft>
                <a:spcPts val="0"/>
              </a:spcAft>
              <a:buNone/>
            </a:pPr>
            <a:r>
              <a:rPr i="1" lang="fr" sz="1000">
                <a:solidFill>
                  <a:schemeClr val="dk2"/>
                </a:solidFill>
              </a:rPr>
              <a:t>Est-ce qu’un outil d’automation pourrait créer un service par le chaînage de plusieurs ‘maillons’ ou ‘sous-éléments’?</a:t>
            </a:r>
            <a:endParaRPr i="1" sz="1000">
              <a:solidFill>
                <a:schemeClr val="dk2"/>
              </a:solidFill>
            </a:endParaRPr>
          </a:p>
        </p:txBody>
      </p:sp>
      <p:sp>
        <p:nvSpPr>
          <p:cNvPr id="247" name="Google Shape;247;p26"/>
          <p:cNvSpPr/>
          <p:nvPr/>
        </p:nvSpPr>
        <p:spPr>
          <a:xfrm rot="-380878">
            <a:off x="3711694" y="306497"/>
            <a:ext cx="488394" cy="1638749"/>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6"/>
          <p:cNvSpPr txBox="1"/>
          <p:nvPr/>
        </p:nvSpPr>
        <p:spPr>
          <a:xfrm>
            <a:off x="4162625" y="262375"/>
            <a:ext cx="3477000" cy="14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 transformation d’images existantes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génération d’images / de logos / de schémas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aide à la conception graphique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d’avatars fictifs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d’avatars représentant une personne réelle (avec voix et lip-synch éventuellement)</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fr" sz="800">
                <a:solidFill>
                  <a:schemeClr val="dk2"/>
                </a:solidFill>
              </a:rPr>
              <a:t>- création de mini-films / d’animations de personnages</a:t>
            </a:r>
            <a:endParaRPr sz="800">
              <a:solidFill>
                <a:schemeClr val="dk2"/>
              </a:solidFill>
            </a:endParaRPr>
          </a:p>
        </p:txBody>
      </p:sp>
      <p:sp>
        <p:nvSpPr>
          <p:cNvPr id="249" name="Google Shape;249;p26"/>
          <p:cNvSpPr txBox="1"/>
          <p:nvPr/>
        </p:nvSpPr>
        <p:spPr>
          <a:xfrm>
            <a:off x="815700" y="2438300"/>
            <a:ext cx="2829300" cy="1311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700">
                <a:solidFill>
                  <a:schemeClr val="dk2"/>
                </a:solidFill>
              </a:rPr>
              <a:t>Les générateurs de son</a:t>
            </a:r>
            <a:endParaRPr sz="1700">
              <a:solidFill>
                <a:schemeClr val="dk2"/>
              </a:solidFill>
            </a:endParaRPr>
          </a:p>
          <a:p>
            <a:pPr indent="0" lvl="0" marL="0" rtl="0" algn="ctr">
              <a:spcBef>
                <a:spcPts val="0"/>
              </a:spcBef>
              <a:spcAft>
                <a:spcPts val="0"/>
              </a:spcAft>
              <a:buNone/>
            </a:pPr>
            <a:r>
              <a:rPr i="1" lang="fr" sz="1100">
                <a:solidFill>
                  <a:schemeClr val="dk2"/>
                </a:solidFill>
              </a:rPr>
              <a:t>Est-ce qu’un générateur de musique, de voix ou de son apporterait plus de valeur à votre service?</a:t>
            </a:r>
            <a:endParaRPr i="1" sz="1100">
              <a:solidFill>
                <a:schemeClr val="dk2"/>
              </a:solidFill>
            </a:endParaRPr>
          </a:p>
        </p:txBody>
      </p:sp>
      <p:sp>
        <p:nvSpPr>
          <p:cNvPr id="250" name="Google Shape;250;p26"/>
          <p:cNvSpPr/>
          <p:nvPr/>
        </p:nvSpPr>
        <p:spPr>
          <a:xfrm>
            <a:off x="3769550" y="2012438"/>
            <a:ext cx="488400" cy="168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6"/>
          <p:cNvSpPr txBox="1"/>
          <p:nvPr/>
        </p:nvSpPr>
        <p:spPr>
          <a:xfrm>
            <a:off x="4382500" y="2144747"/>
            <a:ext cx="3477000" cy="14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2"/>
                </a:solidFill>
              </a:rPr>
              <a:t>- “text to speech”</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re-création de la voix d’une personne existante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génération de musique</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synchronisation images et textes avec fond sonore, voix ou bruitages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sp>
        <p:nvSpPr>
          <p:cNvPr id="252" name="Google Shape;252;p26"/>
          <p:cNvSpPr/>
          <p:nvPr/>
        </p:nvSpPr>
        <p:spPr>
          <a:xfrm rot="878904">
            <a:off x="3872735" y="5417520"/>
            <a:ext cx="183877" cy="853893"/>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6"/>
          <p:cNvSpPr txBox="1"/>
          <p:nvPr/>
        </p:nvSpPr>
        <p:spPr>
          <a:xfrm>
            <a:off x="4085275" y="5568200"/>
            <a:ext cx="3943200" cy="7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2"/>
                </a:solidFill>
              </a:rPr>
              <a:t>En utilisant Zappier, Make, LangChain, ou en </a:t>
            </a:r>
            <a:r>
              <a:rPr lang="fr" sz="1100">
                <a:solidFill>
                  <a:schemeClr val="dk2"/>
                </a:solidFill>
              </a:rPr>
              <a:t>assemblant des</a:t>
            </a:r>
            <a:r>
              <a:rPr lang="fr" sz="1100">
                <a:solidFill>
                  <a:schemeClr val="dk2"/>
                </a:solidFill>
              </a:rPr>
              <a:t> APIs le unes aux autres avec du code écrit ‘à la main’</a:t>
            </a:r>
            <a:endParaRPr sz="1100">
              <a:solidFill>
                <a:schemeClr val="dk2"/>
              </a:solidFill>
            </a:endParaRPr>
          </a:p>
        </p:txBody>
      </p:sp>
      <p:sp>
        <p:nvSpPr>
          <p:cNvPr id="254" name="Google Shape;254;p26"/>
          <p:cNvSpPr txBox="1"/>
          <p:nvPr/>
        </p:nvSpPr>
        <p:spPr>
          <a:xfrm>
            <a:off x="8028600" y="5522550"/>
            <a:ext cx="111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900" u="sng">
                <a:solidFill>
                  <a:schemeClr val="hlink"/>
                </a:solidFill>
                <a:hlinkClick r:id="rId3"/>
              </a:rPr>
              <a:t>🦜️🔗 LangChain</a:t>
            </a:r>
            <a:endParaRPr sz="1200"/>
          </a:p>
        </p:txBody>
      </p:sp>
      <p:pic>
        <p:nvPicPr>
          <p:cNvPr id="255" name="Google Shape;255;p26"/>
          <p:cNvPicPr preferRelativeResize="0"/>
          <p:nvPr/>
        </p:nvPicPr>
        <p:blipFill>
          <a:blip r:embed="rId4">
            <a:alphaModFix/>
          </a:blip>
          <a:stretch>
            <a:fillRect/>
          </a:stretch>
        </p:blipFill>
        <p:spPr>
          <a:xfrm>
            <a:off x="8156874" y="5845650"/>
            <a:ext cx="858851" cy="183925"/>
          </a:xfrm>
          <a:prstGeom prst="rect">
            <a:avLst/>
          </a:prstGeom>
          <a:noFill/>
          <a:ln>
            <a:noFill/>
          </a:ln>
        </p:spPr>
      </p:pic>
      <p:pic>
        <p:nvPicPr>
          <p:cNvPr id="256" name="Google Shape;256;p26"/>
          <p:cNvPicPr preferRelativeResize="0"/>
          <p:nvPr/>
        </p:nvPicPr>
        <p:blipFill>
          <a:blip r:embed="rId5">
            <a:alphaModFix/>
          </a:blip>
          <a:stretch>
            <a:fillRect/>
          </a:stretch>
        </p:blipFill>
        <p:spPr>
          <a:xfrm>
            <a:off x="8304500" y="6097987"/>
            <a:ext cx="530148" cy="278099"/>
          </a:xfrm>
          <a:prstGeom prst="rect">
            <a:avLst/>
          </a:prstGeom>
          <a:noFill/>
          <a:ln>
            <a:noFill/>
          </a:ln>
        </p:spPr>
      </p:pic>
      <p:pic>
        <p:nvPicPr>
          <p:cNvPr id="257" name="Google Shape;257;p26"/>
          <p:cNvPicPr preferRelativeResize="0"/>
          <p:nvPr/>
        </p:nvPicPr>
        <p:blipFill>
          <a:blip r:embed="rId6">
            <a:alphaModFix/>
          </a:blip>
          <a:stretch>
            <a:fillRect/>
          </a:stretch>
        </p:blipFill>
        <p:spPr>
          <a:xfrm>
            <a:off x="7789914" y="3829470"/>
            <a:ext cx="1061486" cy="645000"/>
          </a:xfrm>
          <a:prstGeom prst="rect">
            <a:avLst/>
          </a:prstGeom>
          <a:noFill/>
          <a:ln>
            <a:noFill/>
          </a:ln>
        </p:spPr>
      </p:pic>
      <p:pic>
        <p:nvPicPr>
          <p:cNvPr id="258" name="Google Shape;258;p26"/>
          <p:cNvPicPr preferRelativeResize="0"/>
          <p:nvPr/>
        </p:nvPicPr>
        <p:blipFill>
          <a:blip r:embed="rId7">
            <a:alphaModFix/>
          </a:blip>
          <a:stretch>
            <a:fillRect/>
          </a:stretch>
        </p:blipFill>
        <p:spPr>
          <a:xfrm>
            <a:off x="8028600" y="4856737"/>
            <a:ext cx="822792" cy="616288"/>
          </a:xfrm>
          <a:prstGeom prst="rect">
            <a:avLst/>
          </a:prstGeom>
          <a:noFill/>
          <a:ln>
            <a:noFill/>
          </a:ln>
        </p:spPr>
      </p:pic>
      <p:pic>
        <p:nvPicPr>
          <p:cNvPr id="259" name="Google Shape;259;p26"/>
          <p:cNvPicPr preferRelativeResize="0"/>
          <p:nvPr/>
        </p:nvPicPr>
        <p:blipFill>
          <a:blip r:embed="rId8">
            <a:alphaModFix/>
          </a:blip>
          <a:stretch>
            <a:fillRect/>
          </a:stretch>
        </p:blipFill>
        <p:spPr>
          <a:xfrm>
            <a:off x="7587344" y="2560663"/>
            <a:ext cx="1264065" cy="410225"/>
          </a:xfrm>
          <a:prstGeom prst="rect">
            <a:avLst/>
          </a:prstGeom>
          <a:noFill/>
          <a:ln>
            <a:noFill/>
          </a:ln>
        </p:spPr>
      </p:pic>
      <p:pic>
        <p:nvPicPr>
          <p:cNvPr id="260" name="Google Shape;260;p26"/>
          <p:cNvPicPr preferRelativeResize="0"/>
          <p:nvPr/>
        </p:nvPicPr>
        <p:blipFill rotWithShape="1">
          <a:blip r:embed="rId9">
            <a:alphaModFix/>
          </a:blip>
          <a:srcRect b="35595" l="0" r="0" t="38382"/>
          <a:stretch/>
        </p:blipFill>
        <p:spPr>
          <a:xfrm>
            <a:off x="7639623" y="4568825"/>
            <a:ext cx="1426777" cy="278100"/>
          </a:xfrm>
          <a:prstGeom prst="rect">
            <a:avLst/>
          </a:prstGeom>
          <a:noFill/>
          <a:ln>
            <a:noFill/>
          </a:ln>
        </p:spPr>
      </p:pic>
      <p:pic>
        <p:nvPicPr>
          <p:cNvPr id="261" name="Google Shape;261;p26"/>
          <p:cNvPicPr preferRelativeResize="0"/>
          <p:nvPr/>
        </p:nvPicPr>
        <p:blipFill>
          <a:blip r:embed="rId10">
            <a:alphaModFix/>
          </a:blip>
          <a:stretch>
            <a:fillRect/>
          </a:stretch>
        </p:blipFill>
        <p:spPr>
          <a:xfrm>
            <a:off x="7710350" y="2994900"/>
            <a:ext cx="924756" cy="323100"/>
          </a:xfrm>
          <a:prstGeom prst="rect">
            <a:avLst/>
          </a:prstGeom>
          <a:noFill/>
          <a:ln>
            <a:noFill/>
          </a:ln>
        </p:spPr>
      </p:pic>
      <p:pic>
        <p:nvPicPr>
          <p:cNvPr id="262" name="Google Shape;262;p26"/>
          <p:cNvPicPr preferRelativeResize="0"/>
          <p:nvPr/>
        </p:nvPicPr>
        <p:blipFill>
          <a:blip r:embed="rId11">
            <a:alphaModFix/>
          </a:blip>
          <a:stretch>
            <a:fillRect/>
          </a:stretch>
        </p:blipFill>
        <p:spPr>
          <a:xfrm>
            <a:off x="7246175" y="2173804"/>
            <a:ext cx="1769549" cy="371878"/>
          </a:xfrm>
          <a:prstGeom prst="rect">
            <a:avLst/>
          </a:prstGeom>
          <a:noFill/>
          <a:ln>
            <a:noFill/>
          </a:ln>
        </p:spPr>
      </p:pic>
      <p:pic>
        <p:nvPicPr>
          <p:cNvPr id="263" name="Google Shape;263;p26"/>
          <p:cNvPicPr preferRelativeResize="0"/>
          <p:nvPr/>
        </p:nvPicPr>
        <p:blipFill>
          <a:blip r:embed="rId12">
            <a:alphaModFix/>
          </a:blip>
          <a:stretch>
            <a:fillRect/>
          </a:stretch>
        </p:blipFill>
        <p:spPr>
          <a:xfrm>
            <a:off x="7868337" y="807488"/>
            <a:ext cx="525224" cy="525224"/>
          </a:xfrm>
          <a:prstGeom prst="rect">
            <a:avLst/>
          </a:prstGeom>
          <a:noFill/>
          <a:ln>
            <a:noFill/>
          </a:ln>
        </p:spPr>
      </p:pic>
      <p:pic>
        <p:nvPicPr>
          <p:cNvPr id="264" name="Google Shape;264;p26"/>
          <p:cNvPicPr preferRelativeResize="0"/>
          <p:nvPr/>
        </p:nvPicPr>
        <p:blipFill>
          <a:blip r:embed="rId13">
            <a:alphaModFix/>
          </a:blip>
          <a:stretch>
            <a:fillRect/>
          </a:stretch>
        </p:blipFill>
        <p:spPr>
          <a:xfrm>
            <a:off x="7587358" y="1406787"/>
            <a:ext cx="616300" cy="616300"/>
          </a:xfrm>
          <a:prstGeom prst="rect">
            <a:avLst/>
          </a:prstGeom>
          <a:noFill/>
          <a:ln>
            <a:noFill/>
          </a:ln>
        </p:spPr>
      </p:pic>
      <p:sp>
        <p:nvSpPr>
          <p:cNvPr id="265" name="Google Shape;265;p26"/>
          <p:cNvSpPr txBox="1"/>
          <p:nvPr/>
        </p:nvSpPr>
        <p:spPr>
          <a:xfrm>
            <a:off x="7246175" y="194625"/>
            <a:ext cx="1147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fr" sz="1600">
                <a:solidFill>
                  <a:schemeClr val="dk1"/>
                </a:solidFill>
              </a:rPr>
              <a:t>DALL·E 2</a:t>
            </a:r>
            <a:endParaRPr b="1" sz="1600">
              <a:solidFill>
                <a:schemeClr val="dk1"/>
              </a:solidFill>
            </a:endParaRPr>
          </a:p>
        </p:txBody>
      </p:sp>
      <p:sp>
        <p:nvSpPr>
          <p:cNvPr id="266" name="Google Shape;266;p26"/>
          <p:cNvSpPr txBox="1"/>
          <p:nvPr/>
        </p:nvSpPr>
        <p:spPr>
          <a:xfrm>
            <a:off x="133250" y="13371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7" name="Google Shape;267;p26"/>
          <p:cNvSpPr txBox="1"/>
          <p:nvPr/>
        </p:nvSpPr>
        <p:spPr>
          <a:xfrm>
            <a:off x="133250" y="28167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8" name="Google Shape;268;p26"/>
          <p:cNvSpPr txBox="1"/>
          <p:nvPr/>
        </p:nvSpPr>
        <p:spPr>
          <a:xfrm>
            <a:off x="133250" y="41981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269" name="Google Shape;269;p26"/>
          <p:cNvSpPr txBox="1"/>
          <p:nvPr/>
        </p:nvSpPr>
        <p:spPr>
          <a:xfrm>
            <a:off x="133250" y="5525250"/>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p:nvPr/>
        </p:nvSpPr>
        <p:spPr>
          <a:xfrm>
            <a:off x="505500" y="772913"/>
            <a:ext cx="8196300" cy="566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75" name="Google Shape;275;p27"/>
          <p:cNvSpPr txBox="1"/>
          <p:nvPr/>
        </p:nvSpPr>
        <p:spPr>
          <a:xfrm>
            <a:off x="438075" y="0"/>
            <a:ext cx="49491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5"/>
                </a:solidFill>
              </a:rPr>
              <a:t>Canevas #08 - mise au point de la solution</a:t>
            </a:r>
            <a:endParaRPr b="1" sz="1600">
              <a:solidFill>
                <a:schemeClr val="accent5"/>
              </a:solidFill>
            </a:endParaRPr>
          </a:p>
        </p:txBody>
      </p:sp>
      <p:grpSp>
        <p:nvGrpSpPr>
          <p:cNvPr id="276" name="Google Shape;276;p27"/>
          <p:cNvGrpSpPr/>
          <p:nvPr/>
        </p:nvGrpSpPr>
        <p:grpSpPr>
          <a:xfrm>
            <a:off x="2839340" y="1357019"/>
            <a:ext cx="4358597" cy="4721205"/>
            <a:chOff x="2820225" y="891450"/>
            <a:chExt cx="3175200" cy="3175200"/>
          </a:xfrm>
        </p:grpSpPr>
        <p:sp>
          <p:nvSpPr>
            <p:cNvPr id="277" name="Google Shape;277;p27"/>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7"/>
          <p:cNvSpPr/>
          <p:nvPr/>
        </p:nvSpPr>
        <p:spPr>
          <a:xfrm>
            <a:off x="6010475" y="4209974"/>
            <a:ext cx="1828800" cy="15591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280" name="Google Shape;280;p27"/>
          <p:cNvSpPr/>
          <p:nvPr/>
        </p:nvSpPr>
        <p:spPr>
          <a:xfrm>
            <a:off x="6010475" y="3524175"/>
            <a:ext cx="1828800" cy="8178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900">
                <a:solidFill>
                  <a:srgbClr val="FFFFFF"/>
                </a:solidFill>
                <a:latin typeface="Roboto"/>
                <a:ea typeface="Roboto"/>
                <a:cs typeface="Roboto"/>
                <a:sym typeface="Roboto"/>
              </a:rPr>
              <a:t>Comment ces jeux de données contribuent-ils à créer un service répondant à un besoin ?</a:t>
            </a:r>
            <a:endParaRPr sz="900">
              <a:solidFill>
                <a:srgbClr val="FFFFFF"/>
              </a:solidFill>
              <a:latin typeface="Roboto"/>
              <a:ea typeface="Roboto"/>
              <a:cs typeface="Roboto"/>
              <a:sym typeface="Roboto"/>
            </a:endParaRPr>
          </a:p>
        </p:txBody>
      </p:sp>
      <p:sp>
        <p:nvSpPr>
          <p:cNvPr id="281" name="Google Shape;281;p27"/>
          <p:cNvSpPr/>
          <p:nvPr/>
        </p:nvSpPr>
        <p:spPr>
          <a:xfrm>
            <a:off x="4181625" y="1509875"/>
            <a:ext cx="1828800" cy="15084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ajoutez des amplificateurs (ou pas)</a:t>
            </a:r>
            <a:endParaRPr sz="1000">
              <a:latin typeface="Roboto"/>
              <a:ea typeface="Roboto"/>
              <a:cs typeface="Roboto"/>
              <a:sym typeface="Roboto"/>
            </a:endParaRPr>
          </a:p>
        </p:txBody>
      </p:sp>
      <p:sp>
        <p:nvSpPr>
          <p:cNvPr id="282" name="Google Shape;282;p27"/>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(Re)considérez vos jeux de données</a:t>
            </a:r>
            <a:endParaRPr sz="1000">
              <a:solidFill>
                <a:srgbClr val="FFFFFF"/>
              </a:solidFill>
              <a:latin typeface="Roboto"/>
              <a:ea typeface="Roboto"/>
              <a:cs typeface="Roboto"/>
              <a:sym typeface="Roboto"/>
            </a:endParaRPr>
          </a:p>
        </p:txBody>
      </p:sp>
      <p:sp>
        <p:nvSpPr>
          <p:cNvPr id="283" name="Google Shape;283;p27"/>
          <p:cNvSpPr/>
          <p:nvPr/>
        </p:nvSpPr>
        <p:spPr>
          <a:xfrm>
            <a:off x="2352775" y="4057575"/>
            <a:ext cx="1828800" cy="2189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284" name="Google Shape;284;p27"/>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Testez vos résultats et itérez </a:t>
            </a:r>
            <a:endParaRPr sz="1000">
              <a:solidFill>
                <a:srgbClr val="FFFFFF"/>
              </a:solidFill>
              <a:latin typeface="Roboto"/>
              <a:ea typeface="Roboto"/>
              <a:cs typeface="Roboto"/>
              <a:sym typeface="Roboto"/>
            </a:endParaRPr>
          </a:p>
        </p:txBody>
      </p:sp>
      <p:pic>
        <p:nvPicPr>
          <p:cNvPr id="285" name="Google Shape;285;p27"/>
          <p:cNvPicPr preferRelativeResize="0"/>
          <p:nvPr/>
        </p:nvPicPr>
        <p:blipFill>
          <a:blip r:embed="rId3">
            <a:alphaModFix/>
          </a:blip>
          <a:stretch>
            <a:fillRect/>
          </a:stretch>
        </p:blipFill>
        <p:spPr>
          <a:xfrm>
            <a:off x="815824" y="880575"/>
            <a:ext cx="817725" cy="817725"/>
          </a:xfrm>
          <a:prstGeom prst="rect">
            <a:avLst/>
          </a:prstGeom>
          <a:noFill/>
          <a:ln>
            <a:noFill/>
          </a:ln>
        </p:spPr>
      </p:pic>
      <p:sp>
        <p:nvSpPr>
          <p:cNvPr id="286" name="Google Shape;286;p27"/>
          <p:cNvSpPr txBox="1"/>
          <p:nvPr/>
        </p:nvSpPr>
        <p:spPr>
          <a:xfrm>
            <a:off x="672050" y="1755200"/>
            <a:ext cx="24036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Chaque cycle dure 2 min. Max. Itérez jusqu’à ce que votre solution passe le test de l’étape 3.</a:t>
            </a:r>
            <a:endParaRPr sz="1100"/>
          </a:p>
        </p:txBody>
      </p:sp>
      <p:sp>
        <p:nvSpPr>
          <p:cNvPr id="287" name="Google Shape;287;p27"/>
          <p:cNvSpPr txBox="1"/>
          <p:nvPr/>
        </p:nvSpPr>
        <p:spPr>
          <a:xfrm>
            <a:off x="61034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88" name="Google Shape;288;p27"/>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89" name="Google Shape;289;p27"/>
          <p:cNvSpPr txBox="1"/>
          <p:nvPr/>
        </p:nvSpPr>
        <p:spPr>
          <a:xfrm>
            <a:off x="1805975" y="2950038"/>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90" name="Google Shape;290;p2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91" name="Google Shape;291;p27"/>
          <p:cNvSpPr txBox="1"/>
          <p:nvPr/>
        </p:nvSpPr>
        <p:spPr>
          <a:xfrm>
            <a:off x="5512425" y="4262338"/>
            <a:ext cx="5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solidFill>
                  <a:schemeClr val="dk2"/>
                </a:solidFill>
              </a:rPr>
              <a:t>💡</a:t>
            </a:r>
            <a:endParaRPr sz="2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p:nvPr/>
        </p:nvSpPr>
        <p:spPr>
          <a:xfrm>
            <a:off x="505500" y="772913"/>
            <a:ext cx="8196300" cy="56679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297" name="Google Shape;297;p28"/>
          <p:cNvSpPr txBox="1"/>
          <p:nvPr/>
        </p:nvSpPr>
        <p:spPr>
          <a:xfrm>
            <a:off x="438075" y="0"/>
            <a:ext cx="81963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chemeClr val="accent5"/>
                </a:solidFill>
              </a:rPr>
              <a:t>Canevas #08.2 - Utiliser ChatGPT pour élaborer une solution </a:t>
            </a:r>
            <a:endParaRPr b="1" sz="1600">
              <a:solidFill>
                <a:schemeClr val="accent5"/>
              </a:solidFill>
            </a:endParaRPr>
          </a:p>
        </p:txBody>
      </p:sp>
      <p:sp>
        <p:nvSpPr>
          <p:cNvPr id="298" name="Google Shape;298;p2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299" name="Google Shape;299;p28"/>
          <p:cNvSpPr txBox="1"/>
          <p:nvPr/>
        </p:nvSpPr>
        <p:spPr>
          <a:xfrm>
            <a:off x="763000" y="1122050"/>
            <a:ext cx="7737600" cy="574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AutoNum type="arabicPeriod"/>
            </a:pPr>
            <a:r>
              <a:rPr lang="fr" sz="1700">
                <a:solidFill>
                  <a:schemeClr val="dk2"/>
                </a:solidFill>
              </a:rPr>
              <a:t>[Recommandé] suivre ce guide sur “</a:t>
            </a:r>
            <a:r>
              <a:rPr lang="fr" sz="1700" u="sng">
                <a:solidFill>
                  <a:schemeClr val="hlink"/>
                </a:solidFill>
                <a:hlinkClick r:id="rId3"/>
              </a:rPr>
              <a:t>comment prompter - les essentiels</a:t>
            </a:r>
            <a:r>
              <a:rPr lang="fr" sz="1700">
                <a:solidFill>
                  <a:schemeClr val="dk2"/>
                </a:solidFill>
              </a:rPr>
              <a:t>”</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fr" sz="1700">
                <a:solidFill>
                  <a:schemeClr val="dk2"/>
                </a:solidFill>
              </a:rPr>
              <a:t>Ouvrez </a:t>
            </a:r>
            <a:r>
              <a:rPr lang="fr" sz="1700" u="sng">
                <a:solidFill>
                  <a:schemeClr val="hlink"/>
                </a:solidFill>
                <a:hlinkClick r:id="rId4"/>
              </a:rPr>
              <a:t>GPT par OpenAI</a:t>
            </a:r>
            <a:r>
              <a:rPr lang="fr" sz="1700">
                <a:solidFill>
                  <a:schemeClr val="dk2"/>
                </a:solidFill>
              </a:rPr>
              <a:t> (3.5 ou 4) ou </a:t>
            </a:r>
            <a:r>
              <a:rPr lang="fr" sz="1700" u="sng">
                <a:solidFill>
                  <a:schemeClr val="hlink"/>
                </a:solidFill>
                <a:hlinkClick r:id="rId5"/>
              </a:rPr>
              <a:t>Bard par Google</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fr" sz="1700">
                <a:solidFill>
                  <a:schemeClr val="dk2"/>
                </a:solidFill>
              </a:rPr>
              <a:t>Copier &amp; Coller </a:t>
            </a:r>
            <a:r>
              <a:rPr lang="fr" sz="1700" u="sng">
                <a:solidFill>
                  <a:schemeClr val="hlink"/>
                </a:solidFill>
                <a:hlinkClick r:id="rId6"/>
              </a:rPr>
              <a:t>le prompt spécialisé disponible ici</a:t>
            </a:r>
            <a:r>
              <a:rPr lang="fr" sz="1700">
                <a:solidFill>
                  <a:schemeClr val="dk2"/>
                </a:solidFill>
              </a:rPr>
              <a:t> dans la fenêtre de prompt du chatbot. Cela lance le “Professeur Synapse”, un outil de prompt efficace pour faciliter la découverte de solutions.</a:t>
            </a:r>
            <a:br>
              <a:rPr lang="fr" sz="1700">
                <a:solidFill>
                  <a:schemeClr val="dk2"/>
                </a:solidFill>
              </a:rPr>
            </a:br>
            <a:endParaRPr sz="1700">
              <a:solidFill>
                <a:schemeClr val="dk2"/>
              </a:solidFill>
            </a:endParaRPr>
          </a:p>
          <a:p>
            <a:pPr indent="-336550" lvl="0" marL="457200" rtl="0" algn="l">
              <a:spcBef>
                <a:spcPts val="0"/>
              </a:spcBef>
              <a:spcAft>
                <a:spcPts val="0"/>
              </a:spcAft>
              <a:buClr>
                <a:schemeClr val="dk2"/>
              </a:buClr>
              <a:buSzPts val="1700"/>
              <a:buAutoNum type="arabicPeriod"/>
            </a:pPr>
            <a:r>
              <a:rPr lang="fr" sz="1700">
                <a:solidFill>
                  <a:schemeClr val="dk2"/>
                </a:solidFill>
              </a:rPr>
              <a:t>Copiez / collez le contenu des canevas #1 à #7 pour décrire au “Professeur Synapse” les éléments dont vous disposez.</a:t>
            </a:r>
            <a:br>
              <a:rPr lang="fr" sz="1700">
                <a:solidFill>
                  <a:schemeClr val="dk2"/>
                </a:solidFill>
              </a:rPr>
            </a:br>
            <a:endParaRPr sz="1700">
              <a:solidFill>
                <a:schemeClr val="dk2"/>
              </a:solidFill>
            </a:endParaRPr>
          </a:p>
          <a:p>
            <a:pPr indent="-336550" lvl="1" marL="914400" rtl="0" algn="l">
              <a:spcBef>
                <a:spcPts val="0"/>
              </a:spcBef>
              <a:spcAft>
                <a:spcPts val="0"/>
              </a:spcAft>
              <a:buClr>
                <a:schemeClr val="dk2"/>
              </a:buClr>
              <a:buSzPts val="1700"/>
              <a:buAutoNum type="alphaLcPeriod"/>
            </a:pPr>
            <a:r>
              <a:rPr lang="fr" sz="1700">
                <a:solidFill>
                  <a:schemeClr val="dk2"/>
                </a:solidFill>
              </a:rPr>
              <a:t>un exemple est disponible dans le cadre du cas résolu “Gym Sports” (</a:t>
            </a:r>
            <a:r>
              <a:rPr lang="fr" sz="1700" u="sng">
                <a:solidFill>
                  <a:schemeClr val="hlink"/>
                </a:solidFill>
                <a:hlinkClick r:id="rId7"/>
              </a:rPr>
              <a:t>version texte brut</a:t>
            </a:r>
            <a:r>
              <a:rPr lang="fr" sz="1700">
                <a:solidFill>
                  <a:schemeClr val="dk2"/>
                </a:solidFill>
              </a:rPr>
              <a:t>, version issue </a:t>
            </a:r>
            <a:r>
              <a:rPr lang="fr" sz="1700" u="sng">
                <a:solidFill>
                  <a:schemeClr val="hlink"/>
                </a:solidFill>
                <a:hlinkClick r:id="rId8"/>
              </a:rPr>
              <a:t>directement de ChatGPT</a:t>
            </a:r>
            <a:r>
              <a:rPr lang="fr" sz="1700">
                <a:solidFill>
                  <a:schemeClr val="dk2"/>
                </a:solidFill>
              </a:rPr>
              <a:t>).</a:t>
            </a:r>
            <a:endParaRPr sz="1700">
              <a:solidFill>
                <a:schemeClr val="dk2"/>
              </a:solidFill>
            </a:endParaRPr>
          </a:p>
          <a:p>
            <a:pPr indent="0" lvl="0" marL="457200" rtl="0" algn="l">
              <a:spcBef>
                <a:spcPts val="0"/>
              </a:spcBef>
              <a:spcAft>
                <a:spcPts val="0"/>
              </a:spcAft>
              <a:buNone/>
            </a:pPr>
            <a:r>
              <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fr" sz="1700">
                <a:solidFill>
                  <a:schemeClr val="dk2"/>
                </a:solidFill>
              </a:rPr>
              <a:t>Discutez avec le “Professeur Synapse”, en proposant des éléments de réflexion pour avancer vers une solution, mais en lui demandant également de faire des suggestions.</a:t>
            </a:r>
            <a:endParaRPr sz="17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p:nvPr/>
        </p:nvSpPr>
        <p:spPr>
          <a:xfrm>
            <a:off x="473850" y="696325"/>
            <a:ext cx="8196300" cy="5764500"/>
          </a:xfrm>
          <a:prstGeom prst="rect">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305" name="Google Shape;305;p29"/>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1155CC"/>
                </a:solidFill>
              </a:rPr>
              <a:t>Canevas #09 - la cartographie de valeur</a:t>
            </a:r>
            <a:endParaRPr b="1" sz="1600">
              <a:solidFill>
                <a:srgbClr val="1155CC"/>
              </a:solidFill>
            </a:endParaRPr>
          </a:p>
        </p:txBody>
      </p:sp>
      <p:grpSp>
        <p:nvGrpSpPr>
          <p:cNvPr id="306" name="Google Shape;306;p29"/>
          <p:cNvGrpSpPr/>
          <p:nvPr/>
        </p:nvGrpSpPr>
        <p:grpSpPr>
          <a:xfrm>
            <a:off x="739600" y="786850"/>
            <a:ext cx="3594000" cy="1395250"/>
            <a:chOff x="739600" y="786850"/>
            <a:chExt cx="3594000" cy="1395250"/>
          </a:xfrm>
        </p:grpSpPr>
        <p:sp>
          <p:nvSpPr>
            <p:cNvPr id="307" name="Google Shape;307;p29"/>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8" name="Google Shape;308;p29"/>
            <p:cNvSpPr txBox="1"/>
            <p:nvPr/>
          </p:nvSpPr>
          <p:spPr>
            <a:xfrm>
              <a:off x="958000" y="786850"/>
              <a:ext cx="28254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facilite l’utilisation de ressources car...</a:t>
              </a:r>
              <a:endParaRPr sz="1100"/>
            </a:p>
          </p:txBody>
        </p:sp>
      </p:grpSp>
      <p:grpSp>
        <p:nvGrpSpPr>
          <p:cNvPr id="309" name="Google Shape;309;p29"/>
          <p:cNvGrpSpPr/>
          <p:nvPr/>
        </p:nvGrpSpPr>
        <p:grpSpPr>
          <a:xfrm>
            <a:off x="4866675" y="786850"/>
            <a:ext cx="3594000" cy="1364000"/>
            <a:chOff x="4866675" y="786850"/>
            <a:chExt cx="3594000" cy="1364000"/>
          </a:xfrm>
        </p:grpSpPr>
        <p:sp>
          <p:nvSpPr>
            <p:cNvPr id="310" name="Google Shape;310;p29"/>
            <p:cNvSpPr/>
            <p:nvPr/>
          </p:nvSpPr>
          <p:spPr>
            <a:xfrm>
              <a:off x="4866675" y="91035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1" name="Google Shape;311;p29"/>
            <p:cNvSpPr txBox="1"/>
            <p:nvPr/>
          </p:nvSpPr>
          <p:spPr>
            <a:xfrm>
              <a:off x="4990300" y="786850"/>
              <a:ext cx="30630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aide l’utilisatrice à accomplir x et y car …</a:t>
              </a:r>
              <a:endParaRPr sz="1100">
                <a:solidFill>
                  <a:schemeClr val="dk1"/>
                </a:solidFill>
              </a:endParaRPr>
            </a:p>
          </p:txBody>
        </p:sp>
      </p:grpSp>
      <p:grpSp>
        <p:nvGrpSpPr>
          <p:cNvPr id="312" name="Google Shape;312;p29"/>
          <p:cNvGrpSpPr/>
          <p:nvPr/>
        </p:nvGrpSpPr>
        <p:grpSpPr>
          <a:xfrm>
            <a:off x="638350" y="4795300"/>
            <a:ext cx="3594000" cy="1395250"/>
            <a:chOff x="739600" y="786850"/>
            <a:chExt cx="3594000" cy="1395250"/>
          </a:xfrm>
        </p:grpSpPr>
        <p:sp>
          <p:nvSpPr>
            <p:cNvPr id="313" name="Google Shape;313;p29"/>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4" name="Google Shape;314;p29"/>
            <p:cNvSpPr txBox="1"/>
            <p:nvPr/>
          </p:nvSpPr>
          <p:spPr>
            <a:xfrm>
              <a:off x="958000" y="786850"/>
              <a:ext cx="28254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Elle supprime ou relâche ces contraintes:</a:t>
              </a:r>
              <a:endParaRPr sz="1100">
                <a:solidFill>
                  <a:schemeClr val="dk1"/>
                </a:solidFill>
              </a:endParaRPr>
            </a:p>
          </p:txBody>
        </p:sp>
      </p:grpSp>
      <p:grpSp>
        <p:nvGrpSpPr>
          <p:cNvPr id="315" name="Google Shape;315;p29"/>
          <p:cNvGrpSpPr/>
          <p:nvPr/>
        </p:nvGrpSpPr>
        <p:grpSpPr>
          <a:xfrm>
            <a:off x="4724800" y="4892700"/>
            <a:ext cx="3594000" cy="1395250"/>
            <a:chOff x="739600" y="786850"/>
            <a:chExt cx="3594000" cy="1395250"/>
          </a:xfrm>
        </p:grpSpPr>
        <p:sp>
          <p:nvSpPr>
            <p:cNvPr id="316" name="Google Shape;316;p29"/>
            <p:cNvSpPr/>
            <p:nvPr/>
          </p:nvSpPr>
          <p:spPr>
            <a:xfrm>
              <a:off x="739600" y="941600"/>
              <a:ext cx="3594000" cy="1240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7" name="Google Shape;317;p29"/>
            <p:cNvSpPr txBox="1"/>
            <p:nvPr/>
          </p:nvSpPr>
          <p:spPr>
            <a:xfrm>
              <a:off x="958000" y="786850"/>
              <a:ext cx="19209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C</a:t>
              </a:r>
              <a:r>
                <a:rPr lang="fr" sz="1100">
                  <a:solidFill>
                    <a:schemeClr val="dk1"/>
                  </a:solidFill>
                </a:rPr>
                <a:t>es KPIs sont améliorées:</a:t>
              </a:r>
              <a:endParaRPr sz="1100">
                <a:solidFill>
                  <a:schemeClr val="dk1"/>
                </a:solidFill>
              </a:endParaRPr>
            </a:p>
          </p:txBody>
        </p:sp>
      </p:grpSp>
      <p:grpSp>
        <p:nvGrpSpPr>
          <p:cNvPr id="318" name="Google Shape;318;p29"/>
          <p:cNvGrpSpPr/>
          <p:nvPr/>
        </p:nvGrpSpPr>
        <p:grpSpPr>
          <a:xfrm>
            <a:off x="2921675" y="2472625"/>
            <a:ext cx="3447300" cy="1944900"/>
            <a:chOff x="2921675" y="2472625"/>
            <a:chExt cx="3447300" cy="1944900"/>
          </a:xfrm>
        </p:grpSpPr>
        <p:sp>
          <p:nvSpPr>
            <p:cNvPr id="319" name="Google Shape;319;p29"/>
            <p:cNvSpPr/>
            <p:nvPr/>
          </p:nvSpPr>
          <p:spPr>
            <a:xfrm>
              <a:off x="2921675" y="2695525"/>
              <a:ext cx="3447300" cy="17220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txBox="1"/>
            <p:nvPr/>
          </p:nvSpPr>
          <p:spPr>
            <a:xfrm>
              <a:off x="3178400" y="2472625"/>
              <a:ext cx="13935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La solution est:</a:t>
              </a:r>
              <a:endParaRPr/>
            </a:p>
          </p:txBody>
        </p:sp>
      </p:grpSp>
      <p:pic>
        <p:nvPicPr>
          <p:cNvPr id="321" name="Google Shape;321;p29"/>
          <p:cNvPicPr preferRelativeResize="0"/>
          <p:nvPr/>
        </p:nvPicPr>
        <p:blipFill>
          <a:blip r:embed="rId3">
            <a:alphaModFix/>
          </a:blip>
          <a:stretch>
            <a:fillRect/>
          </a:stretch>
        </p:blipFill>
        <p:spPr>
          <a:xfrm flipH="1" rot="5400000">
            <a:off x="6525474" y="2359223"/>
            <a:ext cx="1247000" cy="1033000"/>
          </a:xfrm>
          <a:prstGeom prst="rect">
            <a:avLst/>
          </a:prstGeom>
          <a:noFill/>
          <a:ln>
            <a:noFill/>
          </a:ln>
        </p:spPr>
      </p:pic>
      <p:pic>
        <p:nvPicPr>
          <p:cNvPr id="322" name="Google Shape;322;p29"/>
          <p:cNvPicPr preferRelativeResize="0"/>
          <p:nvPr/>
        </p:nvPicPr>
        <p:blipFill>
          <a:blip r:embed="rId3">
            <a:alphaModFix/>
          </a:blip>
          <a:stretch>
            <a:fillRect/>
          </a:stretch>
        </p:blipFill>
        <p:spPr>
          <a:xfrm rot="5400000">
            <a:off x="6525474" y="3637348"/>
            <a:ext cx="1247000" cy="1033000"/>
          </a:xfrm>
          <a:prstGeom prst="rect">
            <a:avLst/>
          </a:prstGeom>
          <a:noFill/>
          <a:ln>
            <a:noFill/>
          </a:ln>
        </p:spPr>
      </p:pic>
      <p:pic>
        <p:nvPicPr>
          <p:cNvPr id="323" name="Google Shape;323;p29"/>
          <p:cNvPicPr preferRelativeResize="0"/>
          <p:nvPr/>
        </p:nvPicPr>
        <p:blipFill>
          <a:blip r:embed="rId3">
            <a:alphaModFix/>
          </a:blip>
          <a:stretch>
            <a:fillRect/>
          </a:stretch>
        </p:blipFill>
        <p:spPr>
          <a:xfrm flipH="1" rot="10800000">
            <a:off x="1516924" y="2252223"/>
            <a:ext cx="1247000" cy="1033000"/>
          </a:xfrm>
          <a:prstGeom prst="rect">
            <a:avLst/>
          </a:prstGeom>
          <a:noFill/>
          <a:ln>
            <a:noFill/>
          </a:ln>
        </p:spPr>
      </p:pic>
      <p:pic>
        <p:nvPicPr>
          <p:cNvPr id="324" name="Google Shape;324;p29"/>
          <p:cNvPicPr preferRelativeResize="0"/>
          <p:nvPr/>
        </p:nvPicPr>
        <p:blipFill>
          <a:blip r:embed="rId3">
            <a:alphaModFix/>
          </a:blip>
          <a:stretch>
            <a:fillRect/>
          </a:stretch>
        </p:blipFill>
        <p:spPr>
          <a:xfrm>
            <a:off x="1491074" y="3752673"/>
            <a:ext cx="1247000" cy="1033000"/>
          </a:xfrm>
          <a:prstGeom prst="rect">
            <a:avLst/>
          </a:prstGeom>
          <a:noFill/>
          <a:ln>
            <a:noFill/>
          </a:ln>
        </p:spPr>
      </p:pic>
      <p:sp>
        <p:nvSpPr>
          <p:cNvPr id="325" name="Google Shape;325;p2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0"/>
          <p:cNvSpPr/>
          <p:nvPr/>
        </p:nvSpPr>
        <p:spPr>
          <a:xfrm>
            <a:off x="505500" y="817600"/>
            <a:ext cx="8196300" cy="56232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2870500" y="21705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2450650" y="1763601"/>
            <a:ext cx="3674400" cy="3561000"/>
          </a:xfrm>
          <a:prstGeom prst="ellipse">
            <a:avLst/>
          </a:prstGeom>
          <a:noFill/>
          <a:ln cap="flat" cmpd="sng" w="28575">
            <a:solidFill>
              <a:srgbClr val="A64D79"/>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Canevas #10.1</a:t>
            </a:r>
            <a:endParaRPr b="1" sz="1600">
              <a:solidFill>
                <a:srgbClr val="A64D79"/>
              </a:solidFill>
            </a:endParaRPr>
          </a:p>
          <a:p>
            <a:pPr indent="0" lvl="0" marL="0" rtl="0" algn="l">
              <a:spcBef>
                <a:spcPts val="0"/>
              </a:spcBef>
              <a:spcAft>
                <a:spcPts val="0"/>
              </a:spcAft>
              <a:buNone/>
            </a:pPr>
            <a:r>
              <a:rPr b="1" lang="fr" sz="1600">
                <a:solidFill>
                  <a:srgbClr val="A64D79"/>
                </a:solidFill>
              </a:rPr>
              <a:t>Synthèse Graphique</a:t>
            </a:r>
            <a:endParaRPr b="1" sz="1600">
              <a:solidFill>
                <a:srgbClr val="A64D79"/>
              </a:solidFill>
            </a:endParaRPr>
          </a:p>
        </p:txBody>
      </p:sp>
      <p:cxnSp>
        <p:nvCxnSpPr>
          <p:cNvPr id="334" name="Google Shape;334;p30"/>
          <p:cNvCxnSpPr/>
          <p:nvPr/>
        </p:nvCxnSpPr>
        <p:spPr>
          <a:xfrm>
            <a:off x="4349575" y="16002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335" name="Google Shape;335;p30"/>
          <p:cNvCxnSpPr/>
          <p:nvPr/>
        </p:nvCxnSpPr>
        <p:spPr>
          <a:xfrm flipH="1" rot="10800000">
            <a:off x="2096525" y="3615250"/>
            <a:ext cx="4712700" cy="18300"/>
          </a:xfrm>
          <a:prstGeom prst="straightConnector1">
            <a:avLst/>
          </a:prstGeom>
          <a:noFill/>
          <a:ln cap="flat" cmpd="sng" w="9525">
            <a:solidFill>
              <a:srgbClr val="000000"/>
            </a:solidFill>
            <a:prstDash val="solid"/>
            <a:round/>
            <a:headEnd len="med" w="med" type="none"/>
            <a:tailEnd len="med" w="med" type="none"/>
          </a:ln>
        </p:spPr>
      </p:cxnSp>
      <p:cxnSp>
        <p:nvCxnSpPr>
          <p:cNvPr id="336" name="Google Shape;336;p30"/>
          <p:cNvCxnSpPr/>
          <p:nvPr/>
        </p:nvCxnSpPr>
        <p:spPr>
          <a:xfrm>
            <a:off x="2206550" y="1763200"/>
            <a:ext cx="3979200" cy="3483900"/>
          </a:xfrm>
          <a:prstGeom prst="straightConnector1">
            <a:avLst/>
          </a:prstGeom>
          <a:noFill/>
          <a:ln cap="flat" cmpd="sng" w="9525">
            <a:solidFill>
              <a:srgbClr val="000000"/>
            </a:solidFill>
            <a:prstDash val="solid"/>
            <a:round/>
            <a:headEnd len="med" w="med" type="none"/>
            <a:tailEnd len="med" w="med" type="none"/>
          </a:ln>
        </p:spPr>
      </p:cxnSp>
      <p:cxnSp>
        <p:nvCxnSpPr>
          <p:cNvPr id="337" name="Google Shape;337;p30"/>
          <p:cNvCxnSpPr/>
          <p:nvPr/>
        </p:nvCxnSpPr>
        <p:spPr>
          <a:xfrm flipH="1">
            <a:off x="2224700" y="1909900"/>
            <a:ext cx="4382700" cy="3282300"/>
          </a:xfrm>
          <a:prstGeom prst="straightConnector1">
            <a:avLst/>
          </a:prstGeom>
          <a:noFill/>
          <a:ln cap="flat" cmpd="sng" w="9525">
            <a:solidFill>
              <a:srgbClr val="000000"/>
            </a:solidFill>
            <a:prstDash val="solid"/>
            <a:round/>
            <a:headEnd len="med" w="med" type="none"/>
            <a:tailEnd len="med" w="med" type="none"/>
          </a:ln>
        </p:spPr>
      </p:cxnSp>
      <p:sp>
        <p:nvSpPr>
          <p:cNvPr id="338" name="Google Shape;338;p30"/>
          <p:cNvSpPr txBox="1"/>
          <p:nvPr/>
        </p:nvSpPr>
        <p:spPr>
          <a:xfrm>
            <a:off x="852975" y="904100"/>
            <a:ext cx="2656500" cy="9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1</a:t>
            </a:r>
            <a:endParaRPr sz="1300"/>
          </a:p>
          <a:p>
            <a:pPr indent="0" lvl="0" marL="0" rtl="0" algn="l">
              <a:spcBef>
                <a:spcPts val="0"/>
              </a:spcBef>
              <a:spcAft>
                <a:spcPts val="0"/>
              </a:spcAft>
              <a:buNone/>
            </a:pPr>
            <a:r>
              <a:t/>
            </a:r>
            <a:endParaRPr sz="700"/>
          </a:p>
          <a:p>
            <a:pPr indent="0" lvl="0" marL="0" rtl="0" algn="l">
              <a:spcBef>
                <a:spcPts val="0"/>
              </a:spcBef>
              <a:spcAft>
                <a:spcPts val="0"/>
              </a:spcAft>
              <a:buClr>
                <a:schemeClr val="dk1"/>
              </a:buClr>
              <a:buSzPts val="1100"/>
              <a:buFont typeface="Arial"/>
              <a:buNone/>
            </a:pPr>
            <a:r>
              <a:rPr lang="fr" sz="1300">
                <a:solidFill>
                  <a:schemeClr val="dk1"/>
                </a:solidFill>
              </a:rPr>
              <a:t>__________________</a:t>
            </a:r>
            <a:endParaRPr sz="1300"/>
          </a:p>
        </p:txBody>
      </p:sp>
      <p:sp>
        <p:nvSpPr>
          <p:cNvPr id="339" name="Google Shape;339;p30"/>
          <p:cNvSpPr txBox="1"/>
          <p:nvPr/>
        </p:nvSpPr>
        <p:spPr>
          <a:xfrm>
            <a:off x="3509350" y="817600"/>
            <a:ext cx="20436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2:</a:t>
            </a:r>
            <a:endParaRPr sz="1300"/>
          </a:p>
          <a:p>
            <a:pPr indent="0" lvl="0" marL="0" rtl="0" algn="l">
              <a:spcBef>
                <a:spcPts val="0"/>
              </a:spcBef>
              <a:spcAft>
                <a:spcPts val="0"/>
              </a:spcAft>
              <a:buNone/>
            </a:pPr>
            <a:r>
              <a:t/>
            </a:r>
            <a:endParaRPr sz="700"/>
          </a:p>
          <a:p>
            <a:pPr indent="0" lvl="0" marL="0" rtl="0" algn="l">
              <a:spcBef>
                <a:spcPts val="0"/>
              </a:spcBef>
              <a:spcAft>
                <a:spcPts val="0"/>
              </a:spcAft>
              <a:buClr>
                <a:schemeClr val="dk1"/>
              </a:buClr>
              <a:buSzPts val="1100"/>
              <a:buFont typeface="Arial"/>
              <a:buNone/>
            </a:pPr>
            <a:r>
              <a:rPr lang="fr" sz="1300">
                <a:solidFill>
                  <a:schemeClr val="dk1"/>
                </a:solidFill>
              </a:rPr>
              <a:t>__________________</a:t>
            </a:r>
            <a:endParaRPr sz="1300"/>
          </a:p>
          <a:p>
            <a:pPr indent="0" lvl="0" marL="0" rtl="0" algn="ctr">
              <a:spcBef>
                <a:spcPts val="0"/>
              </a:spcBef>
              <a:spcAft>
                <a:spcPts val="0"/>
              </a:spcAft>
              <a:buNone/>
            </a:pPr>
            <a:r>
              <a:t/>
            </a:r>
            <a:endParaRPr sz="1300"/>
          </a:p>
        </p:txBody>
      </p:sp>
      <p:sp>
        <p:nvSpPr>
          <p:cNvPr id="340" name="Google Shape;340;p30"/>
          <p:cNvSpPr/>
          <p:nvPr/>
        </p:nvSpPr>
        <p:spPr>
          <a:xfrm>
            <a:off x="3830575" y="30459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3331300" y="2587562"/>
            <a:ext cx="1913100" cy="1913100"/>
          </a:xfrm>
          <a:prstGeom prst="ellipse">
            <a:avLst/>
          </a:prstGeom>
          <a:noFill/>
          <a:ln cap="flat" cmpd="sng" w="28575">
            <a:solidFill>
              <a:srgbClr val="1155CC"/>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txBox="1"/>
          <p:nvPr/>
        </p:nvSpPr>
        <p:spPr>
          <a:xfrm>
            <a:off x="6767800" y="3337700"/>
            <a:ext cx="1557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Retour sur investissement</a:t>
            </a:r>
            <a:endParaRPr/>
          </a:p>
        </p:txBody>
      </p:sp>
      <p:sp>
        <p:nvSpPr>
          <p:cNvPr id="343" name="Google Shape;343;p30"/>
          <p:cNvSpPr txBox="1"/>
          <p:nvPr/>
        </p:nvSpPr>
        <p:spPr>
          <a:xfrm>
            <a:off x="6382675" y="56295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Différentiation</a:t>
            </a:r>
            <a:endParaRPr/>
          </a:p>
        </p:txBody>
      </p:sp>
      <p:sp>
        <p:nvSpPr>
          <p:cNvPr id="344" name="Google Shape;344;p30"/>
          <p:cNvSpPr txBox="1"/>
          <p:nvPr/>
        </p:nvSpPr>
        <p:spPr>
          <a:xfrm>
            <a:off x="3558775" y="5696650"/>
            <a:ext cx="1557000" cy="5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Maturité de l’organisation</a:t>
            </a:r>
            <a:endParaRPr/>
          </a:p>
        </p:txBody>
      </p:sp>
      <p:sp>
        <p:nvSpPr>
          <p:cNvPr id="345" name="Google Shape;345;p30"/>
          <p:cNvSpPr txBox="1"/>
          <p:nvPr/>
        </p:nvSpPr>
        <p:spPr>
          <a:xfrm>
            <a:off x="734875" y="5554225"/>
            <a:ext cx="15570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Délai de mise en oeuvre</a:t>
            </a:r>
            <a:endParaRPr/>
          </a:p>
        </p:txBody>
      </p:sp>
      <p:sp>
        <p:nvSpPr>
          <p:cNvPr id="346" name="Google Shape;346;p30"/>
          <p:cNvSpPr txBox="1"/>
          <p:nvPr/>
        </p:nvSpPr>
        <p:spPr>
          <a:xfrm>
            <a:off x="666325" y="3216100"/>
            <a:ext cx="15570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Effets réseau / effets d’apprentissage</a:t>
            </a:r>
            <a:endParaRPr/>
          </a:p>
        </p:txBody>
      </p:sp>
      <p:sp>
        <p:nvSpPr>
          <p:cNvPr id="347" name="Google Shape;347;p30"/>
          <p:cNvSpPr txBox="1"/>
          <p:nvPr/>
        </p:nvSpPr>
        <p:spPr>
          <a:xfrm>
            <a:off x="6286000" y="893800"/>
            <a:ext cx="2043600" cy="75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fr" sz="900"/>
              <a:t>Contribue à</a:t>
            </a:r>
            <a:endParaRPr i="1" sz="900"/>
          </a:p>
          <a:p>
            <a:pPr indent="0" lvl="0" marL="0" rtl="0" algn="l">
              <a:spcBef>
                <a:spcPts val="0"/>
              </a:spcBef>
              <a:spcAft>
                <a:spcPts val="0"/>
              </a:spcAft>
              <a:buNone/>
            </a:pPr>
            <a:r>
              <a:rPr lang="fr" sz="1300"/>
              <a:t>Objectif Stratégique 3:</a:t>
            </a:r>
            <a:endParaRPr sz="1300"/>
          </a:p>
          <a:p>
            <a:pPr indent="0" lvl="0" marL="0" rtl="0" algn="l">
              <a:spcBef>
                <a:spcPts val="0"/>
              </a:spcBef>
              <a:spcAft>
                <a:spcPts val="0"/>
              </a:spcAft>
              <a:buNone/>
            </a:pPr>
            <a:r>
              <a:t/>
            </a:r>
            <a:endParaRPr sz="700"/>
          </a:p>
          <a:p>
            <a:pPr indent="0" lvl="0" marL="0" rtl="0" algn="l">
              <a:spcBef>
                <a:spcPts val="0"/>
              </a:spcBef>
              <a:spcAft>
                <a:spcPts val="0"/>
              </a:spcAft>
              <a:buNone/>
            </a:pPr>
            <a:r>
              <a:rPr lang="fr" sz="1300"/>
              <a:t>__________________</a:t>
            </a:r>
            <a:endParaRPr sz="1300"/>
          </a:p>
        </p:txBody>
      </p:sp>
      <p:sp>
        <p:nvSpPr>
          <p:cNvPr id="348" name="Google Shape;348;p30"/>
          <p:cNvSpPr txBox="1"/>
          <p:nvPr/>
        </p:nvSpPr>
        <p:spPr>
          <a:xfrm>
            <a:off x="3625975" y="31862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349" name="Google Shape;349;p30"/>
          <p:cNvSpPr txBox="1"/>
          <p:nvPr/>
        </p:nvSpPr>
        <p:spPr>
          <a:xfrm>
            <a:off x="3255100" y="28661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350" name="Google Shape;350;p30"/>
          <p:cNvSpPr txBox="1"/>
          <p:nvPr/>
        </p:nvSpPr>
        <p:spPr>
          <a:xfrm>
            <a:off x="2909400" y="25333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351" name="Google Shape;351;p30"/>
          <p:cNvSpPr txBox="1"/>
          <p:nvPr/>
        </p:nvSpPr>
        <p:spPr>
          <a:xfrm>
            <a:off x="2580550" y="22690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352" name="Google Shape;352;p30"/>
          <p:cNvSpPr/>
          <p:nvPr/>
        </p:nvSpPr>
        <p:spPr>
          <a:xfrm>
            <a:off x="6618825" y="4435100"/>
            <a:ext cx="1855980" cy="756000"/>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Pour chaque dimension, notez la performance de votre projet de 1 à 4</a:t>
            </a:r>
            <a:endParaRPr/>
          </a:p>
        </p:txBody>
      </p:sp>
      <p:sp>
        <p:nvSpPr>
          <p:cNvPr id="353" name="Google Shape;353;p3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54" name="Google Shape;354;p30"/>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nvSpPr>
        <p:spPr>
          <a:xfrm>
            <a:off x="438075" y="62950"/>
            <a:ext cx="38868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Canevas #10.2 - synthèse qualitative</a:t>
            </a:r>
            <a:endParaRPr b="1" sz="1600"/>
          </a:p>
        </p:txBody>
      </p:sp>
      <p:graphicFrame>
        <p:nvGraphicFramePr>
          <p:cNvPr id="360" name="Google Shape;360;p31"/>
          <p:cNvGraphicFramePr/>
          <p:nvPr/>
        </p:nvGraphicFramePr>
        <p:xfrm>
          <a:off x="513927" y="733361"/>
          <a:ext cx="3000000" cy="3000000"/>
        </p:xfrm>
        <a:graphic>
          <a:graphicData uri="http://schemas.openxmlformats.org/drawingml/2006/table">
            <a:tbl>
              <a:tblPr bandRow="1">
                <a:noFill/>
                <a:tableStyleId>{ED7184C1-806F-4468-83E5-DA905AD45D50}</a:tableStyleId>
              </a:tblPr>
              <a:tblGrid>
                <a:gridCol w="4026050"/>
                <a:gridCol w="4286200"/>
              </a:tblGrid>
              <a:tr h="234275">
                <a:tc gridSpan="2">
                  <a:txBody>
                    <a:bodyPr/>
                    <a:lstStyle/>
                    <a:p>
                      <a:pPr indent="0" lvl="0" marL="0" rtl="0" algn="ctr">
                        <a:spcBef>
                          <a:spcPts val="0"/>
                        </a:spcBef>
                        <a:spcAft>
                          <a:spcPts val="0"/>
                        </a:spcAft>
                        <a:buNone/>
                      </a:pPr>
                      <a:r>
                        <a:rPr b="1" lang="fr" sz="1400">
                          <a:solidFill>
                            <a:srgbClr val="3C78D8"/>
                          </a:solidFill>
                          <a:latin typeface="Century Gothic"/>
                          <a:ea typeface="Century Gothic"/>
                          <a:cs typeface="Century Gothic"/>
                          <a:sym typeface="Century Gothic"/>
                        </a:rPr>
                        <a:t>Synthèse</a:t>
                      </a:r>
                      <a:endParaRPr b="1" sz="1300">
                        <a:solidFill>
                          <a:srgbClr val="3C78D8"/>
                        </a:solidFill>
                        <a:latin typeface="Century Gothic"/>
                        <a:ea typeface="Century Gothic"/>
                        <a:cs typeface="Century Gothic"/>
                        <a:sym typeface="Century Gothic"/>
                      </a:endParaRPr>
                    </a:p>
                  </a:txBody>
                  <a:tcPr marT="0" marB="0" marR="82950" marL="82950"/>
                </a:tc>
                <a:tc hMerge="1"/>
              </a:tr>
              <a:tr h="174000">
                <a:tc>
                  <a:txBody>
                    <a:bodyPr/>
                    <a:lstStyle/>
                    <a:p>
                      <a:pPr indent="0" lvl="0" marL="0" rtl="0" algn="l">
                        <a:spcBef>
                          <a:spcPts val="0"/>
                        </a:spcBef>
                        <a:spcAft>
                          <a:spcPts val="0"/>
                        </a:spcAft>
                        <a:buNone/>
                      </a:pPr>
                      <a:r>
                        <a:rPr b="1" lang="fr" sz="1000">
                          <a:solidFill>
                            <a:srgbClr val="FFFFFF"/>
                          </a:solidFill>
                          <a:latin typeface="Century Gothic"/>
                          <a:ea typeface="Century Gothic"/>
                          <a:cs typeface="Century Gothic"/>
                          <a:sym typeface="Century Gothic"/>
                        </a:rPr>
                        <a:t>Nom de l’organisation</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a:txBody>
                    <a:bodyPr/>
                    <a:lstStyle/>
                    <a:p>
                      <a:pPr indent="0" lvl="0" marL="0" rtl="0" algn="l">
                        <a:spcBef>
                          <a:spcPts val="0"/>
                        </a:spcBef>
                        <a:spcAft>
                          <a:spcPts val="0"/>
                        </a:spcAft>
                        <a:buNone/>
                      </a:pPr>
                      <a:r>
                        <a:rPr b="1" lang="fr" sz="1000">
                          <a:solidFill>
                            <a:srgbClr val="FFFFFF"/>
                          </a:solidFill>
                          <a:latin typeface="Century Gothic"/>
                          <a:ea typeface="Century Gothic"/>
                          <a:cs typeface="Century Gothic"/>
                          <a:sym typeface="Century Gothic"/>
                        </a:rPr>
                        <a:t>Nom de l’idée</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r>
              <a:tr h="312375">
                <a:tc>
                  <a:txBody>
                    <a:bodyPr/>
                    <a:lstStyle/>
                    <a:p>
                      <a:pPr indent="0" lvl="0" marL="0" rtl="0" algn="l">
                        <a:spcBef>
                          <a:spcPts val="0"/>
                        </a:spcBef>
                        <a:spcAft>
                          <a:spcPts val="0"/>
                        </a:spcAft>
                        <a:buClr>
                          <a:schemeClr val="dk1"/>
                        </a:buClr>
                        <a:buSzPts val="1100"/>
                        <a:buFont typeface="Arial"/>
                        <a:buNone/>
                      </a:pPr>
                      <a:r>
                        <a:t/>
                      </a:r>
                      <a:endParaRPr b="1" sz="10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b="1" sz="1000">
                        <a:latin typeface="Calibri"/>
                        <a:ea typeface="Calibri"/>
                        <a:cs typeface="Calibri"/>
                        <a:sym typeface="Calibri"/>
                      </a:endParaRPr>
                    </a:p>
                  </a:txBody>
                  <a:tcPr marT="0" marB="0" marR="82950" marL="82950"/>
                </a:tc>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Utilisateurs cibles et leurs besoins / problèmes à résoudre </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557025">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Description de l’idée</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840100">
                <a:tc gridSpan="2">
                  <a:txBody>
                    <a:bodyPr/>
                    <a:lstStyle/>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Comment est-ce que l’idée répond aux priorités stratégiques de l’organisation ? </a:t>
                      </a:r>
                      <a:endParaRPr b="1" sz="1000">
                        <a:latin typeface="Calibri"/>
                        <a:ea typeface="Calibri"/>
                        <a:cs typeface="Calibri"/>
                        <a:sym typeface="Calibri"/>
                      </a:endParaRPr>
                    </a:p>
                  </a:txBody>
                  <a:tcPr marT="0" marB="0" marR="82950" marL="82950">
                    <a:solidFill>
                      <a:srgbClr val="6D9EEB"/>
                    </a:solidFill>
                  </a:tcPr>
                </a:tc>
                <a:tc hMerge="1"/>
              </a:tr>
              <a:tr h="920225">
                <a:tc gridSpan="2">
                  <a:txBody>
                    <a:bodyPr/>
                    <a:lstStyle/>
                    <a:p>
                      <a:pPr indent="0" lvl="0" marL="0" rtl="0" algn="l">
                        <a:spcBef>
                          <a:spcPts val="0"/>
                        </a:spcBef>
                        <a:spcAft>
                          <a:spcPts val="0"/>
                        </a:spcAft>
                        <a:buNone/>
                      </a:pPr>
                      <a:r>
                        <a:t/>
                      </a:r>
                      <a:endParaRPr b="1"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Lz</a:t>
                      </a:r>
                      <a:endParaRPr b="1" sz="10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b="1" sz="10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Jeux de données / source de données contribuant à l’idée </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522100">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p>
                      <a:pPr indent="0" lvl="0" marL="0" rtl="0" algn="l">
                        <a:spcBef>
                          <a:spcPts val="0"/>
                        </a:spcBef>
                        <a:spcAft>
                          <a:spcPts val="0"/>
                        </a:spcAft>
                        <a:buNone/>
                      </a:pPr>
                      <a:r>
                        <a:t/>
                      </a:r>
                      <a:endParaRPr b="1" i="1" sz="1200">
                        <a:solidFill>
                          <a:srgbClr val="3C78D8"/>
                        </a:solidFill>
                        <a:latin typeface="Caveat"/>
                        <a:ea typeface="Caveat"/>
                        <a:cs typeface="Caveat"/>
                        <a:sym typeface="Caveat"/>
                      </a:endParaRPr>
                    </a:p>
                  </a:txBody>
                  <a:tcPr marT="0" marB="0" marR="82950" marL="82950">
                    <a:lnB cap="flat" cmpd="sng" w="19050">
                      <a:solidFill>
                        <a:schemeClr val="lt1"/>
                      </a:solidFill>
                      <a:prstDash val="solid"/>
                      <a:round/>
                      <a:headEnd len="sm" w="sm" type="none"/>
                      <a:tailEnd len="sm" w="sm" type="none"/>
                    </a:lnB>
                    <a:solidFill>
                      <a:srgbClr val="FFFFFF"/>
                    </a:solidFill>
                  </a:tcPr>
                </a:tc>
                <a:tc hMerge="1"/>
              </a:tr>
              <a:tr h="215600">
                <a:tc gridSpan="2">
                  <a:txBody>
                    <a:bodyPr/>
                    <a:lstStyle/>
                    <a:p>
                      <a:pPr indent="0" lvl="0" marL="0" marR="0" rtl="0" algn="ctr">
                        <a:lnSpc>
                          <a:spcPct val="100000"/>
                        </a:lnSpc>
                        <a:spcBef>
                          <a:spcPts val="0"/>
                        </a:spcBef>
                        <a:spcAft>
                          <a:spcPts val="0"/>
                        </a:spcAft>
                        <a:buNone/>
                      </a:pPr>
                      <a:r>
                        <a:rPr b="1" lang="fr" sz="1000">
                          <a:solidFill>
                            <a:srgbClr val="FFFFFF"/>
                          </a:solidFill>
                          <a:latin typeface="Century Gothic"/>
                          <a:ea typeface="Century Gothic"/>
                          <a:cs typeface="Century Gothic"/>
                          <a:sym typeface="Century Gothic"/>
                        </a:rPr>
                        <a:t>Autres ressources et </a:t>
                      </a:r>
                      <a:r>
                        <a:rPr b="1" lang="fr" sz="1000">
                          <a:solidFill>
                            <a:srgbClr val="FFFFFF"/>
                          </a:solidFill>
                          <a:latin typeface="Century Gothic"/>
                          <a:ea typeface="Century Gothic"/>
                          <a:cs typeface="Century Gothic"/>
                          <a:sym typeface="Century Gothic"/>
                        </a:rPr>
                        <a:t>processus</a:t>
                      </a:r>
                      <a:r>
                        <a:rPr b="1" lang="fr" sz="1000">
                          <a:solidFill>
                            <a:srgbClr val="FFFFFF"/>
                          </a:solidFill>
                          <a:latin typeface="Century Gothic"/>
                          <a:ea typeface="Century Gothic"/>
                          <a:cs typeface="Century Gothic"/>
                          <a:sym typeface="Century Gothic"/>
                        </a:rPr>
                        <a:t> </a:t>
                      </a:r>
                      <a:r>
                        <a:rPr b="1" lang="fr" sz="1000">
                          <a:solidFill>
                            <a:srgbClr val="FFFFFF"/>
                          </a:solidFill>
                          <a:latin typeface="Century Gothic"/>
                          <a:ea typeface="Century Gothic"/>
                          <a:cs typeface="Century Gothic"/>
                          <a:sym typeface="Century Gothic"/>
                        </a:rPr>
                        <a:t>concourant</a:t>
                      </a:r>
                      <a:r>
                        <a:rPr b="1" lang="fr" sz="1000">
                          <a:solidFill>
                            <a:srgbClr val="FFFFFF"/>
                          </a:solidFill>
                          <a:latin typeface="Century Gothic"/>
                          <a:ea typeface="Century Gothic"/>
                          <a:cs typeface="Century Gothic"/>
                          <a:sym typeface="Century Gothic"/>
                        </a:rPr>
                        <a:t> à la solution</a:t>
                      </a:r>
                      <a:endParaRPr b="1" sz="1000">
                        <a:solidFill>
                          <a:srgbClr val="FFFFFF"/>
                        </a:solidFill>
                        <a:latin typeface="Century Gothic"/>
                        <a:ea typeface="Century Gothic"/>
                        <a:cs typeface="Century Gothic"/>
                        <a:sym typeface="Century Gothic"/>
                      </a:endParaRPr>
                    </a:p>
                  </a:txBody>
                  <a:tcPr marT="0" marB="0" marR="82950" marL="8295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6D9EEB"/>
                    </a:solidFill>
                  </a:tcPr>
                </a:tc>
                <a:tc hMerge="1"/>
              </a:tr>
              <a:tr h="522100">
                <a:tc gridSpan="2">
                  <a:txBody>
                    <a:bodyPr/>
                    <a:lstStyle/>
                    <a:p>
                      <a:pPr indent="0" lvl="0" marL="0" rtl="0" algn="l">
                        <a:spcBef>
                          <a:spcPts val="0"/>
                        </a:spcBef>
                        <a:spcAft>
                          <a:spcPts val="0"/>
                        </a:spcAft>
                        <a:buNone/>
                      </a:pPr>
                      <a:r>
                        <a:t/>
                      </a:r>
                      <a:endParaRPr b="1" sz="1000">
                        <a:latin typeface="Calibri"/>
                        <a:ea typeface="Calibri"/>
                        <a:cs typeface="Calibri"/>
                        <a:sym typeface="Calibri"/>
                      </a:endParaRPr>
                    </a:p>
                  </a:txBody>
                  <a:tcPr marT="0" marB="0" marR="82950" marL="82950">
                    <a:lnT cap="flat" cmpd="sng" w="19050">
                      <a:solidFill>
                        <a:schemeClr val="lt1"/>
                      </a:solidFill>
                      <a:prstDash val="solid"/>
                      <a:round/>
                      <a:headEnd len="sm" w="sm" type="none"/>
                      <a:tailEnd len="sm" w="sm" type="none"/>
                    </a:lnT>
                    <a:solidFill>
                      <a:srgbClr val="FFFFFF"/>
                    </a:solidFill>
                  </a:tcPr>
                </a:tc>
                <a:tc hMerge="1"/>
              </a:tr>
              <a:tr h="174000">
                <a:tc gridSpan="2">
                  <a:txBody>
                    <a:bodyPr/>
                    <a:lstStyle/>
                    <a:p>
                      <a:pPr indent="0" lvl="0" marL="0" rtl="0" algn="ctr">
                        <a:spcBef>
                          <a:spcPts val="0"/>
                        </a:spcBef>
                        <a:spcAft>
                          <a:spcPts val="0"/>
                        </a:spcAft>
                        <a:buNone/>
                      </a:pPr>
                      <a:r>
                        <a:rPr b="1" lang="fr" sz="1000">
                          <a:solidFill>
                            <a:srgbClr val="FFFFFF"/>
                          </a:solidFill>
                          <a:latin typeface="Century Gothic"/>
                          <a:ea typeface="Century Gothic"/>
                          <a:cs typeface="Century Gothic"/>
                          <a:sym typeface="Century Gothic"/>
                        </a:rPr>
                        <a:t>Bénéfices attendus</a:t>
                      </a:r>
                      <a:endParaRPr b="1" sz="1000">
                        <a:solidFill>
                          <a:srgbClr val="FFFFFF"/>
                        </a:solidFill>
                        <a:latin typeface="Century Gothic"/>
                        <a:ea typeface="Century Gothic"/>
                        <a:cs typeface="Century Gothic"/>
                        <a:sym typeface="Century Gothic"/>
                      </a:endParaRPr>
                    </a:p>
                  </a:txBody>
                  <a:tcPr marT="0" marB="0" marR="82950" marL="82950">
                    <a:solidFill>
                      <a:srgbClr val="6D9EEB"/>
                    </a:solidFill>
                  </a:tcPr>
                </a:tc>
                <a:tc hMerge="1"/>
              </a:tr>
              <a:tr h="919225">
                <a:tc gridSpan="2">
                  <a:txBody>
                    <a:bodyPr/>
                    <a:lstStyle/>
                    <a:p>
                      <a:pPr indent="0" lvl="0" marL="0" rtl="0" algn="l">
                        <a:spcBef>
                          <a:spcPts val="0"/>
                        </a:spcBef>
                        <a:spcAft>
                          <a:spcPts val="0"/>
                        </a:spcAft>
                        <a:buNone/>
                      </a:pPr>
                      <a:r>
                        <a:t/>
                      </a:r>
                      <a:endParaRPr b="1" sz="1800">
                        <a:solidFill>
                          <a:srgbClr val="3C78D8"/>
                        </a:solidFill>
                        <a:latin typeface="Caveat"/>
                        <a:ea typeface="Caveat"/>
                        <a:cs typeface="Caveat"/>
                        <a:sym typeface="Caveat"/>
                      </a:endParaRPr>
                    </a:p>
                  </a:txBody>
                  <a:tcPr marT="0" marB="0" marR="82950" marL="82950">
                    <a:solidFill>
                      <a:srgbClr val="FFFFFF"/>
                    </a:solidFill>
                  </a:tcPr>
                </a:tc>
                <a:tc hMerge="1"/>
              </a:tr>
            </a:tbl>
          </a:graphicData>
        </a:graphic>
      </p:graphicFrame>
      <p:sp>
        <p:nvSpPr>
          <p:cNvPr id="361" name="Google Shape;361;p3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62" name="Google Shape;362;p31"/>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64" name="Google Shape;64;p14"/>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Carte d’identité du projet</a:t>
            </a:r>
            <a:endParaRPr b="1" sz="1600">
              <a:solidFill>
                <a:srgbClr val="A64D79"/>
              </a:solidFill>
            </a:endParaRPr>
          </a:p>
        </p:txBody>
      </p:sp>
      <p:sp>
        <p:nvSpPr>
          <p:cNvPr id="65" name="Google Shape;65;p14"/>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Date : 	   _________________________________</a:t>
            </a:r>
            <a:endParaRPr sz="1200"/>
          </a:p>
        </p:txBody>
      </p:sp>
      <p:sp>
        <p:nvSpPr>
          <p:cNvPr id="66" name="Google Shape;66;p14"/>
          <p:cNvSpPr txBox="1"/>
          <p:nvPr/>
        </p:nvSpPr>
        <p:spPr>
          <a:xfrm>
            <a:off x="940950" y="1192650"/>
            <a:ext cx="7325400" cy="44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Nom de l’entreprise</a:t>
            </a:r>
            <a:r>
              <a:rPr lang="fr" sz="1100"/>
              <a:t>: 	__________________________________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fr" sz="1100">
                <a:solidFill>
                  <a:schemeClr val="dk1"/>
                </a:solidFill>
              </a:rPr>
              <a:t>Numéro ou nom de votre groupe</a:t>
            </a:r>
            <a:r>
              <a:rPr lang="fr" sz="1100">
                <a:solidFill>
                  <a:schemeClr val="dk1"/>
                </a:solidFill>
              </a:rPr>
              <a:t>: 	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Membres de l’équipe :</a:t>
            </a:r>
            <a:endParaRPr b="1" sz="1100"/>
          </a:p>
          <a:p>
            <a:pPr indent="457200" lvl="0" marL="914400" rtl="0" algn="l">
              <a:spcBef>
                <a:spcPts val="0"/>
              </a:spcBef>
              <a:spcAft>
                <a:spcPts val="0"/>
              </a:spcAft>
              <a:buNone/>
            </a:pPr>
            <a:r>
              <a:t/>
            </a:r>
            <a:endParaRPr sz="1100"/>
          </a:p>
          <a:p>
            <a:pPr indent="457200" lvl="0" marL="914400" rtl="0" algn="l">
              <a:spcBef>
                <a:spcPts val="0"/>
              </a:spcBef>
              <a:spcAft>
                <a:spcPts val="0"/>
              </a:spcAft>
              <a:buNone/>
            </a:pPr>
            <a:r>
              <a:t/>
            </a:r>
            <a:endParaRPr sz="1100"/>
          </a:p>
          <a:p>
            <a:pPr indent="457200" lvl="0" marL="914400" rtl="0" algn="l">
              <a:spcBef>
                <a:spcPts val="0"/>
              </a:spcBef>
              <a:spcAft>
                <a:spcPts val="0"/>
              </a:spcAft>
              <a:buNone/>
            </a:pPr>
            <a:r>
              <a:rPr lang="fr" sz="1100"/>
              <a:t>	__________________________________________________</a:t>
            </a:r>
            <a:endParaRPr sz="1100"/>
          </a:p>
          <a:p>
            <a:pPr indent="457200" lvl="0" marL="914400" rtl="0" algn="l">
              <a:spcBef>
                <a:spcPts val="0"/>
              </a:spcBef>
              <a:spcAft>
                <a:spcPts val="0"/>
              </a:spcAft>
              <a:buNone/>
            </a:pPr>
            <a:r>
              <a:t/>
            </a:r>
            <a:endParaRPr sz="1100"/>
          </a:p>
          <a:p>
            <a:pPr indent="0" lvl="0" marL="0" rtl="0" algn="l">
              <a:spcBef>
                <a:spcPts val="0"/>
              </a:spcBef>
              <a:spcAft>
                <a:spcPts val="0"/>
              </a:spcAft>
              <a:buNone/>
            </a:pPr>
            <a:r>
              <a:t/>
            </a:r>
            <a:endParaRPr b="1" sz="1100"/>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b="1" sz="1100"/>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Clr>
                <a:schemeClr val="dk1"/>
              </a:buClr>
              <a:buSzPts val="1100"/>
              <a:buFont typeface="Arial"/>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457200" lvl="0" marL="1371600" rtl="0" algn="l">
              <a:spcBef>
                <a:spcPts val="0"/>
              </a:spcBef>
              <a:spcAft>
                <a:spcPts val="0"/>
              </a:spcAft>
              <a:buNone/>
            </a:pPr>
            <a:r>
              <a:t/>
            </a:r>
            <a:endParaRPr sz="1100">
              <a:solidFill>
                <a:schemeClr val="dk1"/>
              </a:solidFill>
            </a:endParaRPr>
          </a:p>
          <a:p>
            <a:pPr indent="457200" lvl="0" marL="1371600" rtl="0" algn="l">
              <a:spcBef>
                <a:spcPts val="0"/>
              </a:spcBef>
              <a:spcAft>
                <a:spcPts val="0"/>
              </a:spcAft>
              <a:buClr>
                <a:schemeClr val="dk1"/>
              </a:buClr>
              <a:buSzPts val="1100"/>
              <a:buFont typeface="Arial"/>
              <a:buNone/>
            </a:pPr>
            <a:r>
              <a:rPr lang="fr" sz="1100">
                <a:solidFill>
                  <a:schemeClr val="dk1"/>
                </a:solidFill>
              </a:rPr>
              <a:t>__________________________________________________</a:t>
            </a:r>
            <a:endParaRPr sz="1100">
              <a:solidFill>
                <a:schemeClr val="dk1"/>
              </a:solidFill>
            </a:endParaRPr>
          </a:p>
          <a:p>
            <a:pPr indent="0" lvl="0" marL="0" rtl="0" algn="l">
              <a:spcBef>
                <a:spcPts val="0"/>
              </a:spcBef>
              <a:spcAft>
                <a:spcPts val="0"/>
              </a:spcAft>
              <a:buNone/>
            </a:pPr>
            <a:r>
              <a:t/>
            </a:r>
            <a:endParaRPr b="1" sz="1100"/>
          </a:p>
          <a:p>
            <a:pPr indent="0" lvl="0" marL="0" rtl="0" algn="l">
              <a:spcBef>
                <a:spcPts val="0"/>
              </a:spcBef>
              <a:spcAft>
                <a:spcPts val="0"/>
              </a:spcAft>
              <a:buNone/>
            </a:pPr>
            <a:r>
              <a:t/>
            </a:r>
            <a:endParaRPr sz="1100"/>
          </a:p>
        </p:txBody>
      </p:sp>
      <p:sp>
        <p:nvSpPr>
          <p:cNvPr id="67" name="Google Shape;67;p1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2"/>
          <p:cNvSpPr/>
          <p:nvPr/>
        </p:nvSpPr>
        <p:spPr>
          <a:xfrm>
            <a:off x="473850" y="859650"/>
            <a:ext cx="8196300" cy="56193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368" name="Google Shape;368;p32"/>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FF9900"/>
                </a:solidFill>
              </a:rPr>
              <a:t>Canevas #10.3 - synthèse quantitative</a:t>
            </a:r>
            <a:endParaRPr b="1" sz="1600">
              <a:solidFill>
                <a:srgbClr val="FF9900"/>
              </a:solidFill>
            </a:endParaRPr>
          </a:p>
        </p:txBody>
      </p:sp>
      <p:sp>
        <p:nvSpPr>
          <p:cNvPr id="369" name="Google Shape;369;p3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370" name="Google Shape;370;p32"/>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grpSp>
        <p:nvGrpSpPr>
          <p:cNvPr id="371" name="Google Shape;371;p32"/>
          <p:cNvGrpSpPr/>
          <p:nvPr/>
        </p:nvGrpSpPr>
        <p:grpSpPr>
          <a:xfrm>
            <a:off x="606200" y="1070650"/>
            <a:ext cx="5215025" cy="1254600"/>
            <a:chOff x="530000" y="765850"/>
            <a:chExt cx="5215025" cy="1254600"/>
          </a:xfrm>
        </p:grpSpPr>
        <p:sp>
          <p:nvSpPr>
            <p:cNvPr id="372" name="Google Shape;372;p32"/>
            <p:cNvSpPr/>
            <p:nvPr/>
          </p:nvSpPr>
          <p:spPr>
            <a:xfrm>
              <a:off x="530000" y="76585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500">
                  <a:solidFill>
                    <a:srgbClr val="674EA7"/>
                  </a:solidFill>
                </a:rPr>
                <a:t>Faisabilité</a:t>
              </a:r>
              <a:endParaRPr sz="1100">
                <a:solidFill>
                  <a:srgbClr val="674EA7"/>
                </a:solidFill>
              </a:endParaRPr>
            </a:p>
          </p:txBody>
        </p:sp>
        <p:sp>
          <p:nvSpPr>
            <p:cNvPr id="373" name="Google Shape;373;p32"/>
            <p:cNvSpPr/>
            <p:nvPr/>
          </p:nvSpPr>
          <p:spPr>
            <a:xfrm>
              <a:off x="1905925" y="1250950"/>
              <a:ext cx="3839100" cy="7695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8E7CC3"/>
                  </a:solidFill>
                </a:rPr>
                <a:t>Est-ce que la solution est clairement définie et réalisable ?</a:t>
              </a:r>
              <a:endParaRPr>
                <a:solidFill>
                  <a:srgbClr val="8E7CC3"/>
                </a:solidFill>
              </a:endParaRPr>
            </a:p>
          </p:txBody>
        </p:sp>
      </p:grpSp>
      <p:grpSp>
        <p:nvGrpSpPr>
          <p:cNvPr id="374" name="Google Shape;374;p32"/>
          <p:cNvGrpSpPr/>
          <p:nvPr/>
        </p:nvGrpSpPr>
        <p:grpSpPr>
          <a:xfrm>
            <a:off x="3289350" y="2109925"/>
            <a:ext cx="5214525" cy="1254600"/>
            <a:chOff x="3289350" y="1747400"/>
            <a:chExt cx="5214525" cy="1254600"/>
          </a:xfrm>
        </p:grpSpPr>
        <p:sp>
          <p:nvSpPr>
            <p:cNvPr id="375" name="Google Shape;375;p32"/>
            <p:cNvSpPr/>
            <p:nvPr/>
          </p:nvSpPr>
          <p:spPr>
            <a:xfrm>
              <a:off x="6818175" y="174740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300">
                  <a:solidFill>
                    <a:srgbClr val="CC0000"/>
                  </a:solidFill>
                </a:rPr>
                <a:t>Désirabilité</a:t>
              </a:r>
              <a:endParaRPr sz="900">
                <a:solidFill>
                  <a:srgbClr val="CC0000"/>
                </a:solidFill>
              </a:endParaRPr>
            </a:p>
          </p:txBody>
        </p:sp>
        <p:sp>
          <p:nvSpPr>
            <p:cNvPr id="376" name="Google Shape;376;p32"/>
            <p:cNvSpPr/>
            <p:nvPr/>
          </p:nvSpPr>
          <p:spPr>
            <a:xfrm flipH="1">
              <a:off x="3289350" y="2213450"/>
              <a:ext cx="3865200" cy="7884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CC0000"/>
                  </a:solidFill>
                </a:rPr>
                <a:t>Est-ce que l’utilisateur est bien identifié-e ? Ses besoins clairement définis ? La solution est une réponse convaincante à ces besoins ?</a:t>
              </a:r>
              <a:endParaRPr sz="1000">
                <a:solidFill>
                  <a:srgbClr val="CC0000"/>
                </a:solidFill>
              </a:endParaRPr>
            </a:p>
          </p:txBody>
        </p:sp>
      </p:grpSp>
      <p:grpSp>
        <p:nvGrpSpPr>
          <p:cNvPr id="377" name="Google Shape;377;p32"/>
          <p:cNvGrpSpPr/>
          <p:nvPr/>
        </p:nvGrpSpPr>
        <p:grpSpPr>
          <a:xfrm>
            <a:off x="638350" y="3358825"/>
            <a:ext cx="5215025" cy="1254600"/>
            <a:chOff x="644300" y="2693400"/>
            <a:chExt cx="5215025" cy="1254600"/>
          </a:xfrm>
        </p:grpSpPr>
        <p:sp>
          <p:nvSpPr>
            <p:cNvPr id="378" name="Google Shape;378;p32"/>
            <p:cNvSpPr/>
            <p:nvPr/>
          </p:nvSpPr>
          <p:spPr>
            <a:xfrm>
              <a:off x="644300" y="2693400"/>
              <a:ext cx="16857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500">
                  <a:solidFill>
                    <a:srgbClr val="6AA84F"/>
                  </a:solidFill>
                </a:rPr>
                <a:t>Viabilité</a:t>
              </a:r>
              <a:endParaRPr sz="1100">
                <a:solidFill>
                  <a:srgbClr val="6AA84F"/>
                </a:solidFill>
              </a:endParaRPr>
            </a:p>
          </p:txBody>
        </p:sp>
        <p:sp>
          <p:nvSpPr>
            <p:cNvPr id="379" name="Google Shape;379;p32"/>
            <p:cNvSpPr/>
            <p:nvPr/>
          </p:nvSpPr>
          <p:spPr>
            <a:xfrm>
              <a:off x="2020225" y="3178500"/>
              <a:ext cx="3839100" cy="7695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solidFill>
                    <a:srgbClr val="6AA84F"/>
                  </a:solidFill>
                </a:rPr>
                <a:t>Est-ce que les objectifs stratégiques de l’entreprise ont été clairement énoncés ? Le projet contribue-t-il à les atteindre ?</a:t>
              </a:r>
              <a:endParaRPr sz="1200">
                <a:solidFill>
                  <a:srgbClr val="6AA84F"/>
                </a:solidFill>
              </a:endParaRPr>
            </a:p>
          </p:txBody>
        </p:sp>
      </p:grpSp>
      <p:grpSp>
        <p:nvGrpSpPr>
          <p:cNvPr id="380" name="Google Shape;380;p32"/>
          <p:cNvGrpSpPr/>
          <p:nvPr/>
        </p:nvGrpSpPr>
        <p:grpSpPr>
          <a:xfrm>
            <a:off x="1886050" y="4513225"/>
            <a:ext cx="6531225" cy="1254600"/>
            <a:chOff x="2000350" y="3643275"/>
            <a:chExt cx="6531225" cy="1254600"/>
          </a:xfrm>
        </p:grpSpPr>
        <p:sp>
          <p:nvSpPr>
            <p:cNvPr id="381" name="Google Shape;381;p32"/>
            <p:cNvSpPr/>
            <p:nvPr/>
          </p:nvSpPr>
          <p:spPr>
            <a:xfrm>
              <a:off x="6678475" y="3643275"/>
              <a:ext cx="1853100" cy="12546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fr" sz="900">
                  <a:solidFill>
                    <a:srgbClr val="FF009E"/>
                  </a:solidFill>
                </a:rPr>
                <a:t>Communication</a:t>
              </a:r>
              <a:endParaRPr b="1" sz="500">
                <a:solidFill>
                  <a:srgbClr val="FF009E"/>
                </a:solidFill>
              </a:endParaRPr>
            </a:p>
          </p:txBody>
        </p:sp>
        <p:sp>
          <p:nvSpPr>
            <p:cNvPr id="382" name="Google Shape;382;p32"/>
            <p:cNvSpPr/>
            <p:nvPr/>
          </p:nvSpPr>
          <p:spPr>
            <a:xfrm flipH="1">
              <a:off x="2000350" y="4109325"/>
              <a:ext cx="5014500" cy="788400"/>
            </a:xfrm>
            <a:prstGeom prst="parallelogram">
              <a:avLst>
                <a:gd fmla="val 4092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009E"/>
                  </a:solidFill>
                </a:rPr>
                <a:t>Est-ce que tous les membres du groupe ont participé ? Est-ce que la présentation (supports et prestation orale) a été professionnelle et de qualité ? Est-ce que l’équipe a remporté l’adhésion de l’auditoire ?</a:t>
              </a:r>
              <a:endParaRPr sz="1000">
                <a:solidFill>
                  <a:srgbClr val="FF009E"/>
                </a:solidFill>
              </a:endParaRPr>
            </a:p>
          </p:txBody>
        </p:sp>
      </p:grpSp>
      <p:sp>
        <p:nvSpPr>
          <p:cNvPr id="383" name="Google Shape;383;p32"/>
          <p:cNvSpPr/>
          <p:nvPr/>
        </p:nvSpPr>
        <p:spPr>
          <a:xfrm>
            <a:off x="6057900" y="1631950"/>
            <a:ext cx="1244700" cy="597000"/>
          </a:xfrm>
          <a:prstGeom prst="roundRect">
            <a:avLst>
              <a:gd fmla="val 16667" name="adj"/>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674EA7"/>
                </a:solidFill>
              </a:rPr>
              <a:t>/ 5</a:t>
            </a:r>
            <a:endParaRPr>
              <a:solidFill>
                <a:srgbClr val="674EA7"/>
              </a:solidFill>
            </a:endParaRPr>
          </a:p>
        </p:txBody>
      </p:sp>
      <p:sp>
        <p:nvSpPr>
          <p:cNvPr id="384" name="Google Shape;384;p32"/>
          <p:cNvSpPr/>
          <p:nvPr/>
        </p:nvSpPr>
        <p:spPr>
          <a:xfrm>
            <a:off x="6594150" y="5951821"/>
            <a:ext cx="1823100" cy="3849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fr">
                <a:solidFill>
                  <a:schemeClr val="accent1"/>
                </a:solidFill>
              </a:rPr>
              <a:t>total:        </a:t>
            </a:r>
            <a:r>
              <a:rPr b="1" lang="fr">
                <a:solidFill>
                  <a:schemeClr val="accent1"/>
                </a:solidFill>
              </a:rPr>
              <a:t>/ 20</a:t>
            </a:r>
            <a:endParaRPr b="1">
              <a:solidFill>
                <a:schemeClr val="accent1"/>
              </a:solidFill>
            </a:endParaRPr>
          </a:p>
        </p:txBody>
      </p:sp>
      <p:sp>
        <p:nvSpPr>
          <p:cNvPr id="385" name="Google Shape;385;p32"/>
          <p:cNvSpPr/>
          <p:nvPr/>
        </p:nvSpPr>
        <p:spPr>
          <a:xfrm>
            <a:off x="1784350" y="2647950"/>
            <a:ext cx="1244700" cy="5970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CC0000"/>
                </a:solidFill>
              </a:rPr>
              <a:t>/ 5</a:t>
            </a:r>
            <a:endParaRPr>
              <a:solidFill>
                <a:srgbClr val="CC0000"/>
              </a:solidFill>
            </a:endParaRPr>
          </a:p>
        </p:txBody>
      </p:sp>
      <p:sp>
        <p:nvSpPr>
          <p:cNvPr id="386" name="Google Shape;386;p32"/>
          <p:cNvSpPr/>
          <p:nvPr/>
        </p:nvSpPr>
        <p:spPr>
          <a:xfrm>
            <a:off x="5981700" y="3949700"/>
            <a:ext cx="1244700" cy="597000"/>
          </a:xfrm>
          <a:prstGeom prst="roundRect">
            <a:avLst>
              <a:gd fmla="val 16667" name="adj"/>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38761D"/>
                </a:solidFill>
              </a:rPr>
              <a:t>/ 5</a:t>
            </a:r>
            <a:endParaRPr>
              <a:solidFill>
                <a:srgbClr val="38761D"/>
              </a:solidFill>
            </a:endParaRPr>
          </a:p>
        </p:txBody>
      </p:sp>
      <p:sp>
        <p:nvSpPr>
          <p:cNvPr id="387" name="Google Shape;387;p32"/>
          <p:cNvSpPr/>
          <p:nvPr/>
        </p:nvSpPr>
        <p:spPr>
          <a:xfrm>
            <a:off x="571500" y="5080000"/>
            <a:ext cx="1244700" cy="597000"/>
          </a:xfrm>
          <a:prstGeom prst="roundRect">
            <a:avLst>
              <a:gd fmla="val 16667" name="adj"/>
            </a:avLst>
          </a:prstGeom>
          <a:noFill/>
          <a:ln cap="flat" cmpd="sng" w="28575">
            <a:solidFill>
              <a:srgbClr val="FF00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rgbClr val="FF00FF"/>
                </a:solidFill>
              </a:rPr>
              <a:t>/ 5</a:t>
            </a:r>
            <a:endParaRPr>
              <a:solidFill>
                <a:srgbClr val="FF00FF"/>
              </a:solidFill>
            </a:endParaRPr>
          </a:p>
        </p:txBody>
      </p:sp>
      <p:sp>
        <p:nvSpPr>
          <p:cNvPr id="388" name="Google Shape;388;p32"/>
          <p:cNvSpPr txBox="1"/>
          <p:nvPr/>
        </p:nvSpPr>
        <p:spPr>
          <a:xfrm>
            <a:off x="5568950" y="6005213"/>
            <a:ext cx="8256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5: outstanding</a:t>
            </a:r>
            <a:endParaRPr sz="800">
              <a:solidFill>
                <a:schemeClr val="dk2"/>
              </a:solidFill>
            </a:endParaRPr>
          </a:p>
        </p:txBody>
      </p:sp>
      <p:sp>
        <p:nvSpPr>
          <p:cNvPr id="389" name="Google Shape;389;p32"/>
          <p:cNvSpPr txBox="1"/>
          <p:nvPr/>
        </p:nvSpPr>
        <p:spPr>
          <a:xfrm>
            <a:off x="63835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800">
                <a:solidFill>
                  <a:schemeClr val="dk2"/>
                </a:solidFill>
              </a:rPr>
              <a:t>0: absent	</a:t>
            </a:r>
            <a:endParaRPr sz="1800">
              <a:solidFill>
                <a:schemeClr val="dk2"/>
              </a:solidFill>
            </a:endParaRPr>
          </a:p>
        </p:txBody>
      </p:sp>
      <p:sp>
        <p:nvSpPr>
          <p:cNvPr id="390" name="Google Shape;390;p32"/>
          <p:cNvSpPr txBox="1"/>
          <p:nvPr/>
        </p:nvSpPr>
        <p:spPr>
          <a:xfrm>
            <a:off x="162447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1: insufficient</a:t>
            </a:r>
            <a:endParaRPr sz="1800">
              <a:solidFill>
                <a:schemeClr val="dk2"/>
              </a:solidFill>
            </a:endParaRPr>
          </a:p>
        </p:txBody>
      </p:sp>
      <p:sp>
        <p:nvSpPr>
          <p:cNvPr id="391" name="Google Shape;391;p32"/>
          <p:cNvSpPr txBox="1"/>
          <p:nvPr/>
        </p:nvSpPr>
        <p:spPr>
          <a:xfrm>
            <a:off x="261059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2: fragile</a:t>
            </a:r>
            <a:endParaRPr sz="1800">
              <a:solidFill>
                <a:schemeClr val="dk2"/>
              </a:solidFill>
            </a:endParaRPr>
          </a:p>
        </p:txBody>
      </p:sp>
      <p:sp>
        <p:nvSpPr>
          <p:cNvPr id="392" name="Google Shape;392;p32"/>
          <p:cNvSpPr txBox="1"/>
          <p:nvPr/>
        </p:nvSpPr>
        <p:spPr>
          <a:xfrm>
            <a:off x="359671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3: ok / good</a:t>
            </a:r>
            <a:endParaRPr sz="1800">
              <a:solidFill>
                <a:schemeClr val="dk2"/>
              </a:solidFill>
            </a:endParaRPr>
          </a:p>
        </p:txBody>
      </p:sp>
      <p:sp>
        <p:nvSpPr>
          <p:cNvPr id="393" name="Google Shape;393;p32"/>
          <p:cNvSpPr txBox="1"/>
          <p:nvPr/>
        </p:nvSpPr>
        <p:spPr>
          <a:xfrm>
            <a:off x="4582830" y="6007763"/>
            <a:ext cx="908100" cy="2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solidFill>
                  <a:schemeClr val="dk2"/>
                </a:solidFill>
              </a:rPr>
              <a:t>4: strong</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73" name="Google Shape;73;p15"/>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Quelle fonction de l’entreprise votre équipe représente-t-elle?</a:t>
            </a:r>
            <a:endParaRPr b="1" sz="1600">
              <a:solidFill>
                <a:srgbClr val="A64D79"/>
              </a:solidFill>
            </a:endParaRPr>
          </a:p>
        </p:txBody>
      </p:sp>
      <p:sp>
        <p:nvSpPr>
          <p:cNvPr id="74" name="Google Shape;74;p15"/>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a:t>
            </a:r>
            <a:r>
              <a:rPr lang="fr" sz="1200"/>
              <a:t>:   _______________________________</a:t>
            </a:r>
            <a:endParaRPr sz="1200"/>
          </a:p>
        </p:txBody>
      </p:sp>
      <p:sp>
        <p:nvSpPr>
          <p:cNvPr id="75" name="Google Shape;75;p1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76" name="Google Shape;76;p15"/>
          <p:cNvSpPr/>
          <p:nvPr/>
        </p:nvSpPr>
        <p:spPr>
          <a:xfrm>
            <a:off x="854475"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Bureau d’étude / innovation</a:t>
            </a:r>
            <a:endParaRPr/>
          </a:p>
        </p:txBody>
      </p:sp>
      <p:sp>
        <p:nvSpPr>
          <p:cNvPr id="77" name="Google Shape;77;p15"/>
          <p:cNvSpPr/>
          <p:nvPr/>
        </p:nvSpPr>
        <p:spPr>
          <a:xfrm>
            <a:off x="3460743"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Marketing</a:t>
            </a:r>
            <a:endParaRPr/>
          </a:p>
        </p:txBody>
      </p:sp>
      <p:sp>
        <p:nvSpPr>
          <p:cNvPr id="78" name="Google Shape;78;p15"/>
          <p:cNvSpPr/>
          <p:nvPr/>
        </p:nvSpPr>
        <p:spPr>
          <a:xfrm>
            <a:off x="3460743"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Ventes</a:t>
            </a:r>
            <a:endParaRPr/>
          </a:p>
        </p:txBody>
      </p:sp>
      <p:sp>
        <p:nvSpPr>
          <p:cNvPr id="79" name="Google Shape;79;p15"/>
          <p:cNvSpPr/>
          <p:nvPr/>
        </p:nvSpPr>
        <p:spPr>
          <a:xfrm>
            <a:off x="854475"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Production</a:t>
            </a:r>
            <a:endParaRPr/>
          </a:p>
        </p:txBody>
      </p:sp>
      <p:sp>
        <p:nvSpPr>
          <p:cNvPr id="80" name="Google Shape;80;p15"/>
          <p:cNvSpPr/>
          <p:nvPr/>
        </p:nvSpPr>
        <p:spPr>
          <a:xfrm>
            <a:off x="854475"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Finance</a:t>
            </a:r>
            <a:endParaRPr/>
          </a:p>
        </p:txBody>
      </p:sp>
      <p:sp>
        <p:nvSpPr>
          <p:cNvPr id="81" name="Google Shape;81;p15"/>
          <p:cNvSpPr/>
          <p:nvPr/>
        </p:nvSpPr>
        <p:spPr>
          <a:xfrm>
            <a:off x="3460743"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RH</a:t>
            </a:r>
            <a:endParaRPr/>
          </a:p>
        </p:txBody>
      </p:sp>
      <p:sp>
        <p:nvSpPr>
          <p:cNvPr id="82" name="Google Shape;82;p15"/>
          <p:cNvSpPr/>
          <p:nvPr/>
        </p:nvSpPr>
        <p:spPr>
          <a:xfrm>
            <a:off x="854475"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Direction générale</a:t>
            </a:r>
            <a:endParaRPr/>
          </a:p>
        </p:txBody>
      </p:sp>
      <p:sp>
        <p:nvSpPr>
          <p:cNvPr id="83" name="Google Shape;83;p15"/>
          <p:cNvSpPr/>
          <p:nvPr/>
        </p:nvSpPr>
        <p:spPr>
          <a:xfrm>
            <a:off x="3460743"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Juridique</a:t>
            </a:r>
            <a:endParaRPr/>
          </a:p>
        </p:txBody>
      </p:sp>
      <p:sp>
        <p:nvSpPr>
          <p:cNvPr id="84" name="Google Shape;84;p15"/>
          <p:cNvSpPr/>
          <p:nvPr/>
        </p:nvSpPr>
        <p:spPr>
          <a:xfrm>
            <a:off x="6067010" y="108940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Services généraux</a:t>
            </a:r>
            <a:endParaRPr/>
          </a:p>
        </p:txBody>
      </p:sp>
      <p:sp>
        <p:nvSpPr>
          <p:cNvPr id="85" name="Google Shape;85;p15"/>
          <p:cNvSpPr/>
          <p:nvPr/>
        </p:nvSpPr>
        <p:spPr>
          <a:xfrm>
            <a:off x="6067010" y="245257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Direction digitale</a:t>
            </a:r>
            <a:endParaRPr/>
          </a:p>
        </p:txBody>
      </p:sp>
      <p:sp>
        <p:nvSpPr>
          <p:cNvPr id="86" name="Google Shape;86;p15"/>
          <p:cNvSpPr/>
          <p:nvPr/>
        </p:nvSpPr>
        <p:spPr>
          <a:xfrm>
            <a:off x="6067010" y="3815750"/>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DSI</a:t>
            </a:r>
            <a:endParaRPr/>
          </a:p>
        </p:txBody>
      </p:sp>
      <p:sp>
        <p:nvSpPr>
          <p:cNvPr id="87" name="Google Shape;87;p15"/>
          <p:cNvSpPr/>
          <p:nvPr/>
        </p:nvSpPr>
        <p:spPr>
          <a:xfrm>
            <a:off x="6067010" y="5130125"/>
            <a:ext cx="2241900" cy="101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 clientèle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93" name="Google Shape;93;p16"/>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Le but de la méthode DDBM</a:t>
            </a:r>
            <a:endParaRPr b="1" sz="1600">
              <a:solidFill>
                <a:srgbClr val="A64D79"/>
              </a:solidFill>
            </a:endParaRPr>
          </a:p>
        </p:txBody>
      </p:sp>
      <p:sp>
        <p:nvSpPr>
          <p:cNvPr id="94" name="Google Shape;94;p16"/>
          <p:cNvSpPr txBox="1"/>
          <p:nvPr/>
        </p:nvSpPr>
        <p:spPr>
          <a:xfrm>
            <a:off x="1317525" y="1089150"/>
            <a:ext cx="67725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Aujourd’hui, les défis stratégiques des entreprises sont très souvent liées à la transformation digitale. </a:t>
            </a:r>
            <a:r>
              <a:rPr b="1" lang="fr"/>
              <a:t>Exemples</a:t>
            </a:r>
            <a:r>
              <a:rPr lang="fr"/>
              <a: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fr" sz="1100"/>
              <a:t>surmonter de forts coûts logistiques en traçant / organisant mieux ses approvisionnements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produire une meilleure qualité, à moindre coût, et à déchets moindres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développer des produits innovants, pratiques, “intelligents”’, utiles, grâce à l’analyse de données et l’IA</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changer son business model: d’un modèle de vente à un modèle d’abonnement à une plateforme</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améliorer sa compliance et sa communication avec une meilleure traçabilité / gouvernance des ses flux d’informations et de produits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renouveler les interfaces et les circuits de distributions pour que vos produits et services soient accessibles à vos utilisateurs le plus aisément et largement, sur tous les canaux</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mieux maîtriser ses budgets et l’efficacité de ses activités supports (marketing, finance, RH…) grâce à un meilleur reporting.</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améliorer sa prospection client et ses conversions pour développer son activité</a:t>
            </a:r>
            <a:endParaRPr sz="1100"/>
          </a:p>
          <a:p>
            <a:pPr indent="0" lvl="0" marL="0" rtl="0" algn="l">
              <a:spcBef>
                <a:spcPts val="0"/>
              </a:spcBef>
              <a:spcAft>
                <a:spcPts val="0"/>
              </a:spcAft>
              <a:buNone/>
            </a:pPr>
            <a:r>
              <a:t/>
            </a:r>
            <a:endParaRPr sz="1100"/>
          </a:p>
        </p:txBody>
      </p:sp>
      <p:sp>
        <p:nvSpPr>
          <p:cNvPr id="95" name="Google Shape;95;p16"/>
          <p:cNvSpPr txBox="1"/>
          <p:nvPr/>
        </p:nvSpPr>
        <p:spPr>
          <a:xfrm>
            <a:off x="1021050" y="5596800"/>
            <a:ext cx="7165200" cy="615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fr"/>
              <a:t>La méthode DDBM déroulée dans les slides suivants est un guide d’action pour identifier ces défis et y répondre en mettant la donnée et l’IA en action.</a:t>
            </a:r>
            <a:endParaRPr i="1"/>
          </a:p>
        </p:txBody>
      </p:sp>
      <p:sp>
        <p:nvSpPr>
          <p:cNvPr id="96" name="Google Shape;96;p1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97" name="Google Shape;97;p16"/>
          <p:cNvSpPr txBox="1"/>
          <p:nvPr/>
        </p:nvSpPr>
        <p:spPr>
          <a:xfrm>
            <a:off x="4490200" y="2635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03" name="Google Shape;103;p17"/>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Une première étape fondamentale</a:t>
            </a:r>
            <a:endParaRPr b="1" sz="1600">
              <a:solidFill>
                <a:srgbClr val="A64D79"/>
              </a:solidFill>
            </a:endParaRPr>
          </a:p>
        </p:txBody>
      </p:sp>
      <p:sp>
        <p:nvSpPr>
          <p:cNvPr id="104" name="Google Shape;104;p17"/>
          <p:cNvSpPr txBox="1"/>
          <p:nvPr/>
        </p:nvSpPr>
        <p:spPr>
          <a:xfrm>
            <a:off x="1350250" y="1501238"/>
            <a:ext cx="6772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Nous allons commencer par nommer les objectifs stratégiques de l’entreprise.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Une entreprise a typiquement de nombreux dossiers brûlants. Mais faire de la stratégie c’est … savoir choisir les priorités essentielles.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Dans le slide suivant, identifiez </a:t>
            </a:r>
            <a:r>
              <a:rPr lang="fr" u="sng"/>
              <a:t>le</a:t>
            </a:r>
            <a:r>
              <a:rPr lang="fr"/>
              <a:t> dossier critique pour l’entreprise à l’horizon des 3 à 5 prochaines années.</a:t>
            </a:r>
            <a:endParaRPr/>
          </a:p>
          <a:p>
            <a:pPr indent="0" lvl="0" marL="0" rtl="0" algn="l">
              <a:spcBef>
                <a:spcPts val="0"/>
              </a:spcBef>
              <a:spcAft>
                <a:spcPts val="0"/>
              </a:spcAft>
              <a:buNone/>
            </a:pPr>
            <a:r>
              <a:t/>
            </a:r>
            <a:endParaRPr/>
          </a:p>
        </p:txBody>
      </p:sp>
      <p:sp>
        <p:nvSpPr>
          <p:cNvPr id="105" name="Google Shape;105;p1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pic>
        <p:nvPicPr>
          <p:cNvPr id="106" name="Google Shape;106;p17"/>
          <p:cNvPicPr preferRelativeResize="0"/>
          <p:nvPr/>
        </p:nvPicPr>
        <p:blipFill>
          <a:blip r:embed="rId3">
            <a:alphaModFix/>
          </a:blip>
          <a:stretch>
            <a:fillRect/>
          </a:stretch>
        </p:blipFill>
        <p:spPr>
          <a:xfrm>
            <a:off x="5714648" y="3876248"/>
            <a:ext cx="1129000" cy="1712375"/>
          </a:xfrm>
          <a:prstGeom prst="rect">
            <a:avLst/>
          </a:prstGeom>
          <a:noFill/>
          <a:ln cap="flat" cmpd="sng" w="28575">
            <a:solidFill>
              <a:srgbClr val="A64D79"/>
            </a:solidFill>
            <a:prstDash val="solid"/>
            <a:round/>
            <a:headEnd len="sm" w="sm" type="none"/>
            <a:tailEnd len="sm" w="sm" type="none"/>
          </a:ln>
        </p:spPr>
      </p:pic>
      <p:sp>
        <p:nvSpPr>
          <p:cNvPr id="107" name="Google Shape;107;p17"/>
          <p:cNvSpPr txBox="1"/>
          <p:nvPr/>
        </p:nvSpPr>
        <p:spPr>
          <a:xfrm>
            <a:off x="4968950" y="5710500"/>
            <a:ext cx="271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fr" sz="1000"/>
              <a:t>si vous ne deviez lire qu’un livre de stratégie</a:t>
            </a:r>
            <a:endParaRPr i="1" sz="1000"/>
          </a:p>
        </p:txBody>
      </p:sp>
      <p:sp>
        <p:nvSpPr>
          <p:cNvPr id="108" name="Google Shape;108;p17"/>
          <p:cNvSpPr txBox="1"/>
          <p:nvPr/>
        </p:nvSpPr>
        <p:spPr>
          <a:xfrm>
            <a:off x="4642600" y="415975"/>
            <a:ext cx="4063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t>Nom de groupe:   _______________________________</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14" name="Google Shape;114;p18"/>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Canevas</a:t>
            </a:r>
            <a:r>
              <a:rPr b="1" lang="fr" sz="1600">
                <a:solidFill>
                  <a:srgbClr val="FF0000"/>
                </a:solidFill>
              </a:rPr>
              <a:t> </a:t>
            </a:r>
            <a:r>
              <a:rPr b="1" lang="fr" sz="1600">
                <a:solidFill>
                  <a:srgbClr val="A64D79"/>
                </a:solidFill>
              </a:rPr>
              <a:t>#01 - Objectifs stratégiques</a:t>
            </a:r>
            <a:endParaRPr b="1" sz="1600">
              <a:solidFill>
                <a:srgbClr val="A64D79"/>
              </a:solidFill>
            </a:endParaRPr>
          </a:p>
        </p:txBody>
      </p:sp>
      <p:sp>
        <p:nvSpPr>
          <p:cNvPr id="115" name="Google Shape;115;p18"/>
          <p:cNvSpPr/>
          <p:nvPr/>
        </p:nvSpPr>
        <p:spPr>
          <a:xfrm>
            <a:off x="505500" y="843200"/>
            <a:ext cx="5475600" cy="25011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1200"/>
              <a:t>“Dans 5 ans, </a:t>
            </a:r>
            <a:r>
              <a:rPr b="1" lang="fr" sz="1200"/>
              <a:t>nous devons être les leaders de:</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fr" sz="1200"/>
              <a:t>………………………………………………………………………………….</a:t>
            </a:r>
            <a:endParaRPr i="1" sz="1600">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lang="fr" sz="1200"/>
              <a:t>“</a:t>
            </a:r>
            <a:r>
              <a:rPr b="1" lang="fr" sz="1200"/>
              <a:t>En offrant</a:t>
            </a:r>
            <a:r>
              <a:rPr lang="fr" sz="1200"/>
              <a:t> …………………………</a:t>
            </a:r>
            <a:r>
              <a:rPr lang="fr"/>
              <a:t>…………...</a:t>
            </a:r>
            <a:r>
              <a:rPr b="1" lang="fr" sz="1200"/>
              <a:t>à  </a:t>
            </a:r>
            <a:r>
              <a:rPr lang="fr"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Pour y parvenir, nous devons relever ce (ou ces) défi stratégique: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#1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#2  </a:t>
            </a:r>
            <a:r>
              <a:rPr lang="fr" sz="1200">
                <a:solidFill>
                  <a:schemeClr val="dk1"/>
                </a:solidFill>
              </a:rPr>
              <a:t>……………………………………………………………………</a:t>
            </a:r>
            <a:endParaRPr sz="1200" u="sng"/>
          </a:p>
        </p:txBody>
      </p:sp>
      <p:pic>
        <p:nvPicPr>
          <p:cNvPr id="116" name="Google Shape;116;p18"/>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117" name="Google Shape;117;p18"/>
          <p:cNvSpPr/>
          <p:nvPr/>
        </p:nvSpPr>
        <p:spPr>
          <a:xfrm>
            <a:off x="2113150" y="40881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Ou, exprimé de façon libre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118" name="Google Shape;118;p18"/>
          <p:cNvSpPr/>
          <p:nvPr/>
        </p:nvSpPr>
        <p:spPr>
          <a:xfrm>
            <a:off x="6349350" y="1011450"/>
            <a:ext cx="2066100" cy="25371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300"/>
              <a:t>qu’est-ce qu’un</a:t>
            </a:r>
            <a:br>
              <a:rPr lang="fr" sz="1300"/>
            </a:br>
            <a:r>
              <a:rPr lang="fr" sz="1300"/>
              <a:t>“</a:t>
            </a:r>
            <a:r>
              <a:rPr b="1" lang="fr" sz="1300"/>
              <a:t>défi stratégique</a:t>
            </a:r>
            <a:r>
              <a:rPr lang="fr" sz="1300"/>
              <a:t>”?</a:t>
            </a:r>
            <a:endParaRPr sz="1300"/>
          </a:p>
          <a:p>
            <a:pPr indent="0" lvl="0" marL="0" rtl="0" algn="l">
              <a:spcBef>
                <a:spcPts val="0"/>
              </a:spcBef>
              <a:spcAft>
                <a:spcPts val="0"/>
              </a:spcAft>
              <a:buNone/>
            </a:pPr>
            <a:r>
              <a:t/>
            </a:r>
            <a:endParaRPr sz="1000"/>
          </a:p>
          <a:p>
            <a:pPr indent="0" lvl="0" marL="0" rtl="0" algn="l">
              <a:spcBef>
                <a:spcPts val="0"/>
              </a:spcBef>
              <a:spcAft>
                <a:spcPts val="0"/>
              </a:spcAft>
              <a:buNone/>
            </a:pPr>
            <a:r>
              <a:rPr lang="fr" sz="1000"/>
              <a:t>C’est une faiblesse ou une menace qui compromet la </a:t>
            </a:r>
            <a:r>
              <a:rPr lang="fr" sz="1000"/>
              <a:t>viabilité</a:t>
            </a:r>
            <a:r>
              <a:rPr lang="fr" sz="1000"/>
              <a:t> de l’entreprise à moyen terme.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fr" sz="1000"/>
              <a:t>Ou bien, c’est un avantage à acquérir, ou une opportunité à saisir, qui permettraient à l’entreprise d’assurer son développement.</a:t>
            </a:r>
            <a:endParaRPr sz="1000"/>
          </a:p>
          <a:p>
            <a:pPr indent="0" lvl="0" marL="0" rtl="0" algn="l">
              <a:spcBef>
                <a:spcPts val="0"/>
              </a:spcBef>
              <a:spcAft>
                <a:spcPts val="0"/>
              </a:spcAft>
              <a:buNone/>
            </a:pPr>
            <a:r>
              <a:t/>
            </a:r>
            <a:endParaRPr sz="1000"/>
          </a:p>
        </p:txBody>
      </p:sp>
      <p:sp>
        <p:nvSpPr>
          <p:cNvPr id="119" name="Google Shape;119;p1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p:nvPr/>
        </p:nvSpPr>
        <p:spPr>
          <a:xfrm>
            <a:off x="505500" y="815988"/>
            <a:ext cx="8196300" cy="56247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125" name="Google Shape;125;p19"/>
          <p:cNvSpPr txBox="1"/>
          <p:nvPr/>
        </p:nvSpPr>
        <p:spPr>
          <a:xfrm>
            <a:off x="1350250" y="1272638"/>
            <a:ext cx="67725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t>Nous pouvons maintenant réfléchir à la meilleure façon de relever ce défi stratégique.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Un défi stratégique est souvent tellement “gigantesque” qu’il ne se résout pas avec “un projet”. Il faut découper la réponse en sous-projets.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Cet ensemble de sous-projets va contribuer à atteindre et relever le défi posé.</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Comment définir, identifier un de ces sous-projets?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Nous proposons la méthode suivante: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solidFill>
                  <a:srgbClr val="A64D79"/>
                </a:solidFill>
              </a:rPr>
              <a:t>Identifions les parties prenantes impactées par ce défi stratégique, et le projet sera alors la solution qui s’adressera à leurs besoins.</a:t>
            </a:r>
            <a:endParaRPr i="1" sz="1200">
              <a:solidFill>
                <a:srgbClr val="A64D79"/>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Exemples:</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fr" sz="1200"/>
              <a:t>si notre défi stratégique est la réduction des coûts logistiques, alors la partie prenante pourrait être l’équipe gérant la logistique.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fr" sz="1200"/>
              <a:t>si notre défi stratégique est une meilleure qualité de service, alors la partie prenante peut être un segment de clientèle, ou les account managers, ou les distributeurs</a:t>
            </a:r>
            <a:endParaRPr sz="1200"/>
          </a:p>
        </p:txBody>
      </p:sp>
      <p:sp>
        <p:nvSpPr>
          <p:cNvPr id="126" name="Google Shape;126;p19"/>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A64D79"/>
                </a:solidFill>
              </a:rPr>
              <a:t>Un projet… au service de qui?</a:t>
            </a:r>
            <a:endParaRPr b="1" sz="1600">
              <a:solidFill>
                <a:srgbClr val="A64D79"/>
              </a:solidFill>
            </a:endParaRPr>
          </a:p>
        </p:txBody>
      </p:sp>
      <p:sp>
        <p:nvSpPr>
          <p:cNvPr id="127" name="Google Shape;127;p1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438075" y="68550"/>
            <a:ext cx="82638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CC0000"/>
                </a:solidFill>
              </a:rPr>
              <a:t>Canevas #02 - </a:t>
            </a:r>
            <a:r>
              <a:rPr b="1" lang="fr">
                <a:solidFill>
                  <a:srgbClr val="CC0000"/>
                </a:solidFill>
              </a:rPr>
              <a:t>quelle partie prenante votre projet va-t-il servir? (cochez une seule option)</a:t>
            </a:r>
            <a:endParaRPr b="1">
              <a:solidFill>
                <a:srgbClr val="CC0000"/>
              </a:solidFill>
            </a:endParaRPr>
          </a:p>
        </p:txBody>
      </p:sp>
      <p:sp>
        <p:nvSpPr>
          <p:cNvPr id="133" name="Google Shape;133;p20"/>
          <p:cNvSpPr/>
          <p:nvPr/>
        </p:nvSpPr>
        <p:spPr>
          <a:xfrm>
            <a:off x="210725" y="818500"/>
            <a:ext cx="8491200" cy="56223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134" name="Google Shape;134;p20"/>
          <p:cNvSpPr txBox="1"/>
          <p:nvPr/>
        </p:nvSpPr>
        <p:spPr>
          <a:xfrm>
            <a:off x="597575" y="1542437"/>
            <a:ext cx="15519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Siège social / Services centraux / Fonctions supports</a:t>
            </a:r>
            <a:endParaRPr sz="1100"/>
          </a:p>
        </p:txBody>
      </p:sp>
      <p:pic>
        <p:nvPicPr>
          <p:cNvPr descr="office.png" id="135" name="Google Shape;135;p20"/>
          <p:cNvPicPr preferRelativeResize="0"/>
          <p:nvPr/>
        </p:nvPicPr>
        <p:blipFill>
          <a:blip r:embed="rId3">
            <a:alphaModFix/>
          </a:blip>
          <a:stretch>
            <a:fillRect/>
          </a:stretch>
        </p:blipFill>
        <p:spPr>
          <a:xfrm>
            <a:off x="1054670" y="855400"/>
            <a:ext cx="556543" cy="556547"/>
          </a:xfrm>
          <a:prstGeom prst="rect">
            <a:avLst/>
          </a:prstGeom>
          <a:noFill/>
          <a:ln>
            <a:noFill/>
          </a:ln>
        </p:spPr>
      </p:pic>
      <p:pic>
        <p:nvPicPr>
          <p:cNvPr descr="factory.png" id="136" name="Google Shape;136;p20"/>
          <p:cNvPicPr preferRelativeResize="0"/>
          <p:nvPr/>
        </p:nvPicPr>
        <p:blipFill>
          <a:blip r:embed="rId4">
            <a:alphaModFix/>
          </a:blip>
          <a:stretch>
            <a:fillRect/>
          </a:stretch>
        </p:blipFill>
        <p:spPr>
          <a:xfrm>
            <a:off x="1006850" y="2341600"/>
            <a:ext cx="707100" cy="707100"/>
          </a:xfrm>
          <a:prstGeom prst="rect">
            <a:avLst/>
          </a:prstGeom>
          <a:noFill/>
          <a:ln>
            <a:noFill/>
          </a:ln>
        </p:spPr>
      </p:pic>
      <p:sp>
        <p:nvSpPr>
          <p:cNvPr id="137" name="Google Shape;137;p20"/>
          <p:cNvSpPr txBox="1"/>
          <p:nvPr/>
        </p:nvSpPr>
        <p:spPr>
          <a:xfrm>
            <a:off x="597575" y="2958075"/>
            <a:ext cx="15519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100"/>
              <a:t>Production</a:t>
            </a:r>
            <a:endParaRPr sz="1100"/>
          </a:p>
        </p:txBody>
      </p:sp>
      <p:pic>
        <p:nvPicPr>
          <p:cNvPr id="138" name="Google Shape;138;p20"/>
          <p:cNvPicPr preferRelativeResize="0"/>
          <p:nvPr/>
        </p:nvPicPr>
        <p:blipFill>
          <a:blip r:embed="rId5">
            <a:alphaModFix/>
          </a:blip>
          <a:stretch>
            <a:fillRect/>
          </a:stretch>
        </p:blipFill>
        <p:spPr>
          <a:xfrm>
            <a:off x="1071622" y="3777825"/>
            <a:ext cx="556550" cy="556550"/>
          </a:xfrm>
          <a:prstGeom prst="rect">
            <a:avLst/>
          </a:prstGeom>
          <a:noFill/>
          <a:ln>
            <a:noFill/>
          </a:ln>
        </p:spPr>
      </p:pic>
      <p:pic>
        <p:nvPicPr>
          <p:cNvPr id="139" name="Google Shape;139;p20"/>
          <p:cNvPicPr preferRelativeResize="0"/>
          <p:nvPr/>
        </p:nvPicPr>
        <p:blipFill>
          <a:blip r:embed="rId6">
            <a:alphaModFix/>
          </a:blip>
          <a:stretch>
            <a:fillRect/>
          </a:stretch>
        </p:blipFill>
        <p:spPr>
          <a:xfrm>
            <a:off x="1010775" y="5239829"/>
            <a:ext cx="556550" cy="556550"/>
          </a:xfrm>
          <a:prstGeom prst="rect">
            <a:avLst/>
          </a:prstGeom>
          <a:noFill/>
          <a:ln>
            <a:noFill/>
          </a:ln>
        </p:spPr>
      </p:pic>
      <p:sp>
        <p:nvSpPr>
          <p:cNvPr id="140" name="Google Shape;140;p20"/>
          <p:cNvSpPr txBox="1"/>
          <p:nvPr/>
        </p:nvSpPr>
        <p:spPr>
          <a:xfrm>
            <a:off x="904578" y="4408725"/>
            <a:ext cx="1338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Clients / utilisateurs</a:t>
            </a:r>
            <a:endParaRPr sz="1100"/>
          </a:p>
        </p:txBody>
      </p:sp>
      <p:sp>
        <p:nvSpPr>
          <p:cNvPr id="141" name="Google Shape;141;p20"/>
          <p:cNvSpPr txBox="1"/>
          <p:nvPr/>
        </p:nvSpPr>
        <p:spPr>
          <a:xfrm>
            <a:off x="605575" y="5857325"/>
            <a:ext cx="19182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solidFill>
                  <a:schemeClr val="dk1"/>
                </a:solidFill>
              </a:rPr>
              <a:t>nouveaux</a:t>
            </a:r>
            <a:r>
              <a:rPr lang="fr" sz="1100">
                <a:solidFill>
                  <a:schemeClr val="dk1"/>
                </a:solidFill>
              </a:rPr>
              <a:t> c</a:t>
            </a:r>
            <a:r>
              <a:rPr lang="fr" sz="1100">
                <a:solidFill>
                  <a:schemeClr val="dk1"/>
                </a:solidFill>
              </a:rPr>
              <a:t>lients / utilisateurs</a:t>
            </a:r>
            <a:endParaRPr/>
          </a:p>
        </p:txBody>
      </p:sp>
      <p:sp>
        <p:nvSpPr>
          <p:cNvPr id="142" name="Google Shape;142;p20"/>
          <p:cNvSpPr txBox="1"/>
          <p:nvPr/>
        </p:nvSpPr>
        <p:spPr>
          <a:xfrm>
            <a:off x="2475575" y="8185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(“comptable”, “DRH”,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3" name="Google Shape;143;p20"/>
          <p:cNvSpPr txBox="1"/>
          <p:nvPr/>
        </p:nvSpPr>
        <p:spPr>
          <a:xfrm>
            <a:off x="2569175" y="2328200"/>
            <a:ext cx="6132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service / type d’utilisateur ciblé (“technicien”, “chef de chantier”…)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4" name="Google Shape;144;p20"/>
          <p:cNvSpPr txBox="1"/>
          <p:nvPr/>
        </p:nvSpPr>
        <p:spPr>
          <a:xfrm>
            <a:off x="2569175" y="380175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segment de clientèle (“couple avec enfant”, “PME”,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fr">
                <a:solidFill>
                  <a:schemeClr val="dk1"/>
                </a:solidFill>
              </a:rPr>
              <a:t>_________________________________________________</a:t>
            </a:r>
            <a:endParaRPr/>
          </a:p>
          <a:p>
            <a:pPr indent="0" lvl="0" marL="0" rtl="0" algn="l">
              <a:spcBef>
                <a:spcPts val="0"/>
              </a:spcBef>
              <a:spcAft>
                <a:spcPts val="0"/>
              </a:spcAft>
              <a:buNone/>
            </a:pPr>
            <a:r>
              <a:t/>
            </a:r>
            <a:endParaRPr/>
          </a:p>
        </p:txBody>
      </p:sp>
      <p:sp>
        <p:nvSpPr>
          <p:cNvPr id="145" name="Google Shape;145;p20"/>
          <p:cNvSpPr txBox="1"/>
          <p:nvPr/>
        </p:nvSpPr>
        <p:spPr>
          <a:xfrm>
            <a:off x="25691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Nom du marché à cibler / nouveau segment de clientèle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46" name="Google Shape;146;p20"/>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
        <p:nvSpPr>
          <p:cNvPr id="147" name="Google Shape;147;p20"/>
          <p:cNvSpPr txBox="1"/>
          <p:nvPr/>
        </p:nvSpPr>
        <p:spPr>
          <a:xfrm>
            <a:off x="277775" y="13531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48" name="Google Shape;148;p20"/>
          <p:cNvSpPr txBox="1"/>
          <p:nvPr/>
        </p:nvSpPr>
        <p:spPr>
          <a:xfrm>
            <a:off x="277775" y="2645325"/>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49" name="Google Shape;149;p20"/>
          <p:cNvSpPr txBox="1"/>
          <p:nvPr/>
        </p:nvSpPr>
        <p:spPr>
          <a:xfrm>
            <a:off x="277775" y="39369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
        <p:nvSpPr>
          <p:cNvPr id="150" name="Google Shape;150;p20"/>
          <p:cNvSpPr txBox="1"/>
          <p:nvPr/>
        </p:nvSpPr>
        <p:spPr>
          <a:xfrm>
            <a:off x="277775" y="5227013"/>
            <a:ext cx="43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505500" y="867875"/>
            <a:ext cx="8196300" cy="55728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5776150" y="1472175"/>
            <a:ext cx="2572500" cy="282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776250" y="1387800"/>
            <a:ext cx="4701900" cy="30960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776250" y="4769475"/>
            <a:ext cx="7500000" cy="1384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nvSpPr>
        <p:spPr>
          <a:xfrm>
            <a:off x="438075" y="68550"/>
            <a:ext cx="79107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solidFill>
                  <a:srgbClr val="38761D"/>
                </a:solidFill>
              </a:rPr>
              <a:t>Canevas #03.1 (</a:t>
            </a:r>
            <a:r>
              <a:rPr b="1" lang="fr" sz="1600" u="sng">
                <a:solidFill>
                  <a:srgbClr val="38761D"/>
                </a:solidFill>
              </a:rPr>
              <a:t>version B2C</a:t>
            </a:r>
            <a:r>
              <a:rPr b="1" lang="fr" sz="1600">
                <a:solidFill>
                  <a:srgbClr val="38761D"/>
                </a:solidFill>
              </a:rPr>
              <a:t>) - définir le profil de l'utilisateur/trice</a:t>
            </a:r>
            <a:endParaRPr b="1" sz="1600">
              <a:solidFill>
                <a:srgbClr val="38761D"/>
              </a:solidFill>
            </a:endParaRPr>
          </a:p>
          <a:p>
            <a:pPr indent="0" lvl="0" marL="0" rtl="0" algn="l">
              <a:spcBef>
                <a:spcPts val="0"/>
              </a:spcBef>
              <a:spcAft>
                <a:spcPts val="0"/>
              </a:spcAft>
              <a:buNone/>
            </a:pPr>
            <a:r>
              <a:t/>
            </a:r>
            <a:endParaRPr b="1" sz="1600"/>
          </a:p>
        </p:txBody>
      </p:sp>
      <p:sp>
        <p:nvSpPr>
          <p:cNvPr id="160" name="Google Shape;160;p21"/>
          <p:cNvSpPr txBox="1"/>
          <p:nvPr/>
        </p:nvSpPr>
        <p:spPr>
          <a:xfrm>
            <a:off x="2380150" y="867875"/>
            <a:ext cx="58161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Nom de l’avatar:</a:t>
            </a:r>
            <a:r>
              <a:rPr lang="fr"/>
              <a:t> ________________________________________</a:t>
            </a:r>
            <a:endParaRPr/>
          </a:p>
        </p:txBody>
      </p:sp>
      <p:sp>
        <p:nvSpPr>
          <p:cNvPr id="161" name="Google Shape;161;p21"/>
          <p:cNvSpPr txBox="1"/>
          <p:nvPr/>
        </p:nvSpPr>
        <p:spPr>
          <a:xfrm>
            <a:off x="938450" y="1659550"/>
            <a:ext cx="47019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100"/>
              <a:t>Age</a:t>
            </a:r>
            <a:r>
              <a:rPr lang="fr" sz="1100"/>
              <a:t> : 			 	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Genre :</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Statut marital</a:t>
            </a:r>
            <a:r>
              <a:rPr lang="fr" sz="1100"/>
              <a:t>: 	 	____________________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Nombre d’enfants</a:t>
            </a:r>
            <a:r>
              <a:rPr lang="fr" sz="1100"/>
              <a:t> :		 _______________</a:t>
            </a:r>
            <a:endParaRPr sz="1100"/>
          </a:p>
          <a:p>
            <a:pPr indent="0" lvl="0" marL="0" rtl="0" algn="l">
              <a:spcBef>
                <a:spcPts val="0"/>
              </a:spcBef>
              <a:spcAft>
                <a:spcPts val="0"/>
              </a:spcAft>
              <a:buNone/>
            </a:pPr>
            <a:r>
              <a:t/>
            </a:r>
            <a:endParaRPr b="1" sz="1100"/>
          </a:p>
          <a:p>
            <a:pPr indent="0" lvl="0" marL="0" rtl="0" algn="l">
              <a:spcBef>
                <a:spcPts val="0"/>
              </a:spcBef>
              <a:spcAft>
                <a:spcPts val="0"/>
              </a:spcAft>
              <a:buNone/>
            </a:pPr>
            <a:r>
              <a:rPr b="1" lang="fr" sz="1100"/>
              <a:t>Emploi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Revenu mensuel net </a:t>
            </a:r>
            <a:r>
              <a:rPr lang="fr" sz="1100"/>
              <a:t>:	 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Pays et ville de résidence </a:t>
            </a:r>
            <a:r>
              <a:rPr lang="fr" sz="1100"/>
              <a:t>: 	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fr" sz="1100"/>
              <a:t>Formation </a:t>
            </a:r>
            <a:r>
              <a:rPr lang="fr" sz="1100"/>
              <a:t>: lycée / université / autre : ___________</a:t>
            </a:r>
            <a:endParaRPr sz="1100"/>
          </a:p>
        </p:txBody>
      </p:sp>
      <p:sp>
        <p:nvSpPr>
          <p:cNvPr id="162" name="Google Shape;162;p21"/>
          <p:cNvSpPr txBox="1"/>
          <p:nvPr/>
        </p:nvSpPr>
        <p:spPr>
          <a:xfrm>
            <a:off x="58837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t>Niveau de forme physique </a:t>
            </a:r>
            <a:r>
              <a:rPr lang="fr" sz="1100"/>
              <a:t>: </a:t>
            </a:r>
            <a:endParaRPr sz="1100"/>
          </a:p>
          <a:p>
            <a:pPr indent="0" lvl="0" marL="0" rtl="0" algn="l">
              <a:spcBef>
                <a:spcPts val="0"/>
              </a:spcBef>
              <a:spcAft>
                <a:spcPts val="0"/>
              </a:spcAft>
              <a:buNone/>
            </a:pPr>
            <a:r>
              <a:rPr lang="fr" sz="1100"/>
              <a:t>faible / moyen / fit / compétiteur	</a:t>
            </a:r>
            <a:endParaRPr sz="1100"/>
          </a:p>
          <a:p>
            <a:pPr indent="0" lvl="0" marL="0" rtl="0" algn="l">
              <a:spcBef>
                <a:spcPts val="0"/>
              </a:spcBef>
              <a:spcAft>
                <a:spcPts val="0"/>
              </a:spcAft>
              <a:buNone/>
            </a:pPr>
            <a:r>
              <a:rPr lang="fr" sz="1100"/>
              <a:t>	 </a:t>
            </a:r>
            <a:endParaRPr sz="1100"/>
          </a:p>
          <a:p>
            <a:pPr indent="0" lvl="0" marL="0" rtl="0" algn="l">
              <a:spcBef>
                <a:spcPts val="0"/>
              </a:spcBef>
              <a:spcAft>
                <a:spcPts val="0"/>
              </a:spcAft>
              <a:buNone/>
            </a:pPr>
            <a:r>
              <a:rPr i="1" lang="fr" sz="1100"/>
              <a:t>Vie sociale </a:t>
            </a:r>
            <a:r>
              <a:rPr lang="fr" sz="1100"/>
              <a:t>:</a:t>
            </a:r>
            <a:endParaRPr sz="1100"/>
          </a:p>
          <a:p>
            <a:pPr indent="0" lvl="0" marL="0" rtl="0" algn="l">
              <a:spcBef>
                <a:spcPts val="0"/>
              </a:spcBef>
              <a:spcAft>
                <a:spcPts val="0"/>
              </a:spcAft>
              <a:buNone/>
            </a:pPr>
            <a:r>
              <a:rPr lang="fr" sz="1100"/>
              <a:t>nulle / occasionnelle / régulière / fêtard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Implication sociale </a:t>
            </a:r>
            <a:r>
              <a:rPr lang="fr" sz="1100"/>
              <a:t>:</a:t>
            </a:r>
            <a:endParaRPr sz="1100"/>
          </a:p>
          <a:p>
            <a:pPr indent="0" lvl="0" marL="0" rtl="0" algn="l">
              <a:spcBef>
                <a:spcPts val="0"/>
              </a:spcBef>
              <a:spcAft>
                <a:spcPts val="0"/>
              </a:spcAft>
              <a:buNone/>
            </a:pPr>
            <a:r>
              <a:rPr lang="fr" sz="1100"/>
              <a:t>nulle / occasionnelle / régulier / leader</a:t>
            </a:r>
            <a:endParaRPr sz="1100"/>
          </a:p>
          <a:p>
            <a:pPr indent="0" lvl="0" marL="0" rtl="0" algn="l">
              <a:spcBef>
                <a:spcPts val="0"/>
              </a:spcBef>
              <a:spcAft>
                <a:spcPts val="0"/>
              </a:spcAft>
              <a:buNone/>
            </a:pPr>
            <a:r>
              <a:t/>
            </a:r>
            <a:endParaRPr sz="1100"/>
          </a:p>
        </p:txBody>
      </p:sp>
      <p:sp>
        <p:nvSpPr>
          <p:cNvPr id="163" name="Google Shape;163;p21"/>
          <p:cNvSpPr txBox="1"/>
          <p:nvPr/>
        </p:nvSpPr>
        <p:spPr>
          <a:xfrm>
            <a:off x="874300" y="49607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100"/>
              <a:t>Le dernier livre qu’il ou elle a lu</a:t>
            </a:r>
            <a:r>
              <a:rPr lang="fr" sz="1100"/>
              <a:t>: _________________</a:t>
            </a:r>
            <a:endParaRPr sz="1100"/>
          </a:p>
          <a:p>
            <a:pPr indent="0" lvl="0" marL="0" rtl="0" algn="l">
              <a:spcBef>
                <a:spcPts val="0"/>
              </a:spcBef>
              <a:spcAft>
                <a:spcPts val="0"/>
              </a:spcAft>
              <a:buNone/>
            </a:pPr>
            <a:r>
              <a:t/>
            </a:r>
            <a:endParaRPr i="1" sz="1100"/>
          </a:p>
          <a:p>
            <a:pPr indent="0" lvl="0" marL="0" rtl="0" algn="l">
              <a:spcBef>
                <a:spcPts val="0"/>
              </a:spcBef>
              <a:spcAft>
                <a:spcPts val="0"/>
              </a:spcAft>
              <a:buNone/>
            </a:pPr>
            <a:r>
              <a:rPr i="1" lang="fr" sz="1100"/>
              <a:t>Sa série préférée</a:t>
            </a:r>
            <a:r>
              <a:rPr lang="fr" sz="1100"/>
              <a:t>: _______________________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Le dernier film vu (ciné ou Netflix)</a:t>
            </a:r>
            <a:r>
              <a:rPr lang="fr" sz="1100"/>
              <a:t>: ______________</a:t>
            </a:r>
            <a:endParaRPr sz="1100"/>
          </a:p>
          <a:p>
            <a:pPr indent="0" lvl="0" marL="0" rtl="0" algn="l">
              <a:spcBef>
                <a:spcPts val="0"/>
              </a:spcBef>
              <a:spcAft>
                <a:spcPts val="0"/>
              </a:spcAft>
              <a:buNone/>
            </a:pPr>
            <a:r>
              <a:t/>
            </a:r>
            <a:endParaRPr sz="1100"/>
          </a:p>
        </p:txBody>
      </p:sp>
      <p:sp>
        <p:nvSpPr>
          <p:cNvPr id="164" name="Google Shape;164;p21"/>
          <p:cNvSpPr txBox="1"/>
          <p:nvPr/>
        </p:nvSpPr>
        <p:spPr>
          <a:xfrm>
            <a:off x="4493650" y="4701125"/>
            <a:ext cx="3782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i="1" lang="fr" sz="1100"/>
              <a:t>Activité extra professionnelle préférée </a:t>
            </a:r>
            <a:r>
              <a:rPr lang="fr"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fr" sz="1100">
                <a:solidFill>
                  <a:schemeClr val="dk1"/>
                </a:solidFill>
              </a:rPr>
              <a:t>____________________</a:t>
            </a:r>
            <a:r>
              <a:rPr lang="fr" sz="1100"/>
              <a:t>________________</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i="1" lang="fr" sz="1100"/>
              <a:t>Les média sociaux utilisé quotidiennement : </a:t>
            </a:r>
            <a:r>
              <a:rPr lang="fr" sz="1100"/>
              <a:t>Facebook / Instagram / Snapchat / LinkedIn / Twitter / Youtube</a:t>
            </a:r>
            <a:endParaRPr sz="1100"/>
          </a:p>
        </p:txBody>
      </p:sp>
      <p:sp>
        <p:nvSpPr>
          <p:cNvPr id="165" name="Google Shape;165;p21"/>
          <p:cNvSpPr txBox="1"/>
          <p:nvPr/>
        </p:nvSpPr>
        <p:spPr>
          <a:xfrm>
            <a:off x="950500" y="4603325"/>
            <a:ext cx="1967100" cy="278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Goûts culturels et médias</a:t>
            </a:r>
            <a:endParaRPr b="1" i="1" sz="1100">
              <a:solidFill>
                <a:srgbClr val="38761D"/>
              </a:solidFill>
            </a:endParaRPr>
          </a:p>
        </p:txBody>
      </p:sp>
      <p:sp>
        <p:nvSpPr>
          <p:cNvPr id="166" name="Google Shape;166;p21"/>
          <p:cNvSpPr txBox="1"/>
          <p:nvPr/>
        </p:nvSpPr>
        <p:spPr>
          <a:xfrm>
            <a:off x="1136225" y="1238350"/>
            <a:ext cx="23451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Attributs socio-démographiques</a:t>
            </a:r>
            <a:endParaRPr b="1" i="1" sz="1100">
              <a:solidFill>
                <a:srgbClr val="38761D"/>
              </a:solidFill>
            </a:endParaRPr>
          </a:p>
        </p:txBody>
      </p:sp>
      <p:sp>
        <p:nvSpPr>
          <p:cNvPr id="167" name="Google Shape;167;p21"/>
          <p:cNvSpPr txBox="1"/>
          <p:nvPr/>
        </p:nvSpPr>
        <p:spPr>
          <a:xfrm>
            <a:off x="6112325" y="1314550"/>
            <a:ext cx="1045200" cy="412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100">
                <a:solidFill>
                  <a:srgbClr val="38761D"/>
                </a:solidFill>
              </a:rPr>
              <a:t>Style de vie</a:t>
            </a:r>
            <a:endParaRPr b="1" i="1" sz="1100">
              <a:solidFill>
                <a:srgbClr val="38761D"/>
              </a:solidFill>
            </a:endParaRPr>
          </a:p>
        </p:txBody>
      </p:sp>
      <p:sp>
        <p:nvSpPr>
          <p:cNvPr id="168" name="Google Shape;168;p2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2017-2023, Guillaume Lecuyer et Clement Levallois. DDBM is for you to use without restriction in modeling your own or other people's businesses. License CC BY-SA 4.0 Deed</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