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8F75A2-0868-43FD-9519-9CDD0942C188}">
  <a:tblStyle styleId="{DB8F75A2-0868-43FD-9519-9CDD0942C1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1DCDBC6-4473-4E9F-85A8-ABEC78534ABC}" styleName="Table_1">
    <a:wholeTbl>
      <a:tcTxStyle>
        <a:font>
          <a:latin typeface="Arial"/>
          <a:ea typeface="Arial"/>
          <a:cs typeface="Arial"/>
        </a:font>
        <a:srgbClr val="000000"/>
      </a:tcTxStyle>
      <a:tcStyle>
        <a:tcBdr>
          <a:left>
            <a:ln w="19050" cap="flat" cmpd="sng">
              <a:solidFill>
                <a:srgbClr val="000000"/>
              </a:solidFill>
              <a:prstDash val="solid"/>
              <a:round/>
              <a:headEnd type="none" w="sm" len="sm"/>
              <a:tailEnd type="none" w="sm" len="sm"/>
            </a:ln>
          </a:left>
          <a:right>
            <a:ln w="19050" cap="flat" cmpd="sng">
              <a:solidFill>
                <a:srgbClr val="000000"/>
              </a:solidFill>
              <a:prstDash val="solid"/>
              <a:round/>
              <a:headEnd type="none" w="sm" len="sm"/>
              <a:tailEnd type="none" w="sm" len="sm"/>
            </a:ln>
          </a:right>
          <a:top>
            <a:ln w="19050" cap="flat" cmpd="sng">
              <a:solidFill>
                <a:srgbClr val="000000"/>
              </a:solidFill>
              <a:prstDash val="solid"/>
              <a:round/>
              <a:headEnd type="none" w="sm" len="sm"/>
              <a:tailEnd type="none" w="sm" len="sm"/>
            </a:ln>
          </a:top>
          <a:bottom>
            <a:ln w="19050" cap="flat" cmpd="sng">
              <a:solidFill>
                <a:srgbClr val="000000"/>
              </a:solidFill>
              <a:prstDash val="solid"/>
              <a:round/>
              <a:headEnd type="none" w="sm" len="sm"/>
              <a:tailEnd type="none" w="sm" len="sm"/>
            </a:ln>
          </a:bottom>
          <a:insideH>
            <a:ln w="19050" cap="flat" cmpd="sng">
              <a:solidFill>
                <a:srgbClr val="000000"/>
              </a:solidFill>
              <a:prstDash val="solid"/>
              <a:round/>
              <a:headEnd type="none" w="sm" len="sm"/>
              <a:tailEnd type="none" w="sm" len="sm"/>
            </a:ln>
          </a:insideH>
          <a:insideV>
            <a:ln w="190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2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054880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territoires-marketing.fr/infographie-le-marche-du-fitnes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xerfi.com/presentationetude/Les-salles-de-sport-et-de-remise-en-forme-a-l-horizon-2020_8SME6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mlyon.github.io/mk99/generated-html/GDPR-fr.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4dfec32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4dfec32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268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2d579523a_1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2d579523a_1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61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2d579523a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2d579523a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10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2d579523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2d579523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425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2d579523a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2d579523a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Plusieurs projets sont possibles pour répondre au brief initial. En effet, les objectifs stratégiques peuvent être atteints en développant des solutions pour les services de production, les services supports, les clients bien sûr… ici, nous choisissons de créer un projet au service des clients.</a:t>
            </a:r>
            <a:endParaRPr/>
          </a:p>
        </p:txBody>
      </p:sp>
    </p:spTree>
    <p:extLst>
      <p:ext uri="{BB962C8B-B14F-4D97-AF65-F5344CB8AC3E}">
        <p14:creationId xmlns:p14="http://schemas.microsoft.com/office/powerpoint/2010/main" val="57951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2d579523a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2d579523a_2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Ce canevas nous permet de décrire l’individu qui corresponde à un segment cible. Un segment cible représente, parmi la population totale de vos utilisateurs finaux, une sous-catégorie relativement homogène et à laquelle vous pouvez adresser une offre spécifique.</a:t>
            </a:r>
            <a:endParaRPr/>
          </a:p>
          <a:p>
            <a:pPr marL="0" lvl="0" indent="0" algn="l" rtl="0">
              <a:spcBef>
                <a:spcPts val="0"/>
              </a:spcBef>
              <a:spcAft>
                <a:spcPts val="0"/>
              </a:spcAft>
              <a:buNone/>
            </a:pPr>
            <a:endParaRPr/>
          </a:p>
          <a:p>
            <a:pPr marL="0" lvl="0" indent="0" algn="l" rtl="0">
              <a:spcBef>
                <a:spcPts val="0"/>
              </a:spcBef>
              <a:spcAft>
                <a:spcPts val="0"/>
              </a:spcAft>
              <a:buNone/>
            </a:pPr>
            <a:r>
              <a:rPr lang="fr"/>
              <a:t>Pour Gym Sports, le brief initial nous suggère que notre clientèle à revenus moyens ou élevés est un segment cible prioritaire. Cet avatar décrit donc un individu typique de nos salles de sports correspondant à ce segment: </a:t>
            </a:r>
            <a:endParaRPr/>
          </a:p>
          <a:p>
            <a:pPr marL="457200" lvl="0" indent="-298450" algn="l" rtl="0">
              <a:spcBef>
                <a:spcPts val="0"/>
              </a:spcBef>
              <a:spcAft>
                <a:spcPts val="0"/>
              </a:spcAft>
              <a:buSzPts val="1100"/>
              <a:buChar char="-"/>
            </a:pPr>
            <a:r>
              <a:rPr lang="fr"/>
              <a:t>il s’agit d’une femme car c’est le genre le plus représenté dans nos salles, et dans le fitness en général.</a:t>
            </a:r>
            <a:endParaRPr/>
          </a:p>
          <a:p>
            <a:pPr marL="457200" lvl="0" indent="-298450" algn="l" rtl="0">
              <a:spcBef>
                <a:spcPts val="0"/>
              </a:spcBef>
              <a:spcAft>
                <a:spcPts val="0"/>
              </a:spcAft>
              <a:buSzPts val="1100"/>
              <a:buChar char="-"/>
            </a:pPr>
            <a:r>
              <a:rPr lang="fr"/>
              <a:t>cette femme appartient à une catégorie socio-professionnelle supérieure.</a:t>
            </a:r>
            <a:endParaRPr/>
          </a:p>
          <a:p>
            <a:pPr marL="0" lvl="0" indent="0" algn="l" rtl="0">
              <a:spcBef>
                <a:spcPts val="0"/>
              </a:spcBef>
              <a:spcAft>
                <a:spcPts val="0"/>
              </a:spcAft>
              <a:buNone/>
            </a:pPr>
            <a:endParaRPr/>
          </a:p>
          <a:p>
            <a:pPr marL="0" lvl="0" indent="0" algn="l" rtl="0">
              <a:spcBef>
                <a:spcPts val="0"/>
              </a:spcBef>
              <a:spcAft>
                <a:spcPts val="0"/>
              </a:spcAft>
              <a:buNone/>
            </a:pPr>
            <a:r>
              <a:rPr lang="fr"/>
              <a:t>Sources:</a:t>
            </a:r>
            <a:endParaRPr/>
          </a:p>
          <a:p>
            <a:pPr marL="457200" lvl="0" indent="-298450" algn="l" rtl="0">
              <a:spcBef>
                <a:spcPts val="0"/>
              </a:spcBef>
              <a:spcAft>
                <a:spcPts val="0"/>
              </a:spcAft>
              <a:buSzPts val="1100"/>
              <a:buChar char="-"/>
            </a:pPr>
            <a:r>
              <a:rPr lang="fr" u="sng">
                <a:solidFill>
                  <a:schemeClr val="hlink"/>
                </a:solidFill>
                <a:hlinkClick r:id="rId3"/>
              </a:rPr>
              <a:t>http://www.territoires-marketing.fr/infographie-le-marche-du-fitness/</a:t>
            </a:r>
            <a:endParaRPr/>
          </a:p>
          <a:p>
            <a:pPr marL="457200" lvl="0" indent="-298450" algn="l" rtl="0">
              <a:spcBef>
                <a:spcPts val="0"/>
              </a:spcBef>
              <a:spcAft>
                <a:spcPts val="0"/>
              </a:spcAft>
              <a:buSzPts val="1100"/>
              <a:buChar char="-"/>
            </a:pPr>
            <a:r>
              <a:rPr lang="fr" u="sng">
                <a:solidFill>
                  <a:schemeClr val="hlink"/>
                </a:solidFill>
                <a:hlinkClick r:id="rId4"/>
              </a:rPr>
              <a:t>https://www.xerfi.com/presentationetude/Les-salles-de-sport-et-de-remise-en-forme-a-l-horizon-2020_8SME63</a:t>
            </a:r>
            <a:endParaRPr/>
          </a:p>
        </p:txBody>
      </p:sp>
    </p:spTree>
    <p:extLst>
      <p:ext uri="{BB962C8B-B14F-4D97-AF65-F5344CB8AC3E}">
        <p14:creationId xmlns:p14="http://schemas.microsoft.com/office/powerpoint/2010/main" val="26072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2d579523a_3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2d579523a_3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Ce canevas poursuit la caractérisation fine des utilisateurs auxquels notre projet va s’adresser. Nous avons un avatar (voir canevas précédent):  mais quelles sont ses besoins, frustrations, aspirations, attentes?</a:t>
            </a:r>
            <a:endParaRPr/>
          </a:p>
          <a:p>
            <a:pPr marL="0" lvl="0" indent="0" algn="l" rtl="0">
              <a:spcBef>
                <a:spcPts val="0"/>
              </a:spcBef>
              <a:spcAft>
                <a:spcPts val="0"/>
              </a:spcAft>
              <a:buNone/>
            </a:pPr>
            <a:endParaRPr/>
          </a:p>
          <a:p>
            <a:pPr marL="0" lvl="0" indent="0" algn="l" rtl="0">
              <a:spcBef>
                <a:spcPts val="0"/>
              </a:spcBef>
              <a:spcAft>
                <a:spcPts val="0"/>
              </a:spcAft>
              <a:buNone/>
            </a:pPr>
            <a:r>
              <a:rPr lang="fr"/>
              <a:t>La description détaillée de ces “problèmes à résoudre” va orienter notre réflexion sur le type de solutions que nous proposerons.</a:t>
            </a:r>
            <a:endParaRPr/>
          </a:p>
        </p:txBody>
      </p:sp>
    </p:spTree>
    <p:extLst>
      <p:ext uri="{BB962C8B-B14F-4D97-AF65-F5344CB8AC3E}">
        <p14:creationId xmlns:p14="http://schemas.microsoft.com/office/powerpoint/2010/main" val="136663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2d579523a_2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2d579523a_2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Ce canevas est l’occasion de faire la liste de toutes les données qui peuvent se prêter à construire une solution venant répondre aux besoins de l’avatar.</a:t>
            </a:r>
            <a:endParaRPr/>
          </a:p>
          <a:p>
            <a:pPr marL="0" lvl="0" indent="0" algn="l" rtl="0">
              <a:spcBef>
                <a:spcPts val="0"/>
              </a:spcBef>
              <a:spcAft>
                <a:spcPts val="0"/>
              </a:spcAft>
              <a:buNone/>
            </a:pPr>
            <a:r>
              <a:rPr lang="fr"/>
              <a:t>Une recherche documentaire - ou sur le terrain! - vous permettra de ne pas négliger des sources importantes de données.</a:t>
            </a:r>
            <a:endParaRPr/>
          </a:p>
          <a:p>
            <a:pPr marL="0" lvl="0" indent="0" algn="l" rtl="0">
              <a:spcBef>
                <a:spcPts val="0"/>
              </a:spcBef>
              <a:spcAft>
                <a:spcPts val="0"/>
              </a:spcAft>
              <a:buNone/>
            </a:pPr>
            <a:endParaRPr/>
          </a:p>
          <a:p>
            <a:pPr marL="0" lvl="0" indent="0" algn="l" rtl="0">
              <a:spcBef>
                <a:spcPts val="0"/>
              </a:spcBef>
              <a:spcAft>
                <a:spcPts val="0"/>
              </a:spcAft>
              <a:buNone/>
            </a:pPr>
            <a:r>
              <a:rPr lang="fr"/>
              <a:t>Ici, nous ne prétendons pas que Gym Sports dispose de toutes ces sources de données. Nous imagions les sources de données </a:t>
            </a:r>
            <a:r>
              <a:rPr lang="fr" u="sng"/>
              <a:t>désirables</a:t>
            </a:r>
            <a:r>
              <a:rPr lang="fr"/>
              <a:t> pour le design d’une solution aux besoins du segment cible.</a:t>
            </a:r>
            <a:endParaRPr/>
          </a:p>
        </p:txBody>
      </p:sp>
    </p:spTree>
    <p:extLst>
      <p:ext uri="{BB962C8B-B14F-4D97-AF65-F5344CB8AC3E}">
        <p14:creationId xmlns:p14="http://schemas.microsoft.com/office/powerpoint/2010/main" val="3284394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2d579523a_3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2d579523a_3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3 sources de données (machines sportives, mensurations via body scan et données fitness tirées de smartphone) sont choisies à partir du canevas précédent, car elles nous ont semblé le plus utiles.</a:t>
            </a:r>
            <a:endParaRPr/>
          </a:p>
          <a:p>
            <a:pPr marL="0" lvl="0" indent="0" algn="l" rtl="0">
              <a:spcBef>
                <a:spcPts val="0"/>
              </a:spcBef>
              <a:spcAft>
                <a:spcPts val="0"/>
              </a:spcAft>
              <a:buNone/>
            </a:pPr>
            <a:r>
              <a:rPr lang="fr"/>
              <a:t>Ce tableau permet d’évaluer les difficultés et opportunités que ces datasets posent. On remarque que chacun de ces jeux de données a un caractère personnel : cela pose des questions de mise en conformité avec la RGPD (</a:t>
            </a:r>
            <a:r>
              <a:rPr lang="fr" u="sng">
                <a:solidFill>
                  <a:schemeClr val="hlink"/>
                </a:solidFill>
                <a:hlinkClick r:id="rId3"/>
              </a:rPr>
              <a:t>https://emlyon.github.io/mk99/generated-html/GDPR-fr.html</a:t>
            </a:r>
            <a:r>
              <a:rPr lang="fr"/>
              <a:t>)</a:t>
            </a:r>
            <a:endParaRPr/>
          </a:p>
        </p:txBody>
      </p:sp>
    </p:spTree>
    <p:extLst>
      <p:ext uri="{BB962C8B-B14F-4D97-AF65-F5344CB8AC3E}">
        <p14:creationId xmlns:p14="http://schemas.microsoft.com/office/powerpoint/2010/main" val="1940682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2d579523a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2d579523a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Nous sommes prêts à élaborer une solution de création de valeur par la donnée qui:</a:t>
            </a:r>
            <a:endParaRPr/>
          </a:p>
          <a:p>
            <a:pPr marL="457200" lvl="0" indent="-298450" algn="l" rtl="0">
              <a:spcBef>
                <a:spcPts val="0"/>
              </a:spcBef>
              <a:spcAft>
                <a:spcPts val="0"/>
              </a:spcAft>
              <a:buSzPts val="1100"/>
              <a:buChar char="-"/>
            </a:pPr>
            <a:r>
              <a:rPr lang="fr"/>
              <a:t>contribue aux objectifs stratégiques spécifiés dès le premier canevas</a:t>
            </a:r>
            <a:endParaRPr/>
          </a:p>
          <a:p>
            <a:pPr marL="457200" lvl="0" indent="-298450" algn="l" rtl="0">
              <a:spcBef>
                <a:spcPts val="0"/>
              </a:spcBef>
              <a:spcAft>
                <a:spcPts val="0"/>
              </a:spcAft>
              <a:buSzPts val="1100"/>
              <a:buChar char="-"/>
            </a:pPr>
            <a:r>
              <a:rPr lang="fr"/>
              <a:t>présente une solution / apporte de la valeur aux utilisateurs cibles, également décrits dans les canevas précédents.</a:t>
            </a:r>
            <a:endParaRPr/>
          </a:p>
          <a:p>
            <a:pPr marL="457200" lvl="0" indent="-298450" algn="l" rtl="0">
              <a:spcBef>
                <a:spcPts val="0"/>
              </a:spcBef>
              <a:spcAft>
                <a:spcPts val="0"/>
              </a:spcAft>
              <a:buSzPts val="1100"/>
              <a:buChar char="-"/>
            </a:pPr>
            <a:r>
              <a:rPr lang="fr"/>
              <a:t>qui valorise les sources de données existantes / aisément accessibles identifiées précédemment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65926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2d579523a_3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2d579523a_3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La solution élaborée au canevas précédent demande à être finement spécifiée. Ce canevas vous aide à identifier les multiples voies par lesquelles votre solution vient apporter apporter de la valeur à l’utilisateur final.</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fr">
                <a:solidFill>
                  <a:schemeClr val="dk1"/>
                </a:solidFill>
              </a:rPr>
              <a:t>Case du centre : définissez les caractéristiques de votre solution: est-ce une app, un objet, un process, ...</a:t>
            </a:r>
            <a:endParaRPr/>
          </a:p>
          <a:p>
            <a:pPr marL="457200" lvl="0" indent="-298450" algn="l" rtl="0">
              <a:spcBef>
                <a:spcPts val="0"/>
              </a:spcBef>
              <a:spcAft>
                <a:spcPts val="0"/>
              </a:spcAft>
              <a:buSzPts val="1100"/>
              <a:buChar char="-"/>
            </a:pPr>
            <a:r>
              <a:rPr lang="fr"/>
              <a:t>Case en haut à gauche : expliquez en quoi la solution vient aider l’utilisatrice à accomplir / réaliser le service</a:t>
            </a:r>
            <a:endParaRPr/>
          </a:p>
          <a:p>
            <a:pPr marL="457200" lvl="0" indent="-298450" algn="l" rtl="0">
              <a:spcBef>
                <a:spcPts val="0"/>
              </a:spcBef>
              <a:spcAft>
                <a:spcPts val="0"/>
              </a:spcAft>
              <a:buSzPts val="1100"/>
              <a:buChar char="-"/>
            </a:pPr>
            <a:r>
              <a:rPr lang="fr"/>
              <a:t>Case en bas à gauche : les contraintes identifiées dans le canevas #4 doivent trouver ici une forme de solution</a:t>
            </a:r>
            <a:endParaRPr/>
          </a:p>
          <a:p>
            <a:pPr marL="457200" lvl="0" indent="-298450" algn="l" rtl="0">
              <a:spcBef>
                <a:spcPts val="0"/>
              </a:spcBef>
              <a:spcAft>
                <a:spcPts val="0"/>
              </a:spcAft>
              <a:buSzPts val="1100"/>
              <a:buChar char="-"/>
            </a:pPr>
            <a:r>
              <a:rPr lang="fr"/>
              <a:t>Case en haut à droite : en quoi les aspirations de l’utilisatrice sont elles rendues réalisables par votre solution?</a:t>
            </a:r>
            <a:endParaRPr/>
          </a:p>
          <a:p>
            <a:pPr marL="457200" lvl="0" indent="-298450" algn="l" rtl="0">
              <a:spcBef>
                <a:spcPts val="0"/>
              </a:spcBef>
              <a:spcAft>
                <a:spcPts val="0"/>
              </a:spcAft>
              <a:buSzPts val="1100"/>
              <a:buChar char="-"/>
            </a:pPr>
            <a:r>
              <a:rPr lang="fr"/>
              <a:t>Case en bas à droite : définissez des indicateurs objectifs sur lesquels votre utilisateur pourra mesurer ses progrès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47262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5600" y="3778833"/>
            <a:ext cx="113608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415600" y="4202967"/>
            <a:ext cx="113608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354000" y="3737433"/>
            <a:ext cx="53936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6586000" y="965433"/>
            <a:ext cx="5116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fr-FR" smtClean="0"/>
              <a:pPr/>
              <a:t>‹N°›</a:t>
            </a:fld>
            <a:endParaRPr lang="fr-F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835700" y="212367"/>
            <a:ext cx="8520600" cy="763500"/>
          </a:xfrm>
          <a:prstGeom prst="rect">
            <a:avLst/>
          </a:prstGeom>
        </p:spPr>
        <p:txBody>
          <a:bodyPr spcFirstLastPara="1" wrap="square" lIns="91425" tIns="91425" rIns="91425" bIns="91425" anchor="t" anchorCtr="0">
            <a:noAutofit/>
          </a:bodyPr>
          <a:lstStyle/>
          <a:p>
            <a:r>
              <a:rPr lang="fr"/>
              <a:t>Gym Sports : description du cas</a:t>
            </a:r>
            <a:endParaRPr/>
          </a:p>
        </p:txBody>
      </p:sp>
      <p:sp>
        <p:nvSpPr>
          <p:cNvPr id="55" name="Google Shape;55;p13"/>
          <p:cNvSpPr txBox="1">
            <a:spLocks noGrp="1"/>
          </p:cNvSpPr>
          <p:nvPr>
            <p:ph type="body" idx="1"/>
          </p:nvPr>
        </p:nvSpPr>
        <p:spPr>
          <a:xfrm>
            <a:off x="1835700" y="1231833"/>
            <a:ext cx="3999900" cy="4555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buNone/>
            </a:pPr>
            <a:r>
              <a:rPr lang="fr"/>
              <a:t>“Gym Sports” est une entreprise fondée en 1988, propriété d’un investisseur qui a pour objectif d’augmenter la rentabilité de cet actif, sans croissance ni changement de périmètre d’activité. </a:t>
            </a:r>
            <a:endParaRPr/>
          </a:p>
          <a:p>
            <a:pPr marL="0" indent="0">
              <a:spcBef>
                <a:spcPts val="1600"/>
              </a:spcBef>
              <a:buNone/>
            </a:pPr>
            <a:r>
              <a:rPr lang="fr"/>
              <a:t>Gym Sports possède 123 centres de fitness dans le pays. Chaque centre offre à ses membres une série de machines, d’activités de groupes et autres équipements variés (aquagym, salle de danse…).</a:t>
            </a:r>
            <a:endParaRPr/>
          </a:p>
          <a:p>
            <a:pPr marL="0" indent="0">
              <a:spcBef>
                <a:spcPts val="1600"/>
              </a:spcBef>
              <a:buNone/>
            </a:pPr>
            <a:r>
              <a:rPr lang="fr"/>
              <a:t> Le chiffre d’affaires annuel de Gym Sports est 57 million €</a:t>
            </a:r>
            <a:endParaRPr/>
          </a:p>
          <a:p>
            <a:pPr marL="0" indent="0">
              <a:spcBef>
                <a:spcPts val="1600"/>
              </a:spcBef>
              <a:buNone/>
            </a:pPr>
            <a:r>
              <a:rPr lang="fr"/>
              <a:t> Il existe trois types de formules : abonnements à l’année (350€), au mois (41€), et visite à la journée (15€).</a:t>
            </a:r>
            <a:endParaRPr/>
          </a:p>
          <a:p>
            <a:pPr marL="0" indent="0">
              <a:spcBef>
                <a:spcPts val="1600"/>
              </a:spcBef>
              <a:buNone/>
            </a:pPr>
            <a:r>
              <a:rPr lang="fr"/>
              <a:t>.</a:t>
            </a:r>
            <a:endParaRPr/>
          </a:p>
          <a:p>
            <a:pPr marL="0" indent="0">
              <a:spcBef>
                <a:spcPts val="1600"/>
              </a:spcBef>
              <a:buNone/>
            </a:pPr>
            <a:endParaRPr/>
          </a:p>
          <a:p>
            <a:pPr marL="0" indent="0">
              <a:spcBef>
                <a:spcPts val="1600"/>
              </a:spcBef>
              <a:buNone/>
            </a:pPr>
            <a:endParaRPr/>
          </a:p>
          <a:p>
            <a:pPr marL="0" indent="0">
              <a:spcBef>
                <a:spcPts val="1600"/>
              </a:spcBef>
              <a:buNone/>
            </a:pPr>
            <a:endParaRPr/>
          </a:p>
          <a:p>
            <a:pPr marL="0" indent="0">
              <a:spcBef>
                <a:spcPts val="1600"/>
              </a:spcBef>
              <a:spcAft>
                <a:spcPts val="1600"/>
              </a:spcAft>
              <a:buNone/>
            </a:pPr>
            <a:endParaRPr/>
          </a:p>
        </p:txBody>
      </p:sp>
      <p:sp>
        <p:nvSpPr>
          <p:cNvPr id="56" name="Google Shape;56;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57" name="Google Shape;57;p13"/>
          <p:cNvSpPr txBox="1">
            <a:spLocks noGrp="1"/>
          </p:cNvSpPr>
          <p:nvPr>
            <p:ph type="body" idx="2"/>
          </p:nvPr>
        </p:nvSpPr>
        <p:spPr>
          <a:xfrm>
            <a:off x="6356400" y="1079425"/>
            <a:ext cx="3999900" cy="5289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buNone/>
            </a:pPr>
            <a:r>
              <a:rPr lang="fr" sz="1200"/>
              <a:t>La rentabilité de Gym Sports est suffisante pour assurer son avenir de court à moyen terme, mais</a:t>
            </a:r>
            <a:r>
              <a:rPr lang="fr" sz="1200" b="1"/>
              <a:t> plusieurs facteurs limitent ou menacent sa rentabilité </a:t>
            </a:r>
            <a:r>
              <a:rPr lang="fr" sz="1200"/>
              <a:t>:</a:t>
            </a:r>
            <a:endParaRPr sz="1200"/>
          </a:p>
          <a:p>
            <a:pPr marL="0" indent="0">
              <a:spcBef>
                <a:spcPts val="1600"/>
              </a:spcBef>
              <a:buNone/>
            </a:pPr>
            <a:r>
              <a:rPr lang="fr" sz="1200"/>
              <a:t> - </a:t>
            </a:r>
            <a:r>
              <a:rPr lang="fr" sz="1200" b="1"/>
              <a:t>Faible fidélité commerciale</a:t>
            </a:r>
            <a:r>
              <a:rPr lang="fr" sz="1200"/>
              <a:t>. Les clients de Gym Sports le choisissent parce que les salles sont bien situées, mais ils pourraient facilement le quitter pour un centre de fitness qui pratiquerait des prix plus bas, ou qui serait mieux implanté.</a:t>
            </a:r>
            <a:endParaRPr sz="1200"/>
          </a:p>
          <a:p>
            <a:pPr marL="0" indent="0">
              <a:spcBef>
                <a:spcPts val="1600"/>
              </a:spcBef>
              <a:buNone/>
            </a:pPr>
            <a:r>
              <a:rPr lang="fr" sz="1200"/>
              <a:t> - </a:t>
            </a:r>
            <a:r>
              <a:rPr lang="fr" sz="1200" b="1"/>
              <a:t>Relation faible à la marque</a:t>
            </a:r>
            <a:r>
              <a:rPr lang="fr" sz="1200"/>
              <a:t>. Des enquêtes montrent que les clients et les prospects ne perçoivent pas Gym Sports comme une marque fortement distinctive. Ils ont tendance à ne pas faire la différence avec d’autres centres de fitness, y compris des concurrents qui pratiquent des tarifs moins élevés. </a:t>
            </a:r>
            <a:endParaRPr sz="1200"/>
          </a:p>
          <a:p>
            <a:pPr marL="0" indent="0">
              <a:spcBef>
                <a:spcPts val="1600"/>
              </a:spcBef>
              <a:buNone/>
            </a:pPr>
            <a:r>
              <a:rPr lang="fr" sz="1200"/>
              <a:t> - </a:t>
            </a:r>
            <a:r>
              <a:rPr lang="fr" sz="1200" b="1"/>
              <a:t>Manque de perspective de croissance </a:t>
            </a:r>
            <a:r>
              <a:rPr lang="fr" sz="1200"/>
              <a:t>pour les centres de fitness, en raison de :</a:t>
            </a:r>
            <a:br>
              <a:rPr lang="fr" sz="1200"/>
            </a:br>
            <a:r>
              <a:rPr lang="fr" sz="1200"/>
              <a:t>1) la structure de coûts: le coaching personnalisé par des experts certifiés se heurte à des coûts RH élevés, </a:t>
            </a:r>
            <a:br>
              <a:rPr lang="fr" sz="1200"/>
            </a:br>
            <a:r>
              <a:rPr lang="fr" sz="1200"/>
              <a:t>2) la difficulté à gérer les ressources en machine et en espace : les machines de fitness et les activités de groupe sont soit toutes réservées, soit très peu utilisées.</a:t>
            </a:r>
            <a:endParaRPr sz="1200"/>
          </a:p>
          <a:p>
            <a:pPr marL="0" indent="0">
              <a:spcBef>
                <a:spcPts val="1600"/>
              </a:spcBef>
              <a:buNone/>
            </a:pPr>
            <a:r>
              <a:rPr lang="fr" sz="1200"/>
              <a:t> </a:t>
            </a:r>
            <a:endParaRPr sz="1200"/>
          </a:p>
          <a:p>
            <a:pPr marL="0" indent="0">
              <a:spcBef>
                <a:spcPts val="1600"/>
              </a:spcBef>
              <a:spcAft>
                <a:spcPts val="1600"/>
              </a:spcAft>
              <a:buNone/>
            </a:pPr>
            <a:r>
              <a:rPr lang="fr" sz="1200"/>
              <a:t>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31" name="Google Shape;231;p22"/>
          <p:cNvSpPr txBox="1"/>
          <p:nvPr/>
        </p:nvSpPr>
        <p:spPr>
          <a:xfrm>
            <a:off x="1962075" y="0"/>
            <a:ext cx="3886800" cy="596400"/>
          </a:xfrm>
          <a:prstGeom prst="rect">
            <a:avLst/>
          </a:prstGeom>
          <a:noFill/>
          <a:ln>
            <a:noFill/>
          </a:ln>
        </p:spPr>
        <p:txBody>
          <a:bodyPr spcFirstLastPara="1" wrap="square" lIns="91425" tIns="91425" rIns="91425" bIns="91425" anchor="t" anchorCtr="0">
            <a:noAutofit/>
          </a:bodyPr>
          <a:lstStyle/>
          <a:p>
            <a:r>
              <a:rPr lang="fr" sz="1600" b="1"/>
              <a:t>Canevas #09.1</a:t>
            </a:r>
            <a:endParaRPr sz="1600" b="1"/>
          </a:p>
          <a:p>
            <a:r>
              <a:rPr lang="fr" sz="1600" b="1"/>
              <a:t>Synthèse Graphique</a:t>
            </a:r>
            <a:endParaRPr sz="1600" b="1"/>
          </a:p>
        </p:txBody>
      </p:sp>
      <p:cxnSp>
        <p:nvCxnSpPr>
          <p:cNvPr id="232" name="Google Shape;232;p22"/>
          <p:cNvCxnSpPr/>
          <p:nvPr/>
        </p:nvCxnSpPr>
        <p:spPr>
          <a:xfrm>
            <a:off x="5873575" y="1524000"/>
            <a:ext cx="0" cy="4164000"/>
          </a:xfrm>
          <a:prstGeom prst="straightConnector1">
            <a:avLst/>
          </a:prstGeom>
          <a:noFill/>
          <a:ln w="9525" cap="flat" cmpd="sng">
            <a:solidFill>
              <a:srgbClr val="000000"/>
            </a:solidFill>
            <a:prstDash val="solid"/>
            <a:round/>
            <a:headEnd type="none" w="med" len="med"/>
            <a:tailEnd type="none" w="med" len="med"/>
          </a:ln>
        </p:spPr>
      </p:cxnSp>
      <p:cxnSp>
        <p:nvCxnSpPr>
          <p:cNvPr id="233" name="Google Shape;233;p22"/>
          <p:cNvCxnSpPr/>
          <p:nvPr/>
        </p:nvCxnSpPr>
        <p:spPr>
          <a:xfrm rot="10800000" flipH="1">
            <a:off x="3352800" y="3513600"/>
            <a:ext cx="5325600" cy="36900"/>
          </a:xfrm>
          <a:prstGeom prst="straightConnector1">
            <a:avLst/>
          </a:prstGeom>
          <a:noFill/>
          <a:ln w="9525" cap="flat" cmpd="sng">
            <a:solidFill>
              <a:srgbClr val="000000"/>
            </a:solidFill>
            <a:prstDash val="solid"/>
            <a:round/>
            <a:headEnd type="none" w="med" len="med"/>
            <a:tailEnd type="none" w="med" len="med"/>
          </a:ln>
        </p:spPr>
      </p:cxnSp>
      <p:cxnSp>
        <p:nvCxnSpPr>
          <p:cNvPr id="234" name="Google Shape;234;p22"/>
          <p:cNvCxnSpPr/>
          <p:nvPr/>
        </p:nvCxnSpPr>
        <p:spPr>
          <a:xfrm>
            <a:off x="3723500" y="1622850"/>
            <a:ext cx="4497900" cy="4003500"/>
          </a:xfrm>
          <a:prstGeom prst="straightConnector1">
            <a:avLst/>
          </a:prstGeom>
          <a:noFill/>
          <a:ln w="9525" cap="flat" cmpd="sng">
            <a:solidFill>
              <a:srgbClr val="000000"/>
            </a:solidFill>
            <a:prstDash val="solid"/>
            <a:round/>
            <a:headEnd type="none" w="med" len="med"/>
            <a:tailEnd type="none" w="med" len="med"/>
          </a:ln>
        </p:spPr>
      </p:cxnSp>
      <p:cxnSp>
        <p:nvCxnSpPr>
          <p:cNvPr id="235" name="Google Shape;235;p22"/>
          <p:cNvCxnSpPr/>
          <p:nvPr/>
        </p:nvCxnSpPr>
        <p:spPr>
          <a:xfrm flipH="1">
            <a:off x="3254050" y="1659925"/>
            <a:ext cx="5115600" cy="3818100"/>
          </a:xfrm>
          <a:prstGeom prst="straightConnector1">
            <a:avLst/>
          </a:prstGeom>
          <a:noFill/>
          <a:ln w="9525" cap="flat" cmpd="sng">
            <a:solidFill>
              <a:srgbClr val="000000"/>
            </a:solidFill>
            <a:prstDash val="solid"/>
            <a:round/>
            <a:headEnd type="none" w="med" len="med"/>
            <a:tailEnd type="none" w="med" len="med"/>
          </a:ln>
        </p:spPr>
      </p:cxnSp>
      <p:sp>
        <p:nvSpPr>
          <p:cNvPr id="236" name="Google Shape;236;p22"/>
          <p:cNvSpPr txBox="1"/>
          <p:nvPr/>
        </p:nvSpPr>
        <p:spPr>
          <a:xfrm>
            <a:off x="2376975" y="751700"/>
            <a:ext cx="2656500" cy="996300"/>
          </a:xfrm>
          <a:prstGeom prst="rect">
            <a:avLst/>
          </a:prstGeom>
          <a:noFill/>
          <a:ln>
            <a:noFill/>
          </a:ln>
        </p:spPr>
        <p:txBody>
          <a:bodyPr spcFirstLastPara="1" wrap="square" lIns="91425" tIns="91425" rIns="91425" bIns="91425" anchor="t" anchorCtr="0">
            <a:noAutofit/>
          </a:bodyPr>
          <a:lstStyle/>
          <a:p>
            <a:pPr algn="ctr"/>
            <a:r>
              <a:rPr lang="fr" sz="1000" i="1"/>
              <a:t>Contribue à</a:t>
            </a:r>
            <a:endParaRPr sz="1000" i="1"/>
          </a:p>
          <a:p>
            <a:r>
              <a:rPr lang="fr"/>
              <a:t>Objectif Stratégique 1:</a:t>
            </a:r>
            <a:endParaRPr/>
          </a:p>
          <a:p>
            <a:endParaRPr sz="800"/>
          </a:p>
          <a:p>
            <a:r>
              <a:rPr lang="fr">
                <a:solidFill>
                  <a:schemeClr val="dk1"/>
                </a:solidFill>
              </a:rPr>
              <a:t>_</a:t>
            </a:r>
            <a:r>
              <a:rPr lang="fr" b="1" i="1">
                <a:solidFill>
                  <a:srgbClr val="3C78D8"/>
                </a:solidFill>
                <a:latin typeface="Caveat"/>
                <a:ea typeface="Caveat"/>
                <a:cs typeface="Caveat"/>
                <a:sym typeface="Caveat"/>
              </a:rPr>
              <a:t>développer les services personnalisés</a:t>
            </a:r>
            <a:r>
              <a:rPr lang="fr"/>
              <a:t>_</a:t>
            </a:r>
            <a:endParaRPr/>
          </a:p>
        </p:txBody>
      </p:sp>
      <p:sp>
        <p:nvSpPr>
          <p:cNvPr id="237" name="Google Shape;237;p22"/>
          <p:cNvSpPr txBox="1"/>
          <p:nvPr/>
        </p:nvSpPr>
        <p:spPr>
          <a:xfrm>
            <a:off x="5033350" y="741400"/>
            <a:ext cx="2043600" cy="756000"/>
          </a:xfrm>
          <a:prstGeom prst="rect">
            <a:avLst/>
          </a:prstGeom>
          <a:noFill/>
          <a:ln>
            <a:noFill/>
          </a:ln>
        </p:spPr>
        <p:txBody>
          <a:bodyPr spcFirstLastPara="1" wrap="square" lIns="91425" tIns="91425" rIns="91425" bIns="91425" anchor="t" anchorCtr="0">
            <a:noAutofit/>
          </a:bodyPr>
          <a:lstStyle/>
          <a:p>
            <a:pPr algn="ctr"/>
            <a:r>
              <a:rPr lang="fr" sz="1000" i="1"/>
              <a:t>Contribue à</a:t>
            </a:r>
            <a:endParaRPr sz="1000" i="1"/>
          </a:p>
          <a:p>
            <a:r>
              <a:rPr lang="fr"/>
              <a:t>Objectif Stratégique 2:</a:t>
            </a:r>
            <a:endParaRPr/>
          </a:p>
          <a:p>
            <a:endParaRPr sz="800"/>
          </a:p>
          <a:p>
            <a:r>
              <a:rPr lang="fr"/>
              <a:t>___</a:t>
            </a:r>
            <a:r>
              <a:rPr lang="fr" b="1" i="1">
                <a:solidFill>
                  <a:srgbClr val="3C78D8"/>
                </a:solidFill>
                <a:latin typeface="Caveat"/>
                <a:ea typeface="Caveat"/>
                <a:cs typeface="Caveat"/>
                <a:sym typeface="Caveat"/>
              </a:rPr>
              <a:t>maîtrise des coûts</a:t>
            </a:r>
            <a:r>
              <a:rPr lang="fr"/>
              <a:t>__</a:t>
            </a:r>
            <a:endParaRPr/>
          </a:p>
          <a:p>
            <a:pPr algn="ctr"/>
            <a:endParaRPr/>
          </a:p>
        </p:txBody>
      </p:sp>
      <p:sp>
        <p:nvSpPr>
          <p:cNvPr id="238" name="Google Shape;238;p22"/>
          <p:cNvSpPr/>
          <p:nvPr/>
        </p:nvSpPr>
        <p:spPr>
          <a:xfrm>
            <a:off x="5354575" y="2969750"/>
            <a:ext cx="996300" cy="9963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239" name="Google Shape;239;p22"/>
          <p:cNvSpPr/>
          <p:nvPr/>
        </p:nvSpPr>
        <p:spPr>
          <a:xfrm>
            <a:off x="4855300" y="2511362"/>
            <a:ext cx="1913100" cy="19131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240" name="Google Shape;240;p22"/>
          <p:cNvSpPr/>
          <p:nvPr/>
        </p:nvSpPr>
        <p:spPr>
          <a:xfrm>
            <a:off x="4394500" y="2094345"/>
            <a:ext cx="2834700" cy="27471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22"/>
          <p:cNvSpPr/>
          <p:nvPr/>
        </p:nvSpPr>
        <p:spPr>
          <a:xfrm>
            <a:off x="3974650" y="1687401"/>
            <a:ext cx="3674400" cy="35610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22"/>
          <p:cNvSpPr txBox="1"/>
          <p:nvPr/>
        </p:nvSpPr>
        <p:spPr>
          <a:xfrm>
            <a:off x="8520400" y="3261500"/>
            <a:ext cx="1557000" cy="412800"/>
          </a:xfrm>
          <a:prstGeom prst="rect">
            <a:avLst/>
          </a:prstGeom>
          <a:noFill/>
          <a:ln>
            <a:noFill/>
          </a:ln>
        </p:spPr>
        <p:txBody>
          <a:bodyPr spcFirstLastPara="1" wrap="square" lIns="91425" tIns="91425" rIns="91425" bIns="91425" anchor="t" anchorCtr="0">
            <a:noAutofit/>
          </a:bodyPr>
          <a:lstStyle/>
          <a:p>
            <a:pPr algn="ctr"/>
            <a:r>
              <a:rPr lang="fr"/>
              <a:t>Retour sur investissement</a:t>
            </a:r>
            <a:endParaRPr/>
          </a:p>
        </p:txBody>
      </p:sp>
      <p:sp>
        <p:nvSpPr>
          <p:cNvPr id="243" name="Google Shape;243;p22"/>
          <p:cNvSpPr txBox="1"/>
          <p:nvPr/>
        </p:nvSpPr>
        <p:spPr>
          <a:xfrm>
            <a:off x="7906675" y="5553350"/>
            <a:ext cx="1557000" cy="412800"/>
          </a:xfrm>
          <a:prstGeom prst="rect">
            <a:avLst/>
          </a:prstGeom>
          <a:noFill/>
          <a:ln>
            <a:noFill/>
          </a:ln>
        </p:spPr>
        <p:txBody>
          <a:bodyPr spcFirstLastPara="1" wrap="square" lIns="91425" tIns="91425" rIns="91425" bIns="91425" anchor="t" anchorCtr="0">
            <a:noAutofit/>
          </a:bodyPr>
          <a:lstStyle/>
          <a:p>
            <a:pPr algn="ctr"/>
            <a:r>
              <a:rPr lang="fr"/>
              <a:t>Différentiation</a:t>
            </a:r>
            <a:endParaRPr/>
          </a:p>
        </p:txBody>
      </p:sp>
      <p:sp>
        <p:nvSpPr>
          <p:cNvPr id="244" name="Google Shape;244;p22"/>
          <p:cNvSpPr txBox="1"/>
          <p:nvPr/>
        </p:nvSpPr>
        <p:spPr>
          <a:xfrm>
            <a:off x="5082775" y="5772850"/>
            <a:ext cx="1557000" cy="412800"/>
          </a:xfrm>
          <a:prstGeom prst="rect">
            <a:avLst/>
          </a:prstGeom>
          <a:noFill/>
          <a:ln>
            <a:noFill/>
          </a:ln>
        </p:spPr>
        <p:txBody>
          <a:bodyPr spcFirstLastPara="1" wrap="square" lIns="91425" tIns="91425" rIns="91425" bIns="91425" anchor="t" anchorCtr="0">
            <a:noAutofit/>
          </a:bodyPr>
          <a:lstStyle/>
          <a:p>
            <a:pPr algn="ctr"/>
            <a:r>
              <a:rPr lang="fr"/>
              <a:t>Maturité de l’organisation</a:t>
            </a:r>
            <a:endParaRPr/>
          </a:p>
        </p:txBody>
      </p:sp>
      <p:sp>
        <p:nvSpPr>
          <p:cNvPr id="245" name="Google Shape;245;p22"/>
          <p:cNvSpPr txBox="1"/>
          <p:nvPr/>
        </p:nvSpPr>
        <p:spPr>
          <a:xfrm>
            <a:off x="2258875" y="5478025"/>
            <a:ext cx="1557000" cy="412800"/>
          </a:xfrm>
          <a:prstGeom prst="rect">
            <a:avLst/>
          </a:prstGeom>
          <a:noFill/>
          <a:ln>
            <a:noFill/>
          </a:ln>
        </p:spPr>
        <p:txBody>
          <a:bodyPr spcFirstLastPara="1" wrap="square" lIns="91425" tIns="91425" rIns="91425" bIns="91425" anchor="t" anchorCtr="0">
            <a:noAutofit/>
          </a:bodyPr>
          <a:lstStyle/>
          <a:p>
            <a:r>
              <a:rPr lang="fr"/>
              <a:t>Délai de mise en oeuvre</a:t>
            </a:r>
            <a:endParaRPr/>
          </a:p>
        </p:txBody>
      </p:sp>
      <p:sp>
        <p:nvSpPr>
          <p:cNvPr id="246" name="Google Shape;246;p22"/>
          <p:cNvSpPr txBox="1"/>
          <p:nvPr/>
        </p:nvSpPr>
        <p:spPr>
          <a:xfrm>
            <a:off x="2037925" y="2987500"/>
            <a:ext cx="1557000" cy="412800"/>
          </a:xfrm>
          <a:prstGeom prst="rect">
            <a:avLst/>
          </a:prstGeom>
          <a:noFill/>
          <a:ln>
            <a:noFill/>
          </a:ln>
        </p:spPr>
        <p:txBody>
          <a:bodyPr spcFirstLastPara="1" wrap="square" lIns="91425" tIns="91425" rIns="91425" bIns="91425" anchor="t" anchorCtr="0">
            <a:noAutofit/>
          </a:bodyPr>
          <a:lstStyle/>
          <a:p>
            <a:r>
              <a:rPr lang="fr"/>
              <a:t>Effets réseau / effets d’apprentissage</a:t>
            </a:r>
            <a:endParaRPr/>
          </a:p>
        </p:txBody>
      </p:sp>
      <p:sp>
        <p:nvSpPr>
          <p:cNvPr id="247" name="Google Shape;247;p22"/>
          <p:cNvSpPr txBox="1"/>
          <p:nvPr/>
        </p:nvSpPr>
        <p:spPr>
          <a:xfrm>
            <a:off x="7962400" y="741400"/>
            <a:ext cx="2043600" cy="756000"/>
          </a:xfrm>
          <a:prstGeom prst="rect">
            <a:avLst/>
          </a:prstGeom>
          <a:noFill/>
          <a:ln>
            <a:noFill/>
          </a:ln>
        </p:spPr>
        <p:txBody>
          <a:bodyPr spcFirstLastPara="1" wrap="square" lIns="91425" tIns="91425" rIns="91425" bIns="91425" anchor="t" anchorCtr="0">
            <a:noAutofit/>
          </a:bodyPr>
          <a:lstStyle/>
          <a:p>
            <a:pPr algn="ctr"/>
            <a:r>
              <a:rPr lang="fr" sz="1000" i="1"/>
              <a:t>Contribue à</a:t>
            </a:r>
            <a:endParaRPr sz="1000" i="1"/>
          </a:p>
          <a:p>
            <a:r>
              <a:rPr lang="fr"/>
              <a:t>Objectif Stratégique 3:</a:t>
            </a:r>
            <a:endParaRPr/>
          </a:p>
          <a:p>
            <a:endParaRPr sz="800"/>
          </a:p>
          <a:p>
            <a:r>
              <a:rPr lang="fr"/>
              <a:t>_</a:t>
            </a:r>
            <a:r>
              <a:rPr lang="fr" b="1" i="1">
                <a:solidFill>
                  <a:srgbClr val="3C78D8"/>
                </a:solidFill>
                <a:latin typeface="Caveat"/>
                <a:ea typeface="Caveat"/>
                <a:cs typeface="Caveat"/>
                <a:sym typeface="Caveat"/>
              </a:rPr>
              <a:t>cibler des segments de clientèle à forte rentabilité</a:t>
            </a:r>
            <a:r>
              <a:rPr lang="fr"/>
              <a:t>_</a:t>
            </a:r>
            <a:endParaRPr/>
          </a:p>
          <a:p>
            <a:pPr algn="ctr"/>
            <a:endParaRPr/>
          </a:p>
        </p:txBody>
      </p:sp>
      <p:sp>
        <p:nvSpPr>
          <p:cNvPr id="248" name="Google Shape;248;p22"/>
          <p:cNvSpPr txBox="1"/>
          <p:nvPr/>
        </p:nvSpPr>
        <p:spPr>
          <a:xfrm>
            <a:off x="5149975" y="3110050"/>
            <a:ext cx="323400" cy="320100"/>
          </a:xfrm>
          <a:prstGeom prst="rect">
            <a:avLst/>
          </a:prstGeom>
          <a:noFill/>
          <a:ln>
            <a:noFill/>
          </a:ln>
        </p:spPr>
        <p:txBody>
          <a:bodyPr spcFirstLastPara="1" wrap="square" lIns="91425" tIns="91425" rIns="91425" bIns="91425" anchor="t" anchorCtr="0">
            <a:noAutofit/>
          </a:bodyPr>
          <a:lstStyle/>
          <a:p>
            <a:r>
              <a:rPr lang="fr" sz="1000" b="1">
                <a:solidFill>
                  <a:srgbClr val="FF0000"/>
                </a:solidFill>
              </a:rPr>
              <a:t>1</a:t>
            </a:r>
            <a:endParaRPr sz="1000" b="1">
              <a:solidFill>
                <a:srgbClr val="FF0000"/>
              </a:solidFill>
            </a:endParaRPr>
          </a:p>
        </p:txBody>
      </p:sp>
      <p:sp>
        <p:nvSpPr>
          <p:cNvPr id="249" name="Google Shape;249;p22"/>
          <p:cNvSpPr txBox="1"/>
          <p:nvPr/>
        </p:nvSpPr>
        <p:spPr>
          <a:xfrm>
            <a:off x="4779100" y="2789950"/>
            <a:ext cx="323400" cy="320100"/>
          </a:xfrm>
          <a:prstGeom prst="rect">
            <a:avLst/>
          </a:prstGeom>
          <a:noFill/>
          <a:ln>
            <a:noFill/>
          </a:ln>
        </p:spPr>
        <p:txBody>
          <a:bodyPr spcFirstLastPara="1" wrap="square" lIns="91425" tIns="91425" rIns="91425" bIns="91425" anchor="t" anchorCtr="0">
            <a:noAutofit/>
          </a:bodyPr>
          <a:lstStyle/>
          <a:p>
            <a:r>
              <a:rPr lang="fr" sz="1000" b="1">
                <a:solidFill>
                  <a:srgbClr val="FF0000"/>
                </a:solidFill>
              </a:rPr>
              <a:t>2</a:t>
            </a:r>
            <a:endParaRPr sz="1000"/>
          </a:p>
        </p:txBody>
      </p:sp>
      <p:sp>
        <p:nvSpPr>
          <p:cNvPr id="250" name="Google Shape;250;p22"/>
          <p:cNvSpPr txBox="1"/>
          <p:nvPr/>
        </p:nvSpPr>
        <p:spPr>
          <a:xfrm>
            <a:off x="4433400" y="2457100"/>
            <a:ext cx="323400" cy="366300"/>
          </a:xfrm>
          <a:prstGeom prst="rect">
            <a:avLst/>
          </a:prstGeom>
          <a:noFill/>
          <a:ln>
            <a:noFill/>
          </a:ln>
        </p:spPr>
        <p:txBody>
          <a:bodyPr spcFirstLastPara="1" wrap="square" lIns="91425" tIns="91425" rIns="91425" bIns="91425" anchor="t" anchorCtr="0">
            <a:noAutofit/>
          </a:bodyPr>
          <a:lstStyle/>
          <a:p>
            <a:r>
              <a:rPr lang="fr" sz="1000" b="1">
                <a:solidFill>
                  <a:srgbClr val="FF0000"/>
                </a:solidFill>
              </a:rPr>
              <a:t>3</a:t>
            </a:r>
            <a:endParaRPr sz="1000" b="1">
              <a:solidFill>
                <a:srgbClr val="FF0000"/>
              </a:solidFill>
            </a:endParaRPr>
          </a:p>
        </p:txBody>
      </p:sp>
      <p:sp>
        <p:nvSpPr>
          <p:cNvPr id="251" name="Google Shape;251;p22"/>
          <p:cNvSpPr txBox="1"/>
          <p:nvPr/>
        </p:nvSpPr>
        <p:spPr>
          <a:xfrm>
            <a:off x="4104550" y="2192850"/>
            <a:ext cx="323400" cy="366300"/>
          </a:xfrm>
          <a:prstGeom prst="rect">
            <a:avLst/>
          </a:prstGeom>
          <a:noFill/>
          <a:ln>
            <a:noFill/>
          </a:ln>
        </p:spPr>
        <p:txBody>
          <a:bodyPr spcFirstLastPara="1" wrap="square" lIns="91425" tIns="91425" rIns="91425" bIns="91425" anchor="t" anchorCtr="0">
            <a:noAutofit/>
          </a:bodyPr>
          <a:lstStyle/>
          <a:p>
            <a:r>
              <a:rPr lang="fr" sz="1000" b="1">
                <a:solidFill>
                  <a:srgbClr val="FF0000"/>
                </a:solidFill>
              </a:rPr>
              <a:t>4</a:t>
            </a:r>
            <a:endParaRPr sz="1000" b="1">
              <a:solidFill>
                <a:srgbClr val="FF0000"/>
              </a:solidFill>
            </a:endParaRPr>
          </a:p>
        </p:txBody>
      </p:sp>
      <p:sp>
        <p:nvSpPr>
          <p:cNvPr id="252" name="Google Shape;252;p22"/>
          <p:cNvSpPr/>
          <p:nvPr/>
        </p:nvSpPr>
        <p:spPr>
          <a:xfrm>
            <a:off x="8142825" y="4358900"/>
            <a:ext cx="1855980" cy="756000"/>
          </a:xfrm>
          <a:prstGeom prst="flowChartTerminator">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fr" sz="1000" b="1" i="1">
                <a:solidFill>
                  <a:srgbClr val="049CCF"/>
                </a:solidFill>
              </a:rPr>
              <a:t>Pour chaque dimension, notez la performance de votre projet de 1 à 4</a:t>
            </a:r>
            <a:endParaRPr/>
          </a:p>
        </p:txBody>
      </p:sp>
      <p:sp>
        <p:nvSpPr>
          <p:cNvPr id="253" name="Google Shape;253;p22"/>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254" name="Google Shape;254;p22"/>
          <p:cNvSpPr txBox="1"/>
          <p:nvPr/>
        </p:nvSpPr>
        <p:spPr>
          <a:xfrm>
            <a:off x="5747950" y="0"/>
            <a:ext cx="4781700" cy="412800"/>
          </a:xfrm>
          <a:prstGeom prst="rect">
            <a:avLst/>
          </a:prstGeom>
          <a:noFill/>
          <a:ln>
            <a:noFill/>
          </a:ln>
        </p:spPr>
        <p:txBody>
          <a:bodyPr spcFirstLastPara="1" wrap="square" lIns="91425" tIns="91425" rIns="91425" bIns="91425" anchor="t" anchorCtr="0">
            <a:noAutofit/>
          </a:bodyPr>
          <a:lstStyle/>
          <a:p>
            <a:r>
              <a:rPr lang="fr"/>
              <a:t> Créé par : </a:t>
            </a:r>
            <a:r>
              <a:rPr lang="fr" sz="1800" b="1" i="1">
                <a:solidFill>
                  <a:srgbClr val="3C78D8"/>
                </a:solidFill>
                <a:latin typeface="Caveat"/>
                <a:ea typeface="Caveat"/>
                <a:cs typeface="Caveat"/>
                <a:sym typeface="Caveat"/>
              </a:rPr>
              <a:t>Caroline Verdon, Dir Marketing Gym Sports</a:t>
            </a:r>
            <a:endParaRPr sz="1800" b="1" i="1">
              <a:solidFill>
                <a:srgbClr val="3C78D8"/>
              </a:solidFill>
              <a:latin typeface="Caveat"/>
              <a:ea typeface="Caveat"/>
              <a:cs typeface="Caveat"/>
              <a:sym typeface="Caveat"/>
            </a:endParaRPr>
          </a:p>
        </p:txBody>
      </p:sp>
      <p:sp>
        <p:nvSpPr>
          <p:cNvPr id="255" name="Google Shape;255;p22"/>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r>
              <a:rPr lang="fr"/>
              <a:t>Date : 	   _____</a:t>
            </a:r>
            <a:r>
              <a:rPr lang="fr" sz="1800" b="1" i="1">
                <a:solidFill>
                  <a:srgbClr val="3C78D8"/>
                </a:solidFill>
                <a:latin typeface="Caveat"/>
                <a:ea typeface="Caveat"/>
                <a:cs typeface="Caveat"/>
                <a:sym typeface="Caveat"/>
              </a:rPr>
              <a:t>15 Mai</a:t>
            </a:r>
            <a:r>
              <a:rPr lang="fr"/>
              <a:t>_____</a:t>
            </a:r>
            <a:endParaRPr/>
          </a:p>
        </p:txBody>
      </p:sp>
      <p:sp>
        <p:nvSpPr>
          <p:cNvPr id="256" name="Google Shape;256;p22"/>
          <p:cNvSpPr/>
          <p:nvPr/>
        </p:nvSpPr>
        <p:spPr>
          <a:xfrm>
            <a:off x="5767800" y="238785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7" name="Google Shape;257;p22"/>
          <p:cNvSpPr/>
          <p:nvPr/>
        </p:nvSpPr>
        <p:spPr>
          <a:xfrm>
            <a:off x="4318300" y="209280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8" name="Google Shape;258;p22"/>
          <p:cNvSpPr/>
          <p:nvPr/>
        </p:nvSpPr>
        <p:spPr>
          <a:xfrm>
            <a:off x="7033150" y="4530475"/>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9" name="Google Shape;259;p22"/>
          <p:cNvSpPr/>
          <p:nvPr/>
        </p:nvSpPr>
        <p:spPr>
          <a:xfrm>
            <a:off x="6866900" y="254025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 name="Google Shape;260;p22"/>
          <p:cNvSpPr/>
          <p:nvPr/>
        </p:nvSpPr>
        <p:spPr>
          <a:xfrm>
            <a:off x="7134138" y="340390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 name="Google Shape;261;p22"/>
          <p:cNvSpPr/>
          <p:nvPr/>
        </p:nvSpPr>
        <p:spPr>
          <a:xfrm>
            <a:off x="5734525" y="4522625"/>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 name="Google Shape;262;p22"/>
          <p:cNvSpPr/>
          <p:nvPr/>
        </p:nvSpPr>
        <p:spPr>
          <a:xfrm>
            <a:off x="4909200" y="399960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 name="Google Shape;263;p22"/>
          <p:cNvSpPr/>
          <p:nvPr/>
        </p:nvSpPr>
        <p:spPr>
          <a:xfrm>
            <a:off x="4233400" y="341950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4" name="Google Shape;264;p22"/>
          <p:cNvSpPr/>
          <p:nvPr/>
        </p:nvSpPr>
        <p:spPr>
          <a:xfrm>
            <a:off x="4385925" y="2225925"/>
            <a:ext cx="2872500" cy="2427350"/>
          </a:xfrm>
          <a:custGeom>
            <a:avLst/>
            <a:gdLst/>
            <a:ahLst/>
            <a:cxnLst/>
            <a:rect l="l" t="t" r="r" b="b"/>
            <a:pathLst>
              <a:path w="114900" h="97094" extrusionOk="0">
                <a:moveTo>
                  <a:pt x="60206" y="11024"/>
                </a:moveTo>
                <a:lnTo>
                  <a:pt x="106845" y="17384"/>
                </a:lnTo>
                <a:lnTo>
                  <a:pt x="114900" y="52999"/>
                </a:lnTo>
                <a:lnTo>
                  <a:pt x="111932" y="96670"/>
                </a:lnTo>
                <a:lnTo>
                  <a:pt x="60206" y="97094"/>
                </a:lnTo>
                <a:lnTo>
                  <a:pt x="27559" y="76318"/>
                </a:lnTo>
                <a:lnTo>
                  <a:pt x="0" y="54271"/>
                </a:lnTo>
                <a:lnTo>
                  <a:pt x="3816" y="0"/>
                </a:lnTo>
                <a:close/>
              </a:path>
            </a:pathLst>
          </a:custGeom>
          <a:solidFill>
            <a:srgbClr val="FF0000">
              <a:alpha val="25709"/>
            </a:srgbClr>
          </a:solidFill>
          <a:ln w="9525" cap="flat" cmpd="sng">
            <a:solidFill>
              <a:schemeClr val="dk2"/>
            </a:solidFill>
            <a:prstDash val="solid"/>
            <a:round/>
            <a:headEnd type="none" w="med" len="med"/>
            <a:tailEnd type="non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p:nvPr/>
        </p:nvSpPr>
        <p:spPr>
          <a:xfrm>
            <a:off x="1962075" y="62950"/>
            <a:ext cx="3886800" cy="533400"/>
          </a:xfrm>
          <a:prstGeom prst="rect">
            <a:avLst/>
          </a:prstGeom>
          <a:noFill/>
          <a:ln>
            <a:noFill/>
          </a:ln>
        </p:spPr>
        <p:txBody>
          <a:bodyPr spcFirstLastPara="1" wrap="square" lIns="91425" tIns="91425" rIns="91425" bIns="91425" anchor="t" anchorCtr="0">
            <a:noAutofit/>
          </a:bodyPr>
          <a:lstStyle/>
          <a:p>
            <a:r>
              <a:rPr lang="fr" sz="1600" b="1"/>
              <a:t>Canvas #09.2</a:t>
            </a:r>
            <a:endParaRPr sz="1600" b="1"/>
          </a:p>
          <a:p>
            <a:r>
              <a:rPr lang="fr" sz="1600" b="1"/>
              <a:t>Synthèse Qualitative</a:t>
            </a:r>
            <a:endParaRPr sz="1600" b="1"/>
          </a:p>
        </p:txBody>
      </p:sp>
      <p:sp>
        <p:nvSpPr>
          <p:cNvPr id="270" name="Google Shape;270;p23"/>
          <p:cNvSpPr txBox="1"/>
          <p:nvPr/>
        </p:nvSpPr>
        <p:spPr>
          <a:xfrm>
            <a:off x="2037927" y="6493244"/>
            <a:ext cx="8312400" cy="2949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graphicFrame>
        <p:nvGraphicFramePr>
          <p:cNvPr id="271" name="Google Shape;271;p23"/>
          <p:cNvGraphicFramePr/>
          <p:nvPr/>
        </p:nvGraphicFramePr>
        <p:xfrm>
          <a:off x="2037927" y="733361"/>
          <a:ext cx="3000000" cy="3000000"/>
        </p:xfrm>
        <a:graphic>
          <a:graphicData uri="http://schemas.openxmlformats.org/drawingml/2006/table">
            <a:tbl>
              <a:tblPr bandRow="1">
                <a:noFill/>
                <a:tableStyleId>{71DCDBC6-4473-4E9F-85A8-ABEC78534ABC}</a:tableStyleId>
              </a:tblPr>
              <a:tblGrid>
                <a:gridCol w="4026050"/>
                <a:gridCol w="4286200"/>
              </a:tblGrid>
              <a:tr h="234275">
                <a:tc gridSpan="2">
                  <a:txBody>
                    <a:bodyPr/>
                    <a:lstStyle/>
                    <a:p>
                      <a:pPr marL="0" lvl="0" indent="0" algn="ctr" rtl="0">
                        <a:spcBef>
                          <a:spcPts val="0"/>
                        </a:spcBef>
                        <a:spcAft>
                          <a:spcPts val="0"/>
                        </a:spcAft>
                        <a:buNone/>
                      </a:pPr>
                      <a:r>
                        <a:rPr lang="fr" sz="1400" b="1">
                          <a:solidFill>
                            <a:srgbClr val="049CCF"/>
                          </a:solidFill>
                          <a:latin typeface="Century Gothic"/>
                          <a:ea typeface="Century Gothic"/>
                          <a:cs typeface="Century Gothic"/>
                          <a:sym typeface="Century Gothic"/>
                        </a:rPr>
                        <a:t>Synthèse</a:t>
                      </a:r>
                      <a:endParaRPr sz="1300" b="1">
                        <a:solidFill>
                          <a:srgbClr val="049CCF"/>
                        </a:solidFill>
                        <a:latin typeface="Century Gothic"/>
                        <a:ea typeface="Century Gothic"/>
                        <a:cs typeface="Century Gothic"/>
                        <a:sym typeface="Century Gothic"/>
                      </a:endParaRPr>
                    </a:p>
                  </a:txBody>
                  <a:tcPr marL="82950" marR="82950" marT="0" marB="0"/>
                </a:tc>
                <a:tc hMerge="1">
                  <a:txBody>
                    <a:bodyPr/>
                    <a:lstStyle/>
                    <a:p>
                      <a:endParaRPr lang="fr-FR"/>
                    </a:p>
                  </a:txBody>
                  <a:tcPr/>
                </a:tc>
              </a:tr>
              <a:tr h="174000">
                <a:tc>
                  <a:txBody>
                    <a:bodyPr/>
                    <a:lstStyle/>
                    <a:p>
                      <a:pPr marL="0" lvl="0" indent="0" algn="l" rtl="0">
                        <a:spcBef>
                          <a:spcPts val="0"/>
                        </a:spcBef>
                        <a:spcAft>
                          <a:spcPts val="0"/>
                        </a:spcAft>
                        <a:buNone/>
                      </a:pPr>
                      <a:r>
                        <a:rPr lang="fr" sz="1000">
                          <a:solidFill>
                            <a:srgbClr val="FFFFFF"/>
                          </a:solidFill>
                          <a:latin typeface="Century Gothic"/>
                          <a:ea typeface="Century Gothic"/>
                          <a:cs typeface="Century Gothic"/>
                          <a:sym typeface="Century Gothic"/>
                        </a:rPr>
                        <a:t>Nom de l’organisation</a:t>
                      </a:r>
                      <a:endParaRPr sz="1000">
                        <a:solidFill>
                          <a:srgbClr val="FFFFFF"/>
                        </a:solidFill>
                        <a:latin typeface="Century Gothic"/>
                        <a:ea typeface="Century Gothic"/>
                        <a:cs typeface="Century Gothic"/>
                        <a:sym typeface="Century Gothic"/>
                      </a:endParaRPr>
                    </a:p>
                  </a:txBody>
                  <a:tcPr marL="82950" marR="82950" marT="0" marB="0">
                    <a:solidFill>
                      <a:srgbClr val="000000"/>
                    </a:solidFill>
                  </a:tcPr>
                </a:tc>
                <a:tc>
                  <a:txBody>
                    <a:bodyPr/>
                    <a:lstStyle/>
                    <a:p>
                      <a:pPr marL="0" lvl="0" indent="0" algn="l" rtl="0">
                        <a:spcBef>
                          <a:spcPts val="0"/>
                        </a:spcBef>
                        <a:spcAft>
                          <a:spcPts val="0"/>
                        </a:spcAft>
                        <a:buNone/>
                      </a:pPr>
                      <a:r>
                        <a:rPr lang="fr" sz="1000">
                          <a:solidFill>
                            <a:srgbClr val="FFFFFF"/>
                          </a:solidFill>
                          <a:latin typeface="Century Gothic"/>
                          <a:ea typeface="Century Gothic"/>
                          <a:cs typeface="Century Gothic"/>
                          <a:sym typeface="Century Gothic"/>
                        </a:rPr>
                        <a:t>Nom de l’idée</a:t>
                      </a:r>
                      <a:endParaRPr sz="1000">
                        <a:solidFill>
                          <a:srgbClr val="FFFFFF"/>
                        </a:solidFill>
                        <a:latin typeface="Century Gothic"/>
                        <a:ea typeface="Century Gothic"/>
                        <a:cs typeface="Century Gothic"/>
                        <a:sym typeface="Century Gothic"/>
                      </a:endParaRPr>
                    </a:p>
                  </a:txBody>
                  <a:tcPr marL="82950" marR="82950" marT="0" marB="0">
                    <a:solidFill>
                      <a:srgbClr val="000000"/>
                    </a:solidFill>
                  </a:tcPr>
                </a:tc>
              </a:tr>
              <a:tr h="312375">
                <a:tc>
                  <a:txBody>
                    <a:bodyPr/>
                    <a:lstStyle/>
                    <a:p>
                      <a:pPr marL="0" lvl="0" indent="0" algn="l" rtl="0">
                        <a:spcBef>
                          <a:spcPts val="0"/>
                        </a:spcBef>
                        <a:spcAft>
                          <a:spcPts val="0"/>
                        </a:spcAft>
                        <a:buClr>
                          <a:schemeClr val="dk1"/>
                        </a:buClr>
                        <a:buSzPts val="1100"/>
                        <a:buFont typeface="Arial"/>
                        <a:buNone/>
                      </a:pPr>
                      <a:r>
                        <a:rPr lang="fr" sz="1800" b="1" i="1">
                          <a:solidFill>
                            <a:srgbClr val="3C78D8"/>
                          </a:solidFill>
                          <a:latin typeface="Caveat"/>
                          <a:ea typeface="Caveat"/>
                          <a:cs typeface="Caveat"/>
                          <a:sym typeface="Caveat"/>
                        </a:rPr>
                        <a:t>Gym Sports</a:t>
                      </a:r>
                      <a:endParaRPr sz="1000">
                        <a:solidFill>
                          <a:srgbClr val="FFFFFF"/>
                        </a:solidFill>
                        <a:latin typeface="Century Gothic"/>
                        <a:ea typeface="Century Gothic"/>
                        <a:cs typeface="Century Gothic"/>
                        <a:sym typeface="Century Gothic"/>
                      </a:endParaRPr>
                    </a:p>
                  </a:txBody>
                  <a:tcPr marL="82950" marR="82950" marT="0" marB="0">
                    <a:solidFill>
                      <a:srgbClr val="FFFFFF"/>
                    </a:solidFill>
                  </a:tcPr>
                </a:tc>
                <a:tc>
                  <a:txBody>
                    <a:bodyPr/>
                    <a:lstStyle/>
                    <a:p>
                      <a:pPr marL="0" lvl="0" indent="0" algn="l" rtl="0">
                        <a:spcBef>
                          <a:spcPts val="0"/>
                        </a:spcBef>
                        <a:spcAft>
                          <a:spcPts val="0"/>
                        </a:spcAft>
                        <a:buClr>
                          <a:schemeClr val="dk1"/>
                        </a:buClr>
                        <a:buSzPts val="1100"/>
                        <a:buFont typeface="Arial"/>
                        <a:buNone/>
                      </a:pPr>
                      <a:r>
                        <a:rPr lang="fr" sz="1800" b="1" i="1">
                          <a:solidFill>
                            <a:srgbClr val="3C78D8"/>
                          </a:solidFill>
                          <a:latin typeface="Caveat"/>
                          <a:ea typeface="Caveat"/>
                          <a:cs typeface="Caveat"/>
                          <a:sym typeface="Caveat"/>
                        </a:rPr>
                        <a:t>Plan de coaching augmenté</a:t>
                      </a:r>
                      <a:endParaRPr sz="1000">
                        <a:latin typeface="Calibri"/>
                        <a:ea typeface="Calibri"/>
                        <a:cs typeface="Calibri"/>
                        <a:sym typeface="Calibri"/>
                      </a:endParaRPr>
                    </a:p>
                  </a:txBody>
                  <a:tcPr marL="82950" marR="82950" marT="0" marB="0"/>
                </a:tc>
              </a:tr>
              <a:tr h="174000">
                <a:tc gridSpan="2">
                  <a:txBody>
                    <a:bodyPr/>
                    <a:lstStyle/>
                    <a:p>
                      <a:pPr marL="0" lvl="0" indent="0" algn="ctr" rtl="0">
                        <a:spcBef>
                          <a:spcPts val="0"/>
                        </a:spcBef>
                        <a:spcAft>
                          <a:spcPts val="0"/>
                        </a:spcAft>
                        <a:buNone/>
                      </a:pPr>
                      <a:r>
                        <a:rPr lang="fr" sz="1000">
                          <a:solidFill>
                            <a:srgbClr val="FFFFFF"/>
                          </a:solidFill>
                          <a:latin typeface="Century Gothic"/>
                          <a:ea typeface="Century Gothic"/>
                          <a:cs typeface="Century Gothic"/>
                          <a:sym typeface="Century Gothic"/>
                        </a:rPr>
                        <a:t>Utilisateurs cibles et leurs besoins / problèmes à résoudre </a:t>
                      </a:r>
                      <a:endParaRPr sz="1000">
                        <a:solidFill>
                          <a:srgbClr val="FFFFFF"/>
                        </a:solidFill>
                        <a:latin typeface="Century Gothic"/>
                        <a:ea typeface="Century Gothic"/>
                        <a:cs typeface="Century Gothic"/>
                        <a:sym typeface="Century Gothic"/>
                      </a:endParaRPr>
                    </a:p>
                  </a:txBody>
                  <a:tcPr marL="82950" marR="82950" marT="0" marB="0">
                    <a:solidFill>
                      <a:srgbClr val="000000"/>
                    </a:solidFill>
                  </a:tcPr>
                </a:tc>
                <a:tc hMerge="1">
                  <a:txBody>
                    <a:bodyPr/>
                    <a:lstStyle/>
                    <a:p>
                      <a:endParaRPr lang="fr-FR"/>
                    </a:p>
                  </a:txBody>
                  <a:tcPr/>
                </a:tc>
              </a:tr>
              <a:tr h="557025">
                <a:tc gridSpan="2">
                  <a:txBody>
                    <a:bodyPr/>
                    <a:lstStyle/>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fr" sz="1800" b="1" i="1">
                          <a:solidFill>
                            <a:srgbClr val="3C78D8"/>
                          </a:solidFill>
                          <a:latin typeface="Caveat"/>
                          <a:ea typeface="Caveat"/>
                          <a:cs typeface="Caveat"/>
                          <a:sym typeface="Caveat"/>
                        </a:rPr>
                        <a:t>Membres du club de sport à fort pouvoir d’achat</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txBody>
                  <a:tcPr marL="82950" marR="82950" marT="0" marB="0">
                    <a:solidFill>
                      <a:srgbClr val="FFFFFF"/>
                    </a:solidFill>
                  </a:tcPr>
                </a:tc>
                <a:tc hMerge="1">
                  <a:txBody>
                    <a:bodyPr/>
                    <a:lstStyle/>
                    <a:p>
                      <a:endParaRPr lang="fr-FR"/>
                    </a:p>
                  </a:txBody>
                  <a:tcPr/>
                </a:tc>
              </a:tr>
              <a:tr h="174000">
                <a:tc gridSpan="2">
                  <a:txBody>
                    <a:bodyPr/>
                    <a:lstStyle/>
                    <a:p>
                      <a:pPr marL="0" lvl="0" indent="0" algn="ctr" rtl="0">
                        <a:spcBef>
                          <a:spcPts val="0"/>
                        </a:spcBef>
                        <a:spcAft>
                          <a:spcPts val="0"/>
                        </a:spcAft>
                        <a:buNone/>
                      </a:pPr>
                      <a:r>
                        <a:rPr lang="fr" sz="1000">
                          <a:solidFill>
                            <a:srgbClr val="FFFFFF"/>
                          </a:solidFill>
                          <a:latin typeface="Century Gothic"/>
                          <a:ea typeface="Century Gothic"/>
                          <a:cs typeface="Century Gothic"/>
                          <a:sym typeface="Century Gothic"/>
                        </a:rPr>
                        <a:t>Description de l’idée</a:t>
                      </a:r>
                      <a:endParaRPr sz="1000">
                        <a:solidFill>
                          <a:srgbClr val="FFFFFF"/>
                        </a:solidFill>
                        <a:latin typeface="Century Gothic"/>
                        <a:ea typeface="Century Gothic"/>
                        <a:cs typeface="Century Gothic"/>
                        <a:sym typeface="Century Gothic"/>
                      </a:endParaRPr>
                    </a:p>
                  </a:txBody>
                  <a:tcPr marL="82950" marR="82950" marT="0" marB="0">
                    <a:solidFill>
                      <a:srgbClr val="000000"/>
                    </a:solidFill>
                  </a:tcPr>
                </a:tc>
                <a:tc hMerge="1">
                  <a:txBody>
                    <a:bodyPr/>
                    <a:lstStyle/>
                    <a:p>
                      <a:endParaRPr lang="fr-FR"/>
                    </a:p>
                  </a:txBody>
                  <a:tcPr/>
                </a:tc>
              </a:tr>
              <a:tr h="840100">
                <a:tc gridSpan="2">
                  <a:txBody>
                    <a:bodyPr/>
                    <a:lstStyle/>
                    <a:p>
                      <a:pPr marL="0" lvl="0" indent="0" algn="l" rtl="0">
                        <a:spcBef>
                          <a:spcPts val="0"/>
                        </a:spcBef>
                        <a:spcAft>
                          <a:spcPts val="0"/>
                        </a:spcAft>
                        <a:buNone/>
                      </a:pPr>
                      <a:r>
                        <a:rPr lang="fr" sz="1200" b="1" i="1">
                          <a:solidFill>
                            <a:srgbClr val="3C78D8"/>
                          </a:solidFill>
                          <a:latin typeface="Caveat"/>
                          <a:ea typeface="Caveat"/>
                          <a:cs typeface="Caveat"/>
                          <a:sym typeface="Caveat"/>
                        </a:rPr>
                        <a:t>Plan de coaching personnalisé regroupant : </a:t>
                      </a:r>
                      <a:endParaRPr sz="1200" b="1" i="1">
                        <a:solidFill>
                          <a:srgbClr val="3C78D8"/>
                        </a:solidFill>
                        <a:latin typeface="Caveat"/>
                        <a:ea typeface="Caveat"/>
                        <a:cs typeface="Caveat"/>
                        <a:sym typeface="Caveat"/>
                      </a:endParaRPr>
                    </a:p>
                    <a:p>
                      <a:pPr marL="0" lvl="0" indent="0" algn="l" rtl="0">
                        <a:spcBef>
                          <a:spcPts val="0"/>
                        </a:spcBef>
                        <a:spcAft>
                          <a:spcPts val="0"/>
                        </a:spcAft>
                        <a:buNone/>
                      </a:pPr>
                      <a:r>
                        <a:rPr lang="fr" sz="1200" b="1" i="1">
                          <a:solidFill>
                            <a:srgbClr val="3C78D8"/>
                          </a:solidFill>
                          <a:latin typeface="Caveat"/>
                          <a:ea typeface="Caveat"/>
                          <a:cs typeface="Caveat"/>
                          <a:sym typeface="Caveat"/>
                        </a:rPr>
                        <a:t>- une application mobile / web</a:t>
                      </a:r>
                      <a:endParaRPr sz="1200" b="1" i="1">
                        <a:solidFill>
                          <a:srgbClr val="3C78D8"/>
                        </a:solidFill>
                        <a:latin typeface="Caveat"/>
                        <a:ea typeface="Caveat"/>
                        <a:cs typeface="Caveat"/>
                        <a:sym typeface="Caveat"/>
                      </a:endParaRPr>
                    </a:p>
                    <a:p>
                      <a:pPr marL="0" lvl="0" indent="0" algn="l" rtl="0">
                        <a:spcBef>
                          <a:spcPts val="0"/>
                        </a:spcBef>
                        <a:spcAft>
                          <a:spcPts val="0"/>
                        </a:spcAft>
                        <a:buClr>
                          <a:schemeClr val="dk1"/>
                        </a:buClr>
                        <a:buSzPts val="1100"/>
                        <a:buFont typeface="Arial"/>
                        <a:buNone/>
                      </a:pPr>
                      <a:r>
                        <a:rPr lang="fr" sz="1200" b="1" i="1">
                          <a:solidFill>
                            <a:srgbClr val="3C78D8"/>
                          </a:solidFill>
                          <a:latin typeface="Caveat"/>
                          <a:ea typeface="Caveat"/>
                          <a:cs typeface="Caveat"/>
                          <a:sym typeface="Caveat"/>
                        </a:rPr>
                        <a:t>- qui fournit un plan de coaching personnalisé</a:t>
                      </a:r>
                      <a:endParaRPr sz="1200" b="1" i="1">
                        <a:solidFill>
                          <a:srgbClr val="3C78D8"/>
                        </a:solidFill>
                        <a:latin typeface="Caveat"/>
                        <a:ea typeface="Caveat"/>
                        <a:cs typeface="Caveat"/>
                        <a:sym typeface="Caveat"/>
                      </a:endParaRPr>
                    </a:p>
                    <a:p>
                      <a:pPr marL="0" lvl="0" indent="0" algn="l" rtl="0">
                        <a:spcBef>
                          <a:spcPts val="0"/>
                        </a:spcBef>
                        <a:spcAft>
                          <a:spcPts val="0"/>
                        </a:spcAft>
                        <a:buNone/>
                      </a:pPr>
                      <a:r>
                        <a:rPr lang="fr" sz="1200" b="1" i="1">
                          <a:solidFill>
                            <a:srgbClr val="3C78D8"/>
                          </a:solidFill>
                          <a:latin typeface="Caveat"/>
                          <a:ea typeface="Caveat"/>
                          <a:cs typeface="Caveat"/>
                          <a:sym typeface="Caveat"/>
                        </a:rPr>
                        <a:t>- et des relances / recos / feedback sur mesure grâce à la mesure de l’utilisation des machines via IOT  / RFID</a:t>
                      </a:r>
                      <a:endParaRPr sz="12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txBody>
                  <a:tcPr marL="82950" marR="82950" marT="0" marB="0">
                    <a:solidFill>
                      <a:srgbClr val="FFFFFF"/>
                    </a:solidFill>
                  </a:tcPr>
                </a:tc>
                <a:tc hMerge="1">
                  <a:txBody>
                    <a:bodyPr/>
                    <a:lstStyle/>
                    <a:p>
                      <a:endParaRPr lang="fr-FR"/>
                    </a:p>
                  </a:txBody>
                  <a:tcPr/>
                </a:tc>
              </a:tr>
              <a:tr h="174000">
                <a:tc gridSpan="2">
                  <a:txBody>
                    <a:bodyPr/>
                    <a:lstStyle/>
                    <a:p>
                      <a:pPr marL="0" lvl="0" indent="0" algn="ctr" rtl="0">
                        <a:spcBef>
                          <a:spcPts val="0"/>
                        </a:spcBef>
                        <a:spcAft>
                          <a:spcPts val="0"/>
                        </a:spcAft>
                        <a:buNone/>
                      </a:pPr>
                      <a:r>
                        <a:rPr lang="fr" sz="1000">
                          <a:solidFill>
                            <a:srgbClr val="FFFFFF"/>
                          </a:solidFill>
                          <a:latin typeface="Century Gothic"/>
                          <a:ea typeface="Century Gothic"/>
                          <a:cs typeface="Century Gothic"/>
                          <a:sym typeface="Century Gothic"/>
                        </a:rPr>
                        <a:t>Comment est-ce que l’idée répond aux priorités stratégiques de l’organisation ? </a:t>
                      </a:r>
                      <a:endParaRPr sz="1000">
                        <a:latin typeface="Calibri"/>
                        <a:ea typeface="Calibri"/>
                        <a:cs typeface="Calibri"/>
                        <a:sym typeface="Calibri"/>
                      </a:endParaRPr>
                    </a:p>
                  </a:txBody>
                  <a:tcPr marL="82950" marR="82950" marT="0" marB="0">
                    <a:solidFill>
                      <a:srgbClr val="000000"/>
                    </a:solidFill>
                  </a:tcPr>
                </a:tc>
                <a:tc hMerge="1">
                  <a:txBody>
                    <a:bodyPr/>
                    <a:lstStyle/>
                    <a:p>
                      <a:endParaRPr lang="fr-FR"/>
                    </a:p>
                  </a:txBody>
                  <a:tcPr/>
                </a:tc>
              </a:tr>
              <a:tr h="1159700">
                <a:tc gridSpan="2">
                  <a:txBody>
                    <a:bodyPr/>
                    <a:lstStyle/>
                    <a:p>
                      <a:pPr marL="0" lvl="0" indent="0" algn="l" rtl="0">
                        <a:spcBef>
                          <a:spcPts val="0"/>
                        </a:spcBef>
                        <a:spcAft>
                          <a:spcPts val="0"/>
                        </a:spcAft>
                        <a:buNone/>
                      </a:pPr>
                      <a:r>
                        <a:rPr lang="fr" sz="1200" b="1" i="1">
                          <a:solidFill>
                            <a:srgbClr val="3C78D8"/>
                          </a:solidFill>
                          <a:latin typeface="Caveat"/>
                          <a:ea typeface="Caveat"/>
                          <a:cs typeface="Caveat"/>
                          <a:sym typeface="Caveat"/>
                        </a:rPr>
                        <a:t>Cette nouvelle offre permettra à Gym Sport de se différencier en offrant des services personnalisés à ses clients. </a:t>
                      </a:r>
                      <a:endParaRPr sz="1200" b="1" i="1">
                        <a:solidFill>
                          <a:srgbClr val="3C78D8"/>
                        </a:solidFill>
                        <a:latin typeface="Caveat"/>
                        <a:ea typeface="Caveat"/>
                        <a:cs typeface="Caveat"/>
                        <a:sym typeface="Caveat"/>
                      </a:endParaRPr>
                    </a:p>
                    <a:p>
                      <a:pPr marL="0" lvl="0" indent="0" algn="l" rtl="0">
                        <a:spcBef>
                          <a:spcPts val="0"/>
                        </a:spcBef>
                        <a:spcAft>
                          <a:spcPts val="0"/>
                        </a:spcAft>
                        <a:buNone/>
                      </a:pPr>
                      <a:r>
                        <a:rPr lang="fr" sz="1200" b="1" i="1">
                          <a:solidFill>
                            <a:srgbClr val="3C78D8"/>
                          </a:solidFill>
                          <a:latin typeface="Caveat"/>
                          <a:ea typeface="Caveat"/>
                          <a:cs typeface="Caveat"/>
                          <a:sym typeface="Caveat"/>
                        </a:rPr>
                        <a:t>La capacité de la solution retenue à optimiser l’usage des ressources de Gym Sport (salles, machines, coaches) assure la maîtrise des coûts lors de la montée   en charge : le coût marginal de chaque client supplémentaire est faible.</a:t>
                      </a:r>
                      <a:endParaRPr sz="1200" b="1" i="1">
                        <a:solidFill>
                          <a:srgbClr val="3C78D8"/>
                        </a:solidFill>
                        <a:latin typeface="Caveat"/>
                        <a:ea typeface="Caveat"/>
                        <a:cs typeface="Caveat"/>
                        <a:sym typeface="Caveat"/>
                      </a:endParaRPr>
                    </a:p>
                    <a:p>
                      <a:pPr marL="0" lvl="0" indent="0" algn="l" rtl="0">
                        <a:spcBef>
                          <a:spcPts val="0"/>
                        </a:spcBef>
                        <a:spcAft>
                          <a:spcPts val="0"/>
                        </a:spcAft>
                        <a:buClr>
                          <a:schemeClr val="dk1"/>
                        </a:buClr>
                        <a:buSzPts val="1100"/>
                        <a:buFont typeface="Arial"/>
                        <a:buNone/>
                      </a:pPr>
                      <a:r>
                        <a:rPr lang="fr" sz="1200" b="1" i="1">
                          <a:solidFill>
                            <a:srgbClr val="3C78D8"/>
                          </a:solidFill>
                          <a:latin typeface="Caveat"/>
                          <a:ea typeface="Caveat"/>
                          <a:cs typeface="Caveat"/>
                          <a:sym typeface="Caveat"/>
                        </a:rPr>
                        <a:t>Enfin, la différenciation par l’usage du numérique et par la personnalisation du service permet à Gym Sport de proposer une offre Premium et donc de se positionner sur un segment de marché  à forte rentabilité.</a:t>
                      </a:r>
                      <a:r>
                        <a:rPr lang="fr" sz="1000">
                          <a:solidFill>
                            <a:srgbClr val="FFFFFF"/>
                          </a:solidFill>
                          <a:latin typeface="Century Gothic"/>
                          <a:ea typeface="Century Gothic"/>
                          <a:cs typeface="Century Gothic"/>
                          <a:sym typeface="Century Gothic"/>
                        </a:rPr>
                        <a:t>ouvel</a:t>
                      </a:r>
                      <a:endParaRPr sz="1000">
                        <a:solidFill>
                          <a:srgbClr val="FFFFFF"/>
                        </a:solidFill>
                        <a:latin typeface="Century Gothic"/>
                        <a:ea typeface="Century Gothic"/>
                        <a:cs typeface="Century Gothic"/>
                        <a:sym typeface="Century Gothic"/>
                      </a:endParaRPr>
                    </a:p>
                    <a:p>
                      <a:pPr marL="0" lvl="0" indent="0" algn="ctr" rtl="0">
                        <a:spcBef>
                          <a:spcPts val="0"/>
                        </a:spcBef>
                        <a:spcAft>
                          <a:spcPts val="0"/>
                        </a:spcAft>
                        <a:buNone/>
                      </a:pPr>
                      <a:r>
                        <a:rPr lang="fr" sz="1000">
                          <a:solidFill>
                            <a:srgbClr val="FFFFFF"/>
                          </a:solidFill>
                          <a:latin typeface="Century Gothic"/>
                          <a:ea typeface="Century Gothic"/>
                          <a:cs typeface="Century Gothic"/>
                          <a:sym typeface="Century Gothic"/>
                        </a:rPr>
                        <a:t>Lz</a:t>
                      </a:r>
                      <a:endParaRPr sz="1000">
                        <a:solidFill>
                          <a:srgbClr val="FFFFFF"/>
                        </a:solidFill>
                        <a:latin typeface="Century Gothic"/>
                        <a:ea typeface="Century Gothic"/>
                        <a:cs typeface="Century Gothic"/>
                        <a:sym typeface="Century Gothic"/>
                      </a:endParaRPr>
                    </a:p>
                    <a:p>
                      <a:pPr marL="0" lvl="0" indent="0" algn="ctr" rtl="0">
                        <a:spcBef>
                          <a:spcPts val="0"/>
                        </a:spcBef>
                        <a:spcAft>
                          <a:spcPts val="0"/>
                        </a:spcAft>
                        <a:buNone/>
                      </a:pPr>
                      <a:endParaRPr sz="1000">
                        <a:solidFill>
                          <a:srgbClr val="FFFFFF"/>
                        </a:solidFill>
                        <a:latin typeface="Century Gothic"/>
                        <a:ea typeface="Century Gothic"/>
                        <a:cs typeface="Century Gothic"/>
                        <a:sym typeface="Century Gothic"/>
                      </a:endParaRPr>
                    </a:p>
                  </a:txBody>
                  <a:tcPr marL="82950" marR="82950" marT="0" marB="0">
                    <a:solidFill>
                      <a:srgbClr val="FFFFFF"/>
                    </a:solidFill>
                  </a:tcPr>
                </a:tc>
                <a:tc hMerge="1">
                  <a:txBody>
                    <a:bodyPr/>
                    <a:lstStyle/>
                    <a:p>
                      <a:endParaRPr lang="fr-FR"/>
                    </a:p>
                  </a:txBody>
                  <a:tcPr/>
                </a:tc>
              </a:tr>
              <a:tr h="174000">
                <a:tc gridSpan="2">
                  <a:txBody>
                    <a:bodyPr/>
                    <a:lstStyle/>
                    <a:p>
                      <a:pPr marL="0" lvl="0" indent="0" algn="ctr" rtl="0">
                        <a:spcBef>
                          <a:spcPts val="0"/>
                        </a:spcBef>
                        <a:spcAft>
                          <a:spcPts val="0"/>
                        </a:spcAft>
                        <a:buNone/>
                      </a:pPr>
                      <a:r>
                        <a:rPr lang="fr" sz="1000">
                          <a:solidFill>
                            <a:srgbClr val="FFFFFF"/>
                          </a:solidFill>
                          <a:latin typeface="Century Gothic"/>
                          <a:ea typeface="Century Gothic"/>
                          <a:cs typeface="Century Gothic"/>
                          <a:sym typeface="Century Gothic"/>
                        </a:rPr>
                        <a:t>Jeux de données / source de données contribuant à l’idée </a:t>
                      </a:r>
                      <a:endParaRPr sz="1000">
                        <a:solidFill>
                          <a:srgbClr val="FFFFFF"/>
                        </a:solidFill>
                        <a:latin typeface="Century Gothic"/>
                        <a:ea typeface="Century Gothic"/>
                        <a:cs typeface="Century Gothic"/>
                        <a:sym typeface="Century Gothic"/>
                      </a:endParaRPr>
                    </a:p>
                  </a:txBody>
                  <a:tcPr marL="82950" marR="82950" marT="0" marB="0">
                    <a:solidFill>
                      <a:srgbClr val="000000"/>
                    </a:solidFill>
                  </a:tcPr>
                </a:tc>
                <a:tc hMerge="1">
                  <a:txBody>
                    <a:bodyPr/>
                    <a:lstStyle/>
                    <a:p>
                      <a:endParaRPr lang="fr-FR"/>
                    </a:p>
                  </a:txBody>
                  <a:tcPr/>
                </a:tc>
              </a:tr>
              <a:tr h="522100">
                <a:tc gridSpan="2">
                  <a:txBody>
                    <a:bodyPr/>
                    <a:lstStyle/>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fr" sz="1200" b="1" i="1">
                          <a:solidFill>
                            <a:srgbClr val="3C78D8"/>
                          </a:solidFill>
                          <a:latin typeface="Caveat"/>
                          <a:ea typeface="Caveat"/>
                          <a:cs typeface="Caveat"/>
                          <a:sym typeface="Caveat"/>
                        </a:rPr>
                        <a:t>Machines sportives, mensurations individuelles complètes et régulières via un “body scan”, données de fitness collectées via Apple Health ou Google Fit</a:t>
                      </a:r>
                      <a:endParaRPr sz="1200" b="1" i="1">
                        <a:solidFill>
                          <a:srgbClr val="3C78D8"/>
                        </a:solidFill>
                        <a:latin typeface="Caveat"/>
                        <a:ea typeface="Caveat"/>
                        <a:cs typeface="Caveat"/>
                        <a:sym typeface="Caveat"/>
                      </a:endParaRPr>
                    </a:p>
                  </a:txBody>
                  <a:tcPr marL="82950" marR="82950" marT="0" marB="0">
                    <a:solidFill>
                      <a:srgbClr val="FFFFFF"/>
                    </a:solidFill>
                  </a:tcPr>
                </a:tc>
                <a:tc hMerge="1">
                  <a:txBody>
                    <a:bodyPr/>
                    <a:lstStyle/>
                    <a:p>
                      <a:endParaRPr lang="fr-FR"/>
                    </a:p>
                  </a:txBody>
                  <a:tcPr/>
                </a:tc>
              </a:tr>
              <a:tr h="174000">
                <a:tc gridSpan="2">
                  <a:txBody>
                    <a:bodyPr/>
                    <a:lstStyle/>
                    <a:p>
                      <a:pPr marL="0" lvl="0" indent="0" algn="ctr" rtl="0">
                        <a:spcBef>
                          <a:spcPts val="0"/>
                        </a:spcBef>
                        <a:spcAft>
                          <a:spcPts val="0"/>
                        </a:spcAft>
                        <a:buNone/>
                      </a:pPr>
                      <a:r>
                        <a:rPr lang="fr" sz="1000">
                          <a:solidFill>
                            <a:srgbClr val="FFFFFF"/>
                          </a:solidFill>
                          <a:latin typeface="Century Gothic"/>
                          <a:ea typeface="Century Gothic"/>
                          <a:cs typeface="Century Gothic"/>
                          <a:sym typeface="Century Gothic"/>
                        </a:rPr>
                        <a:t>Bénéfices attendus</a:t>
                      </a:r>
                      <a:endParaRPr sz="1000">
                        <a:solidFill>
                          <a:srgbClr val="FFFFFF"/>
                        </a:solidFill>
                        <a:latin typeface="Century Gothic"/>
                        <a:ea typeface="Century Gothic"/>
                        <a:cs typeface="Century Gothic"/>
                        <a:sym typeface="Century Gothic"/>
                      </a:endParaRPr>
                    </a:p>
                  </a:txBody>
                  <a:tcPr marL="82950" marR="82950" marT="0" marB="0">
                    <a:solidFill>
                      <a:srgbClr val="000000"/>
                    </a:solidFill>
                  </a:tcPr>
                </a:tc>
                <a:tc hMerge="1">
                  <a:txBody>
                    <a:bodyPr/>
                    <a:lstStyle/>
                    <a:p>
                      <a:endParaRPr lang="fr-FR"/>
                    </a:p>
                  </a:txBody>
                  <a:tcPr/>
                </a:tc>
              </a:tr>
              <a:tr h="919225">
                <a:tc gridSpan="2">
                  <a:txBody>
                    <a:bodyPr/>
                    <a:lstStyle/>
                    <a:p>
                      <a:pPr marL="457200" lvl="0" indent="-311150" algn="l" rtl="0">
                        <a:spcBef>
                          <a:spcPts val="0"/>
                        </a:spcBef>
                        <a:spcAft>
                          <a:spcPts val="0"/>
                        </a:spcAft>
                        <a:buSzPts val="1300"/>
                        <a:buFont typeface="Calibri"/>
                        <a:buChar char="-"/>
                      </a:pPr>
                      <a:r>
                        <a:rPr lang="fr" sz="1800" b="1" i="1">
                          <a:solidFill>
                            <a:srgbClr val="3C78D8"/>
                          </a:solidFill>
                          <a:latin typeface="Caveat"/>
                          <a:ea typeface="Caveat"/>
                          <a:cs typeface="Caveat"/>
                          <a:sym typeface="Caveat"/>
                        </a:rPr>
                        <a:t>Une réponse à la démotivation par un suivi des performances et des recommandations personnalisées. =&gt; Churn réduit, attractivité accrue.</a:t>
                      </a:r>
                      <a:endParaRPr sz="1800" b="1" i="1">
                        <a:solidFill>
                          <a:srgbClr val="3C78D8"/>
                        </a:solidFill>
                        <a:latin typeface="Caveat"/>
                        <a:ea typeface="Caveat"/>
                        <a:cs typeface="Caveat"/>
                        <a:sym typeface="Caveat"/>
                      </a:endParaRPr>
                    </a:p>
                    <a:p>
                      <a:pPr marL="457200" lvl="0" indent="-342900" algn="l" rtl="0">
                        <a:spcBef>
                          <a:spcPts val="0"/>
                        </a:spcBef>
                        <a:spcAft>
                          <a:spcPts val="0"/>
                        </a:spcAft>
                        <a:buClr>
                          <a:srgbClr val="3C78D8"/>
                        </a:buClr>
                        <a:buSzPts val="1800"/>
                        <a:buFont typeface="Caveat"/>
                        <a:buChar char="-"/>
                      </a:pPr>
                      <a:r>
                        <a:rPr lang="fr" sz="1800" b="1" i="1">
                          <a:solidFill>
                            <a:srgbClr val="3C78D8"/>
                          </a:solidFill>
                          <a:latin typeface="Caveat"/>
                          <a:ea typeface="Caveat"/>
                          <a:cs typeface="Caveat"/>
                          <a:sym typeface="Caveat"/>
                        </a:rPr>
                        <a:t>Ce service est différenciant et créateur de valeur: il serait proposé en abonnement supp.</a:t>
                      </a:r>
                      <a:endParaRPr sz="1800" b="1" i="1">
                        <a:solidFill>
                          <a:srgbClr val="3C78D8"/>
                        </a:solidFill>
                        <a:latin typeface="Caveat"/>
                        <a:ea typeface="Caveat"/>
                        <a:cs typeface="Caveat"/>
                        <a:sym typeface="Caveat"/>
                      </a:endParaRPr>
                    </a:p>
                  </a:txBody>
                  <a:tcPr marL="82950" marR="82950" marT="0" marB="0">
                    <a:solidFill>
                      <a:srgbClr val="FFFFFF"/>
                    </a:solidFill>
                  </a:tcPr>
                </a:tc>
                <a:tc hMerge="1">
                  <a:txBody>
                    <a:bodyPr/>
                    <a:lstStyle/>
                    <a:p>
                      <a:endParaRPr lang="fr-FR"/>
                    </a:p>
                  </a:txBody>
                  <a:tcPr/>
                </a:tc>
              </a:tr>
            </a:tbl>
          </a:graphicData>
        </a:graphic>
      </p:graphicFrame>
      <p:sp>
        <p:nvSpPr>
          <p:cNvPr id="272" name="Google Shape;272;p23"/>
          <p:cNvSpPr txBox="1"/>
          <p:nvPr/>
        </p:nvSpPr>
        <p:spPr>
          <a:xfrm>
            <a:off x="5747950" y="0"/>
            <a:ext cx="4781700" cy="412800"/>
          </a:xfrm>
          <a:prstGeom prst="rect">
            <a:avLst/>
          </a:prstGeom>
          <a:noFill/>
          <a:ln>
            <a:noFill/>
          </a:ln>
        </p:spPr>
        <p:txBody>
          <a:bodyPr spcFirstLastPara="1" wrap="square" lIns="91425" tIns="91425" rIns="91425" bIns="91425" anchor="t" anchorCtr="0">
            <a:noAutofit/>
          </a:bodyPr>
          <a:lstStyle/>
          <a:p>
            <a:r>
              <a:rPr lang="fr"/>
              <a:t> Créé par : </a:t>
            </a:r>
            <a:r>
              <a:rPr lang="fr" sz="1800" b="1" i="1">
                <a:solidFill>
                  <a:srgbClr val="3C78D8"/>
                </a:solidFill>
                <a:latin typeface="Caveat"/>
                <a:ea typeface="Caveat"/>
                <a:cs typeface="Caveat"/>
                <a:sym typeface="Caveat"/>
              </a:rPr>
              <a:t>Caroline Verdon, Dir Marketing Gym Sports</a:t>
            </a:r>
            <a:endParaRPr sz="1800" b="1" i="1">
              <a:solidFill>
                <a:srgbClr val="3C78D8"/>
              </a:solidFill>
              <a:latin typeface="Caveat"/>
              <a:ea typeface="Caveat"/>
              <a:cs typeface="Caveat"/>
              <a:sym typeface="Caveat"/>
            </a:endParaRPr>
          </a:p>
        </p:txBody>
      </p:sp>
      <p:sp>
        <p:nvSpPr>
          <p:cNvPr id="273" name="Google Shape;273;p23"/>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r>
              <a:rPr lang="fr"/>
              <a:t>Date : 	   _____</a:t>
            </a:r>
            <a:r>
              <a:rPr lang="fr" sz="1800" b="1" i="1">
                <a:solidFill>
                  <a:srgbClr val="3C78D8"/>
                </a:solidFill>
                <a:latin typeface="Caveat"/>
                <a:ea typeface="Caveat"/>
                <a:cs typeface="Caveat"/>
                <a:sym typeface="Caveat"/>
              </a:rPr>
              <a:t>15 Mai</a:t>
            </a:r>
            <a:r>
              <a:rPr lang="fr"/>
              <a:t>_____</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3" name="Google Shape;63;p14"/>
          <p:cNvSpPr txBox="1"/>
          <p:nvPr/>
        </p:nvSpPr>
        <p:spPr>
          <a:xfrm>
            <a:off x="1962075" y="62950"/>
            <a:ext cx="4063200" cy="533400"/>
          </a:xfrm>
          <a:prstGeom prst="rect">
            <a:avLst/>
          </a:prstGeom>
          <a:noFill/>
          <a:ln>
            <a:noFill/>
          </a:ln>
        </p:spPr>
        <p:txBody>
          <a:bodyPr spcFirstLastPara="1" wrap="square" lIns="91425" tIns="91425" rIns="91425" bIns="91425" anchor="t" anchorCtr="0">
            <a:noAutofit/>
          </a:bodyPr>
          <a:lstStyle/>
          <a:p>
            <a:r>
              <a:rPr lang="fr" sz="1600" b="1"/>
              <a:t>Canvas #01</a:t>
            </a:r>
            <a:br>
              <a:rPr lang="fr" sz="1600" b="1"/>
            </a:br>
            <a:r>
              <a:rPr lang="fr" sz="1600" b="1"/>
              <a:t>Objectifs stratégiques de Gym Sports</a:t>
            </a:r>
            <a:endParaRPr sz="1600" b="1"/>
          </a:p>
        </p:txBody>
      </p:sp>
      <p:sp>
        <p:nvSpPr>
          <p:cNvPr id="64" name="Google Shape;64;p14"/>
          <p:cNvSpPr txBox="1"/>
          <p:nvPr/>
        </p:nvSpPr>
        <p:spPr>
          <a:xfrm>
            <a:off x="3954975" y="2167800"/>
            <a:ext cx="5300700" cy="2999700"/>
          </a:xfrm>
          <a:prstGeom prst="rect">
            <a:avLst/>
          </a:prstGeom>
          <a:noFill/>
          <a:ln>
            <a:noFill/>
          </a:ln>
        </p:spPr>
        <p:txBody>
          <a:bodyPr spcFirstLastPara="1" wrap="square" lIns="91425" tIns="91425" rIns="91425" bIns="91425" anchor="t" anchorCtr="0">
            <a:noAutofit/>
          </a:bodyPr>
          <a:lstStyle/>
          <a:p>
            <a:endParaRPr/>
          </a:p>
        </p:txBody>
      </p:sp>
      <p:sp>
        <p:nvSpPr>
          <p:cNvPr id="65" name="Google Shape;65;p14"/>
          <p:cNvSpPr/>
          <p:nvPr/>
        </p:nvSpPr>
        <p:spPr>
          <a:xfrm>
            <a:off x="2505300" y="762750"/>
            <a:ext cx="7572000" cy="3118800"/>
          </a:xfrm>
          <a:prstGeom prst="wedgeRoundRectCallout">
            <a:avLst>
              <a:gd name="adj1" fmla="val -37261"/>
              <a:gd name="adj2" fmla="val 61512"/>
              <a:gd name="adj3" fmla="val 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fr"/>
              <a:t>“Dans 5 ans, </a:t>
            </a:r>
            <a:r>
              <a:rPr lang="fr" b="1"/>
              <a:t>nous devons être les leaders des</a:t>
            </a:r>
            <a:r>
              <a:rPr lang="fr"/>
              <a:t> </a:t>
            </a:r>
            <a:r>
              <a:rPr lang="fr" sz="1800" b="1" i="1">
                <a:solidFill>
                  <a:srgbClr val="3C78D8"/>
                </a:solidFill>
                <a:latin typeface="Caveat"/>
                <a:ea typeface="Caveat"/>
                <a:cs typeface="Caveat"/>
                <a:sym typeface="Caveat"/>
              </a:rPr>
              <a:t>clubs de fitness premium en France</a:t>
            </a:r>
            <a:endParaRPr sz="1800" b="1" i="1">
              <a:solidFill>
                <a:srgbClr val="3C78D8"/>
              </a:solidFill>
              <a:latin typeface="Caveat"/>
              <a:ea typeface="Caveat"/>
              <a:cs typeface="Caveat"/>
              <a:sym typeface="Caveat"/>
            </a:endParaRPr>
          </a:p>
          <a:p>
            <a:endParaRPr/>
          </a:p>
          <a:p>
            <a:r>
              <a:rPr lang="fr"/>
              <a:t>“</a:t>
            </a:r>
            <a:r>
              <a:rPr lang="fr" b="1"/>
              <a:t>En offrant</a:t>
            </a:r>
            <a:r>
              <a:rPr lang="fr"/>
              <a:t> ……</a:t>
            </a:r>
            <a:r>
              <a:rPr lang="fr" sz="1600" b="1" i="1">
                <a:solidFill>
                  <a:srgbClr val="3C78D8"/>
                </a:solidFill>
                <a:latin typeface="Caveat"/>
                <a:ea typeface="Caveat"/>
                <a:cs typeface="Caveat"/>
                <a:sym typeface="Caveat"/>
              </a:rPr>
              <a:t>des services de fitness personnalisés</a:t>
            </a:r>
            <a:r>
              <a:rPr lang="fr" sz="1600"/>
              <a:t>…</a:t>
            </a:r>
            <a:r>
              <a:rPr lang="fr"/>
              <a:t>…. </a:t>
            </a:r>
            <a:r>
              <a:rPr lang="fr" b="1"/>
              <a:t>à </a:t>
            </a:r>
            <a:r>
              <a:rPr lang="fr" b="1" i="1">
                <a:solidFill>
                  <a:srgbClr val="3C78D8"/>
                </a:solidFill>
                <a:latin typeface="Caveat"/>
                <a:ea typeface="Caveat"/>
                <a:cs typeface="Caveat"/>
                <a:sym typeface="Caveat"/>
              </a:rPr>
              <a:t>une c</a:t>
            </a:r>
            <a:r>
              <a:rPr lang="fr" sz="1600" b="1" i="1">
                <a:solidFill>
                  <a:srgbClr val="3C78D8"/>
                </a:solidFill>
                <a:latin typeface="Caveat"/>
                <a:ea typeface="Caveat"/>
                <a:cs typeface="Caveat"/>
                <a:sym typeface="Caveat"/>
              </a:rPr>
              <a:t>lientèle qui recherche un service de qualité et exclusif</a:t>
            </a:r>
            <a:endParaRPr sz="1600" b="1" i="1">
              <a:solidFill>
                <a:srgbClr val="3C78D8"/>
              </a:solidFill>
              <a:latin typeface="Caveat"/>
              <a:ea typeface="Caveat"/>
              <a:cs typeface="Caveat"/>
              <a:sym typeface="Caveat"/>
            </a:endParaRPr>
          </a:p>
          <a:p>
            <a:endParaRPr/>
          </a:p>
          <a:p>
            <a:r>
              <a:rPr lang="fr"/>
              <a:t>Ce qui se traduit en 3 objectifs stratégiques :</a:t>
            </a:r>
            <a:endParaRPr/>
          </a:p>
          <a:p>
            <a:endParaRPr/>
          </a:p>
          <a:p>
            <a:r>
              <a:rPr lang="fr"/>
              <a:t>#1 </a:t>
            </a:r>
            <a:r>
              <a:rPr lang="fr" sz="1600" b="1" i="1">
                <a:solidFill>
                  <a:srgbClr val="3C78D8"/>
                </a:solidFill>
                <a:latin typeface="Caveat"/>
                <a:ea typeface="Caveat"/>
                <a:cs typeface="Caveat"/>
                <a:sym typeface="Caveat"/>
              </a:rPr>
              <a:t>Transformer notre offre pour que nos clients aient une expérience vraiment </a:t>
            </a:r>
            <a:r>
              <a:rPr lang="fr" sz="1600" b="1" i="1" u="sng">
                <a:solidFill>
                  <a:srgbClr val="3C78D8"/>
                </a:solidFill>
                <a:latin typeface="Caveat"/>
                <a:ea typeface="Caveat"/>
                <a:cs typeface="Caveat"/>
                <a:sym typeface="Caveat"/>
              </a:rPr>
              <a:t>personnalisée</a:t>
            </a:r>
            <a:endParaRPr sz="1600" u="sng"/>
          </a:p>
          <a:p>
            <a:endParaRPr/>
          </a:p>
          <a:p>
            <a:r>
              <a:rPr lang="fr"/>
              <a:t>#2 </a:t>
            </a:r>
            <a:r>
              <a:rPr lang="fr" sz="1600" b="1" i="1">
                <a:solidFill>
                  <a:srgbClr val="3C78D8"/>
                </a:solidFill>
                <a:latin typeface="Caveat"/>
                <a:ea typeface="Caveat"/>
                <a:cs typeface="Caveat"/>
                <a:sym typeface="Caveat"/>
              </a:rPr>
              <a:t>Adapter notre offre pour que ce service soit livré au </a:t>
            </a:r>
            <a:r>
              <a:rPr lang="fr" sz="1600" b="1" i="1" u="sng">
                <a:solidFill>
                  <a:srgbClr val="3C78D8"/>
                </a:solidFill>
                <a:latin typeface="Caveat"/>
                <a:ea typeface="Caveat"/>
                <a:cs typeface="Caveat"/>
                <a:sym typeface="Caveat"/>
              </a:rPr>
              <a:t>coût le plus bas</a:t>
            </a:r>
            <a:endParaRPr sz="1600" b="1" i="1" u="sng">
              <a:solidFill>
                <a:srgbClr val="3C78D8"/>
              </a:solidFill>
              <a:latin typeface="Caveat"/>
              <a:ea typeface="Caveat"/>
              <a:cs typeface="Caveat"/>
              <a:sym typeface="Caveat"/>
            </a:endParaRPr>
          </a:p>
          <a:p>
            <a:endParaRPr/>
          </a:p>
          <a:p>
            <a:r>
              <a:rPr lang="fr"/>
              <a:t>#3 </a:t>
            </a:r>
            <a:r>
              <a:rPr lang="fr" sz="1600" b="1" i="1">
                <a:solidFill>
                  <a:srgbClr val="3C78D8"/>
                </a:solidFill>
                <a:latin typeface="Caveat"/>
                <a:ea typeface="Caveat"/>
                <a:cs typeface="Caveat"/>
                <a:sym typeface="Caveat"/>
              </a:rPr>
              <a:t>Structurer notre offre pour cibler des segments de clientèle </a:t>
            </a:r>
            <a:r>
              <a:rPr lang="fr" sz="1600" b="1" i="1" u="sng">
                <a:solidFill>
                  <a:srgbClr val="3C78D8"/>
                </a:solidFill>
                <a:latin typeface="Caveat"/>
                <a:ea typeface="Caveat"/>
                <a:cs typeface="Caveat"/>
                <a:sym typeface="Caveat"/>
              </a:rPr>
              <a:t>à forte rentabilité </a:t>
            </a:r>
            <a:endParaRPr u="sng"/>
          </a:p>
        </p:txBody>
      </p:sp>
      <p:pic>
        <p:nvPicPr>
          <p:cNvPr id="66" name="Google Shape;66;p14"/>
          <p:cNvPicPr preferRelativeResize="0"/>
          <p:nvPr/>
        </p:nvPicPr>
        <p:blipFill>
          <a:blip r:embed="rId3">
            <a:alphaModFix/>
          </a:blip>
          <a:stretch>
            <a:fillRect/>
          </a:stretch>
        </p:blipFill>
        <p:spPr>
          <a:xfrm>
            <a:off x="2085651" y="3774676"/>
            <a:ext cx="1445949" cy="1445949"/>
          </a:xfrm>
          <a:prstGeom prst="rect">
            <a:avLst/>
          </a:prstGeom>
          <a:noFill/>
          <a:ln>
            <a:noFill/>
          </a:ln>
        </p:spPr>
      </p:pic>
      <p:sp>
        <p:nvSpPr>
          <p:cNvPr id="67" name="Google Shape;67;p14"/>
          <p:cNvSpPr/>
          <p:nvPr/>
        </p:nvSpPr>
        <p:spPr>
          <a:xfrm>
            <a:off x="3865750" y="4240575"/>
            <a:ext cx="6302400" cy="2120100"/>
          </a:xfrm>
          <a:prstGeom prst="wedgeRoundRectCallout">
            <a:avLst>
              <a:gd name="adj1" fmla="val -57788"/>
              <a:gd name="adj2" fmla="val -35450"/>
              <a:gd name="adj3" fmla="val 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fr">
                <a:solidFill>
                  <a:schemeClr val="dk1"/>
                </a:solidFill>
              </a:rPr>
              <a:t>Ou, exprimé de façon libre :</a:t>
            </a:r>
            <a:endParaRPr>
              <a:solidFill>
                <a:schemeClr val="dk1"/>
              </a:solidFill>
            </a:endParaRPr>
          </a:p>
          <a:p>
            <a:pPr>
              <a:buClr>
                <a:schemeClr val="dk1"/>
              </a:buClr>
              <a:buSzPts val="1100"/>
            </a:pPr>
            <a:endParaRPr>
              <a:solidFill>
                <a:schemeClr val="dk1"/>
              </a:solidFill>
            </a:endParaRPr>
          </a:p>
          <a:p>
            <a:r>
              <a:rPr lang="fr" sz="1600" b="1" i="1">
                <a:solidFill>
                  <a:srgbClr val="3C78D8"/>
                </a:solidFill>
                <a:latin typeface="Caveat"/>
                <a:ea typeface="Caveat"/>
                <a:cs typeface="Caveat"/>
                <a:sym typeface="Caveat"/>
              </a:rPr>
              <a:t>La clientèle à forts revenus demande des services </a:t>
            </a:r>
            <a:r>
              <a:rPr lang="fr" sz="1600" b="1" i="1" u="sng">
                <a:solidFill>
                  <a:srgbClr val="3C78D8"/>
                </a:solidFill>
                <a:latin typeface="Caveat"/>
                <a:ea typeface="Caveat"/>
                <a:cs typeface="Caveat"/>
                <a:sym typeface="Caveat"/>
              </a:rPr>
              <a:t>personnalisés</a:t>
            </a:r>
            <a:r>
              <a:rPr lang="fr" sz="1600" b="1" i="1">
                <a:solidFill>
                  <a:srgbClr val="3C78D8"/>
                </a:solidFill>
                <a:latin typeface="Caveat"/>
                <a:ea typeface="Caveat"/>
                <a:cs typeface="Caveat"/>
                <a:sym typeface="Caveat"/>
              </a:rPr>
              <a:t>. Les fitness centers répondent à cette demande en offrant des coachs dédiés, ce qui est coûteux tout en manquant de précision et de résultats. </a:t>
            </a:r>
            <a:endParaRPr sz="1600" b="1" i="1">
              <a:solidFill>
                <a:srgbClr val="3C78D8"/>
              </a:solidFill>
              <a:latin typeface="Caveat"/>
              <a:ea typeface="Caveat"/>
              <a:cs typeface="Caveat"/>
              <a:sym typeface="Caveat"/>
            </a:endParaRPr>
          </a:p>
          <a:p>
            <a:r>
              <a:rPr lang="fr" sz="1600" b="1" i="1">
                <a:solidFill>
                  <a:srgbClr val="3C78D8"/>
                </a:solidFill>
                <a:latin typeface="Caveat"/>
                <a:ea typeface="Caveat"/>
                <a:cs typeface="Caveat"/>
                <a:sym typeface="Caveat"/>
              </a:rPr>
              <a:t>Gym Sports peut devenir le leader des fitness centers </a:t>
            </a:r>
            <a:r>
              <a:rPr lang="fr" sz="1600" b="1" i="1" u="sng">
                <a:solidFill>
                  <a:srgbClr val="3C78D8"/>
                </a:solidFill>
                <a:latin typeface="Caveat"/>
                <a:ea typeface="Caveat"/>
                <a:cs typeface="Caveat"/>
                <a:sym typeface="Caveat"/>
              </a:rPr>
              <a:t>premium </a:t>
            </a:r>
            <a:r>
              <a:rPr lang="fr" sz="1600" b="1" i="1">
                <a:solidFill>
                  <a:srgbClr val="3C78D8"/>
                </a:solidFill>
                <a:latin typeface="Caveat"/>
                <a:ea typeface="Caveat"/>
                <a:cs typeface="Caveat"/>
                <a:sym typeface="Caveat"/>
              </a:rPr>
              <a:t>en développant une offre et une identité de marque centrée sur du service véritablement </a:t>
            </a:r>
            <a:r>
              <a:rPr lang="fr" sz="1600" b="1" i="1" u="sng">
                <a:solidFill>
                  <a:srgbClr val="3C78D8"/>
                </a:solidFill>
                <a:latin typeface="Caveat"/>
                <a:ea typeface="Caveat"/>
                <a:cs typeface="Caveat"/>
                <a:sym typeface="Caveat"/>
              </a:rPr>
              <a:t>personnalisé</a:t>
            </a:r>
            <a:r>
              <a:rPr lang="fr" sz="1600" b="1" i="1">
                <a:solidFill>
                  <a:srgbClr val="3C78D8"/>
                </a:solidFill>
                <a:latin typeface="Caveat"/>
                <a:ea typeface="Caveat"/>
                <a:cs typeface="Caveat"/>
                <a:sym typeface="Caveat"/>
              </a:rPr>
              <a:t>,, </a:t>
            </a:r>
            <a:r>
              <a:rPr lang="fr" sz="1600" b="1" i="1" u="sng">
                <a:solidFill>
                  <a:srgbClr val="3C78D8"/>
                </a:solidFill>
                <a:latin typeface="Caveat"/>
                <a:ea typeface="Caveat"/>
                <a:cs typeface="Caveat"/>
                <a:sym typeface="Caveat"/>
              </a:rPr>
              <a:t>rendu possible par une collecte et analyse de la donnée</a:t>
            </a:r>
            <a:r>
              <a:rPr lang="fr" sz="1600" b="1" i="1">
                <a:solidFill>
                  <a:srgbClr val="3C78D8"/>
                </a:solidFill>
                <a:latin typeface="Caveat"/>
                <a:ea typeface="Caveat"/>
                <a:cs typeface="Caveat"/>
                <a:sym typeface="Caveat"/>
              </a:rPr>
              <a:t>.</a:t>
            </a:r>
            <a:endParaRPr sz="1600" b="1" i="1">
              <a:solidFill>
                <a:srgbClr val="3C78D8"/>
              </a:solidFill>
              <a:latin typeface="Caveat"/>
              <a:ea typeface="Caveat"/>
              <a:cs typeface="Caveat"/>
              <a:sym typeface="Caveat"/>
            </a:endParaRPr>
          </a:p>
        </p:txBody>
      </p:sp>
      <p:sp>
        <p:nvSpPr>
          <p:cNvPr id="68" name="Google Shape;68;p14"/>
          <p:cNvSpPr txBox="1"/>
          <p:nvPr/>
        </p:nvSpPr>
        <p:spPr>
          <a:xfrm>
            <a:off x="5747950" y="0"/>
            <a:ext cx="4781700" cy="412800"/>
          </a:xfrm>
          <a:prstGeom prst="rect">
            <a:avLst/>
          </a:prstGeom>
          <a:noFill/>
          <a:ln>
            <a:noFill/>
          </a:ln>
        </p:spPr>
        <p:txBody>
          <a:bodyPr spcFirstLastPara="1" wrap="square" lIns="91425" tIns="91425" rIns="91425" bIns="91425" anchor="t" anchorCtr="0">
            <a:noAutofit/>
          </a:bodyPr>
          <a:lstStyle/>
          <a:p>
            <a:r>
              <a:rPr lang="fr" sz="1200"/>
              <a:t> Créé par : </a:t>
            </a:r>
            <a:r>
              <a:rPr lang="fr" sz="1600" b="1" i="1">
                <a:solidFill>
                  <a:srgbClr val="3C78D8"/>
                </a:solidFill>
                <a:latin typeface="Caveat"/>
                <a:ea typeface="Caveat"/>
                <a:cs typeface="Caveat"/>
                <a:sym typeface="Caveat"/>
              </a:rPr>
              <a:t>Caroline Verdon, Dir Marketing Gym Sports</a:t>
            </a:r>
            <a:endParaRPr sz="1600" b="1" i="1">
              <a:solidFill>
                <a:srgbClr val="3C78D8"/>
              </a:solidFill>
              <a:latin typeface="Caveat"/>
              <a:ea typeface="Caveat"/>
              <a:cs typeface="Caveat"/>
              <a:sym typeface="Caveat"/>
            </a:endParaRPr>
          </a:p>
        </p:txBody>
      </p:sp>
      <p:sp>
        <p:nvSpPr>
          <p:cNvPr id="69" name="Google Shape;69;p14"/>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r>
              <a:rPr lang="fr" sz="1200"/>
              <a:t>Date : 	   _____</a:t>
            </a:r>
            <a:r>
              <a:rPr lang="fr" sz="1600" b="1" i="1">
                <a:solidFill>
                  <a:srgbClr val="3C78D8"/>
                </a:solidFill>
                <a:latin typeface="Caveat"/>
                <a:ea typeface="Caveat"/>
                <a:cs typeface="Caveat"/>
                <a:sym typeface="Caveat"/>
              </a:rPr>
              <a:t>15 Mai</a:t>
            </a:r>
            <a:r>
              <a:rPr lang="fr" sz="1200"/>
              <a:t>_____</a:t>
            </a:r>
            <a:endParaRPr sz="1200"/>
          </a:p>
        </p:txBody>
      </p:sp>
      <p:sp>
        <p:nvSpPr>
          <p:cNvPr id="70" name="Google Shape;70;p14"/>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1962075" y="68550"/>
            <a:ext cx="4263000" cy="603900"/>
          </a:xfrm>
          <a:prstGeom prst="rect">
            <a:avLst/>
          </a:prstGeom>
          <a:noFill/>
          <a:ln>
            <a:noFill/>
          </a:ln>
        </p:spPr>
        <p:txBody>
          <a:bodyPr spcFirstLastPara="1" wrap="square" lIns="91425" tIns="91425" rIns="91425" bIns="91425" anchor="t" anchorCtr="0">
            <a:noAutofit/>
          </a:bodyPr>
          <a:lstStyle/>
          <a:p>
            <a:r>
              <a:rPr lang="fr" sz="1600" b="1"/>
              <a:t>Canevas #02</a:t>
            </a:r>
            <a:endParaRPr sz="1600" b="1"/>
          </a:p>
          <a:p>
            <a:r>
              <a:rPr lang="fr" sz="1600" b="1"/>
              <a:t>Choisir la cible</a:t>
            </a:r>
            <a:endParaRPr sz="1600" b="1"/>
          </a:p>
        </p:txBody>
      </p:sp>
      <p:sp>
        <p:nvSpPr>
          <p:cNvPr id="76" name="Google Shape;76;p15"/>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 name="Google Shape;77;p15"/>
          <p:cNvSpPr txBox="1"/>
          <p:nvPr/>
        </p:nvSpPr>
        <p:spPr>
          <a:xfrm>
            <a:off x="2121575" y="1596150"/>
            <a:ext cx="1971600" cy="463500"/>
          </a:xfrm>
          <a:prstGeom prst="rect">
            <a:avLst/>
          </a:prstGeom>
          <a:noFill/>
          <a:ln>
            <a:noFill/>
          </a:ln>
        </p:spPr>
        <p:txBody>
          <a:bodyPr spcFirstLastPara="1" wrap="square" lIns="91425" tIns="91425" rIns="91425" bIns="91425" anchor="ctr" anchorCtr="0">
            <a:noAutofit/>
          </a:bodyPr>
          <a:lstStyle/>
          <a:p>
            <a:pPr algn="ctr"/>
            <a:r>
              <a:rPr lang="fr"/>
              <a:t>Siège social / Services centraux / Fonctions supports</a:t>
            </a:r>
            <a:endParaRPr/>
          </a:p>
        </p:txBody>
      </p:sp>
      <p:pic>
        <p:nvPicPr>
          <p:cNvPr id="78" name="Google Shape;78;p15" descr="office.png"/>
          <p:cNvPicPr preferRelativeResize="0"/>
          <p:nvPr/>
        </p:nvPicPr>
        <p:blipFill>
          <a:blip r:embed="rId3">
            <a:alphaModFix/>
          </a:blip>
          <a:stretch>
            <a:fillRect/>
          </a:stretch>
        </p:blipFill>
        <p:spPr>
          <a:xfrm>
            <a:off x="2702325" y="723261"/>
            <a:ext cx="707100" cy="707100"/>
          </a:xfrm>
          <a:prstGeom prst="rect">
            <a:avLst/>
          </a:prstGeom>
          <a:noFill/>
          <a:ln>
            <a:noFill/>
          </a:ln>
        </p:spPr>
      </p:pic>
      <p:pic>
        <p:nvPicPr>
          <p:cNvPr id="79" name="Google Shape;79;p15" descr="factory.png"/>
          <p:cNvPicPr preferRelativeResize="0"/>
          <p:nvPr/>
        </p:nvPicPr>
        <p:blipFill>
          <a:blip r:embed="rId4">
            <a:alphaModFix/>
          </a:blip>
          <a:stretch>
            <a:fillRect/>
          </a:stretch>
        </p:blipFill>
        <p:spPr>
          <a:xfrm>
            <a:off x="2530850" y="2225450"/>
            <a:ext cx="1051850" cy="1051850"/>
          </a:xfrm>
          <a:prstGeom prst="rect">
            <a:avLst/>
          </a:prstGeom>
          <a:noFill/>
          <a:ln>
            <a:noFill/>
          </a:ln>
        </p:spPr>
      </p:pic>
      <p:sp>
        <p:nvSpPr>
          <p:cNvPr id="80" name="Google Shape;80;p15"/>
          <p:cNvSpPr txBox="1"/>
          <p:nvPr/>
        </p:nvSpPr>
        <p:spPr>
          <a:xfrm>
            <a:off x="2121575" y="3186663"/>
            <a:ext cx="1971600" cy="463500"/>
          </a:xfrm>
          <a:prstGeom prst="rect">
            <a:avLst/>
          </a:prstGeom>
          <a:noFill/>
          <a:ln>
            <a:noFill/>
          </a:ln>
        </p:spPr>
        <p:txBody>
          <a:bodyPr spcFirstLastPara="1" wrap="square" lIns="91425" tIns="91425" rIns="91425" bIns="91425" anchor="ctr" anchorCtr="0">
            <a:noAutofit/>
          </a:bodyPr>
          <a:lstStyle/>
          <a:p>
            <a:pPr algn="ctr"/>
            <a:r>
              <a:rPr lang="fr"/>
              <a:t>Production</a:t>
            </a:r>
            <a:endParaRPr/>
          </a:p>
        </p:txBody>
      </p:sp>
      <p:pic>
        <p:nvPicPr>
          <p:cNvPr id="81" name="Google Shape;81;p15"/>
          <p:cNvPicPr preferRelativeResize="0"/>
          <p:nvPr/>
        </p:nvPicPr>
        <p:blipFill>
          <a:blip r:embed="rId5">
            <a:alphaModFix/>
          </a:blip>
          <a:stretch>
            <a:fillRect/>
          </a:stretch>
        </p:blipFill>
        <p:spPr>
          <a:xfrm>
            <a:off x="2595613" y="3854025"/>
            <a:ext cx="707100" cy="707100"/>
          </a:xfrm>
          <a:prstGeom prst="rect">
            <a:avLst/>
          </a:prstGeom>
          <a:noFill/>
          <a:ln>
            <a:noFill/>
          </a:ln>
        </p:spPr>
      </p:pic>
      <p:pic>
        <p:nvPicPr>
          <p:cNvPr id="82" name="Google Shape;82;p15"/>
          <p:cNvPicPr preferRelativeResize="0"/>
          <p:nvPr/>
        </p:nvPicPr>
        <p:blipFill>
          <a:blip r:embed="rId6">
            <a:alphaModFix/>
          </a:blip>
          <a:stretch>
            <a:fillRect/>
          </a:stretch>
        </p:blipFill>
        <p:spPr>
          <a:xfrm>
            <a:off x="2458575" y="5392237"/>
            <a:ext cx="771200" cy="771200"/>
          </a:xfrm>
          <a:prstGeom prst="rect">
            <a:avLst/>
          </a:prstGeom>
          <a:noFill/>
          <a:ln>
            <a:noFill/>
          </a:ln>
        </p:spPr>
      </p:pic>
      <p:sp>
        <p:nvSpPr>
          <p:cNvPr id="83" name="Google Shape;83;p15"/>
          <p:cNvSpPr txBox="1"/>
          <p:nvPr/>
        </p:nvSpPr>
        <p:spPr>
          <a:xfrm>
            <a:off x="2504778" y="4561125"/>
            <a:ext cx="1338600" cy="412800"/>
          </a:xfrm>
          <a:prstGeom prst="rect">
            <a:avLst/>
          </a:prstGeom>
          <a:noFill/>
          <a:ln>
            <a:noFill/>
          </a:ln>
        </p:spPr>
        <p:txBody>
          <a:bodyPr spcFirstLastPara="1" wrap="square" lIns="91425" tIns="91425" rIns="91425" bIns="91425" anchor="t" anchorCtr="0">
            <a:noAutofit/>
          </a:bodyPr>
          <a:lstStyle/>
          <a:p>
            <a:r>
              <a:rPr lang="fr"/>
              <a:t>Clients / utilisateurs</a:t>
            </a:r>
            <a:endParaRPr/>
          </a:p>
        </p:txBody>
      </p:sp>
      <p:sp>
        <p:nvSpPr>
          <p:cNvPr id="84" name="Google Shape;84;p15"/>
          <p:cNvSpPr txBox="1"/>
          <p:nvPr/>
        </p:nvSpPr>
        <p:spPr>
          <a:xfrm>
            <a:off x="2281975" y="6085925"/>
            <a:ext cx="1918200" cy="412800"/>
          </a:xfrm>
          <a:prstGeom prst="rect">
            <a:avLst/>
          </a:prstGeom>
          <a:noFill/>
          <a:ln>
            <a:noFill/>
          </a:ln>
        </p:spPr>
        <p:txBody>
          <a:bodyPr spcFirstLastPara="1" wrap="square" lIns="91425" tIns="91425" rIns="91425" bIns="91425" anchor="t" anchorCtr="0">
            <a:noAutofit/>
          </a:bodyPr>
          <a:lstStyle/>
          <a:p>
            <a:r>
              <a:rPr lang="fr"/>
              <a:t>Nouveaux marchés</a:t>
            </a:r>
            <a:endParaRPr/>
          </a:p>
        </p:txBody>
      </p:sp>
      <p:sp>
        <p:nvSpPr>
          <p:cNvPr id="85" name="Google Shape;85;p15"/>
          <p:cNvSpPr txBox="1"/>
          <p:nvPr/>
        </p:nvSpPr>
        <p:spPr>
          <a:xfrm>
            <a:off x="3999575" y="818500"/>
            <a:ext cx="5508600" cy="1104000"/>
          </a:xfrm>
          <a:prstGeom prst="rect">
            <a:avLst/>
          </a:prstGeom>
          <a:noFill/>
          <a:ln>
            <a:noFill/>
          </a:ln>
        </p:spPr>
        <p:txBody>
          <a:bodyPr spcFirstLastPara="1" wrap="square" lIns="91425" tIns="91425" rIns="91425" bIns="91425" anchor="t" anchorCtr="0">
            <a:noAutofit/>
          </a:bodyPr>
          <a:lstStyle/>
          <a:p>
            <a:r>
              <a:rPr lang="fr"/>
              <a:t>Nom du service / type d’utilisateur ciblé :</a:t>
            </a:r>
            <a:endParaRPr/>
          </a:p>
          <a:p>
            <a:endParaRPr/>
          </a:p>
          <a:p>
            <a:r>
              <a:rPr lang="fr"/>
              <a:t>_________________________________________________</a:t>
            </a:r>
            <a:endParaRPr/>
          </a:p>
        </p:txBody>
      </p:sp>
      <p:sp>
        <p:nvSpPr>
          <p:cNvPr id="86" name="Google Shape;86;p15"/>
          <p:cNvSpPr txBox="1"/>
          <p:nvPr/>
        </p:nvSpPr>
        <p:spPr>
          <a:xfrm>
            <a:off x="4093175" y="2328200"/>
            <a:ext cx="5508600" cy="1104000"/>
          </a:xfrm>
          <a:prstGeom prst="rect">
            <a:avLst/>
          </a:prstGeom>
          <a:noFill/>
          <a:ln>
            <a:noFill/>
          </a:ln>
        </p:spPr>
        <p:txBody>
          <a:bodyPr spcFirstLastPara="1" wrap="square" lIns="91425" tIns="91425" rIns="91425" bIns="91425" anchor="t" anchorCtr="0">
            <a:noAutofit/>
          </a:bodyPr>
          <a:lstStyle/>
          <a:p>
            <a:r>
              <a:rPr lang="fr"/>
              <a:t>Nom du service / type d’utilisateur ciblé :</a:t>
            </a:r>
            <a:endParaRPr/>
          </a:p>
          <a:p>
            <a:endParaRPr/>
          </a:p>
          <a:p>
            <a:r>
              <a:rPr lang="fr"/>
              <a:t>_________________________________________________</a:t>
            </a:r>
            <a:endParaRPr/>
          </a:p>
        </p:txBody>
      </p:sp>
      <p:sp>
        <p:nvSpPr>
          <p:cNvPr id="87" name="Google Shape;87;p15"/>
          <p:cNvSpPr txBox="1"/>
          <p:nvPr/>
        </p:nvSpPr>
        <p:spPr>
          <a:xfrm>
            <a:off x="4093175" y="3837900"/>
            <a:ext cx="5508600" cy="1104000"/>
          </a:xfrm>
          <a:prstGeom prst="rect">
            <a:avLst/>
          </a:prstGeom>
          <a:noFill/>
          <a:ln>
            <a:noFill/>
          </a:ln>
        </p:spPr>
        <p:txBody>
          <a:bodyPr spcFirstLastPara="1" wrap="square" lIns="91425" tIns="91425" rIns="91425" bIns="91425" anchor="t" anchorCtr="0">
            <a:noAutofit/>
          </a:bodyPr>
          <a:lstStyle/>
          <a:p>
            <a:r>
              <a:rPr lang="fr"/>
              <a:t>Nom du segment de clientèle </a:t>
            </a:r>
            <a:endParaRPr/>
          </a:p>
          <a:p>
            <a:endParaRPr/>
          </a:p>
          <a:p>
            <a:r>
              <a:rPr lang="fr">
                <a:solidFill>
                  <a:schemeClr val="dk1"/>
                </a:solidFill>
              </a:rPr>
              <a:t>____</a:t>
            </a:r>
            <a:r>
              <a:rPr lang="fr" sz="1800" b="1" i="1">
                <a:solidFill>
                  <a:srgbClr val="3C78D8"/>
                </a:solidFill>
                <a:latin typeface="Caveat"/>
                <a:ea typeface="Caveat"/>
                <a:cs typeface="Caveat"/>
                <a:sym typeface="Caveat"/>
              </a:rPr>
              <a:t>Membres d’un club Gym Sports_</a:t>
            </a:r>
            <a:r>
              <a:rPr lang="fr"/>
              <a:t>______________________</a:t>
            </a:r>
            <a:endParaRPr/>
          </a:p>
          <a:p>
            <a:endParaRPr/>
          </a:p>
          <a:p>
            <a:endParaRPr/>
          </a:p>
        </p:txBody>
      </p:sp>
      <p:sp>
        <p:nvSpPr>
          <p:cNvPr id="88" name="Google Shape;88;p15"/>
          <p:cNvSpPr txBox="1"/>
          <p:nvPr/>
        </p:nvSpPr>
        <p:spPr>
          <a:xfrm>
            <a:off x="4093175" y="5161225"/>
            <a:ext cx="5508600" cy="1104000"/>
          </a:xfrm>
          <a:prstGeom prst="rect">
            <a:avLst/>
          </a:prstGeom>
          <a:noFill/>
          <a:ln>
            <a:noFill/>
          </a:ln>
        </p:spPr>
        <p:txBody>
          <a:bodyPr spcFirstLastPara="1" wrap="square" lIns="91425" tIns="91425" rIns="91425" bIns="91425" anchor="t" anchorCtr="0">
            <a:noAutofit/>
          </a:bodyPr>
          <a:lstStyle/>
          <a:p>
            <a:r>
              <a:rPr lang="fr"/>
              <a:t>Nom du marché à cibler / nouveau segment de clientèle</a:t>
            </a:r>
            <a:endParaRPr/>
          </a:p>
          <a:p>
            <a:endParaRPr/>
          </a:p>
          <a:p>
            <a:r>
              <a:rPr lang="fr"/>
              <a:t>_________________________________________________</a:t>
            </a:r>
            <a:endParaRPr/>
          </a:p>
        </p:txBody>
      </p:sp>
      <p:sp>
        <p:nvSpPr>
          <p:cNvPr id="89" name="Google Shape;89;p15"/>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90" name="Google Shape;90;p15"/>
          <p:cNvSpPr txBox="1"/>
          <p:nvPr/>
        </p:nvSpPr>
        <p:spPr>
          <a:xfrm>
            <a:off x="5747950" y="0"/>
            <a:ext cx="4781700" cy="412800"/>
          </a:xfrm>
          <a:prstGeom prst="rect">
            <a:avLst/>
          </a:prstGeom>
          <a:noFill/>
          <a:ln>
            <a:noFill/>
          </a:ln>
        </p:spPr>
        <p:txBody>
          <a:bodyPr spcFirstLastPara="1" wrap="square" lIns="91425" tIns="91425" rIns="91425" bIns="91425" anchor="t" anchorCtr="0">
            <a:noAutofit/>
          </a:bodyPr>
          <a:lstStyle/>
          <a:p>
            <a:r>
              <a:rPr lang="fr"/>
              <a:t> Créé par : </a:t>
            </a:r>
            <a:r>
              <a:rPr lang="fr" sz="1800" b="1" i="1">
                <a:solidFill>
                  <a:srgbClr val="3C78D8"/>
                </a:solidFill>
                <a:latin typeface="Caveat"/>
                <a:ea typeface="Caveat"/>
                <a:cs typeface="Caveat"/>
                <a:sym typeface="Caveat"/>
              </a:rPr>
              <a:t>Caroline Verdon, Dir Marketing Gym Sports</a:t>
            </a:r>
            <a:endParaRPr sz="1800" b="1" i="1">
              <a:solidFill>
                <a:srgbClr val="3C78D8"/>
              </a:solidFill>
              <a:latin typeface="Caveat"/>
              <a:ea typeface="Caveat"/>
              <a:cs typeface="Caveat"/>
              <a:sym typeface="Caveat"/>
            </a:endParaRPr>
          </a:p>
        </p:txBody>
      </p:sp>
      <p:sp>
        <p:nvSpPr>
          <p:cNvPr id="91" name="Google Shape;91;p15"/>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r>
              <a:rPr lang="fr"/>
              <a:t>Date : 	   _____</a:t>
            </a:r>
            <a:r>
              <a:rPr lang="fr" sz="1800" b="1" i="1">
                <a:solidFill>
                  <a:srgbClr val="3C78D8"/>
                </a:solidFill>
                <a:latin typeface="Caveat"/>
                <a:ea typeface="Caveat"/>
                <a:cs typeface="Caveat"/>
                <a:sym typeface="Caveat"/>
              </a:rPr>
              <a:t>15 Mai</a:t>
            </a:r>
            <a:r>
              <a:rPr lang="fr"/>
              <a:t>_____</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p:nvPr/>
        </p:nvSpPr>
        <p:spPr>
          <a:xfrm>
            <a:off x="857249" y="676275"/>
            <a:ext cx="10925175"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 name="Google Shape;97;p16"/>
          <p:cNvSpPr/>
          <p:nvPr/>
        </p:nvSpPr>
        <p:spPr>
          <a:xfrm>
            <a:off x="6494399" y="1355400"/>
            <a:ext cx="4068825" cy="330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8" name="Google Shape;98;p16"/>
          <p:cNvSpPr/>
          <p:nvPr/>
        </p:nvSpPr>
        <p:spPr>
          <a:xfrm>
            <a:off x="1180700" y="1359213"/>
            <a:ext cx="5204700" cy="330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9" name="Google Shape;99;p16"/>
          <p:cNvSpPr/>
          <p:nvPr/>
        </p:nvSpPr>
        <p:spPr>
          <a:xfrm>
            <a:off x="1141000" y="4740900"/>
            <a:ext cx="9584150" cy="150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0" name="Google Shape;100;p16"/>
          <p:cNvSpPr txBox="1"/>
          <p:nvPr/>
        </p:nvSpPr>
        <p:spPr>
          <a:xfrm>
            <a:off x="1962075" y="68550"/>
            <a:ext cx="4459800" cy="603900"/>
          </a:xfrm>
          <a:prstGeom prst="rect">
            <a:avLst/>
          </a:prstGeom>
          <a:noFill/>
          <a:ln>
            <a:noFill/>
          </a:ln>
        </p:spPr>
        <p:txBody>
          <a:bodyPr spcFirstLastPara="1" wrap="square" lIns="91425" tIns="91425" rIns="91425" bIns="91425" anchor="t" anchorCtr="0">
            <a:noAutofit/>
          </a:bodyPr>
          <a:lstStyle/>
          <a:p>
            <a:r>
              <a:rPr lang="fr" sz="1600" b="1"/>
              <a:t>Canevas #03 (version B2C)</a:t>
            </a:r>
            <a:endParaRPr sz="1600" b="1"/>
          </a:p>
          <a:p>
            <a:r>
              <a:rPr lang="fr" sz="1600" b="1"/>
              <a:t>Définir le profil de l'utilisateur/trice</a:t>
            </a:r>
            <a:endParaRPr sz="1600" b="1"/>
          </a:p>
          <a:p>
            <a:endParaRPr sz="1600" b="1"/>
          </a:p>
        </p:txBody>
      </p:sp>
      <p:sp>
        <p:nvSpPr>
          <p:cNvPr id="101" name="Google Shape;101;p16"/>
          <p:cNvSpPr txBox="1"/>
          <p:nvPr/>
        </p:nvSpPr>
        <p:spPr>
          <a:xfrm>
            <a:off x="2942125" y="839300"/>
            <a:ext cx="6954350" cy="412800"/>
          </a:xfrm>
          <a:prstGeom prst="rect">
            <a:avLst/>
          </a:prstGeom>
          <a:noFill/>
          <a:ln>
            <a:noFill/>
          </a:ln>
        </p:spPr>
        <p:txBody>
          <a:bodyPr spcFirstLastPara="1" wrap="square" lIns="91425" tIns="91425" rIns="91425" bIns="91425" anchor="t" anchorCtr="0">
            <a:noAutofit/>
          </a:bodyPr>
          <a:lstStyle/>
          <a:p>
            <a:r>
              <a:rPr lang="fr" b="1" dirty="0"/>
              <a:t>Nom de l’avatar:</a:t>
            </a:r>
            <a:r>
              <a:rPr lang="fr" dirty="0"/>
              <a:t> __</a:t>
            </a:r>
            <a:r>
              <a:rPr lang="fr" sz="1800" b="1" i="1" dirty="0">
                <a:solidFill>
                  <a:srgbClr val="3C78D8"/>
                </a:solidFill>
                <a:latin typeface="Caveat"/>
                <a:ea typeface="Caveat"/>
                <a:cs typeface="Caveat"/>
                <a:sym typeface="Caveat"/>
              </a:rPr>
              <a:t>Pauline Chevalier</a:t>
            </a:r>
            <a:r>
              <a:rPr lang="fr" dirty="0"/>
              <a:t>______________________</a:t>
            </a:r>
            <a:endParaRPr dirty="0"/>
          </a:p>
        </p:txBody>
      </p:sp>
      <p:sp>
        <p:nvSpPr>
          <p:cNvPr id="102" name="Google Shape;102;p16"/>
          <p:cNvSpPr txBox="1"/>
          <p:nvPr/>
        </p:nvSpPr>
        <p:spPr>
          <a:xfrm>
            <a:off x="1254625" y="1783375"/>
            <a:ext cx="5023800" cy="2824200"/>
          </a:xfrm>
          <a:prstGeom prst="rect">
            <a:avLst/>
          </a:prstGeom>
          <a:noFill/>
          <a:ln>
            <a:noFill/>
          </a:ln>
        </p:spPr>
        <p:txBody>
          <a:bodyPr spcFirstLastPara="1" wrap="square" lIns="91425" tIns="91425" rIns="91425" bIns="91425" anchor="t" anchorCtr="0">
            <a:noAutofit/>
          </a:bodyPr>
          <a:lstStyle/>
          <a:p>
            <a:r>
              <a:rPr lang="fr" sz="1200" b="1"/>
              <a:t>Age</a:t>
            </a:r>
            <a:r>
              <a:rPr lang="fr" sz="1200"/>
              <a:t> : 			 _____</a:t>
            </a:r>
            <a:r>
              <a:rPr lang="fr" sz="1200">
                <a:solidFill>
                  <a:schemeClr val="dk1"/>
                </a:solidFill>
              </a:rPr>
              <a:t>_</a:t>
            </a:r>
            <a:r>
              <a:rPr lang="fr" sz="1800" b="1" i="1">
                <a:solidFill>
                  <a:srgbClr val="3C78D8"/>
                </a:solidFill>
                <a:latin typeface="Caveat"/>
                <a:ea typeface="Caveat"/>
                <a:cs typeface="Caveat"/>
                <a:sym typeface="Caveat"/>
              </a:rPr>
              <a:t>45</a:t>
            </a:r>
            <a:r>
              <a:rPr lang="fr" sz="1200"/>
              <a:t>________</a:t>
            </a:r>
            <a:endParaRPr sz="1200"/>
          </a:p>
          <a:p>
            <a:r>
              <a:rPr lang="fr" sz="1200" b="1"/>
              <a:t>Genre :</a:t>
            </a:r>
            <a:r>
              <a:rPr lang="fr" sz="1200"/>
              <a:t>		 ______</a:t>
            </a:r>
            <a:r>
              <a:rPr lang="fr" b="1">
                <a:solidFill>
                  <a:srgbClr val="049CCF"/>
                </a:solidFill>
                <a:latin typeface="Caveat"/>
                <a:ea typeface="Caveat"/>
                <a:cs typeface="Caveat"/>
                <a:sym typeface="Caveat"/>
              </a:rPr>
              <a:t>Femme</a:t>
            </a:r>
            <a:r>
              <a:rPr lang="fr" sz="1200"/>
              <a:t>_________</a:t>
            </a:r>
            <a:endParaRPr sz="1200"/>
          </a:p>
          <a:p>
            <a:r>
              <a:rPr lang="fr" sz="1200" b="1"/>
              <a:t>Statut marital</a:t>
            </a:r>
            <a:r>
              <a:rPr lang="fr" sz="1200"/>
              <a:t>: 	 _____</a:t>
            </a:r>
            <a:r>
              <a:rPr lang="fr" b="1">
                <a:solidFill>
                  <a:srgbClr val="049CCF"/>
                </a:solidFill>
                <a:latin typeface="Caveat"/>
                <a:ea typeface="Caveat"/>
                <a:cs typeface="Caveat"/>
                <a:sym typeface="Caveat"/>
              </a:rPr>
              <a:t>Mariée</a:t>
            </a:r>
            <a:r>
              <a:rPr lang="fr" sz="1200"/>
              <a:t>__________</a:t>
            </a:r>
            <a:endParaRPr sz="1200"/>
          </a:p>
          <a:p>
            <a:endParaRPr sz="1200" b="1"/>
          </a:p>
          <a:p>
            <a:r>
              <a:rPr lang="fr" sz="1200" b="1"/>
              <a:t>Nombre d’enfants</a:t>
            </a:r>
            <a:r>
              <a:rPr lang="fr" sz="1200"/>
              <a:t> :	 _______</a:t>
            </a:r>
            <a:r>
              <a:rPr lang="fr" sz="1800" b="1">
                <a:solidFill>
                  <a:srgbClr val="049CCF"/>
                </a:solidFill>
                <a:latin typeface="Caveat"/>
                <a:ea typeface="Caveat"/>
                <a:cs typeface="Caveat"/>
                <a:sym typeface="Caveat"/>
              </a:rPr>
              <a:t>2</a:t>
            </a:r>
            <a:r>
              <a:rPr lang="fr" sz="1200"/>
              <a:t>________</a:t>
            </a:r>
            <a:endParaRPr sz="1200"/>
          </a:p>
          <a:p>
            <a:r>
              <a:rPr lang="fr" sz="1200" b="1"/>
              <a:t>Emploi </a:t>
            </a:r>
            <a:r>
              <a:rPr lang="fr" sz="1200"/>
              <a:t>: 	 _</a:t>
            </a:r>
            <a:r>
              <a:rPr lang="fr" sz="1800" b="1">
                <a:solidFill>
                  <a:srgbClr val="049CCF"/>
                </a:solidFill>
                <a:latin typeface="Caveat"/>
                <a:ea typeface="Caveat"/>
                <a:cs typeface="Caveat"/>
                <a:sym typeface="Caveat"/>
              </a:rPr>
              <a:t>Chef comptable</a:t>
            </a:r>
            <a:r>
              <a:rPr lang="fr" sz="1200"/>
              <a:t> ___</a:t>
            </a:r>
            <a:endParaRPr sz="1200"/>
          </a:p>
          <a:p>
            <a:endParaRPr sz="1200"/>
          </a:p>
          <a:p>
            <a:r>
              <a:rPr lang="fr" sz="1200" b="1"/>
              <a:t>Revenu mensuel net </a:t>
            </a:r>
            <a:r>
              <a:rPr lang="fr" sz="1200"/>
              <a:t>:	 ____</a:t>
            </a:r>
            <a:r>
              <a:rPr lang="fr" b="1">
                <a:solidFill>
                  <a:srgbClr val="049CCF"/>
                </a:solidFill>
                <a:latin typeface="Caveat"/>
                <a:ea typeface="Caveat"/>
                <a:cs typeface="Caveat"/>
                <a:sym typeface="Caveat"/>
              </a:rPr>
              <a:t>2800€</a:t>
            </a:r>
            <a:r>
              <a:rPr lang="fr" sz="1200"/>
              <a:t>___________</a:t>
            </a:r>
            <a:endParaRPr sz="1200"/>
          </a:p>
          <a:p>
            <a:endParaRPr sz="1200"/>
          </a:p>
          <a:p>
            <a:r>
              <a:rPr lang="fr" sz="1200" b="1"/>
              <a:t>Pays et ville de résidence </a:t>
            </a:r>
            <a:r>
              <a:rPr lang="fr" sz="1200"/>
              <a:t>: ___</a:t>
            </a:r>
            <a:r>
              <a:rPr lang="fr" b="1">
                <a:solidFill>
                  <a:srgbClr val="049CCF"/>
                </a:solidFill>
                <a:latin typeface="Caveat"/>
                <a:ea typeface="Caveat"/>
                <a:cs typeface="Caveat"/>
                <a:sym typeface="Caveat"/>
              </a:rPr>
              <a:t>Nantes</a:t>
            </a:r>
            <a:r>
              <a:rPr lang="fr" sz="1200"/>
              <a:t>____________</a:t>
            </a:r>
            <a:endParaRPr sz="1200"/>
          </a:p>
          <a:p>
            <a:endParaRPr sz="1200"/>
          </a:p>
          <a:p>
            <a:r>
              <a:rPr lang="fr" sz="1200" b="1"/>
              <a:t>Formation </a:t>
            </a:r>
            <a:r>
              <a:rPr lang="fr" sz="1200"/>
              <a:t>: lycée / université / autre : _</a:t>
            </a:r>
            <a:r>
              <a:rPr lang="fr" sz="1200" b="1">
                <a:solidFill>
                  <a:srgbClr val="049CCF"/>
                </a:solidFill>
                <a:latin typeface="Caveat"/>
                <a:ea typeface="Caveat"/>
                <a:cs typeface="Caveat"/>
                <a:sym typeface="Caveat"/>
              </a:rPr>
              <a:t>Master en gestion</a:t>
            </a:r>
            <a:r>
              <a:rPr lang="fr" sz="1200"/>
              <a:t>___</a:t>
            </a:r>
            <a:endParaRPr sz="1200"/>
          </a:p>
        </p:txBody>
      </p:sp>
      <p:sp>
        <p:nvSpPr>
          <p:cNvPr id="103" name="Google Shape;103;p16"/>
          <p:cNvSpPr txBox="1"/>
          <p:nvPr/>
        </p:nvSpPr>
        <p:spPr>
          <a:xfrm>
            <a:off x="6674300" y="2037450"/>
            <a:ext cx="3669850" cy="1716900"/>
          </a:xfrm>
          <a:prstGeom prst="rect">
            <a:avLst/>
          </a:prstGeom>
          <a:noFill/>
          <a:ln>
            <a:noFill/>
          </a:ln>
        </p:spPr>
        <p:txBody>
          <a:bodyPr spcFirstLastPara="1" wrap="square" lIns="91425" tIns="91425" rIns="91425" bIns="91425" anchor="t" anchorCtr="0">
            <a:noAutofit/>
          </a:bodyPr>
          <a:lstStyle/>
          <a:p>
            <a:r>
              <a:rPr lang="fr" sz="1200" i="1" dirty="0"/>
              <a:t>Niveau de forme physique </a:t>
            </a:r>
            <a:r>
              <a:rPr lang="fr" sz="1200" dirty="0"/>
              <a:t>: 	faible / moyen / fit / compétiteur	</a:t>
            </a:r>
            <a:endParaRPr sz="1200" dirty="0"/>
          </a:p>
          <a:p>
            <a:r>
              <a:rPr lang="fr" sz="1200" dirty="0"/>
              <a:t>	 </a:t>
            </a:r>
            <a:endParaRPr sz="1200" dirty="0"/>
          </a:p>
          <a:p>
            <a:r>
              <a:rPr lang="fr" sz="1200" i="1" dirty="0"/>
              <a:t>Vie sociale </a:t>
            </a:r>
            <a:r>
              <a:rPr lang="fr" sz="1200" dirty="0"/>
              <a:t>: 	nulle / occasionnelle / régulière / fêtard</a:t>
            </a:r>
            <a:endParaRPr sz="1200" dirty="0"/>
          </a:p>
          <a:p>
            <a:endParaRPr sz="1200" dirty="0"/>
          </a:p>
          <a:p>
            <a:r>
              <a:rPr lang="fr" sz="1200" i="1" dirty="0"/>
              <a:t>Implication sociale </a:t>
            </a:r>
            <a:r>
              <a:rPr lang="fr" sz="1200" dirty="0"/>
              <a:t>: nulle / occasionnelle / régulier / leader</a:t>
            </a:r>
            <a:endParaRPr sz="1200" dirty="0"/>
          </a:p>
          <a:p>
            <a:endParaRPr sz="1200" dirty="0"/>
          </a:p>
        </p:txBody>
      </p:sp>
      <p:sp>
        <p:nvSpPr>
          <p:cNvPr id="104" name="Google Shape;104;p16"/>
          <p:cNvSpPr txBox="1"/>
          <p:nvPr/>
        </p:nvSpPr>
        <p:spPr>
          <a:xfrm>
            <a:off x="1131474" y="4932196"/>
            <a:ext cx="5253925" cy="1238100"/>
          </a:xfrm>
          <a:prstGeom prst="rect">
            <a:avLst/>
          </a:prstGeom>
          <a:noFill/>
          <a:ln>
            <a:noFill/>
          </a:ln>
        </p:spPr>
        <p:txBody>
          <a:bodyPr spcFirstLastPara="1" wrap="square" lIns="91425" tIns="91425" rIns="91425" bIns="91425" anchor="t" anchorCtr="0">
            <a:noAutofit/>
          </a:bodyPr>
          <a:lstStyle/>
          <a:p>
            <a:r>
              <a:rPr lang="fr" sz="1200" i="1" dirty="0"/>
              <a:t>Le dernier livre qu’il ou elle a lu</a:t>
            </a:r>
            <a:r>
              <a:rPr lang="fr" sz="1200" dirty="0"/>
              <a:t>: _</a:t>
            </a:r>
            <a:r>
              <a:rPr lang="fr" sz="1800" b="1" i="1" dirty="0">
                <a:solidFill>
                  <a:srgbClr val="3C78D8"/>
                </a:solidFill>
                <a:latin typeface="Caveat"/>
                <a:ea typeface="Caveat"/>
                <a:cs typeface="Caveat"/>
                <a:sym typeface="Caveat"/>
              </a:rPr>
              <a:t>La recluse (F. Vargas)</a:t>
            </a:r>
            <a:endParaRPr sz="1200" dirty="0"/>
          </a:p>
          <a:p>
            <a:endParaRPr sz="1200" dirty="0"/>
          </a:p>
          <a:p>
            <a:r>
              <a:rPr lang="fr" sz="1200" i="1" dirty="0"/>
              <a:t>Leur série préférée</a:t>
            </a:r>
            <a:r>
              <a:rPr lang="fr" sz="1200" dirty="0"/>
              <a:t>: </a:t>
            </a:r>
            <a:r>
              <a:rPr lang="fr" sz="1800" b="1" i="1" dirty="0">
                <a:solidFill>
                  <a:srgbClr val="3C78D8"/>
                </a:solidFill>
                <a:latin typeface="Caveat"/>
                <a:ea typeface="Caveat"/>
                <a:cs typeface="Caveat"/>
                <a:sym typeface="Caveat"/>
              </a:rPr>
              <a:t>Breaking Bad</a:t>
            </a:r>
            <a:r>
              <a:rPr lang="fr" sz="1200" dirty="0" smtClean="0"/>
              <a:t>_____________</a:t>
            </a:r>
            <a:endParaRPr sz="1200" dirty="0"/>
          </a:p>
          <a:p>
            <a:endParaRPr sz="1200" dirty="0"/>
          </a:p>
          <a:p>
            <a:r>
              <a:rPr lang="fr" sz="1200" i="1" dirty="0"/>
              <a:t>Le dernier film vu (ciné ou Netflix)</a:t>
            </a:r>
            <a:r>
              <a:rPr lang="fr" sz="1200" dirty="0"/>
              <a:t>: _</a:t>
            </a:r>
            <a:r>
              <a:rPr lang="fr" sz="1800" b="1" i="1" dirty="0">
                <a:solidFill>
                  <a:srgbClr val="3C78D8"/>
                </a:solidFill>
                <a:latin typeface="Caveat"/>
                <a:ea typeface="Caveat"/>
                <a:cs typeface="Caveat"/>
                <a:sym typeface="Caveat"/>
              </a:rPr>
              <a:t>A star is born</a:t>
            </a:r>
            <a:r>
              <a:rPr lang="fr" sz="1200" dirty="0"/>
              <a:t>_____</a:t>
            </a:r>
            <a:endParaRPr sz="1200" dirty="0"/>
          </a:p>
          <a:p>
            <a:endParaRPr sz="1200" dirty="0"/>
          </a:p>
        </p:txBody>
      </p:sp>
      <p:sp>
        <p:nvSpPr>
          <p:cNvPr id="105" name="Google Shape;105;p16"/>
          <p:cNvSpPr txBox="1"/>
          <p:nvPr/>
        </p:nvSpPr>
        <p:spPr>
          <a:xfrm>
            <a:off x="6385400" y="4824950"/>
            <a:ext cx="3958749" cy="1452600"/>
          </a:xfrm>
          <a:prstGeom prst="rect">
            <a:avLst/>
          </a:prstGeom>
          <a:noFill/>
          <a:ln>
            <a:noFill/>
          </a:ln>
        </p:spPr>
        <p:txBody>
          <a:bodyPr spcFirstLastPara="1" wrap="square" lIns="91425" tIns="91425" rIns="91425" bIns="91425" anchor="t" anchorCtr="0">
            <a:noAutofit/>
          </a:bodyPr>
          <a:lstStyle/>
          <a:p>
            <a:endParaRPr sz="1200" dirty="0"/>
          </a:p>
          <a:p>
            <a:r>
              <a:rPr lang="fr" sz="1200" i="1" dirty="0"/>
              <a:t>Activité extra professionnelle préférée </a:t>
            </a:r>
            <a:r>
              <a:rPr lang="fr" sz="1200" dirty="0"/>
              <a:t>: </a:t>
            </a:r>
            <a:endParaRPr sz="1200" dirty="0"/>
          </a:p>
          <a:p>
            <a:endParaRPr sz="1200" dirty="0"/>
          </a:p>
          <a:p>
            <a:r>
              <a:rPr lang="fr" sz="1200" dirty="0">
                <a:solidFill>
                  <a:schemeClr val="dk1"/>
                </a:solidFill>
              </a:rPr>
              <a:t>______</a:t>
            </a:r>
            <a:r>
              <a:rPr lang="fr" sz="1800" b="1" i="1" dirty="0">
                <a:solidFill>
                  <a:srgbClr val="3C78D8"/>
                </a:solidFill>
                <a:latin typeface="Caveat"/>
                <a:ea typeface="Caveat"/>
                <a:cs typeface="Caveat"/>
                <a:sym typeface="Caveat"/>
              </a:rPr>
              <a:t>Spectacles</a:t>
            </a:r>
            <a:r>
              <a:rPr lang="fr" sz="1200" dirty="0"/>
              <a:t>_________________</a:t>
            </a:r>
            <a:endParaRPr sz="1200" dirty="0"/>
          </a:p>
          <a:p>
            <a:endParaRPr sz="1200" dirty="0"/>
          </a:p>
          <a:p>
            <a:r>
              <a:rPr lang="fr" sz="1200" i="1" dirty="0"/>
              <a:t>Les média sociaux utilisé quotidiennement : </a:t>
            </a:r>
            <a:r>
              <a:rPr lang="fr" sz="1200" dirty="0"/>
              <a:t>Facebook / Instagram / Snapchat / LinkedIn / Twitter / Youtube</a:t>
            </a:r>
            <a:endParaRPr sz="1200" dirty="0"/>
          </a:p>
        </p:txBody>
      </p:sp>
      <p:sp>
        <p:nvSpPr>
          <p:cNvPr id="106" name="Google Shape;106;p16"/>
          <p:cNvSpPr txBox="1"/>
          <p:nvPr/>
        </p:nvSpPr>
        <p:spPr>
          <a:xfrm>
            <a:off x="1131475" y="4668650"/>
            <a:ext cx="5493600" cy="412800"/>
          </a:xfrm>
          <a:prstGeom prst="rect">
            <a:avLst/>
          </a:prstGeom>
          <a:noFill/>
          <a:ln>
            <a:noFill/>
          </a:ln>
        </p:spPr>
        <p:txBody>
          <a:bodyPr spcFirstLastPara="1" wrap="square" lIns="91425" tIns="91425" rIns="91425" bIns="91425" anchor="t" anchorCtr="0">
            <a:noAutofit/>
          </a:bodyPr>
          <a:lstStyle/>
          <a:p>
            <a:r>
              <a:rPr lang="fr" b="1" i="1"/>
              <a:t>Goûts culturels et médias</a:t>
            </a:r>
            <a:endParaRPr b="1" i="1"/>
          </a:p>
        </p:txBody>
      </p:sp>
      <p:sp>
        <p:nvSpPr>
          <p:cNvPr id="107" name="Google Shape;107;p16"/>
          <p:cNvSpPr txBox="1"/>
          <p:nvPr/>
        </p:nvSpPr>
        <p:spPr>
          <a:xfrm>
            <a:off x="1180700" y="1438375"/>
            <a:ext cx="5493600" cy="412800"/>
          </a:xfrm>
          <a:prstGeom prst="rect">
            <a:avLst/>
          </a:prstGeom>
          <a:noFill/>
          <a:ln>
            <a:noFill/>
          </a:ln>
        </p:spPr>
        <p:txBody>
          <a:bodyPr spcFirstLastPara="1" wrap="square" lIns="91425" tIns="91425" rIns="91425" bIns="91425" anchor="t" anchorCtr="0">
            <a:noAutofit/>
          </a:bodyPr>
          <a:lstStyle/>
          <a:p>
            <a:r>
              <a:rPr lang="fr" b="1" i="1"/>
              <a:t>Attributs socio-démographiques</a:t>
            </a:r>
            <a:endParaRPr b="1" i="1"/>
          </a:p>
        </p:txBody>
      </p:sp>
      <p:sp>
        <p:nvSpPr>
          <p:cNvPr id="108" name="Google Shape;108;p16"/>
          <p:cNvSpPr txBox="1"/>
          <p:nvPr/>
        </p:nvSpPr>
        <p:spPr>
          <a:xfrm>
            <a:off x="6541950" y="1438375"/>
            <a:ext cx="2477400" cy="412800"/>
          </a:xfrm>
          <a:prstGeom prst="rect">
            <a:avLst/>
          </a:prstGeom>
          <a:noFill/>
          <a:ln>
            <a:noFill/>
          </a:ln>
        </p:spPr>
        <p:txBody>
          <a:bodyPr spcFirstLastPara="1" wrap="square" lIns="91425" tIns="91425" rIns="91425" bIns="91425" anchor="t" anchorCtr="0">
            <a:noAutofit/>
          </a:bodyPr>
          <a:lstStyle/>
          <a:p>
            <a:r>
              <a:rPr lang="fr" b="1" i="1"/>
              <a:t>Style de vie</a:t>
            </a:r>
            <a:endParaRPr b="1" i="1"/>
          </a:p>
        </p:txBody>
      </p:sp>
      <p:sp>
        <p:nvSpPr>
          <p:cNvPr id="109" name="Google Shape;109;p16"/>
          <p:cNvSpPr txBox="1"/>
          <p:nvPr/>
        </p:nvSpPr>
        <p:spPr>
          <a:xfrm>
            <a:off x="5941450" y="0"/>
            <a:ext cx="6041000" cy="412800"/>
          </a:xfrm>
          <a:prstGeom prst="rect">
            <a:avLst/>
          </a:prstGeom>
          <a:noFill/>
          <a:ln>
            <a:noFill/>
          </a:ln>
        </p:spPr>
        <p:txBody>
          <a:bodyPr spcFirstLastPara="1" wrap="square" lIns="91425" tIns="91425" rIns="91425" bIns="91425" anchor="t" anchorCtr="0">
            <a:noAutofit/>
          </a:bodyPr>
          <a:lstStyle/>
          <a:p>
            <a:r>
              <a:rPr lang="fr" dirty="0"/>
              <a:t> Créé par : </a:t>
            </a:r>
            <a:r>
              <a:rPr lang="fr" sz="1800" b="1" i="1" dirty="0">
                <a:solidFill>
                  <a:srgbClr val="3C78D8"/>
                </a:solidFill>
                <a:latin typeface="Caveat"/>
                <a:ea typeface="Caveat"/>
                <a:cs typeface="Caveat"/>
                <a:sym typeface="Caveat"/>
              </a:rPr>
              <a:t>Caroline Verdon, Dir Marketing Gym Sports</a:t>
            </a:r>
            <a:endParaRPr sz="1800" b="1" i="1" dirty="0">
              <a:solidFill>
                <a:srgbClr val="3C78D8"/>
              </a:solidFill>
              <a:latin typeface="Caveat"/>
              <a:ea typeface="Caveat"/>
              <a:cs typeface="Caveat"/>
              <a:sym typeface="Caveat"/>
            </a:endParaRPr>
          </a:p>
        </p:txBody>
      </p:sp>
      <p:sp>
        <p:nvSpPr>
          <p:cNvPr id="110" name="Google Shape;110;p16"/>
          <p:cNvSpPr txBox="1"/>
          <p:nvPr/>
        </p:nvSpPr>
        <p:spPr>
          <a:xfrm>
            <a:off x="7503974" y="263475"/>
            <a:ext cx="4278449" cy="412800"/>
          </a:xfrm>
          <a:prstGeom prst="rect">
            <a:avLst/>
          </a:prstGeom>
          <a:noFill/>
          <a:ln>
            <a:noFill/>
          </a:ln>
        </p:spPr>
        <p:txBody>
          <a:bodyPr spcFirstLastPara="1" wrap="square" lIns="91425" tIns="91425" rIns="91425" bIns="91425" anchor="t" anchorCtr="0">
            <a:noAutofit/>
          </a:bodyPr>
          <a:lstStyle/>
          <a:p>
            <a:r>
              <a:rPr lang="fr" dirty="0"/>
              <a:t>Date : 	   _____</a:t>
            </a:r>
            <a:r>
              <a:rPr lang="fr" sz="1800" b="1" i="1" dirty="0">
                <a:solidFill>
                  <a:srgbClr val="3C78D8"/>
                </a:solidFill>
                <a:latin typeface="Caveat"/>
                <a:ea typeface="Caveat"/>
                <a:cs typeface="Caveat"/>
                <a:sym typeface="Caveat"/>
              </a:rPr>
              <a:t>15 Mai</a:t>
            </a:r>
            <a:r>
              <a:rPr lang="fr" dirty="0"/>
              <a:t>_____</a:t>
            </a:r>
            <a:endParaRPr dirty="0"/>
          </a:p>
        </p:txBody>
      </p:sp>
      <p:sp>
        <p:nvSpPr>
          <p:cNvPr id="111" name="Google Shape;111;p16"/>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112" name="Google Shape;112;p16"/>
          <p:cNvSpPr/>
          <p:nvPr/>
        </p:nvSpPr>
        <p:spPr>
          <a:xfrm>
            <a:off x="6642831" y="2250501"/>
            <a:ext cx="1201000" cy="402475"/>
          </a:xfrm>
          <a:custGeom>
            <a:avLst/>
            <a:gdLst/>
            <a:ahLst/>
            <a:cxnLst/>
            <a:rect l="l" t="t" r="r" b="b"/>
            <a:pathLst>
              <a:path w="48040" h="16099" extrusionOk="0">
                <a:moveTo>
                  <a:pt x="9171" y="756"/>
                </a:moveTo>
                <a:cubicBezTo>
                  <a:pt x="6283" y="1718"/>
                  <a:pt x="3010" y="2381"/>
                  <a:pt x="858" y="4534"/>
                </a:cubicBezTo>
                <a:cubicBezTo>
                  <a:pt x="-1394" y="6788"/>
                  <a:pt x="1332" y="11691"/>
                  <a:pt x="3881" y="13603"/>
                </a:cubicBezTo>
                <a:cubicBezTo>
                  <a:pt x="9927" y="18137"/>
                  <a:pt x="19175" y="15242"/>
                  <a:pt x="26552" y="13603"/>
                </a:cubicBezTo>
                <a:cubicBezTo>
                  <a:pt x="34043" y="11939"/>
                  <a:pt x="44280" y="11398"/>
                  <a:pt x="47711" y="4534"/>
                </a:cubicBezTo>
                <a:cubicBezTo>
                  <a:pt x="49029" y="1897"/>
                  <a:pt x="42259" y="2226"/>
                  <a:pt x="39399" y="1511"/>
                </a:cubicBezTo>
                <a:cubicBezTo>
                  <a:pt x="31076" y="-570"/>
                  <a:pt x="19772" y="6067"/>
                  <a:pt x="13705" y="0"/>
                </a:cubicBezTo>
              </a:path>
            </a:pathLst>
          </a:custGeom>
          <a:noFill/>
          <a:ln w="19050" cap="flat" cmpd="sng">
            <a:solidFill>
              <a:srgbClr val="049CCF"/>
            </a:solidFill>
            <a:prstDash val="solid"/>
            <a:round/>
            <a:headEnd type="none" w="med" len="med"/>
            <a:tailEnd type="none" w="med" len="med"/>
          </a:ln>
        </p:spPr>
      </p:sp>
      <p:sp>
        <p:nvSpPr>
          <p:cNvPr id="113" name="Google Shape;113;p16"/>
          <p:cNvSpPr/>
          <p:nvPr/>
        </p:nvSpPr>
        <p:spPr>
          <a:xfrm>
            <a:off x="6683175" y="2767040"/>
            <a:ext cx="983700" cy="332825"/>
          </a:xfrm>
          <a:custGeom>
            <a:avLst/>
            <a:gdLst/>
            <a:ahLst/>
            <a:cxnLst/>
            <a:rect l="l" t="t" r="r" b="b"/>
            <a:pathLst>
              <a:path w="39348" h="13313" extrusionOk="0">
                <a:moveTo>
                  <a:pt x="755" y="9566"/>
                </a:moveTo>
                <a:cubicBezTo>
                  <a:pt x="10002" y="11108"/>
                  <a:pt x="19341" y="12589"/>
                  <a:pt x="28716" y="12589"/>
                </a:cubicBezTo>
                <a:cubicBezTo>
                  <a:pt x="32000" y="12589"/>
                  <a:pt x="36718" y="14566"/>
                  <a:pt x="38540" y="11833"/>
                </a:cubicBezTo>
                <a:cubicBezTo>
                  <a:pt x="39797" y="9947"/>
                  <a:pt x="39256" y="7183"/>
                  <a:pt x="38540" y="5032"/>
                </a:cubicBezTo>
                <a:cubicBezTo>
                  <a:pt x="37099" y="704"/>
                  <a:pt x="29500" y="3520"/>
                  <a:pt x="24938" y="3520"/>
                </a:cubicBezTo>
                <a:cubicBezTo>
                  <a:pt x="21915" y="3520"/>
                  <a:pt x="18737" y="4475"/>
                  <a:pt x="15869" y="3520"/>
                </a:cubicBezTo>
                <a:cubicBezTo>
                  <a:pt x="12390" y="2361"/>
                  <a:pt x="8570" y="-1142"/>
                  <a:pt x="5290" y="498"/>
                </a:cubicBezTo>
                <a:cubicBezTo>
                  <a:pt x="2721" y="1782"/>
                  <a:pt x="2029" y="5267"/>
                  <a:pt x="0" y="7299"/>
                </a:cubicBezTo>
              </a:path>
            </a:pathLst>
          </a:custGeom>
          <a:noFill/>
          <a:ln w="19050" cap="flat" cmpd="sng">
            <a:solidFill>
              <a:srgbClr val="049CCF"/>
            </a:solidFill>
            <a:prstDash val="solid"/>
            <a:round/>
            <a:headEnd type="none" w="med" len="med"/>
            <a:tailEnd type="none" w="med" len="med"/>
          </a:ln>
        </p:spPr>
      </p:sp>
      <p:sp>
        <p:nvSpPr>
          <p:cNvPr id="114" name="Google Shape;114;p16"/>
          <p:cNvSpPr/>
          <p:nvPr/>
        </p:nvSpPr>
        <p:spPr>
          <a:xfrm>
            <a:off x="6607600" y="3338131"/>
            <a:ext cx="1245550" cy="352350"/>
          </a:xfrm>
          <a:custGeom>
            <a:avLst/>
            <a:gdLst/>
            <a:ahLst/>
            <a:cxnLst/>
            <a:rect l="l" t="t" r="r" b="b"/>
            <a:pathLst>
              <a:path w="49822" h="14094" extrusionOk="0">
                <a:moveTo>
                  <a:pt x="0" y="10150"/>
                </a:moveTo>
                <a:cubicBezTo>
                  <a:pt x="15133" y="10150"/>
                  <a:pt x="30986" y="17204"/>
                  <a:pt x="45342" y="12417"/>
                </a:cubicBezTo>
                <a:cubicBezTo>
                  <a:pt x="48670" y="11307"/>
                  <a:pt x="51066" y="5512"/>
                  <a:pt x="49120" y="2593"/>
                </a:cubicBezTo>
                <a:cubicBezTo>
                  <a:pt x="46034" y="-2037"/>
                  <a:pt x="38060" y="1081"/>
                  <a:pt x="32495" y="1081"/>
                </a:cubicBezTo>
                <a:cubicBezTo>
                  <a:pt x="22919" y="1081"/>
                  <a:pt x="12862" y="-1192"/>
                  <a:pt x="3778" y="1837"/>
                </a:cubicBezTo>
                <a:cubicBezTo>
                  <a:pt x="1641" y="2550"/>
                  <a:pt x="2348" y="6290"/>
                  <a:pt x="755" y="7883"/>
                </a:cubicBezTo>
              </a:path>
            </a:pathLst>
          </a:custGeom>
          <a:noFill/>
          <a:ln w="19050" cap="flat" cmpd="sng">
            <a:solidFill>
              <a:srgbClr val="049CCF"/>
            </a:solidFill>
            <a:prstDash val="solid"/>
            <a:round/>
            <a:headEnd type="none" w="med" len="med"/>
            <a:tailEnd type="none" w="med" len="med"/>
          </a:ln>
        </p:spPr>
      </p:sp>
      <p:sp>
        <p:nvSpPr>
          <p:cNvPr id="116" name="Google Shape;116;p16"/>
          <p:cNvSpPr/>
          <p:nvPr/>
        </p:nvSpPr>
        <p:spPr>
          <a:xfrm>
            <a:off x="6392156" y="6000741"/>
            <a:ext cx="851175" cy="340300"/>
          </a:xfrm>
          <a:custGeom>
            <a:avLst/>
            <a:gdLst/>
            <a:ahLst/>
            <a:cxnLst/>
            <a:rect l="l" t="t" r="r" b="b"/>
            <a:pathLst>
              <a:path w="34047" h="13612" extrusionOk="0">
                <a:moveTo>
                  <a:pt x="1558" y="12569"/>
                </a:moveTo>
                <a:cubicBezTo>
                  <a:pt x="12328" y="12569"/>
                  <a:pt x="29891" y="16740"/>
                  <a:pt x="33298" y="6523"/>
                </a:cubicBezTo>
                <a:cubicBezTo>
                  <a:pt x="33776" y="5089"/>
                  <a:pt x="34556" y="2827"/>
                  <a:pt x="33298" y="1989"/>
                </a:cubicBezTo>
                <a:cubicBezTo>
                  <a:pt x="29944" y="-246"/>
                  <a:pt x="25237" y="1989"/>
                  <a:pt x="21206" y="1989"/>
                </a:cubicBezTo>
                <a:cubicBezTo>
                  <a:pt x="14652" y="1989"/>
                  <a:pt x="5195" y="-2708"/>
                  <a:pt x="1558" y="2745"/>
                </a:cubicBezTo>
                <a:cubicBezTo>
                  <a:pt x="-142" y="5294"/>
                  <a:pt x="47" y="8749"/>
                  <a:pt x="47" y="11813"/>
                </a:cubicBezTo>
              </a:path>
            </a:pathLst>
          </a:custGeom>
          <a:noFill/>
          <a:ln w="28575" cap="flat" cmpd="sng">
            <a:solidFill>
              <a:srgbClr val="049CCF"/>
            </a:solidFill>
            <a:prstDash val="solid"/>
            <a:round/>
            <a:headEnd type="none" w="med" len="med"/>
            <a:tailEnd type="none" w="med" len="med"/>
          </a:ln>
        </p:spPr>
      </p:sp>
      <p:sp>
        <p:nvSpPr>
          <p:cNvPr id="117" name="Google Shape;117;p16"/>
          <p:cNvSpPr/>
          <p:nvPr/>
        </p:nvSpPr>
        <p:spPr>
          <a:xfrm>
            <a:off x="9147063" y="5971450"/>
            <a:ext cx="836250" cy="335325"/>
          </a:xfrm>
          <a:custGeom>
            <a:avLst/>
            <a:gdLst/>
            <a:ahLst/>
            <a:cxnLst/>
            <a:rect l="l" t="t" r="r" b="b"/>
            <a:pathLst>
              <a:path w="33450" h="13413" extrusionOk="0">
                <a:moveTo>
                  <a:pt x="32694" y="13413"/>
                </a:moveTo>
                <a:cubicBezTo>
                  <a:pt x="24885" y="13413"/>
                  <a:pt x="17076" y="13413"/>
                  <a:pt x="9267" y="13413"/>
                </a:cubicBezTo>
                <a:cubicBezTo>
                  <a:pt x="5992" y="13413"/>
                  <a:pt x="-595" y="12812"/>
                  <a:pt x="199" y="9635"/>
                </a:cubicBezTo>
                <a:cubicBezTo>
                  <a:pt x="555" y="8210"/>
                  <a:pt x="3162" y="8590"/>
                  <a:pt x="3977" y="7368"/>
                </a:cubicBezTo>
                <a:cubicBezTo>
                  <a:pt x="7821" y="1601"/>
                  <a:pt x="16902" y="-1116"/>
                  <a:pt x="23626" y="566"/>
                </a:cubicBezTo>
                <a:cubicBezTo>
                  <a:pt x="28664" y="1826"/>
                  <a:pt x="33450" y="7465"/>
                  <a:pt x="33450" y="12658"/>
                </a:cubicBezTo>
              </a:path>
            </a:pathLst>
          </a:custGeom>
          <a:noFill/>
          <a:ln w="28575" cap="flat" cmpd="sng">
            <a:solidFill>
              <a:srgbClr val="049CCF"/>
            </a:solidFill>
            <a:prstDash val="solid"/>
            <a:round/>
            <a:headEnd type="none" w="med" len="med"/>
            <a:tailEnd type="none" w="med" len="med"/>
          </a:ln>
        </p:spPr>
      </p:sp>
      <p:sp>
        <p:nvSpPr>
          <p:cNvPr id="118" name="Google Shape;118;p16"/>
          <p:cNvSpPr/>
          <p:nvPr/>
        </p:nvSpPr>
        <p:spPr>
          <a:xfrm>
            <a:off x="7964638" y="6025550"/>
            <a:ext cx="706175" cy="293300"/>
          </a:xfrm>
          <a:custGeom>
            <a:avLst/>
            <a:gdLst/>
            <a:ahLst/>
            <a:cxnLst/>
            <a:rect l="l" t="t" r="r" b="b"/>
            <a:pathLst>
              <a:path w="28247" h="11732" extrusionOk="0">
                <a:moveTo>
                  <a:pt x="28247" y="10559"/>
                </a:moveTo>
                <a:cubicBezTo>
                  <a:pt x="18805" y="10559"/>
                  <a:pt x="-2005" y="15185"/>
                  <a:pt x="286" y="6025"/>
                </a:cubicBezTo>
                <a:cubicBezTo>
                  <a:pt x="1221" y="2287"/>
                  <a:pt x="8415" y="5896"/>
                  <a:pt x="11621" y="3758"/>
                </a:cubicBezTo>
                <a:cubicBezTo>
                  <a:pt x="15485" y="1181"/>
                  <a:pt x="20818" y="-734"/>
                  <a:pt x="25224" y="735"/>
                </a:cubicBezTo>
                <a:cubicBezTo>
                  <a:pt x="27361" y="1448"/>
                  <a:pt x="28247" y="4527"/>
                  <a:pt x="28247" y="6780"/>
                </a:cubicBezTo>
              </a:path>
            </a:pathLst>
          </a:custGeom>
          <a:noFill/>
          <a:ln w="28575" cap="flat" cmpd="sng">
            <a:solidFill>
              <a:srgbClr val="049CCF"/>
            </a:solidFill>
            <a:prstDash val="solid"/>
            <a:round/>
            <a:headEnd type="none" w="med" len="med"/>
            <a:tailEnd type="non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17"/>
          <p:cNvCxnSpPr/>
          <p:nvPr/>
        </p:nvCxnSpPr>
        <p:spPr>
          <a:xfrm>
            <a:off x="6014200" y="622275"/>
            <a:ext cx="0" cy="5825700"/>
          </a:xfrm>
          <a:prstGeom prst="straightConnector1">
            <a:avLst/>
          </a:prstGeom>
          <a:noFill/>
          <a:ln w="28575" cap="flat" cmpd="sng">
            <a:solidFill>
              <a:srgbClr val="FFE599"/>
            </a:solidFill>
            <a:prstDash val="solid"/>
            <a:round/>
            <a:headEnd type="none" w="med" len="med"/>
            <a:tailEnd type="none" w="med" len="med"/>
          </a:ln>
        </p:spPr>
      </p:cxnSp>
      <p:sp>
        <p:nvSpPr>
          <p:cNvPr id="124" name="Google Shape;124;p17"/>
          <p:cNvSpPr/>
          <p:nvPr/>
        </p:nvSpPr>
        <p:spPr>
          <a:xfrm>
            <a:off x="2099250" y="698200"/>
            <a:ext cx="8196300" cy="582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5" name="Google Shape;125;p17"/>
          <p:cNvSpPr txBox="1"/>
          <p:nvPr/>
        </p:nvSpPr>
        <p:spPr>
          <a:xfrm>
            <a:off x="1962075" y="68550"/>
            <a:ext cx="3888600" cy="603900"/>
          </a:xfrm>
          <a:prstGeom prst="rect">
            <a:avLst/>
          </a:prstGeom>
          <a:noFill/>
          <a:ln>
            <a:noFill/>
          </a:ln>
        </p:spPr>
        <p:txBody>
          <a:bodyPr spcFirstLastPara="1" wrap="square" lIns="91425" tIns="91425" rIns="91425" bIns="91425" anchor="t" anchorCtr="0">
            <a:noAutofit/>
          </a:bodyPr>
          <a:lstStyle/>
          <a:p>
            <a:r>
              <a:rPr lang="fr" sz="1600" b="1"/>
              <a:t>Canvas #04</a:t>
            </a:r>
            <a:endParaRPr sz="1600" b="1"/>
          </a:p>
          <a:p>
            <a:r>
              <a:rPr lang="fr" sz="1600" b="1"/>
              <a:t>Besoins de l’utilisateur/trice finale</a:t>
            </a:r>
            <a:endParaRPr sz="1600" b="1"/>
          </a:p>
        </p:txBody>
      </p:sp>
      <p:sp>
        <p:nvSpPr>
          <p:cNvPr id="126" name="Google Shape;126;p17"/>
          <p:cNvSpPr/>
          <p:nvPr/>
        </p:nvSpPr>
        <p:spPr>
          <a:xfrm rot="749481">
            <a:off x="3256194" y="2648511"/>
            <a:ext cx="896010" cy="270404"/>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 name="Google Shape;127;p17"/>
          <p:cNvSpPr/>
          <p:nvPr/>
        </p:nvSpPr>
        <p:spPr>
          <a:xfrm rot="-510262">
            <a:off x="8060448" y="2754849"/>
            <a:ext cx="772898" cy="278109"/>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8" name="Google Shape;128;p17"/>
          <p:cNvSpPr txBox="1"/>
          <p:nvPr/>
        </p:nvSpPr>
        <p:spPr>
          <a:xfrm>
            <a:off x="2310175" y="736075"/>
            <a:ext cx="3690300" cy="503700"/>
          </a:xfrm>
          <a:prstGeom prst="rect">
            <a:avLst/>
          </a:prstGeom>
          <a:noFill/>
          <a:ln>
            <a:noFill/>
          </a:ln>
        </p:spPr>
        <p:txBody>
          <a:bodyPr spcFirstLastPara="1" wrap="square" lIns="91425" tIns="91425" rIns="91425" bIns="91425" anchor="t" anchorCtr="0">
            <a:noAutofit/>
          </a:bodyPr>
          <a:lstStyle/>
          <a:p>
            <a:r>
              <a:rPr lang="fr"/>
              <a:t>De quelles ressources clés a-t-elle besoin?</a:t>
            </a:r>
            <a:endParaRPr/>
          </a:p>
        </p:txBody>
      </p:sp>
      <p:sp>
        <p:nvSpPr>
          <p:cNvPr id="129" name="Google Shape;129;p17"/>
          <p:cNvSpPr txBox="1"/>
          <p:nvPr/>
        </p:nvSpPr>
        <p:spPr>
          <a:xfrm>
            <a:off x="6354375" y="754225"/>
            <a:ext cx="3888600" cy="537600"/>
          </a:xfrm>
          <a:prstGeom prst="rect">
            <a:avLst/>
          </a:prstGeom>
          <a:noFill/>
          <a:ln>
            <a:noFill/>
          </a:ln>
        </p:spPr>
        <p:txBody>
          <a:bodyPr spcFirstLastPara="1" wrap="square" lIns="91425" tIns="91425" rIns="91425" bIns="91425" anchor="t" anchorCtr="0">
            <a:noAutofit/>
          </a:bodyPr>
          <a:lstStyle/>
          <a:p>
            <a:r>
              <a:rPr lang="fr"/>
              <a:t>Quels résultats l’utilisatrice cherche-t-elle à atteindre?</a:t>
            </a:r>
            <a:endParaRPr/>
          </a:p>
        </p:txBody>
      </p:sp>
      <p:sp>
        <p:nvSpPr>
          <p:cNvPr id="130" name="Google Shape;130;p17"/>
          <p:cNvSpPr txBox="1"/>
          <p:nvPr/>
        </p:nvSpPr>
        <p:spPr>
          <a:xfrm>
            <a:off x="2242225" y="5878675"/>
            <a:ext cx="3690300" cy="537600"/>
          </a:xfrm>
          <a:prstGeom prst="rect">
            <a:avLst/>
          </a:prstGeom>
          <a:noFill/>
          <a:ln>
            <a:noFill/>
          </a:ln>
        </p:spPr>
        <p:txBody>
          <a:bodyPr spcFirstLastPara="1" wrap="square" lIns="91425" tIns="91425" rIns="91425" bIns="91425" anchor="t" anchorCtr="0">
            <a:noAutofit/>
          </a:bodyPr>
          <a:lstStyle/>
          <a:p>
            <a:r>
              <a:rPr lang="fr"/>
              <a:t>Quelles contraintes (temps? budget? distance? juridique...)</a:t>
            </a:r>
            <a:endParaRPr/>
          </a:p>
        </p:txBody>
      </p:sp>
      <p:sp>
        <p:nvSpPr>
          <p:cNvPr id="131" name="Google Shape;131;p17"/>
          <p:cNvSpPr/>
          <p:nvPr/>
        </p:nvSpPr>
        <p:spPr>
          <a:xfrm rot="-824598">
            <a:off x="3255914" y="4190426"/>
            <a:ext cx="896569" cy="270237"/>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2" name="Google Shape;132;p17"/>
          <p:cNvSpPr/>
          <p:nvPr/>
        </p:nvSpPr>
        <p:spPr>
          <a:xfrm>
            <a:off x="2340075" y="4616275"/>
            <a:ext cx="33438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fr" sz="1800" b="1" i="1">
                <a:solidFill>
                  <a:srgbClr val="3C78D8"/>
                </a:solidFill>
                <a:latin typeface="Caveat"/>
                <a:ea typeface="Caveat"/>
                <a:cs typeface="Caveat"/>
                <a:sym typeface="Caveat"/>
              </a:rPr>
              <a:t>Temps limité</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Proche de chez elle et/ou de son travail</a:t>
            </a:r>
            <a:endParaRPr/>
          </a:p>
          <a:p>
            <a:r>
              <a:rPr lang="fr" sz="1800" b="1" i="1">
                <a:solidFill>
                  <a:srgbClr val="3C78D8"/>
                </a:solidFill>
                <a:latin typeface="Caveat"/>
                <a:ea typeface="Caveat"/>
                <a:cs typeface="Caveat"/>
                <a:sym typeface="Caveat"/>
              </a:rPr>
              <a:t>Budget &lt; 50€/mois</a:t>
            </a:r>
            <a:endParaRPr sz="1800" b="1" i="1">
              <a:solidFill>
                <a:srgbClr val="3C78D8"/>
              </a:solidFill>
              <a:latin typeface="Caveat"/>
              <a:ea typeface="Caveat"/>
              <a:cs typeface="Caveat"/>
              <a:sym typeface="Caveat"/>
            </a:endParaRPr>
          </a:p>
        </p:txBody>
      </p:sp>
      <p:sp>
        <p:nvSpPr>
          <p:cNvPr id="133" name="Google Shape;133;p17"/>
          <p:cNvSpPr/>
          <p:nvPr/>
        </p:nvSpPr>
        <p:spPr>
          <a:xfrm>
            <a:off x="6386950" y="1304575"/>
            <a:ext cx="36903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fr" sz="1800" b="1" i="1">
                <a:solidFill>
                  <a:srgbClr val="3C78D8"/>
                </a:solidFill>
                <a:latin typeface="Caveat"/>
                <a:ea typeface="Caveat"/>
                <a:cs typeface="Caveat"/>
                <a:sym typeface="Caveat"/>
              </a:rPr>
              <a:t>Etre plus en forme / rester en bonne santé</a:t>
            </a:r>
            <a:endParaRPr sz="1800" b="1" i="1">
              <a:solidFill>
                <a:srgbClr val="3C78D8"/>
              </a:solidFill>
              <a:latin typeface="Caveat"/>
              <a:ea typeface="Caveat"/>
              <a:cs typeface="Caveat"/>
              <a:sym typeface="Caveat"/>
            </a:endParaRPr>
          </a:p>
          <a:p>
            <a:pPr>
              <a:buClr>
                <a:schemeClr val="dk1"/>
              </a:buClr>
              <a:buSzPts val="1100"/>
            </a:pPr>
            <a:r>
              <a:rPr lang="fr" sz="1800" b="1" i="1">
                <a:solidFill>
                  <a:srgbClr val="3C78D8"/>
                </a:solidFill>
                <a:latin typeface="Caveat"/>
                <a:ea typeface="Caveat"/>
                <a:cs typeface="Caveat"/>
                <a:sym typeface="Caveat"/>
              </a:rPr>
              <a:t>Garder sa ligne</a:t>
            </a:r>
            <a:endParaRPr sz="1800" b="1" i="1">
              <a:solidFill>
                <a:srgbClr val="3C78D8"/>
              </a:solidFill>
              <a:latin typeface="Caveat"/>
              <a:ea typeface="Caveat"/>
              <a:cs typeface="Caveat"/>
              <a:sym typeface="Caveat"/>
            </a:endParaRPr>
          </a:p>
          <a:p>
            <a:pPr>
              <a:buClr>
                <a:schemeClr val="dk1"/>
              </a:buClr>
              <a:buSzPts val="1100"/>
            </a:pPr>
            <a:r>
              <a:rPr lang="fr" sz="1800" b="1" i="1">
                <a:solidFill>
                  <a:srgbClr val="3C78D8"/>
                </a:solidFill>
                <a:latin typeface="Caveat"/>
                <a:ea typeface="Caveat"/>
                <a:cs typeface="Caveat"/>
                <a:sym typeface="Caveat"/>
              </a:rPr>
              <a:t>Rencontrer des personnes partageant ses objectifs</a:t>
            </a:r>
            <a:endParaRPr/>
          </a:p>
        </p:txBody>
      </p:sp>
      <p:sp>
        <p:nvSpPr>
          <p:cNvPr id="134" name="Google Shape;134;p17"/>
          <p:cNvSpPr txBox="1"/>
          <p:nvPr/>
        </p:nvSpPr>
        <p:spPr>
          <a:xfrm>
            <a:off x="6680625" y="5930888"/>
            <a:ext cx="3236100" cy="537600"/>
          </a:xfrm>
          <a:prstGeom prst="rect">
            <a:avLst/>
          </a:prstGeom>
          <a:noFill/>
          <a:ln>
            <a:noFill/>
          </a:ln>
        </p:spPr>
        <p:txBody>
          <a:bodyPr spcFirstLastPara="1" wrap="square" lIns="91425" tIns="91425" rIns="91425" bIns="91425" anchor="t" anchorCtr="0">
            <a:noAutofit/>
          </a:bodyPr>
          <a:lstStyle/>
          <a:p>
            <a:r>
              <a:rPr lang="fr"/>
              <a:t>Sur quelles KPI les résultats seront-ils évalués?</a:t>
            </a:r>
            <a:endParaRPr/>
          </a:p>
        </p:txBody>
      </p:sp>
      <p:sp>
        <p:nvSpPr>
          <p:cNvPr id="135" name="Google Shape;135;p17"/>
          <p:cNvSpPr/>
          <p:nvPr/>
        </p:nvSpPr>
        <p:spPr>
          <a:xfrm>
            <a:off x="6386950" y="4616275"/>
            <a:ext cx="36903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fr" sz="1800" b="1" i="1">
                <a:solidFill>
                  <a:srgbClr val="3C78D8"/>
                </a:solidFill>
                <a:latin typeface="Caveat"/>
                <a:ea typeface="Caveat"/>
                <a:cs typeface="Caveat"/>
                <a:sym typeface="Caveat"/>
              </a:rPr>
              <a:t>Tour de taille / Poids / BMI</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Sensation de bien être et de bonne santé</a:t>
            </a:r>
            <a:endParaRPr sz="1800" b="1" i="1">
              <a:solidFill>
                <a:srgbClr val="3C78D8"/>
              </a:solidFill>
              <a:latin typeface="Caveat"/>
              <a:ea typeface="Caveat"/>
              <a:cs typeface="Caveat"/>
              <a:sym typeface="Caveat"/>
            </a:endParaRPr>
          </a:p>
          <a:p>
            <a:pPr>
              <a:buClr>
                <a:schemeClr val="dk1"/>
              </a:buClr>
              <a:buSzPts val="1100"/>
            </a:pPr>
            <a:r>
              <a:rPr lang="fr" sz="1800" b="1" i="1">
                <a:solidFill>
                  <a:srgbClr val="3C78D8"/>
                </a:solidFill>
                <a:latin typeface="Caveat"/>
                <a:ea typeface="Caveat"/>
                <a:cs typeface="Caveat"/>
                <a:sym typeface="Caveat"/>
              </a:rPr>
              <a:t>Plaisir à fréquenter la salle</a:t>
            </a:r>
            <a:endParaRPr sz="1800" b="1" i="1">
              <a:solidFill>
                <a:srgbClr val="3C78D8"/>
              </a:solidFill>
              <a:latin typeface="Caveat"/>
              <a:ea typeface="Caveat"/>
              <a:cs typeface="Caveat"/>
              <a:sym typeface="Caveat"/>
            </a:endParaRPr>
          </a:p>
        </p:txBody>
      </p:sp>
      <p:sp>
        <p:nvSpPr>
          <p:cNvPr id="136" name="Google Shape;136;p17"/>
          <p:cNvSpPr/>
          <p:nvPr/>
        </p:nvSpPr>
        <p:spPr>
          <a:xfrm rot="1082884">
            <a:off x="8067445" y="4186554"/>
            <a:ext cx="772720" cy="277971"/>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7" name="Google Shape;137;p17"/>
          <p:cNvSpPr/>
          <p:nvPr/>
        </p:nvSpPr>
        <p:spPr>
          <a:xfrm>
            <a:off x="2318425" y="1216225"/>
            <a:ext cx="31284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fr" sz="1800" b="1" i="1">
                <a:solidFill>
                  <a:srgbClr val="3C78D8"/>
                </a:solidFill>
                <a:latin typeface="Caveat"/>
                <a:ea typeface="Caveat"/>
                <a:cs typeface="Caveat"/>
                <a:sym typeface="Caveat"/>
              </a:rPr>
              <a:t>Equipements et cours de fitness</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Conseils d’un(e) coach</a:t>
            </a:r>
            <a:endParaRPr/>
          </a:p>
          <a:p>
            <a:endParaRPr/>
          </a:p>
        </p:txBody>
      </p:sp>
      <p:cxnSp>
        <p:nvCxnSpPr>
          <p:cNvPr id="138" name="Google Shape;138;p17"/>
          <p:cNvCxnSpPr/>
          <p:nvPr/>
        </p:nvCxnSpPr>
        <p:spPr>
          <a:xfrm flipH="1">
            <a:off x="2085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139" name="Google Shape;139;p17"/>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140" name="Google Shape;140;p17"/>
          <p:cNvSpPr txBox="1"/>
          <p:nvPr/>
        </p:nvSpPr>
        <p:spPr>
          <a:xfrm>
            <a:off x="5943925" y="-7650"/>
            <a:ext cx="4781700" cy="412800"/>
          </a:xfrm>
          <a:prstGeom prst="rect">
            <a:avLst/>
          </a:prstGeom>
          <a:noFill/>
          <a:ln>
            <a:noFill/>
          </a:ln>
        </p:spPr>
        <p:txBody>
          <a:bodyPr spcFirstLastPara="1" wrap="square" lIns="91425" tIns="91425" rIns="91425" bIns="91425" anchor="t" anchorCtr="0">
            <a:noAutofit/>
          </a:bodyPr>
          <a:lstStyle/>
          <a:p>
            <a:r>
              <a:rPr lang="fr"/>
              <a:t> Créé par : </a:t>
            </a:r>
            <a:r>
              <a:rPr lang="fr" sz="1800" b="1" i="1">
                <a:solidFill>
                  <a:srgbClr val="3C78D8"/>
                </a:solidFill>
                <a:latin typeface="Caveat"/>
                <a:ea typeface="Caveat"/>
                <a:cs typeface="Caveat"/>
                <a:sym typeface="Caveat"/>
              </a:rPr>
              <a:t>Caroline Verdon, Dir Marketing Gym Sports</a:t>
            </a:r>
            <a:endParaRPr sz="1800" b="1" i="1">
              <a:solidFill>
                <a:srgbClr val="3C78D8"/>
              </a:solidFill>
              <a:latin typeface="Caveat"/>
              <a:ea typeface="Caveat"/>
              <a:cs typeface="Caveat"/>
              <a:sym typeface="Caveat"/>
            </a:endParaRPr>
          </a:p>
        </p:txBody>
      </p:sp>
      <p:sp>
        <p:nvSpPr>
          <p:cNvPr id="141" name="Google Shape;141;p17"/>
          <p:cNvSpPr txBox="1"/>
          <p:nvPr/>
        </p:nvSpPr>
        <p:spPr>
          <a:xfrm>
            <a:off x="6014200" y="263475"/>
            <a:ext cx="4063200" cy="412800"/>
          </a:xfrm>
          <a:prstGeom prst="rect">
            <a:avLst/>
          </a:prstGeom>
          <a:noFill/>
          <a:ln>
            <a:noFill/>
          </a:ln>
        </p:spPr>
        <p:txBody>
          <a:bodyPr spcFirstLastPara="1" wrap="square" lIns="91425" tIns="91425" rIns="91425" bIns="91425" anchor="t" anchorCtr="0">
            <a:noAutofit/>
          </a:bodyPr>
          <a:lstStyle/>
          <a:p>
            <a:r>
              <a:rPr lang="fr"/>
              <a:t>Date : 	   _____</a:t>
            </a:r>
            <a:r>
              <a:rPr lang="fr" sz="1800" b="1" i="1">
                <a:solidFill>
                  <a:srgbClr val="3C78D8"/>
                </a:solidFill>
                <a:latin typeface="Caveat"/>
                <a:ea typeface="Caveat"/>
                <a:cs typeface="Caveat"/>
                <a:sym typeface="Caveat"/>
              </a:rPr>
              <a:t>15 Mai</a:t>
            </a:r>
            <a:r>
              <a:rPr lang="fr"/>
              <a:t>_____</a:t>
            </a:r>
            <a:endParaRPr/>
          </a:p>
        </p:txBody>
      </p:sp>
      <p:sp>
        <p:nvSpPr>
          <p:cNvPr id="142" name="Google Shape;142;p17"/>
          <p:cNvSpPr/>
          <p:nvPr/>
        </p:nvSpPr>
        <p:spPr>
          <a:xfrm>
            <a:off x="4364125" y="2816475"/>
            <a:ext cx="3690300" cy="1746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fr" sz="1200"/>
              <a:t>Quelles sont ses frustrations?</a:t>
            </a:r>
            <a:endParaRPr sz="1200"/>
          </a:p>
          <a:p>
            <a:r>
              <a:rPr lang="fr" sz="1800" b="1" i="1">
                <a:solidFill>
                  <a:srgbClr val="3C78D8"/>
                </a:solidFill>
                <a:latin typeface="Caveat"/>
                <a:ea typeface="Caveat"/>
                <a:cs typeface="Caveat"/>
                <a:sym typeface="Caveat"/>
              </a:rPr>
              <a:t>Manque de motivation / stimulation</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Ne pas se sentir accueillie / coachée individuellement</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Absence de mesure tangible de ses progrès</a:t>
            </a:r>
            <a:endParaRPr sz="1800" b="1" i="1">
              <a:solidFill>
                <a:srgbClr val="3C78D8"/>
              </a:solidFill>
              <a:latin typeface="Caveat"/>
              <a:ea typeface="Caveat"/>
              <a:cs typeface="Caveat"/>
              <a:sym typeface="Caveat"/>
            </a:endParaRPr>
          </a:p>
          <a:p>
            <a:pPr>
              <a:buClr>
                <a:schemeClr val="dk1"/>
              </a:buClr>
              <a:buSzPts val="1100"/>
            </a:pPr>
            <a:r>
              <a:rPr lang="fr" sz="1800" b="1" i="1">
                <a:solidFill>
                  <a:srgbClr val="3C78D8"/>
                </a:solidFill>
                <a:latin typeface="Caveat"/>
                <a:ea typeface="Caveat"/>
                <a:cs typeface="Caveat"/>
                <a:sym typeface="Caveat"/>
              </a:rPr>
              <a:t>-&gt; finit par décrocher et quitter le club</a:t>
            </a:r>
            <a:endParaRPr sz="1800" b="1" i="1">
              <a:solidFill>
                <a:srgbClr val="3C78D8"/>
              </a:solidFill>
              <a:latin typeface="Caveat"/>
              <a:ea typeface="Caveat"/>
              <a:cs typeface="Caveat"/>
              <a:sym typeface="Caveat"/>
            </a:endParaRPr>
          </a:p>
        </p:txBody>
      </p:sp>
      <p:sp>
        <p:nvSpPr>
          <p:cNvPr id="143" name="Google Shape;143;p17"/>
          <p:cNvSpPr txBox="1"/>
          <p:nvPr/>
        </p:nvSpPr>
        <p:spPr>
          <a:xfrm>
            <a:off x="8352875" y="3154775"/>
            <a:ext cx="1724400" cy="603900"/>
          </a:xfrm>
          <a:prstGeom prst="rect">
            <a:avLst/>
          </a:prstGeom>
          <a:solidFill>
            <a:srgbClr val="FFE599"/>
          </a:solidFill>
          <a:ln>
            <a:noFill/>
          </a:ln>
        </p:spPr>
        <p:txBody>
          <a:bodyPr spcFirstLastPara="1" wrap="square" lIns="91425" tIns="91425" rIns="91425" bIns="91425" anchor="t" anchorCtr="0">
            <a:noAutofit/>
          </a:bodyPr>
          <a:lstStyle/>
          <a:p>
            <a:r>
              <a:rPr lang="fr"/>
              <a:t>Ce qu’elle désire accomplir</a:t>
            </a:r>
            <a:endParaRPr/>
          </a:p>
        </p:txBody>
      </p:sp>
      <p:sp>
        <p:nvSpPr>
          <p:cNvPr id="144" name="Google Shape;144;p17"/>
          <p:cNvSpPr txBox="1"/>
          <p:nvPr/>
        </p:nvSpPr>
        <p:spPr>
          <a:xfrm>
            <a:off x="2341275" y="3172080"/>
            <a:ext cx="1724400" cy="798900"/>
          </a:xfrm>
          <a:prstGeom prst="rect">
            <a:avLst/>
          </a:prstGeom>
          <a:solidFill>
            <a:srgbClr val="FFE599"/>
          </a:solidFill>
          <a:ln>
            <a:noFill/>
          </a:ln>
        </p:spPr>
        <p:txBody>
          <a:bodyPr spcFirstLastPara="1" wrap="square" lIns="91425" tIns="91425" rIns="91425" bIns="91425" anchor="t" anchorCtr="0">
            <a:noAutofit/>
          </a:bodyPr>
          <a:lstStyle/>
          <a:p>
            <a:r>
              <a:rPr lang="fr"/>
              <a:t>Les opportunités et limites de son cadre d’action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150" name="Google Shape;150;p18"/>
          <p:cNvCxnSpPr/>
          <p:nvPr/>
        </p:nvCxnSpPr>
        <p:spPr>
          <a:xfrm rot="10800000">
            <a:off x="2038200" y="676375"/>
            <a:ext cx="8187600" cy="5764500"/>
          </a:xfrm>
          <a:prstGeom prst="straightConnector1">
            <a:avLst/>
          </a:prstGeom>
          <a:noFill/>
          <a:ln w="9525" cap="flat" cmpd="sng">
            <a:solidFill>
              <a:srgbClr val="000000"/>
            </a:solidFill>
            <a:prstDash val="solid"/>
            <a:round/>
            <a:headEnd type="none" w="med" len="med"/>
            <a:tailEnd type="none" w="med" len="med"/>
          </a:ln>
        </p:spPr>
      </p:cxnSp>
      <p:cxnSp>
        <p:nvCxnSpPr>
          <p:cNvPr id="151" name="Google Shape;151;p18"/>
          <p:cNvCxnSpPr>
            <a:stCxn id="149" idx="2"/>
            <a:endCxn id="149" idx="0"/>
          </p:cNvCxnSpPr>
          <p:nvPr/>
        </p:nvCxnSpPr>
        <p:spPr>
          <a:xfrm rot="10800000">
            <a:off x="6127650" y="676275"/>
            <a:ext cx="0" cy="5764500"/>
          </a:xfrm>
          <a:prstGeom prst="straightConnector1">
            <a:avLst/>
          </a:prstGeom>
          <a:noFill/>
          <a:ln w="9525" cap="flat" cmpd="sng">
            <a:solidFill>
              <a:srgbClr val="000000"/>
            </a:solidFill>
            <a:prstDash val="solid"/>
            <a:round/>
            <a:headEnd type="none" w="med" len="med"/>
            <a:tailEnd type="none" w="med" len="med"/>
          </a:ln>
        </p:spPr>
      </p:cxnSp>
      <p:cxnSp>
        <p:nvCxnSpPr>
          <p:cNvPr id="152" name="Google Shape;152;p18"/>
          <p:cNvCxnSpPr/>
          <p:nvPr/>
        </p:nvCxnSpPr>
        <p:spPr>
          <a:xfrm rot="10800000" flipH="1">
            <a:off x="2037925" y="666600"/>
            <a:ext cx="8182500" cy="5787000"/>
          </a:xfrm>
          <a:prstGeom prst="straightConnector1">
            <a:avLst/>
          </a:prstGeom>
          <a:noFill/>
          <a:ln w="9525" cap="flat" cmpd="sng">
            <a:solidFill>
              <a:srgbClr val="000000"/>
            </a:solidFill>
            <a:prstDash val="solid"/>
            <a:round/>
            <a:headEnd type="none" w="med" len="med"/>
            <a:tailEnd type="none" w="med" len="med"/>
          </a:ln>
        </p:spPr>
      </p:cxnSp>
      <p:sp>
        <p:nvSpPr>
          <p:cNvPr id="153" name="Google Shape;153;p18"/>
          <p:cNvSpPr txBox="1"/>
          <p:nvPr/>
        </p:nvSpPr>
        <p:spPr>
          <a:xfrm>
            <a:off x="3470175" y="752575"/>
            <a:ext cx="2206200" cy="412800"/>
          </a:xfrm>
          <a:prstGeom prst="rect">
            <a:avLst/>
          </a:prstGeom>
          <a:noFill/>
          <a:ln>
            <a:noFill/>
          </a:ln>
        </p:spPr>
        <p:txBody>
          <a:bodyPr spcFirstLastPara="1" wrap="square" lIns="91425" tIns="91425" rIns="91425" bIns="91425" anchor="ctr" anchorCtr="0">
            <a:noAutofit/>
          </a:bodyPr>
          <a:lstStyle/>
          <a:p>
            <a:pPr algn="ctr"/>
            <a:r>
              <a:rPr lang="fr" b="1"/>
              <a:t>via des objets (connectés)</a:t>
            </a:r>
            <a:endParaRPr b="1"/>
          </a:p>
        </p:txBody>
      </p:sp>
      <p:sp>
        <p:nvSpPr>
          <p:cNvPr id="154" name="Google Shape;154;p18"/>
          <p:cNvSpPr txBox="1"/>
          <p:nvPr/>
        </p:nvSpPr>
        <p:spPr>
          <a:xfrm>
            <a:off x="7119725" y="752575"/>
            <a:ext cx="1508100" cy="412800"/>
          </a:xfrm>
          <a:prstGeom prst="rect">
            <a:avLst/>
          </a:prstGeom>
          <a:noFill/>
          <a:ln>
            <a:noFill/>
          </a:ln>
        </p:spPr>
        <p:txBody>
          <a:bodyPr spcFirstLastPara="1" wrap="square" lIns="91425" tIns="91425" rIns="91425" bIns="91425" anchor="ctr" anchorCtr="0">
            <a:noAutofit/>
          </a:bodyPr>
          <a:lstStyle/>
          <a:p>
            <a:pPr algn="ctr"/>
            <a:r>
              <a:rPr lang="fr" b="1"/>
              <a:t>Données personnelles</a:t>
            </a:r>
            <a:endParaRPr b="1"/>
          </a:p>
        </p:txBody>
      </p:sp>
      <p:sp>
        <p:nvSpPr>
          <p:cNvPr id="155" name="Google Shape;155;p18"/>
          <p:cNvSpPr txBox="1"/>
          <p:nvPr/>
        </p:nvSpPr>
        <p:spPr>
          <a:xfrm>
            <a:off x="8717700" y="3252000"/>
            <a:ext cx="1508100" cy="412800"/>
          </a:xfrm>
          <a:prstGeom prst="rect">
            <a:avLst/>
          </a:prstGeom>
          <a:noFill/>
          <a:ln>
            <a:noFill/>
          </a:ln>
        </p:spPr>
        <p:txBody>
          <a:bodyPr spcFirstLastPara="1" wrap="square" lIns="91425" tIns="91425" rIns="91425" bIns="91425" anchor="ctr" anchorCtr="0">
            <a:noAutofit/>
          </a:bodyPr>
          <a:lstStyle/>
          <a:p>
            <a:pPr algn="ctr"/>
            <a:r>
              <a:rPr lang="fr" b="1"/>
              <a:t>données en ligne / web</a:t>
            </a:r>
            <a:endParaRPr b="1"/>
          </a:p>
        </p:txBody>
      </p:sp>
      <p:sp>
        <p:nvSpPr>
          <p:cNvPr id="156" name="Google Shape;156;p18"/>
          <p:cNvSpPr txBox="1"/>
          <p:nvPr/>
        </p:nvSpPr>
        <p:spPr>
          <a:xfrm>
            <a:off x="3180425" y="5949850"/>
            <a:ext cx="2566800" cy="412800"/>
          </a:xfrm>
          <a:prstGeom prst="rect">
            <a:avLst/>
          </a:prstGeom>
          <a:noFill/>
          <a:ln>
            <a:noFill/>
          </a:ln>
        </p:spPr>
        <p:txBody>
          <a:bodyPr spcFirstLastPara="1" wrap="square" lIns="91425" tIns="91425" rIns="91425" bIns="91425" anchor="ctr" anchorCtr="0">
            <a:noAutofit/>
          </a:bodyPr>
          <a:lstStyle/>
          <a:p>
            <a:pPr algn="ctr"/>
            <a:r>
              <a:rPr lang="fr" b="1"/>
              <a:t>liées à un événement</a:t>
            </a:r>
            <a:endParaRPr b="1"/>
          </a:p>
        </p:txBody>
      </p:sp>
      <p:sp>
        <p:nvSpPr>
          <p:cNvPr id="157" name="Google Shape;157;p18"/>
          <p:cNvSpPr txBox="1"/>
          <p:nvPr/>
        </p:nvSpPr>
        <p:spPr>
          <a:xfrm>
            <a:off x="6653550" y="5894100"/>
            <a:ext cx="2943900" cy="412800"/>
          </a:xfrm>
          <a:prstGeom prst="rect">
            <a:avLst/>
          </a:prstGeom>
          <a:noFill/>
          <a:ln>
            <a:noFill/>
          </a:ln>
        </p:spPr>
        <p:txBody>
          <a:bodyPr spcFirstLastPara="1" wrap="square" lIns="91425" tIns="91425" rIns="91425" bIns="91425" anchor="ctr" anchorCtr="0">
            <a:noAutofit/>
          </a:bodyPr>
          <a:lstStyle/>
          <a:p>
            <a:pPr algn="ctr"/>
            <a:r>
              <a:rPr lang="fr" b="1"/>
              <a:t>Données acquises auprès de partenaires / données ouvertes</a:t>
            </a:r>
            <a:endParaRPr b="1"/>
          </a:p>
        </p:txBody>
      </p:sp>
      <p:sp>
        <p:nvSpPr>
          <p:cNvPr id="158" name="Google Shape;158;p18"/>
          <p:cNvSpPr txBox="1"/>
          <p:nvPr/>
        </p:nvSpPr>
        <p:spPr>
          <a:xfrm>
            <a:off x="2029500" y="3081058"/>
            <a:ext cx="1508100" cy="1007100"/>
          </a:xfrm>
          <a:prstGeom prst="rect">
            <a:avLst/>
          </a:prstGeom>
          <a:noFill/>
          <a:ln>
            <a:noFill/>
          </a:ln>
        </p:spPr>
        <p:txBody>
          <a:bodyPr spcFirstLastPara="1" wrap="square" lIns="91425" tIns="91425" rIns="91425" bIns="91425" anchor="ctr" anchorCtr="0">
            <a:noAutofit/>
          </a:bodyPr>
          <a:lstStyle/>
          <a:p>
            <a:pPr algn="ctr"/>
            <a:r>
              <a:rPr lang="fr" b="1"/>
              <a:t>venant d’archives / de sources historiques</a:t>
            </a:r>
            <a:endParaRPr b="1"/>
          </a:p>
        </p:txBody>
      </p:sp>
      <p:sp>
        <p:nvSpPr>
          <p:cNvPr id="159" name="Google Shape;159;p18"/>
          <p:cNvSpPr txBox="1"/>
          <p:nvPr/>
        </p:nvSpPr>
        <p:spPr>
          <a:xfrm>
            <a:off x="1962075" y="0"/>
            <a:ext cx="3714900" cy="596400"/>
          </a:xfrm>
          <a:prstGeom prst="rect">
            <a:avLst/>
          </a:prstGeom>
          <a:noFill/>
          <a:ln>
            <a:noFill/>
          </a:ln>
        </p:spPr>
        <p:txBody>
          <a:bodyPr spcFirstLastPara="1" wrap="square" lIns="91425" tIns="91425" rIns="91425" bIns="91425" anchor="t" anchorCtr="0">
            <a:noAutofit/>
          </a:bodyPr>
          <a:lstStyle/>
          <a:p>
            <a:r>
              <a:rPr lang="fr" sz="1600" b="1"/>
              <a:t>Canvas #05</a:t>
            </a:r>
            <a:endParaRPr sz="1600" b="1"/>
          </a:p>
          <a:p>
            <a:r>
              <a:rPr lang="fr" sz="1600" b="1"/>
              <a:t>Sources de données</a:t>
            </a:r>
            <a:endParaRPr sz="1600" b="1"/>
          </a:p>
        </p:txBody>
      </p:sp>
      <p:sp>
        <p:nvSpPr>
          <p:cNvPr id="160" name="Google Shape;160;p18"/>
          <p:cNvSpPr/>
          <p:nvPr/>
        </p:nvSpPr>
        <p:spPr>
          <a:xfrm>
            <a:off x="5024563" y="2978313"/>
            <a:ext cx="2206170" cy="1204308"/>
          </a:xfrm>
          <a:prstGeom prst="flowChartTerminator">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fr" sz="1100" b="1">
                <a:solidFill>
                  <a:srgbClr val="4A86E8"/>
                </a:solidFill>
              </a:rPr>
              <a:t>Note</a:t>
            </a:r>
            <a:r>
              <a:rPr lang="fr" sz="1100"/>
              <a:t>: vous pouvez identifier des sources de données existantes, ou imaginer des sources de données qui devraient être créées ou récoltées</a:t>
            </a:r>
            <a:endParaRPr sz="1100"/>
          </a:p>
        </p:txBody>
      </p:sp>
      <p:sp>
        <p:nvSpPr>
          <p:cNvPr id="161" name="Google Shape;161;p18"/>
          <p:cNvSpPr txBox="1"/>
          <p:nvPr/>
        </p:nvSpPr>
        <p:spPr>
          <a:xfrm>
            <a:off x="5747950" y="0"/>
            <a:ext cx="4781700" cy="412800"/>
          </a:xfrm>
          <a:prstGeom prst="rect">
            <a:avLst/>
          </a:prstGeom>
          <a:noFill/>
          <a:ln>
            <a:noFill/>
          </a:ln>
        </p:spPr>
        <p:txBody>
          <a:bodyPr spcFirstLastPara="1" wrap="square" lIns="91425" tIns="91425" rIns="91425" bIns="91425" anchor="t" anchorCtr="0">
            <a:noAutofit/>
          </a:bodyPr>
          <a:lstStyle/>
          <a:p>
            <a:r>
              <a:rPr lang="fr"/>
              <a:t> Créé par : </a:t>
            </a:r>
            <a:r>
              <a:rPr lang="fr" sz="1800" b="1" i="1">
                <a:solidFill>
                  <a:srgbClr val="3C78D8"/>
                </a:solidFill>
                <a:latin typeface="Caveat"/>
                <a:ea typeface="Caveat"/>
                <a:cs typeface="Caveat"/>
                <a:sym typeface="Caveat"/>
              </a:rPr>
              <a:t>Caroline Verdon, Dir Marketing Gym Sports</a:t>
            </a:r>
            <a:endParaRPr sz="1800" b="1" i="1">
              <a:solidFill>
                <a:srgbClr val="3C78D8"/>
              </a:solidFill>
              <a:latin typeface="Caveat"/>
              <a:ea typeface="Caveat"/>
              <a:cs typeface="Caveat"/>
              <a:sym typeface="Caveat"/>
            </a:endParaRPr>
          </a:p>
        </p:txBody>
      </p:sp>
      <p:sp>
        <p:nvSpPr>
          <p:cNvPr id="162" name="Google Shape;162;p18"/>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r>
              <a:rPr lang="fr"/>
              <a:t>Date : 	   _____</a:t>
            </a:r>
            <a:r>
              <a:rPr lang="fr" sz="1800" b="1" i="1">
                <a:solidFill>
                  <a:srgbClr val="3C78D8"/>
                </a:solidFill>
                <a:latin typeface="Caveat"/>
                <a:ea typeface="Caveat"/>
                <a:cs typeface="Caveat"/>
                <a:sym typeface="Caveat"/>
              </a:rPr>
              <a:t>15 Mai</a:t>
            </a:r>
            <a:r>
              <a:rPr lang="fr"/>
              <a:t>_____</a:t>
            </a:r>
            <a:endParaRPr/>
          </a:p>
        </p:txBody>
      </p:sp>
      <p:sp>
        <p:nvSpPr>
          <p:cNvPr id="163" name="Google Shape;163;p18"/>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164" name="Google Shape;164;p18"/>
          <p:cNvSpPr txBox="1"/>
          <p:nvPr/>
        </p:nvSpPr>
        <p:spPr>
          <a:xfrm>
            <a:off x="3979325" y="1298225"/>
            <a:ext cx="1941900" cy="915900"/>
          </a:xfrm>
          <a:prstGeom prst="rect">
            <a:avLst/>
          </a:prstGeom>
          <a:noFill/>
          <a:ln>
            <a:noFill/>
          </a:ln>
        </p:spPr>
        <p:txBody>
          <a:bodyPr spcFirstLastPara="1" wrap="square" lIns="91425" tIns="91425" rIns="91425" bIns="91425" anchor="t" anchorCtr="0">
            <a:noAutofit/>
          </a:bodyPr>
          <a:lstStyle/>
          <a:p>
            <a:r>
              <a:rPr lang="fr" sz="1800" b="1" i="1">
                <a:solidFill>
                  <a:srgbClr val="3C78D8"/>
                </a:solidFill>
                <a:latin typeface="Caveat"/>
                <a:ea typeface="Caveat"/>
                <a:cs typeface="Caveat"/>
                <a:sym typeface="Caveat"/>
              </a:rPr>
              <a:t>Machines sportives</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Bracelets connectés</a:t>
            </a:r>
            <a:endParaRPr sz="1800" b="1" i="1">
              <a:solidFill>
                <a:srgbClr val="3C78D8"/>
              </a:solidFill>
              <a:latin typeface="Caveat"/>
              <a:ea typeface="Caveat"/>
              <a:cs typeface="Caveat"/>
              <a:sym typeface="Caveat"/>
            </a:endParaRPr>
          </a:p>
          <a:p>
            <a:pPr>
              <a:buClr>
                <a:schemeClr val="dk1"/>
              </a:buClr>
              <a:buSzPts val="1100"/>
            </a:pPr>
            <a:r>
              <a:rPr lang="fr" sz="1800" b="1" i="1">
                <a:solidFill>
                  <a:srgbClr val="3C78D8"/>
                </a:solidFill>
                <a:latin typeface="Caveat"/>
                <a:ea typeface="Caveat"/>
                <a:cs typeface="Caveat"/>
                <a:sym typeface="Caveat"/>
              </a:rPr>
              <a:t>	Badges d’entrée</a:t>
            </a:r>
            <a:endParaRPr sz="1800" b="1" i="1">
              <a:solidFill>
                <a:srgbClr val="3C78D8"/>
              </a:solidFill>
              <a:latin typeface="Caveat"/>
              <a:ea typeface="Caveat"/>
              <a:cs typeface="Caveat"/>
              <a:sym typeface="Caveat"/>
            </a:endParaRPr>
          </a:p>
          <a:p>
            <a:endParaRPr/>
          </a:p>
        </p:txBody>
      </p:sp>
      <p:sp>
        <p:nvSpPr>
          <p:cNvPr id="165" name="Google Shape;165;p18"/>
          <p:cNvSpPr txBox="1"/>
          <p:nvPr/>
        </p:nvSpPr>
        <p:spPr>
          <a:xfrm>
            <a:off x="3979325" y="4814400"/>
            <a:ext cx="1941900" cy="1358400"/>
          </a:xfrm>
          <a:prstGeom prst="rect">
            <a:avLst/>
          </a:prstGeom>
          <a:noFill/>
          <a:ln>
            <a:noFill/>
          </a:ln>
        </p:spPr>
        <p:txBody>
          <a:bodyPr spcFirstLastPara="1" wrap="square" lIns="91425" tIns="91425" rIns="91425" bIns="91425" anchor="t" anchorCtr="0">
            <a:noAutofit/>
          </a:bodyPr>
          <a:lstStyle/>
          <a:p>
            <a:r>
              <a:rPr lang="fr" sz="1800" b="1" i="1">
                <a:solidFill>
                  <a:srgbClr val="3C78D8"/>
                </a:solidFill>
                <a:latin typeface="Caveat"/>
                <a:ea typeface="Caveat"/>
                <a:cs typeface="Caveat"/>
                <a:sym typeface="Caveat"/>
              </a:rPr>
              <a:t>Journées portes ouvertes.</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Evénement “parraine un ami”</a:t>
            </a:r>
            <a:endParaRPr sz="1800" b="1" i="1">
              <a:solidFill>
                <a:srgbClr val="3C78D8"/>
              </a:solidFill>
              <a:latin typeface="Caveat"/>
              <a:ea typeface="Caveat"/>
              <a:cs typeface="Caveat"/>
              <a:sym typeface="Caveat"/>
            </a:endParaRPr>
          </a:p>
        </p:txBody>
      </p:sp>
      <p:sp>
        <p:nvSpPr>
          <p:cNvPr id="166" name="Google Shape;166;p18"/>
          <p:cNvSpPr txBox="1"/>
          <p:nvPr/>
        </p:nvSpPr>
        <p:spPr>
          <a:xfrm>
            <a:off x="6417725" y="1397375"/>
            <a:ext cx="2366700" cy="5964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fr" sz="1800" b="1" i="1">
                <a:solidFill>
                  <a:srgbClr val="3C78D8"/>
                </a:solidFill>
                <a:latin typeface="Caveat"/>
                <a:ea typeface="Caveat"/>
                <a:cs typeface="Caveat"/>
                <a:sym typeface="Caveat"/>
              </a:rPr>
              <a:t>Formulaires d’inscription</a:t>
            </a:r>
            <a:endParaRPr sz="1800" b="1" i="1">
              <a:solidFill>
                <a:srgbClr val="3C78D8"/>
              </a:solidFill>
              <a:latin typeface="Caveat"/>
              <a:ea typeface="Caveat"/>
              <a:cs typeface="Caveat"/>
              <a:sym typeface="Caveat"/>
            </a:endParaRPr>
          </a:p>
          <a:p>
            <a:endParaRPr/>
          </a:p>
        </p:txBody>
      </p:sp>
      <p:sp>
        <p:nvSpPr>
          <p:cNvPr id="167" name="Google Shape;167;p18"/>
          <p:cNvSpPr txBox="1"/>
          <p:nvPr/>
        </p:nvSpPr>
        <p:spPr>
          <a:xfrm>
            <a:off x="6231450" y="4433400"/>
            <a:ext cx="2206200" cy="1358400"/>
          </a:xfrm>
          <a:prstGeom prst="rect">
            <a:avLst/>
          </a:prstGeom>
          <a:noFill/>
          <a:ln>
            <a:noFill/>
          </a:ln>
        </p:spPr>
        <p:txBody>
          <a:bodyPr spcFirstLastPara="1" wrap="square" lIns="91425" tIns="91425" rIns="91425" bIns="91425" anchor="t" anchorCtr="0">
            <a:noAutofit/>
          </a:bodyPr>
          <a:lstStyle/>
          <a:p>
            <a:r>
              <a:rPr lang="fr" sz="1800" b="1" i="1">
                <a:solidFill>
                  <a:srgbClr val="3C78D8"/>
                </a:solidFill>
                <a:latin typeface="Caveat"/>
                <a:ea typeface="Caveat"/>
                <a:cs typeface="Caveat"/>
                <a:sym typeface="Caveat"/>
              </a:rPr>
              <a:t>Login Facebook</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Données d’apps de santé (runstatic, Google Fit)</a:t>
            </a:r>
            <a:endParaRPr/>
          </a:p>
        </p:txBody>
      </p:sp>
      <p:sp>
        <p:nvSpPr>
          <p:cNvPr id="168" name="Google Shape;168;p18"/>
          <p:cNvSpPr txBox="1"/>
          <p:nvPr/>
        </p:nvSpPr>
        <p:spPr>
          <a:xfrm>
            <a:off x="6356250" y="1773650"/>
            <a:ext cx="2366700" cy="5964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fr" sz="1800" b="1" i="1">
                <a:solidFill>
                  <a:srgbClr val="3C78D8"/>
                </a:solidFill>
                <a:latin typeface="Caveat"/>
                <a:ea typeface="Caveat"/>
                <a:cs typeface="Caveat"/>
                <a:sym typeface="Caveat"/>
              </a:rPr>
              <a:t>Mensurations</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(via un body scanner)</a:t>
            </a:r>
            <a:endParaRPr sz="1800" b="1" i="1">
              <a:solidFill>
                <a:srgbClr val="3C78D8"/>
              </a:solidFill>
              <a:latin typeface="Caveat"/>
              <a:ea typeface="Caveat"/>
              <a:cs typeface="Caveat"/>
              <a:sym typeface="Caveat"/>
            </a:endParaRPr>
          </a:p>
        </p:txBody>
      </p:sp>
      <p:sp>
        <p:nvSpPr>
          <p:cNvPr id="169" name="Google Shape;169;p18"/>
          <p:cNvSpPr txBox="1"/>
          <p:nvPr/>
        </p:nvSpPr>
        <p:spPr>
          <a:xfrm>
            <a:off x="2162350" y="4030250"/>
            <a:ext cx="2566800" cy="10071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fr" sz="1800" b="1" i="1">
                <a:solidFill>
                  <a:srgbClr val="3C78D8"/>
                </a:solidFill>
                <a:latin typeface="Caveat"/>
                <a:ea typeface="Caveat"/>
                <a:cs typeface="Caveat"/>
                <a:sym typeface="Caveat"/>
              </a:rPr>
              <a:t>Historique de fréquentation de la salle et de participation aux cours</a:t>
            </a:r>
            <a:endParaRPr sz="1800" b="1" i="1">
              <a:solidFill>
                <a:srgbClr val="3C78D8"/>
              </a:solidFill>
              <a:latin typeface="Caveat"/>
              <a:ea typeface="Caveat"/>
              <a:cs typeface="Caveat"/>
              <a:sym typeface="Caveat"/>
            </a:endParaRPr>
          </a:p>
          <a:p>
            <a:endParaRPr/>
          </a:p>
        </p:txBody>
      </p:sp>
      <p:sp>
        <p:nvSpPr>
          <p:cNvPr id="170" name="Google Shape;170;p18"/>
          <p:cNvSpPr txBox="1"/>
          <p:nvPr/>
        </p:nvSpPr>
        <p:spPr>
          <a:xfrm>
            <a:off x="7526150" y="3753688"/>
            <a:ext cx="2566800" cy="10071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fr" sz="1800" b="1" i="1">
                <a:solidFill>
                  <a:srgbClr val="3C78D8"/>
                </a:solidFill>
                <a:latin typeface="Caveat"/>
                <a:ea typeface="Caveat"/>
                <a:cs typeface="Caveat"/>
                <a:sym typeface="Caveat"/>
              </a:rPr>
              <a:t>Données Insee sur la santé des français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p:nvPr/>
        </p:nvSpPr>
        <p:spPr>
          <a:xfrm>
            <a:off x="1747025" y="676275"/>
            <a:ext cx="86646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6" name="Google Shape;176;p19"/>
          <p:cNvSpPr txBox="1"/>
          <p:nvPr/>
        </p:nvSpPr>
        <p:spPr>
          <a:xfrm>
            <a:off x="1962075" y="0"/>
            <a:ext cx="3883800" cy="596400"/>
          </a:xfrm>
          <a:prstGeom prst="rect">
            <a:avLst/>
          </a:prstGeom>
          <a:noFill/>
          <a:ln>
            <a:noFill/>
          </a:ln>
        </p:spPr>
        <p:txBody>
          <a:bodyPr spcFirstLastPara="1" wrap="square" lIns="91425" tIns="91425" rIns="91425" bIns="91425" anchor="t" anchorCtr="0">
            <a:noAutofit/>
          </a:bodyPr>
          <a:lstStyle/>
          <a:p>
            <a:r>
              <a:rPr lang="fr" sz="1600" b="1"/>
              <a:t>Canvas #06</a:t>
            </a:r>
            <a:endParaRPr sz="1600" b="1"/>
          </a:p>
          <a:p>
            <a:r>
              <a:rPr lang="fr" sz="1600" b="1"/>
              <a:t>Vue détaillée sur les jeux de données</a:t>
            </a:r>
            <a:endParaRPr sz="1600" b="1"/>
          </a:p>
        </p:txBody>
      </p:sp>
      <p:graphicFrame>
        <p:nvGraphicFramePr>
          <p:cNvPr id="177" name="Google Shape;177;p19"/>
          <p:cNvGraphicFramePr/>
          <p:nvPr/>
        </p:nvGraphicFramePr>
        <p:xfrm>
          <a:off x="1830500" y="681975"/>
          <a:ext cx="3000000" cy="3000000"/>
        </p:xfrm>
        <a:graphic>
          <a:graphicData uri="http://schemas.openxmlformats.org/drawingml/2006/table">
            <a:tbl>
              <a:tblPr>
                <a:noFill/>
                <a:tableStyleId>{DB8F75A2-0868-43FD-9519-9CDD0942C188}</a:tableStyleId>
              </a:tblPr>
              <a:tblGrid>
                <a:gridCol w="1432875"/>
                <a:gridCol w="3213150"/>
                <a:gridCol w="1360350"/>
                <a:gridCol w="1298525"/>
                <a:gridCol w="1276225"/>
              </a:tblGrid>
              <a:tr h="755750">
                <a:tc>
                  <a:txBody>
                    <a:bodyPr/>
                    <a:lstStyle/>
                    <a:p>
                      <a:pPr marL="0" lvl="0" indent="0" algn="l" rtl="0">
                        <a:spcBef>
                          <a:spcPts val="0"/>
                        </a:spcBef>
                        <a:spcAft>
                          <a:spcPts val="0"/>
                        </a:spcAft>
                        <a:buNone/>
                      </a:pPr>
                      <a:r>
                        <a:rPr lang="fr" sz="1200"/>
                        <a:t>POINTS BONUS</a:t>
                      </a:r>
                      <a:endParaRPr sz="1200"/>
                    </a:p>
                    <a:p>
                      <a:pPr marL="0" lvl="0" indent="0" algn="l" rtl="0">
                        <a:spcBef>
                          <a:spcPts val="0"/>
                        </a:spcBef>
                        <a:spcAft>
                          <a:spcPts val="0"/>
                        </a:spcAft>
                        <a:buNone/>
                      </a:pPr>
                      <a:r>
                        <a:rPr lang="fr" sz="1100"/>
                        <a:t>1 = difficile</a:t>
                      </a:r>
                      <a:endParaRPr sz="1100"/>
                    </a:p>
                    <a:p>
                      <a:pPr marL="0" lvl="0" indent="0" algn="l" rtl="0">
                        <a:spcBef>
                          <a:spcPts val="0"/>
                        </a:spcBef>
                        <a:spcAft>
                          <a:spcPts val="0"/>
                        </a:spcAft>
                        <a:buNone/>
                      </a:pPr>
                      <a:r>
                        <a:rPr lang="fr" sz="1100"/>
                        <a:t>5 = facile</a:t>
                      </a:r>
                      <a:endParaRPr sz="1100"/>
                    </a:p>
                  </a:txBody>
                  <a:tcPr marL="91425" marR="91425" marT="91425" marB="91425"/>
                </a:tc>
                <a:tc>
                  <a:txBody>
                    <a:bodyPr/>
                    <a:lstStyle/>
                    <a:p>
                      <a:pPr marL="0" lvl="0" indent="0" algn="l" rtl="0">
                        <a:spcBef>
                          <a:spcPts val="0"/>
                        </a:spcBef>
                        <a:spcAft>
                          <a:spcPts val="0"/>
                        </a:spcAft>
                        <a:buNone/>
                      </a:pPr>
                      <a:r>
                        <a:rPr lang="fr"/>
                        <a:t>Explications</a:t>
                      </a:r>
                      <a:endParaRPr/>
                    </a:p>
                  </a:txBody>
                  <a:tcPr marL="91425" marR="91425" marT="91425" marB="91425"/>
                </a:tc>
                <a:tc>
                  <a:txBody>
                    <a:bodyPr/>
                    <a:lstStyle/>
                    <a:p>
                      <a:pPr marL="0" lvl="0" indent="0" algn="l" rtl="0">
                        <a:spcBef>
                          <a:spcPts val="0"/>
                        </a:spcBef>
                        <a:spcAft>
                          <a:spcPts val="0"/>
                        </a:spcAft>
                        <a:buNone/>
                      </a:pPr>
                      <a:r>
                        <a:rPr lang="fr"/>
                        <a:t>Dataset 1:</a:t>
                      </a:r>
                      <a:endParaRPr/>
                    </a:p>
                    <a:p>
                      <a:pPr marL="0" lvl="0" indent="0" algn="l" rtl="0">
                        <a:spcBef>
                          <a:spcPts val="0"/>
                        </a:spcBef>
                        <a:spcAft>
                          <a:spcPts val="0"/>
                        </a:spcAft>
                        <a:buNone/>
                      </a:pPr>
                      <a:r>
                        <a:rPr lang="fr"/>
                        <a:t/>
                      </a:r>
                      <a:br>
                        <a:rPr lang="fr"/>
                      </a:br>
                      <a:r>
                        <a:rPr lang="fr"/>
                        <a:t>__</a:t>
                      </a:r>
                      <a:r>
                        <a:rPr lang="fr" sz="1800" b="1" i="1">
                          <a:solidFill>
                            <a:srgbClr val="3C78D8"/>
                          </a:solidFill>
                          <a:latin typeface="Caveat"/>
                          <a:ea typeface="Caveat"/>
                          <a:cs typeface="Caveat"/>
                          <a:sym typeface="Caveat"/>
                        </a:rPr>
                        <a:t>Machines sportives</a:t>
                      </a:r>
                      <a:r>
                        <a:rPr lang="fr"/>
                        <a:t>__</a:t>
                      </a:r>
                      <a:endParaRPr/>
                    </a:p>
                  </a:txBody>
                  <a:tcPr marL="91425" marR="91425" marT="91425" marB="91425"/>
                </a:tc>
                <a:tc>
                  <a:txBody>
                    <a:bodyPr/>
                    <a:lstStyle/>
                    <a:p>
                      <a:pPr marL="0" lvl="0" indent="0" algn="l" rtl="0">
                        <a:spcBef>
                          <a:spcPts val="0"/>
                        </a:spcBef>
                        <a:spcAft>
                          <a:spcPts val="0"/>
                        </a:spcAft>
                        <a:buNone/>
                      </a:pPr>
                      <a:r>
                        <a:rPr lang="fr"/>
                        <a:t>Dataset 2:</a:t>
                      </a:r>
                      <a:endParaRPr/>
                    </a:p>
                    <a:p>
                      <a:pPr marL="0" lvl="0" indent="0" algn="l" rtl="0">
                        <a:spcBef>
                          <a:spcPts val="0"/>
                        </a:spcBef>
                        <a:spcAft>
                          <a:spcPts val="0"/>
                        </a:spcAft>
                        <a:buNone/>
                      </a:pPr>
                      <a:endParaRPr/>
                    </a:p>
                    <a:p>
                      <a:pPr marL="0" lvl="0" indent="0" algn="l" rtl="0">
                        <a:spcBef>
                          <a:spcPts val="0"/>
                        </a:spcBef>
                        <a:spcAft>
                          <a:spcPts val="0"/>
                        </a:spcAft>
                        <a:buNone/>
                      </a:pPr>
                      <a:r>
                        <a:rPr lang="fr" sz="1800" b="1" i="1">
                          <a:solidFill>
                            <a:srgbClr val="3C78D8"/>
                          </a:solidFill>
                          <a:latin typeface="Caveat"/>
                          <a:ea typeface="Caveat"/>
                          <a:cs typeface="Caveat"/>
                          <a:sym typeface="Caveat"/>
                        </a:rPr>
                        <a:t>Mensurations via body scan</a:t>
                      </a:r>
                      <a:endParaRPr/>
                    </a:p>
                  </a:txBody>
                  <a:tcPr marL="91425" marR="91425" marT="91425" marB="91425"/>
                </a:tc>
                <a:tc>
                  <a:txBody>
                    <a:bodyPr/>
                    <a:lstStyle/>
                    <a:p>
                      <a:pPr marL="0" lvl="0" indent="0" algn="l" rtl="0">
                        <a:spcBef>
                          <a:spcPts val="0"/>
                        </a:spcBef>
                        <a:spcAft>
                          <a:spcPts val="0"/>
                        </a:spcAft>
                        <a:buNone/>
                      </a:pPr>
                      <a:r>
                        <a:rPr lang="fr"/>
                        <a:t>Dataset 3:</a:t>
                      </a:r>
                      <a:endParaRPr/>
                    </a:p>
                    <a:p>
                      <a:pPr marL="0" lvl="0" indent="0" algn="l" rtl="0">
                        <a:spcBef>
                          <a:spcPts val="0"/>
                        </a:spcBef>
                        <a:spcAft>
                          <a:spcPts val="0"/>
                        </a:spcAft>
                        <a:buNone/>
                      </a:pPr>
                      <a:endParaRPr sz="1800" b="1" i="1">
                        <a:solidFill>
                          <a:srgbClr val="3C78D8"/>
                        </a:solidFill>
                        <a:latin typeface="Caveat"/>
                        <a:ea typeface="Caveat"/>
                        <a:cs typeface="Caveat"/>
                        <a:sym typeface="Caveat"/>
                      </a:endParaRPr>
                    </a:p>
                    <a:p>
                      <a:pPr marL="0" lvl="0" indent="0" algn="l" rtl="0">
                        <a:spcBef>
                          <a:spcPts val="0"/>
                        </a:spcBef>
                        <a:spcAft>
                          <a:spcPts val="0"/>
                        </a:spcAft>
                        <a:buNone/>
                      </a:pPr>
                      <a:r>
                        <a:rPr lang="fr" sz="1800" b="1" i="1">
                          <a:solidFill>
                            <a:srgbClr val="3C78D8"/>
                          </a:solidFill>
                          <a:latin typeface="Caveat"/>
                          <a:ea typeface="Caveat"/>
                          <a:cs typeface="Caveat"/>
                          <a:sym typeface="Caveat"/>
                        </a:rPr>
                        <a:t>Google Fit / Apple Health</a:t>
                      </a:r>
                      <a:r>
                        <a:rPr lang="fr"/>
                        <a:t>_</a:t>
                      </a:r>
                      <a:endParaRPr/>
                    </a:p>
                  </a:txBody>
                  <a:tcPr marL="91425" marR="91425" marT="91425" marB="91425"/>
                </a:tc>
              </a:tr>
              <a:tr h="676725">
                <a:tc>
                  <a:txBody>
                    <a:bodyPr/>
                    <a:lstStyle/>
                    <a:p>
                      <a:pPr marL="0" lvl="0" indent="0" algn="l" rtl="0">
                        <a:spcBef>
                          <a:spcPts val="0"/>
                        </a:spcBef>
                        <a:spcAft>
                          <a:spcPts val="0"/>
                        </a:spcAft>
                        <a:buNone/>
                      </a:pPr>
                      <a:r>
                        <a:rPr lang="fr" sz="1100"/>
                        <a:t>Format lisible par un programme informatique?</a:t>
                      </a:r>
                      <a:endParaRPr sz="1100" i="1"/>
                    </a:p>
                  </a:txBody>
                  <a:tcPr marL="91425" marR="91425" marT="91425" marB="91425"/>
                </a:tc>
                <a:tc>
                  <a:txBody>
                    <a:bodyPr/>
                    <a:lstStyle/>
                    <a:p>
                      <a:pPr marL="0" lvl="0" indent="0" algn="l" rtl="0">
                        <a:spcBef>
                          <a:spcPts val="0"/>
                        </a:spcBef>
                        <a:spcAft>
                          <a:spcPts val="0"/>
                        </a:spcAft>
                        <a:buNone/>
                      </a:pPr>
                      <a:r>
                        <a:rPr lang="fr" sz="1100" i="1"/>
                        <a:t>Si la donnée est sous format .docx ou pdf, un programme de code peut difficilement la lire. Une base d donnée ou même un fichier csv sont plus faciles</a:t>
                      </a:r>
                      <a:endParaRPr sz="1100"/>
                    </a:p>
                  </a:txBody>
                  <a:tcPr marL="91425" marR="91425" marT="91425" marB="91425"/>
                </a:tc>
                <a:tc>
                  <a:txBody>
                    <a:bodyPr/>
                    <a:lstStyle/>
                    <a:p>
                      <a:pPr marL="0" lvl="0" indent="0" algn="ctr" rtl="0">
                        <a:spcBef>
                          <a:spcPts val="0"/>
                        </a:spcBef>
                        <a:spcAft>
                          <a:spcPts val="0"/>
                        </a:spcAft>
                        <a:buNone/>
                      </a:pPr>
                      <a:r>
                        <a:rPr lang="fr" sz="1100"/>
                        <a:t>5</a:t>
                      </a:r>
                      <a:endParaRPr sz="1100"/>
                    </a:p>
                  </a:txBody>
                  <a:tcPr marL="91425" marR="91425" marT="91425" marB="91425" anchor="ctr"/>
                </a:tc>
                <a:tc>
                  <a:txBody>
                    <a:bodyPr/>
                    <a:lstStyle/>
                    <a:p>
                      <a:pPr marL="0" lvl="0" indent="0" algn="ctr" rtl="0">
                        <a:spcBef>
                          <a:spcPts val="0"/>
                        </a:spcBef>
                        <a:spcAft>
                          <a:spcPts val="0"/>
                        </a:spcAft>
                        <a:buNone/>
                      </a:pPr>
                      <a:r>
                        <a:rPr lang="fr" sz="1100"/>
                        <a:t>5</a:t>
                      </a:r>
                      <a:endParaRPr sz="1100"/>
                    </a:p>
                  </a:txBody>
                  <a:tcPr marL="91425" marR="91425" marT="91425" marB="91425" anchor="ctr"/>
                </a:tc>
                <a:tc>
                  <a:txBody>
                    <a:bodyPr/>
                    <a:lstStyle/>
                    <a:p>
                      <a:pPr marL="0" lvl="0" indent="0" algn="ctr" rtl="0">
                        <a:spcBef>
                          <a:spcPts val="0"/>
                        </a:spcBef>
                        <a:spcAft>
                          <a:spcPts val="0"/>
                        </a:spcAft>
                        <a:buNone/>
                      </a:pPr>
                      <a:r>
                        <a:rPr lang="fr" sz="1100"/>
                        <a:t>5</a:t>
                      </a:r>
                      <a:endParaRPr sz="1100"/>
                    </a:p>
                  </a:txBody>
                  <a:tcPr marL="91425" marR="91425" marT="91425" marB="91425" anchor="ctr"/>
                </a:tc>
              </a:tr>
              <a:tr h="801750">
                <a:tc>
                  <a:txBody>
                    <a:bodyPr/>
                    <a:lstStyle/>
                    <a:p>
                      <a:pPr marL="0" lvl="0" indent="0" algn="l" rtl="0">
                        <a:spcBef>
                          <a:spcPts val="0"/>
                        </a:spcBef>
                        <a:spcAft>
                          <a:spcPts val="0"/>
                        </a:spcAft>
                        <a:buNone/>
                      </a:pPr>
                      <a:r>
                        <a:rPr lang="fr" sz="1100"/>
                        <a:t>Structuré ou non?</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i="1"/>
                    </a:p>
                  </a:txBody>
                  <a:tcPr marL="91425" marR="91425" marT="91425" marB="91425"/>
                </a:tc>
                <a:tc>
                  <a:txBody>
                    <a:bodyPr/>
                    <a:lstStyle/>
                    <a:p>
                      <a:pPr marL="0" lvl="0" indent="0" algn="l" rtl="0">
                        <a:spcBef>
                          <a:spcPts val="0"/>
                        </a:spcBef>
                        <a:spcAft>
                          <a:spcPts val="0"/>
                        </a:spcAft>
                        <a:buNone/>
                      </a:pPr>
                      <a:r>
                        <a:rPr lang="fr" sz="1100" i="1"/>
                        <a:t>Si la donnée peut tenir dans Excel, elle est probablement structurée. Le texte libre, une page web, ou des images sont des formats non structurés.</a:t>
                      </a:r>
                      <a:endParaRPr sz="1100"/>
                    </a:p>
                  </a:txBody>
                  <a:tcPr marL="91425" marR="91425" marT="91425" marB="91425"/>
                </a:tc>
                <a:tc>
                  <a:txBody>
                    <a:bodyPr/>
                    <a:lstStyle/>
                    <a:p>
                      <a:pPr marL="0" lvl="0" indent="0" algn="ctr" rtl="0">
                        <a:spcBef>
                          <a:spcPts val="0"/>
                        </a:spcBef>
                        <a:spcAft>
                          <a:spcPts val="0"/>
                        </a:spcAft>
                        <a:buNone/>
                      </a:pPr>
                      <a:r>
                        <a:rPr lang="fr" sz="1100"/>
                        <a:t>5</a:t>
                      </a:r>
                      <a:endParaRPr sz="1100"/>
                    </a:p>
                  </a:txBody>
                  <a:tcPr marL="91425" marR="91425" marT="91425" marB="91425" anchor="ctr"/>
                </a:tc>
                <a:tc>
                  <a:txBody>
                    <a:bodyPr/>
                    <a:lstStyle/>
                    <a:p>
                      <a:pPr marL="0" lvl="0" indent="0" algn="ctr" rtl="0">
                        <a:spcBef>
                          <a:spcPts val="0"/>
                        </a:spcBef>
                        <a:spcAft>
                          <a:spcPts val="0"/>
                        </a:spcAft>
                        <a:buNone/>
                      </a:pPr>
                      <a:r>
                        <a:rPr lang="fr" sz="1100"/>
                        <a:t>5</a:t>
                      </a:r>
                      <a:endParaRPr sz="1100"/>
                    </a:p>
                  </a:txBody>
                  <a:tcPr marL="91425" marR="91425" marT="91425" marB="91425" anchor="ctr"/>
                </a:tc>
                <a:tc>
                  <a:txBody>
                    <a:bodyPr/>
                    <a:lstStyle/>
                    <a:p>
                      <a:pPr marL="0" lvl="0" indent="0" algn="ctr" rtl="0">
                        <a:spcBef>
                          <a:spcPts val="0"/>
                        </a:spcBef>
                        <a:spcAft>
                          <a:spcPts val="0"/>
                        </a:spcAft>
                        <a:buNone/>
                      </a:pPr>
                      <a:r>
                        <a:rPr lang="fr" sz="1100"/>
                        <a:t>5</a:t>
                      </a:r>
                      <a:endParaRPr sz="1100"/>
                    </a:p>
                  </a:txBody>
                  <a:tcPr marL="91425" marR="91425" marT="91425" marB="91425" anchor="ctr"/>
                </a:tc>
              </a:tr>
              <a:tr h="676725">
                <a:tc>
                  <a:txBody>
                    <a:bodyPr/>
                    <a:lstStyle/>
                    <a:p>
                      <a:pPr marL="0" lvl="0" indent="0" algn="l" rtl="0">
                        <a:spcBef>
                          <a:spcPts val="0"/>
                        </a:spcBef>
                        <a:spcAft>
                          <a:spcPts val="0"/>
                        </a:spcAft>
                        <a:buNone/>
                      </a:pPr>
                      <a:r>
                        <a:rPr lang="fr" sz="1100"/>
                        <a:t>Suis des catégories universelles ou spécifiques?</a:t>
                      </a:r>
                      <a:endParaRPr sz="1100"/>
                    </a:p>
                  </a:txBody>
                  <a:tcPr marL="91425" marR="91425" marT="91425" marB="91425"/>
                </a:tc>
                <a:tc>
                  <a:txBody>
                    <a:bodyPr/>
                    <a:lstStyle/>
                    <a:p>
                      <a:pPr marL="0" lvl="0" indent="0" algn="l" rtl="0">
                        <a:spcBef>
                          <a:spcPts val="0"/>
                        </a:spcBef>
                        <a:spcAft>
                          <a:spcPts val="0"/>
                        </a:spcAft>
                        <a:buNone/>
                      </a:pPr>
                      <a:r>
                        <a:rPr lang="fr" sz="1100" i="1"/>
                        <a:t>Des données suivant des codifications INSEE ou Eurostat sont a priori assez universelles</a:t>
                      </a:r>
                      <a:endParaRPr sz="1100"/>
                    </a:p>
                  </a:txBody>
                  <a:tcPr marL="91425" marR="91425" marT="91425" marB="91425"/>
                </a:tc>
                <a:tc>
                  <a:txBody>
                    <a:bodyPr/>
                    <a:lstStyle/>
                    <a:p>
                      <a:pPr marL="0" lvl="0" indent="0" algn="ctr" rtl="0">
                        <a:spcBef>
                          <a:spcPts val="0"/>
                        </a:spcBef>
                        <a:spcAft>
                          <a:spcPts val="0"/>
                        </a:spcAft>
                        <a:buNone/>
                      </a:pPr>
                      <a:r>
                        <a:rPr lang="fr" sz="1100"/>
                        <a:t>3</a:t>
                      </a:r>
                      <a:endParaRPr sz="1100"/>
                    </a:p>
                  </a:txBody>
                  <a:tcPr marL="91425" marR="91425" marT="91425" marB="91425" anchor="ctr"/>
                </a:tc>
                <a:tc>
                  <a:txBody>
                    <a:bodyPr/>
                    <a:lstStyle/>
                    <a:p>
                      <a:pPr marL="0" lvl="0" indent="0" algn="ctr" rtl="0">
                        <a:spcBef>
                          <a:spcPts val="0"/>
                        </a:spcBef>
                        <a:spcAft>
                          <a:spcPts val="0"/>
                        </a:spcAft>
                        <a:buNone/>
                      </a:pPr>
                      <a:r>
                        <a:rPr lang="fr" sz="1100"/>
                        <a:t>4</a:t>
                      </a:r>
                      <a:endParaRPr sz="1100"/>
                    </a:p>
                  </a:txBody>
                  <a:tcPr marL="91425" marR="91425" marT="91425" marB="91425" anchor="ctr"/>
                </a:tc>
                <a:tc>
                  <a:txBody>
                    <a:bodyPr/>
                    <a:lstStyle/>
                    <a:p>
                      <a:pPr marL="0" lvl="0" indent="0" algn="ctr" rtl="0">
                        <a:spcBef>
                          <a:spcPts val="0"/>
                        </a:spcBef>
                        <a:spcAft>
                          <a:spcPts val="0"/>
                        </a:spcAft>
                        <a:buNone/>
                      </a:pPr>
                      <a:r>
                        <a:rPr lang="fr" sz="1100"/>
                        <a:t> 4</a:t>
                      </a:r>
                      <a:endParaRPr sz="1100"/>
                    </a:p>
                  </a:txBody>
                  <a:tcPr marL="91425" marR="91425" marT="91425" marB="91425" anchor="ctr"/>
                </a:tc>
              </a:tr>
              <a:tr h="358275">
                <a:tc>
                  <a:txBody>
                    <a:bodyPr/>
                    <a:lstStyle/>
                    <a:p>
                      <a:pPr marL="0" lvl="0" indent="0" algn="l" rtl="0">
                        <a:spcBef>
                          <a:spcPts val="0"/>
                        </a:spcBef>
                        <a:spcAft>
                          <a:spcPts val="0"/>
                        </a:spcAft>
                        <a:buNone/>
                      </a:pPr>
                      <a:r>
                        <a:rPr lang="fr" sz="1100"/>
                        <a:t>Séries temporelles?</a:t>
                      </a:r>
                      <a:endParaRPr sz="1100"/>
                    </a:p>
                  </a:txBody>
                  <a:tcPr marL="91425" marR="91425" marT="91425" marB="91425"/>
                </a:tc>
                <a:tc>
                  <a:txBody>
                    <a:bodyPr/>
                    <a:lstStyle/>
                    <a:p>
                      <a:pPr marL="0" lvl="0" indent="0" algn="l" rtl="0">
                        <a:spcBef>
                          <a:spcPts val="0"/>
                        </a:spcBef>
                        <a:spcAft>
                          <a:spcPts val="0"/>
                        </a:spcAft>
                        <a:buNone/>
                      </a:pPr>
                      <a:r>
                        <a:rPr lang="fr" sz="1100" i="1"/>
                        <a:t>La donnée est-elle collectée à travers le temps?</a:t>
                      </a:r>
                      <a:endParaRPr sz="1100"/>
                    </a:p>
                  </a:txBody>
                  <a:tcPr marL="91425" marR="91425" marT="91425" marB="91425"/>
                </a:tc>
                <a:tc>
                  <a:txBody>
                    <a:bodyPr/>
                    <a:lstStyle/>
                    <a:p>
                      <a:pPr marL="0" lvl="0" indent="0" algn="ctr" rtl="0">
                        <a:spcBef>
                          <a:spcPts val="0"/>
                        </a:spcBef>
                        <a:spcAft>
                          <a:spcPts val="0"/>
                        </a:spcAft>
                        <a:buNone/>
                      </a:pPr>
                      <a:r>
                        <a:rPr lang="fr" sz="1100"/>
                        <a:t>5</a:t>
                      </a:r>
                      <a:endParaRPr sz="1100"/>
                    </a:p>
                  </a:txBody>
                  <a:tcPr marL="91425" marR="91425" marT="91425" marB="91425" anchor="ctr"/>
                </a:tc>
                <a:tc>
                  <a:txBody>
                    <a:bodyPr/>
                    <a:lstStyle/>
                    <a:p>
                      <a:pPr marL="0" lvl="0" indent="0" algn="ctr" rtl="0">
                        <a:spcBef>
                          <a:spcPts val="0"/>
                        </a:spcBef>
                        <a:spcAft>
                          <a:spcPts val="0"/>
                        </a:spcAft>
                        <a:buNone/>
                      </a:pPr>
                      <a:r>
                        <a:rPr lang="fr" sz="1100"/>
                        <a:t>4</a:t>
                      </a:r>
                      <a:endParaRPr sz="1100"/>
                    </a:p>
                  </a:txBody>
                  <a:tcPr marL="91425" marR="91425" marT="91425" marB="91425" anchor="ctr"/>
                </a:tc>
                <a:tc>
                  <a:txBody>
                    <a:bodyPr/>
                    <a:lstStyle/>
                    <a:p>
                      <a:pPr marL="0" lvl="0" indent="0" algn="ctr" rtl="0">
                        <a:spcBef>
                          <a:spcPts val="0"/>
                        </a:spcBef>
                        <a:spcAft>
                          <a:spcPts val="0"/>
                        </a:spcAft>
                        <a:buNone/>
                      </a:pPr>
                      <a:r>
                        <a:rPr lang="fr" sz="1100"/>
                        <a:t>4</a:t>
                      </a:r>
                      <a:endParaRPr sz="1100"/>
                    </a:p>
                  </a:txBody>
                  <a:tcPr marL="91425" marR="91425" marT="91425" marB="91425" anchor="ctr"/>
                </a:tc>
              </a:tr>
              <a:tr h="565225">
                <a:tc>
                  <a:txBody>
                    <a:bodyPr/>
                    <a:lstStyle/>
                    <a:p>
                      <a:pPr marL="0" lvl="0" indent="0" algn="l" rtl="0">
                        <a:spcBef>
                          <a:spcPts val="0"/>
                        </a:spcBef>
                        <a:spcAft>
                          <a:spcPts val="0"/>
                        </a:spcAft>
                        <a:buNone/>
                      </a:pPr>
                      <a:r>
                        <a:rPr lang="fr" sz="1100"/>
                        <a:t>Données personnelles?</a:t>
                      </a:r>
                      <a:endParaRPr sz="1100"/>
                    </a:p>
                  </a:txBody>
                  <a:tcPr marL="91425" marR="91425" marT="91425" marB="91425"/>
                </a:tc>
                <a:tc>
                  <a:txBody>
                    <a:bodyPr/>
                    <a:lstStyle/>
                    <a:p>
                      <a:pPr marL="0" lvl="0" indent="0" algn="l" rtl="0">
                        <a:spcBef>
                          <a:spcPts val="0"/>
                        </a:spcBef>
                        <a:spcAft>
                          <a:spcPts val="0"/>
                        </a:spcAft>
                        <a:buNone/>
                      </a:pPr>
                      <a:r>
                        <a:rPr lang="fr" sz="1100" i="1"/>
                        <a:t>La donnée personnelle impose des contraintes</a:t>
                      </a:r>
                      <a:endParaRPr sz="1100" i="1"/>
                    </a:p>
                  </a:txBody>
                  <a:tcPr marL="91425" marR="91425" marT="91425" marB="91425"/>
                </a:tc>
                <a:tc>
                  <a:txBody>
                    <a:bodyPr/>
                    <a:lstStyle/>
                    <a:p>
                      <a:pPr marL="0" lvl="0" indent="0" algn="ctr" rtl="0">
                        <a:spcBef>
                          <a:spcPts val="0"/>
                        </a:spcBef>
                        <a:spcAft>
                          <a:spcPts val="0"/>
                        </a:spcAft>
                        <a:buNone/>
                      </a:pPr>
                      <a:r>
                        <a:rPr lang="fr" sz="1100"/>
                        <a:t>2</a:t>
                      </a:r>
                      <a:endParaRPr sz="1100"/>
                    </a:p>
                  </a:txBody>
                  <a:tcPr marL="91425" marR="91425" marT="91425" marB="91425" anchor="ctr"/>
                </a:tc>
                <a:tc>
                  <a:txBody>
                    <a:bodyPr/>
                    <a:lstStyle/>
                    <a:p>
                      <a:pPr marL="0" lvl="0" indent="0" algn="ctr" rtl="0">
                        <a:spcBef>
                          <a:spcPts val="0"/>
                        </a:spcBef>
                        <a:spcAft>
                          <a:spcPts val="0"/>
                        </a:spcAft>
                        <a:buNone/>
                      </a:pPr>
                      <a:r>
                        <a:rPr lang="fr" sz="1100"/>
                        <a:t>1</a:t>
                      </a:r>
                      <a:endParaRPr sz="1100"/>
                    </a:p>
                  </a:txBody>
                  <a:tcPr marL="91425" marR="91425" marT="91425" marB="91425" anchor="ctr"/>
                </a:tc>
                <a:tc>
                  <a:txBody>
                    <a:bodyPr/>
                    <a:lstStyle/>
                    <a:p>
                      <a:pPr marL="0" lvl="0" indent="0" algn="ctr" rtl="0">
                        <a:spcBef>
                          <a:spcPts val="0"/>
                        </a:spcBef>
                        <a:spcAft>
                          <a:spcPts val="0"/>
                        </a:spcAft>
                        <a:buNone/>
                      </a:pPr>
                      <a:r>
                        <a:rPr lang="fr" sz="1100"/>
                        <a:t>1</a:t>
                      </a:r>
                      <a:endParaRPr sz="1100"/>
                    </a:p>
                  </a:txBody>
                  <a:tcPr marL="91425" marR="91425" marT="91425" marB="91425" anchor="ctr"/>
                </a:tc>
              </a:tr>
              <a:tr h="478375">
                <a:tc>
                  <a:txBody>
                    <a:bodyPr/>
                    <a:lstStyle/>
                    <a:p>
                      <a:pPr marL="0" lvl="0" indent="0" algn="l" rtl="0">
                        <a:spcBef>
                          <a:spcPts val="0"/>
                        </a:spcBef>
                        <a:spcAft>
                          <a:spcPts val="0"/>
                        </a:spcAft>
                        <a:buNone/>
                      </a:pPr>
                      <a:r>
                        <a:rPr lang="fr" sz="1100"/>
                        <a:t>Données complètes?</a:t>
                      </a:r>
                      <a:endParaRPr sz="1100"/>
                    </a:p>
                  </a:txBody>
                  <a:tcPr marL="91425" marR="91425" marT="91425" marB="91425"/>
                </a:tc>
                <a:tc>
                  <a:txBody>
                    <a:bodyPr/>
                    <a:lstStyle/>
                    <a:p>
                      <a:pPr marL="0" lvl="0" indent="0" algn="l" rtl="0">
                        <a:spcBef>
                          <a:spcPts val="0"/>
                        </a:spcBef>
                        <a:spcAft>
                          <a:spcPts val="0"/>
                        </a:spcAft>
                        <a:buNone/>
                      </a:pPr>
                      <a:r>
                        <a:rPr lang="fr" sz="1100" i="1"/>
                        <a:t>Y a-t-il des valeurs manquantes, des valeurs erronées, des dates manquantes...</a:t>
                      </a:r>
                      <a:endParaRPr sz="1100" i="1"/>
                    </a:p>
                  </a:txBody>
                  <a:tcPr marL="91425" marR="91425" marT="91425" marB="91425"/>
                </a:tc>
                <a:tc>
                  <a:txBody>
                    <a:bodyPr/>
                    <a:lstStyle/>
                    <a:p>
                      <a:pPr marL="0" lvl="0" indent="0" algn="ctr" rtl="0">
                        <a:spcBef>
                          <a:spcPts val="0"/>
                        </a:spcBef>
                        <a:spcAft>
                          <a:spcPts val="0"/>
                        </a:spcAft>
                        <a:buNone/>
                      </a:pPr>
                      <a:r>
                        <a:rPr lang="fr" sz="1100"/>
                        <a:t>5</a:t>
                      </a:r>
                      <a:endParaRPr sz="1100"/>
                    </a:p>
                  </a:txBody>
                  <a:tcPr marL="91425" marR="91425" marT="91425" marB="91425" anchor="ctr"/>
                </a:tc>
                <a:tc>
                  <a:txBody>
                    <a:bodyPr/>
                    <a:lstStyle/>
                    <a:p>
                      <a:pPr marL="0" lvl="0" indent="0" algn="ctr" rtl="0">
                        <a:spcBef>
                          <a:spcPts val="0"/>
                        </a:spcBef>
                        <a:spcAft>
                          <a:spcPts val="0"/>
                        </a:spcAft>
                        <a:buNone/>
                      </a:pPr>
                      <a:r>
                        <a:rPr lang="fr" sz="1100"/>
                        <a:t>4</a:t>
                      </a:r>
                      <a:endParaRPr sz="1100"/>
                    </a:p>
                  </a:txBody>
                  <a:tcPr marL="91425" marR="91425" marT="91425" marB="91425" anchor="ctr"/>
                </a:tc>
                <a:tc>
                  <a:txBody>
                    <a:bodyPr/>
                    <a:lstStyle/>
                    <a:p>
                      <a:pPr marL="0" lvl="0" indent="0" algn="ctr" rtl="0">
                        <a:spcBef>
                          <a:spcPts val="0"/>
                        </a:spcBef>
                        <a:spcAft>
                          <a:spcPts val="0"/>
                        </a:spcAft>
                        <a:buNone/>
                      </a:pPr>
                      <a:r>
                        <a:rPr lang="fr" sz="1100"/>
                        <a:t>4</a:t>
                      </a:r>
                      <a:endParaRPr sz="1100"/>
                    </a:p>
                  </a:txBody>
                  <a:tcPr marL="91425" marR="91425" marT="91425" marB="91425" anchor="ctr"/>
                </a:tc>
              </a:tr>
              <a:tr h="676725">
                <a:tc>
                  <a:txBody>
                    <a:bodyPr/>
                    <a:lstStyle/>
                    <a:p>
                      <a:pPr marL="0" lvl="0" indent="0" algn="l" rtl="0">
                        <a:spcBef>
                          <a:spcPts val="0"/>
                        </a:spcBef>
                        <a:spcAft>
                          <a:spcPts val="0"/>
                        </a:spcAft>
                        <a:buNone/>
                      </a:pPr>
                      <a:r>
                        <a:rPr lang="fr" sz="1100" b="1">
                          <a:solidFill>
                            <a:srgbClr val="049CCF"/>
                          </a:solidFill>
                        </a:rPr>
                        <a:t>Total</a:t>
                      </a:r>
                      <a:r>
                        <a:rPr lang="fr" sz="1100" b="1"/>
                        <a:t>: somme des points par dataset</a:t>
                      </a:r>
                      <a:endParaRPr sz="1100" b="1"/>
                    </a:p>
                  </a:txBody>
                  <a:tcPr marL="91425" marR="91425" marT="91425" marB="91425"/>
                </a:tc>
                <a:tc>
                  <a:txBody>
                    <a:bodyPr/>
                    <a:lstStyle/>
                    <a:p>
                      <a:pPr marL="0" lvl="0" indent="0" algn="l" rtl="0">
                        <a:spcBef>
                          <a:spcPts val="0"/>
                        </a:spcBef>
                        <a:spcAft>
                          <a:spcPts val="0"/>
                        </a:spcAft>
                        <a:buNone/>
                      </a:pPr>
                      <a:r>
                        <a:rPr lang="fr" sz="1100" b="1" i="1"/>
                        <a:t>Faites la somme des points. Un total élevé indique un dataset relativement plus facile à utiliser.</a:t>
                      </a:r>
                      <a:endParaRPr sz="1100" b="1" i="1"/>
                    </a:p>
                  </a:txBody>
                  <a:tcPr marL="91425" marR="91425" marT="91425" marB="91425"/>
                </a:tc>
                <a:tc>
                  <a:txBody>
                    <a:bodyPr/>
                    <a:lstStyle/>
                    <a:p>
                      <a:pPr marL="0" lvl="0" indent="0" algn="ctr" rtl="0">
                        <a:spcBef>
                          <a:spcPts val="0"/>
                        </a:spcBef>
                        <a:spcAft>
                          <a:spcPts val="0"/>
                        </a:spcAft>
                        <a:buNone/>
                      </a:pPr>
                      <a:r>
                        <a:rPr lang="fr" sz="1100" b="1"/>
                        <a:t>25</a:t>
                      </a:r>
                      <a:endParaRPr sz="1100" b="1"/>
                    </a:p>
                  </a:txBody>
                  <a:tcPr marL="91425" marR="91425" marT="91425" marB="91425" anchor="ctr"/>
                </a:tc>
                <a:tc>
                  <a:txBody>
                    <a:bodyPr/>
                    <a:lstStyle/>
                    <a:p>
                      <a:pPr marL="0" lvl="0" indent="0" algn="ctr" rtl="0">
                        <a:spcBef>
                          <a:spcPts val="0"/>
                        </a:spcBef>
                        <a:spcAft>
                          <a:spcPts val="0"/>
                        </a:spcAft>
                        <a:buNone/>
                      </a:pPr>
                      <a:r>
                        <a:rPr lang="fr" sz="1100" b="1"/>
                        <a:t>23</a:t>
                      </a:r>
                      <a:endParaRPr sz="1100" b="1"/>
                    </a:p>
                  </a:txBody>
                  <a:tcPr marL="91425" marR="91425" marT="91425" marB="91425" anchor="ctr"/>
                </a:tc>
                <a:tc>
                  <a:txBody>
                    <a:bodyPr/>
                    <a:lstStyle/>
                    <a:p>
                      <a:pPr marL="0" lvl="0" indent="0" algn="ctr" rtl="0">
                        <a:spcBef>
                          <a:spcPts val="0"/>
                        </a:spcBef>
                        <a:spcAft>
                          <a:spcPts val="0"/>
                        </a:spcAft>
                        <a:buNone/>
                      </a:pPr>
                      <a:r>
                        <a:rPr lang="fr" sz="1100" b="1"/>
                        <a:t>23</a:t>
                      </a:r>
                      <a:endParaRPr sz="1100" b="1"/>
                    </a:p>
                  </a:txBody>
                  <a:tcPr marL="91425" marR="91425" marT="91425" marB="91425" anchor="ctr"/>
                </a:tc>
              </a:tr>
            </a:tbl>
          </a:graphicData>
        </a:graphic>
      </p:graphicFrame>
      <p:sp>
        <p:nvSpPr>
          <p:cNvPr id="178" name="Google Shape;178;p19"/>
          <p:cNvSpPr txBox="1"/>
          <p:nvPr/>
        </p:nvSpPr>
        <p:spPr>
          <a:xfrm>
            <a:off x="5747950" y="0"/>
            <a:ext cx="4781700" cy="412800"/>
          </a:xfrm>
          <a:prstGeom prst="rect">
            <a:avLst/>
          </a:prstGeom>
          <a:noFill/>
          <a:ln>
            <a:noFill/>
          </a:ln>
        </p:spPr>
        <p:txBody>
          <a:bodyPr spcFirstLastPara="1" wrap="square" lIns="91425" tIns="91425" rIns="91425" bIns="91425" anchor="t" anchorCtr="0">
            <a:noAutofit/>
          </a:bodyPr>
          <a:lstStyle/>
          <a:p>
            <a:r>
              <a:rPr lang="fr"/>
              <a:t> Créé par : </a:t>
            </a:r>
            <a:r>
              <a:rPr lang="fr" sz="1800" b="1" i="1">
                <a:solidFill>
                  <a:srgbClr val="3C78D8"/>
                </a:solidFill>
                <a:latin typeface="Caveat"/>
                <a:ea typeface="Caveat"/>
                <a:cs typeface="Caveat"/>
                <a:sym typeface="Caveat"/>
              </a:rPr>
              <a:t>Caroline Verdon, Dir Marketing Gym Sports</a:t>
            </a:r>
            <a:endParaRPr sz="1800" b="1" i="1">
              <a:solidFill>
                <a:srgbClr val="3C78D8"/>
              </a:solidFill>
              <a:latin typeface="Caveat"/>
              <a:ea typeface="Caveat"/>
              <a:cs typeface="Caveat"/>
              <a:sym typeface="Caveat"/>
            </a:endParaRPr>
          </a:p>
        </p:txBody>
      </p:sp>
      <p:sp>
        <p:nvSpPr>
          <p:cNvPr id="179" name="Google Shape;179;p19"/>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r>
              <a:rPr lang="fr"/>
              <a:t>Date : 	   _____</a:t>
            </a:r>
            <a:r>
              <a:rPr lang="fr" sz="1800" b="1" i="1">
                <a:solidFill>
                  <a:srgbClr val="3C78D8"/>
                </a:solidFill>
                <a:latin typeface="Caveat"/>
                <a:ea typeface="Caveat"/>
                <a:cs typeface="Caveat"/>
                <a:sym typeface="Caveat"/>
              </a:rPr>
              <a:t>15 Mai</a:t>
            </a:r>
            <a:r>
              <a:rPr lang="fr"/>
              <a:t>_____</a:t>
            </a:r>
            <a:endParaRPr/>
          </a:p>
        </p:txBody>
      </p:sp>
      <p:sp>
        <p:nvSpPr>
          <p:cNvPr id="180" name="Google Shape;180;p19"/>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SzPts val="1100"/>
            </a:pPr>
            <a:endParaRPr/>
          </a:p>
        </p:txBody>
      </p:sp>
      <p:sp>
        <p:nvSpPr>
          <p:cNvPr id="186" name="Google Shape;186;p20"/>
          <p:cNvSpPr txBox="1"/>
          <p:nvPr/>
        </p:nvSpPr>
        <p:spPr>
          <a:xfrm>
            <a:off x="1962075" y="0"/>
            <a:ext cx="4263000" cy="672600"/>
          </a:xfrm>
          <a:prstGeom prst="rect">
            <a:avLst/>
          </a:prstGeom>
          <a:noFill/>
          <a:ln>
            <a:noFill/>
          </a:ln>
        </p:spPr>
        <p:txBody>
          <a:bodyPr spcFirstLastPara="1" wrap="square" lIns="91425" tIns="91425" rIns="91425" bIns="91425" anchor="t" anchorCtr="0">
            <a:noAutofit/>
          </a:bodyPr>
          <a:lstStyle/>
          <a:p>
            <a:r>
              <a:rPr lang="fr" sz="1600" b="1"/>
              <a:t>Canevas #07</a:t>
            </a:r>
            <a:endParaRPr sz="1600" b="1"/>
          </a:p>
          <a:p>
            <a:r>
              <a:rPr lang="fr" sz="1600" b="1"/>
              <a:t>Aide à la réflexion</a:t>
            </a:r>
            <a:endParaRPr sz="1600" b="1"/>
          </a:p>
        </p:txBody>
      </p:sp>
      <p:pic>
        <p:nvPicPr>
          <p:cNvPr id="187" name="Google Shape;187;p20"/>
          <p:cNvPicPr preferRelativeResize="0"/>
          <p:nvPr/>
        </p:nvPicPr>
        <p:blipFill>
          <a:blip r:embed="rId3">
            <a:alphaModFix/>
          </a:blip>
          <a:stretch>
            <a:fillRect/>
          </a:stretch>
        </p:blipFill>
        <p:spPr>
          <a:xfrm>
            <a:off x="10168000" y="68550"/>
            <a:ext cx="412800" cy="412800"/>
          </a:xfrm>
          <a:prstGeom prst="rect">
            <a:avLst/>
          </a:prstGeom>
          <a:noFill/>
          <a:ln>
            <a:noFill/>
          </a:ln>
        </p:spPr>
      </p:pic>
      <p:grpSp>
        <p:nvGrpSpPr>
          <p:cNvPr id="188" name="Google Shape;188;p20"/>
          <p:cNvGrpSpPr/>
          <p:nvPr/>
        </p:nvGrpSpPr>
        <p:grpSpPr>
          <a:xfrm>
            <a:off x="4363341" y="1357020"/>
            <a:ext cx="4358597" cy="4721205"/>
            <a:chOff x="2820225" y="891450"/>
            <a:chExt cx="3175200" cy="3175200"/>
          </a:xfrm>
        </p:grpSpPr>
        <p:sp>
          <p:nvSpPr>
            <p:cNvPr id="189" name="Google Shape;189;p20"/>
            <p:cNvSpPr/>
            <p:nvPr/>
          </p:nvSpPr>
          <p:spPr>
            <a:xfrm rot="10800000">
              <a:off x="2820225" y="891450"/>
              <a:ext cx="3175200" cy="3175200"/>
            </a:xfrm>
            <a:prstGeom prst="blockArc">
              <a:avLst>
                <a:gd name="adj1" fmla="val 5399801"/>
                <a:gd name="adj2" fmla="val 3012680"/>
                <a:gd name="adj3" fmla="val 6939"/>
              </a:avLst>
            </a:prstGeom>
            <a:solidFill>
              <a:srgbClr val="049CCF"/>
            </a:solidFill>
            <a:ln>
              <a:noFill/>
            </a:ln>
          </p:spPr>
          <p:txBody>
            <a:bodyPr spcFirstLastPara="1" wrap="square" lIns="91425" tIns="91425" rIns="91425" bIns="91425" anchor="ctr" anchorCtr="0">
              <a:noAutofit/>
            </a:bodyPr>
            <a:lstStyle/>
            <a:p>
              <a:endParaRPr/>
            </a:p>
          </p:txBody>
        </p:sp>
        <p:sp>
          <p:nvSpPr>
            <p:cNvPr id="190" name="Google Shape;190;p20"/>
            <p:cNvSpPr/>
            <p:nvPr/>
          </p:nvSpPr>
          <p:spPr>
            <a:xfrm rot="10800000">
              <a:off x="3175023" y="1179900"/>
              <a:ext cx="450600" cy="450600"/>
            </a:xfrm>
            <a:prstGeom prst="rtTriangle">
              <a:avLst/>
            </a:prstGeom>
            <a:solidFill>
              <a:srgbClr val="049CCF"/>
            </a:solidFill>
            <a:ln>
              <a:noFill/>
            </a:ln>
          </p:spPr>
          <p:txBody>
            <a:bodyPr spcFirstLastPara="1" wrap="square" lIns="91425" tIns="91425" rIns="91425" bIns="91425" anchor="ctr" anchorCtr="0">
              <a:noAutofit/>
            </a:bodyPr>
            <a:lstStyle/>
            <a:p>
              <a:endParaRPr/>
            </a:p>
          </p:txBody>
        </p:sp>
      </p:grpSp>
      <p:sp>
        <p:nvSpPr>
          <p:cNvPr id="191" name="Google Shape;191;p20"/>
          <p:cNvSpPr/>
          <p:nvPr/>
        </p:nvSpPr>
        <p:spPr>
          <a:xfrm>
            <a:off x="7534475" y="4209977"/>
            <a:ext cx="1828800" cy="1109700"/>
          </a:xfrm>
          <a:prstGeom prst="rect">
            <a:avLst/>
          </a:prstGeom>
          <a:solidFill>
            <a:srgbClr val="D9D9D9"/>
          </a:solidFill>
          <a:ln>
            <a:noFill/>
          </a:ln>
        </p:spPr>
        <p:txBody>
          <a:bodyPr spcFirstLastPara="1" wrap="square" lIns="91425" tIns="91425" rIns="91425" bIns="91425" anchor="t" anchorCtr="0">
            <a:noAutofit/>
          </a:bodyPr>
          <a:lstStyle/>
          <a:p>
            <a:r>
              <a:rPr lang="fr" sz="900">
                <a:latin typeface="Roboto"/>
                <a:ea typeface="Roboto"/>
                <a:cs typeface="Roboto"/>
                <a:sym typeface="Roboto"/>
              </a:rPr>
              <a:t>Pensez aux 7 moyens de création de valeur : </a:t>
            </a:r>
            <a:endParaRPr sz="900">
              <a:latin typeface="Roboto"/>
              <a:ea typeface="Roboto"/>
              <a:cs typeface="Roboto"/>
              <a:sym typeface="Roboto"/>
            </a:endParaRPr>
          </a:p>
          <a:p>
            <a:r>
              <a:rPr lang="fr" sz="900">
                <a:latin typeface="Roboto"/>
                <a:ea typeface="Roboto"/>
                <a:cs typeface="Roboto"/>
                <a:sym typeface="Roboto"/>
              </a:rPr>
              <a:t>Prédiction / suggestion / curation / enrichissement / classement / comparaison/ segmentation /classification/ génération / synthèse</a:t>
            </a:r>
            <a:endParaRPr sz="900">
              <a:latin typeface="Roboto"/>
              <a:ea typeface="Roboto"/>
              <a:cs typeface="Roboto"/>
              <a:sym typeface="Roboto"/>
            </a:endParaRPr>
          </a:p>
        </p:txBody>
      </p:sp>
      <p:sp>
        <p:nvSpPr>
          <p:cNvPr id="192" name="Google Shape;192;p20"/>
          <p:cNvSpPr/>
          <p:nvPr/>
        </p:nvSpPr>
        <p:spPr>
          <a:xfrm>
            <a:off x="7534475" y="3524174"/>
            <a:ext cx="1828800" cy="7257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r>
              <a:rPr lang="fr" sz="1000">
                <a:solidFill>
                  <a:srgbClr val="FFFFFF"/>
                </a:solidFill>
                <a:latin typeface="Roboto"/>
                <a:ea typeface="Roboto"/>
                <a:cs typeface="Roboto"/>
                <a:sym typeface="Roboto"/>
              </a:rPr>
              <a:t>Comment ces jeux de données contribuent-ils à créer un service répondant à un besoin ?</a:t>
            </a:r>
            <a:endParaRPr sz="1000">
              <a:solidFill>
                <a:srgbClr val="FFFFFF"/>
              </a:solidFill>
            </a:endParaRPr>
          </a:p>
        </p:txBody>
      </p:sp>
      <p:sp>
        <p:nvSpPr>
          <p:cNvPr id="193" name="Google Shape;193;p20"/>
          <p:cNvSpPr/>
          <p:nvPr/>
        </p:nvSpPr>
        <p:spPr>
          <a:xfrm>
            <a:off x="5705625" y="1509875"/>
            <a:ext cx="1828800" cy="1109700"/>
          </a:xfrm>
          <a:prstGeom prst="rect">
            <a:avLst/>
          </a:prstGeom>
          <a:solidFill>
            <a:srgbClr val="D9D9D9"/>
          </a:solidFill>
          <a:ln>
            <a:noFill/>
          </a:ln>
        </p:spPr>
        <p:txBody>
          <a:bodyPr spcFirstLastPara="1" wrap="square" lIns="91425" tIns="91425" rIns="91425" bIns="91425" anchor="t" anchorCtr="0">
            <a:noAutofit/>
          </a:bodyPr>
          <a:lstStyle/>
          <a:p>
            <a:r>
              <a:rPr lang="fr" sz="1000">
                <a:latin typeface="Roboto"/>
                <a:ea typeface="Roboto"/>
                <a:cs typeface="Roboto"/>
                <a:sym typeface="Roboto"/>
              </a:rPr>
              <a:t>- Prenez les 3 jeux de données que vous avez identifiés dans le canevas précédent</a:t>
            </a:r>
            <a:endParaRPr sz="1000">
              <a:latin typeface="Roboto"/>
              <a:ea typeface="Roboto"/>
              <a:cs typeface="Roboto"/>
              <a:sym typeface="Roboto"/>
            </a:endParaRPr>
          </a:p>
          <a:p>
            <a:r>
              <a:rPr lang="fr" sz="1000">
                <a:latin typeface="Roboto"/>
                <a:ea typeface="Roboto"/>
                <a:cs typeface="Roboto"/>
                <a:sym typeface="Roboto"/>
              </a:rPr>
              <a:t> - ou choisissez en d’autres si nécessaire</a:t>
            </a:r>
            <a:endParaRPr sz="1000">
              <a:latin typeface="Roboto"/>
              <a:ea typeface="Roboto"/>
              <a:cs typeface="Roboto"/>
              <a:sym typeface="Roboto"/>
            </a:endParaRPr>
          </a:p>
          <a:p>
            <a:endParaRPr sz="1000">
              <a:latin typeface="Roboto"/>
              <a:ea typeface="Roboto"/>
              <a:cs typeface="Roboto"/>
              <a:sym typeface="Roboto"/>
            </a:endParaRPr>
          </a:p>
        </p:txBody>
      </p:sp>
      <p:sp>
        <p:nvSpPr>
          <p:cNvPr id="194" name="Google Shape;194;p20"/>
          <p:cNvSpPr/>
          <p:nvPr/>
        </p:nvSpPr>
        <p:spPr>
          <a:xfrm>
            <a:off x="5705635" y="1086106"/>
            <a:ext cx="1828800" cy="4239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r>
              <a:rPr lang="fr" sz="800">
                <a:solidFill>
                  <a:srgbClr val="FFFFFF"/>
                </a:solidFill>
                <a:latin typeface="Roboto"/>
                <a:ea typeface="Roboto"/>
                <a:cs typeface="Roboto"/>
                <a:sym typeface="Roboto"/>
              </a:rPr>
              <a:t>(Re)considérez vos jeux de données</a:t>
            </a:r>
            <a:endParaRPr sz="800">
              <a:solidFill>
                <a:srgbClr val="FFFFFF"/>
              </a:solidFill>
            </a:endParaRPr>
          </a:p>
        </p:txBody>
      </p:sp>
      <p:sp>
        <p:nvSpPr>
          <p:cNvPr id="195" name="Google Shape;195;p20"/>
          <p:cNvSpPr/>
          <p:nvPr/>
        </p:nvSpPr>
        <p:spPr>
          <a:xfrm>
            <a:off x="3876775" y="4057575"/>
            <a:ext cx="1828800" cy="1802400"/>
          </a:xfrm>
          <a:prstGeom prst="rect">
            <a:avLst/>
          </a:prstGeom>
          <a:solidFill>
            <a:srgbClr val="D9D9D9"/>
          </a:solidFill>
          <a:ln>
            <a:noFill/>
          </a:ln>
        </p:spPr>
        <p:txBody>
          <a:bodyPr spcFirstLastPara="1" wrap="square" lIns="91425" tIns="91425" rIns="91425" bIns="91425" anchor="t" anchorCtr="0">
            <a:noAutofit/>
          </a:bodyPr>
          <a:lstStyle/>
          <a:p>
            <a:r>
              <a:rPr lang="fr" sz="800">
                <a:latin typeface="Roboto"/>
                <a:ea typeface="Roboto"/>
                <a:cs typeface="Roboto"/>
                <a:sym typeface="Roboto"/>
              </a:rPr>
              <a:t>Jouez l’avocat du diable et soyez critique envers votre solution :</a:t>
            </a:r>
            <a:endParaRPr sz="800">
              <a:latin typeface="Roboto"/>
              <a:ea typeface="Roboto"/>
              <a:cs typeface="Roboto"/>
              <a:sym typeface="Roboto"/>
            </a:endParaRPr>
          </a:p>
          <a:p>
            <a:endParaRPr sz="800">
              <a:latin typeface="Roboto"/>
              <a:ea typeface="Roboto"/>
              <a:cs typeface="Roboto"/>
              <a:sym typeface="Roboto"/>
            </a:endParaRPr>
          </a:p>
          <a:p>
            <a:r>
              <a:rPr lang="fr" sz="800">
                <a:latin typeface="Roboto"/>
                <a:ea typeface="Roboto"/>
                <a:cs typeface="Roboto"/>
                <a:sym typeface="Roboto"/>
              </a:rPr>
              <a:t>- Est-elle alignée avec les objectifs stratégiques de votre organisation ? </a:t>
            </a:r>
            <a:endParaRPr sz="800">
              <a:latin typeface="Roboto"/>
              <a:ea typeface="Roboto"/>
              <a:cs typeface="Roboto"/>
              <a:sym typeface="Roboto"/>
            </a:endParaRPr>
          </a:p>
          <a:p>
            <a:endParaRPr sz="800">
              <a:latin typeface="Roboto"/>
              <a:ea typeface="Roboto"/>
              <a:cs typeface="Roboto"/>
              <a:sym typeface="Roboto"/>
            </a:endParaRPr>
          </a:p>
          <a:p>
            <a:r>
              <a:rPr lang="fr" sz="800">
                <a:latin typeface="Roboto"/>
                <a:ea typeface="Roboto"/>
                <a:cs typeface="Roboto"/>
                <a:sym typeface="Roboto"/>
              </a:rPr>
              <a:t>- Est-ce les fonctionnalités que vous avez conçues apportent de la valeur à l’utilisateur cible ? </a:t>
            </a:r>
            <a:endParaRPr sz="800">
              <a:latin typeface="Roboto"/>
              <a:ea typeface="Roboto"/>
              <a:cs typeface="Roboto"/>
              <a:sym typeface="Roboto"/>
            </a:endParaRPr>
          </a:p>
          <a:p>
            <a:endParaRPr sz="800">
              <a:latin typeface="Roboto"/>
              <a:ea typeface="Roboto"/>
              <a:cs typeface="Roboto"/>
              <a:sym typeface="Roboto"/>
            </a:endParaRPr>
          </a:p>
          <a:p>
            <a:r>
              <a:rPr lang="fr" sz="1000" b="1">
                <a:latin typeface="Roboto"/>
                <a:ea typeface="Roboto"/>
                <a:cs typeface="Roboto"/>
                <a:sym typeface="Roboto"/>
              </a:rPr>
              <a:t>- Arrêtez-vous quand la solution passe le test</a:t>
            </a:r>
            <a:endParaRPr sz="1000" b="1">
              <a:latin typeface="Roboto"/>
              <a:ea typeface="Roboto"/>
              <a:cs typeface="Roboto"/>
              <a:sym typeface="Roboto"/>
            </a:endParaRPr>
          </a:p>
        </p:txBody>
      </p:sp>
      <p:sp>
        <p:nvSpPr>
          <p:cNvPr id="196" name="Google Shape;196;p20"/>
          <p:cNvSpPr/>
          <p:nvPr/>
        </p:nvSpPr>
        <p:spPr>
          <a:xfrm>
            <a:off x="3876787" y="3633798"/>
            <a:ext cx="1828800" cy="4239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r>
              <a:rPr lang="fr" sz="1000">
                <a:solidFill>
                  <a:srgbClr val="FFFFFF"/>
                </a:solidFill>
                <a:latin typeface="Roboto"/>
                <a:ea typeface="Roboto"/>
                <a:cs typeface="Roboto"/>
                <a:sym typeface="Roboto"/>
              </a:rPr>
              <a:t>Testez vos résultats et itérez </a:t>
            </a:r>
            <a:endParaRPr sz="1000">
              <a:solidFill>
                <a:srgbClr val="FFFFFF"/>
              </a:solidFill>
            </a:endParaRPr>
          </a:p>
        </p:txBody>
      </p:sp>
      <p:pic>
        <p:nvPicPr>
          <p:cNvPr id="197" name="Google Shape;197;p20"/>
          <p:cNvPicPr preferRelativeResize="0"/>
          <p:nvPr/>
        </p:nvPicPr>
        <p:blipFill>
          <a:blip r:embed="rId4">
            <a:alphaModFix/>
          </a:blip>
          <a:stretch>
            <a:fillRect/>
          </a:stretch>
        </p:blipFill>
        <p:spPr>
          <a:xfrm>
            <a:off x="2339825" y="880576"/>
            <a:ext cx="817725" cy="817725"/>
          </a:xfrm>
          <a:prstGeom prst="rect">
            <a:avLst/>
          </a:prstGeom>
          <a:noFill/>
          <a:ln>
            <a:noFill/>
          </a:ln>
        </p:spPr>
      </p:pic>
      <p:sp>
        <p:nvSpPr>
          <p:cNvPr id="198" name="Google Shape;198;p20"/>
          <p:cNvSpPr txBox="1"/>
          <p:nvPr/>
        </p:nvSpPr>
        <p:spPr>
          <a:xfrm>
            <a:off x="2196050" y="1755200"/>
            <a:ext cx="2158500" cy="925500"/>
          </a:xfrm>
          <a:prstGeom prst="rect">
            <a:avLst/>
          </a:prstGeom>
          <a:noFill/>
          <a:ln>
            <a:noFill/>
          </a:ln>
        </p:spPr>
        <p:txBody>
          <a:bodyPr spcFirstLastPara="1" wrap="square" lIns="91425" tIns="91425" rIns="91425" bIns="91425" anchor="t" anchorCtr="0">
            <a:noAutofit/>
          </a:bodyPr>
          <a:lstStyle/>
          <a:p>
            <a:r>
              <a:rPr lang="fr" sz="1100"/>
              <a:t>Chaque cycle dure 2 min. Max. Itérez jusqu’à ce que votre solution passe le test de l’étape 3.</a:t>
            </a:r>
            <a:endParaRPr sz="1100"/>
          </a:p>
        </p:txBody>
      </p:sp>
      <p:sp>
        <p:nvSpPr>
          <p:cNvPr id="199" name="Google Shape;199;p20"/>
          <p:cNvSpPr txBox="1"/>
          <p:nvPr/>
        </p:nvSpPr>
        <p:spPr>
          <a:xfrm>
            <a:off x="7627425" y="93000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algn="ctr"/>
            <a:r>
              <a:rPr lang="fr"/>
              <a:t>1</a:t>
            </a:r>
            <a:endParaRPr/>
          </a:p>
        </p:txBody>
      </p:sp>
      <p:sp>
        <p:nvSpPr>
          <p:cNvPr id="200" name="Google Shape;200;p20"/>
          <p:cNvSpPr txBox="1"/>
          <p:nvPr/>
        </p:nvSpPr>
        <p:spPr>
          <a:xfrm>
            <a:off x="9486400" y="337955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algn="ctr"/>
            <a:r>
              <a:rPr lang="fr"/>
              <a:t>2</a:t>
            </a:r>
            <a:endParaRPr/>
          </a:p>
        </p:txBody>
      </p:sp>
      <p:sp>
        <p:nvSpPr>
          <p:cNvPr id="201" name="Google Shape;201;p20"/>
          <p:cNvSpPr txBox="1"/>
          <p:nvPr/>
        </p:nvSpPr>
        <p:spPr>
          <a:xfrm>
            <a:off x="3406175" y="3102438"/>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algn="ctr"/>
            <a:r>
              <a:rPr lang="fr"/>
              <a:t>3</a:t>
            </a:r>
            <a:endParaRPr/>
          </a:p>
        </p:txBody>
      </p:sp>
      <p:sp>
        <p:nvSpPr>
          <p:cNvPr id="202" name="Google Shape;202;p20"/>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203" name="Google Shape;203;p20"/>
          <p:cNvSpPr txBox="1"/>
          <p:nvPr/>
        </p:nvSpPr>
        <p:spPr>
          <a:xfrm>
            <a:off x="5747950" y="0"/>
            <a:ext cx="4781700" cy="412800"/>
          </a:xfrm>
          <a:prstGeom prst="rect">
            <a:avLst/>
          </a:prstGeom>
          <a:noFill/>
          <a:ln>
            <a:noFill/>
          </a:ln>
        </p:spPr>
        <p:txBody>
          <a:bodyPr spcFirstLastPara="1" wrap="square" lIns="91425" tIns="91425" rIns="91425" bIns="91425" anchor="t" anchorCtr="0">
            <a:noAutofit/>
          </a:bodyPr>
          <a:lstStyle/>
          <a:p>
            <a:r>
              <a:rPr lang="fr"/>
              <a:t> Créé par : </a:t>
            </a:r>
            <a:r>
              <a:rPr lang="fr" sz="1800" b="1" i="1">
                <a:solidFill>
                  <a:srgbClr val="3C78D8"/>
                </a:solidFill>
                <a:latin typeface="Caveat"/>
                <a:ea typeface="Caveat"/>
                <a:cs typeface="Caveat"/>
                <a:sym typeface="Caveat"/>
              </a:rPr>
              <a:t>Caroline Verdon, Dir Marketing Gym Sports</a:t>
            </a:r>
            <a:endParaRPr sz="1800" b="1" i="1">
              <a:solidFill>
                <a:srgbClr val="3C78D8"/>
              </a:solidFill>
              <a:latin typeface="Caveat"/>
              <a:ea typeface="Caveat"/>
              <a:cs typeface="Caveat"/>
              <a:sym typeface="Caveat"/>
            </a:endParaRPr>
          </a:p>
        </p:txBody>
      </p:sp>
      <p:sp>
        <p:nvSpPr>
          <p:cNvPr id="204" name="Google Shape;204;p20"/>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r>
              <a:rPr lang="fr"/>
              <a:t>Date : 	   _____</a:t>
            </a:r>
            <a:r>
              <a:rPr lang="fr" sz="1800" b="1" i="1">
                <a:solidFill>
                  <a:srgbClr val="3C78D8"/>
                </a:solidFill>
                <a:latin typeface="Caveat"/>
                <a:ea typeface="Caveat"/>
                <a:cs typeface="Caveat"/>
                <a:sym typeface="Caveat"/>
              </a:rPr>
              <a:t>15 Mai</a:t>
            </a:r>
            <a:r>
              <a:rPr lang="fr"/>
              <a:t>_____</a:t>
            </a:r>
            <a:endParaRPr/>
          </a:p>
        </p:txBody>
      </p:sp>
      <p:sp>
        <p:nvSpPr>
          <p:cNvPr id="205" name="Google Shape;205;p20"/>
          <p:cNvSpPr txBox="1"/>
          <p:nvPr/>
        </p:nvSpPr>
        <p:spPr>
          <a:xfrm>
            <a:off x="2157675" y="3270275"/>
            <a:ext cx="1719000" cy="2394000"/>
          </a:xfrm>
          <a:prstGeom prst="rect">
            <a:avLst/>
          </a:prstGeom>
          <a:noFill/>
          <a:ln>
            <a:noFill/>
          </a:ln>
        </p:spPr>
        <p:txBody>
          <a:bodyPr spcFirstLastPara="1" wrap="square" lIns="91425" tIns="91425" rIns="91425" bIns="91425" anchor="t" anchorCtr="0">
            <a:noAutofit/>
          </a:bodyPr>
          <a:lstStyle/>
          <a:p>
            <a:r>
              <a:rPr lang="fr" sz="1300" b="1" i="1">
                <a:solidFill>
                  <a:srgbClr val="3C78D8"/>
                </a:solidFill>
                <a:latin typeface="Caveat"/>
                <a:ea typeface="Caveat"/>
                <a:cs typeface="Caveat"/>
                <a:sym typeface="Caveat"/>
              </a:rPr>
              <a:t>Mon idée: </a:t>
            </a:r>
            <a:endParaRPr sz="1300" b="1" i="1">
              <a:solidFill>
                <a:srgbClr val="3C78D8"/>
              </a:solidFill>
              <a:latin typeface="Caveat"/>
              <a:ea typeface="Caveat"/>
              <a:cs typeface="Caveat"/>
              <a:sym typeface="Caveat"/>
            </a:endParaRPr>
          </a:p>
          <a:p>
            <a:r>
              <a:rPr lang="fr" sz="1300" b="1" i="1">
                <a:solidFill>
                  <a:srgbClr val="3C78D8"/>
                </a:solidFill>
                <a:latin typeface="Caveat"/>
                <a:ea typeface="Caveat"/>
                <a:cs typeface="Caveat"/>
                <a:sym typeface="Caveat"/>
              </a:rPr>
              <a:t>un plan de coaching augmenté.</a:t>
            </a:r>
            <a:r>
              <a:rPr lang="fr" sz="1200" b="1" i="1">
                <a:solidFill>
                  <a:srgbClr val="3C78D8"/>
                </a:solidFill>
                <a:latin typeface="Caveat"/>
                <a:ea typeface="Caveat"/>
                <a:cs typeface="Caveat"/>
                <a:sym typeface="Caveat"/>
              </a:rPr>
              <a:t> Les clients reçoivent des recommandations de fitness en fonction de leurs objectifs et de leurs performances .</a:t>
            </a:r>
            <a:endParaRPr sz="1200" b="1" i="1">
              <a:solidFill>
                <a:srgbClr val="3C78D8"/>
              </a:solidFill>
              <a:latin typeface="Caveat"/>
              <a:ea typeface="Caveat"/>
              <a:cs typeface="Caveat"/>
              <a:sym typeface="Caveat"/>
            </a:endParaRPr>
          </a:p>
          <a:p>
            <a:r>
              <a:rPr lang="fr" sz="1200" b="1" i="1">
                <a:solidFill>
                  <a:srgbClr val="3C78D8"/>
                </a:solidFill>
                <a:latin typeface="Caveat"/>
                <a:ea typeface="Caveat"/>
                <a:cs typeface="Caveat"/>
                <a:sym typeface="Caveat"/>
              </a:rPr>
              <a:t>- service premium sur abonnement</a:t>
            </a:r>
            <a:endParaRPr sz="1200" b="1" i="1">
              <a:solidFill>
                <a:srgbClr val="3C78D8"/>
              </a:solidFill>
              <a:latin typeface="Caveat"/>
              <a:ea typeface="Caveat"/>
              <a:cs typeface="Caveat"/>
              <a:sym typeface="Caveat"/>
            </a:endParaRPr>
          </a:p>
          <a:p>
            <a:r>
              <a:rPr lang="fr" sz="1200" b="1" i="1">
                <a:solidFill>
                  <a:srgbClr val="3C78D8"/>
                </a:solidFill>
                <a:latin typeface="Caveat"/>
                <a:ea typeface="Caveat"/>
                <a:cs typeface="Caveat"/>
                <a:sym typeface="Caveat"/>
              </a:rPr>
              <a:t>- différenciant car très personnalisé.</a:t>
            </a:r>
            <a:endParaRPr sz="1200" b="1" i="1">
              <a:solidFill>
                <a:srgbClr val="3C78D8"/>
              </a:solidFill>
              <a:latin typeface="Caveat"/>
              <a:ea typeface="Caveat"/>
              <a:cs typeface="Caveat"/>
              <a:sym typeface="Caveat"/>
            </a:endParaRPr>
          </a:p>
        </p:txBody>
      </p:sp>
      <p:sp>
        <p:nvSpPr>
          <p:cNvPr id="206" name="Google Shape;206;p20"/>
          <p:cNvSpPr txBox="1"/>
          <p:nvPr/>
        </p:nvSpPr>
        <p:spPr>
          <a:xfrm>
            <a:off x="8235225" y="921725"/>
            <a:ext cx="2047200" cy="1314900"/>
          </a:xfrm>
          <a:prstGeom prst="rect">
            <a:avLst/>
          </a:prstGeom>
          <a:noFill/>
          <a:ln>
            <a:noFill/>
          </a:ln>
        </p:spPr>
        <p:txBody>
          <a:bodyPr spcFirstLastPara="1" wrap="square" lIns="91425" tIns="91425" rIns="91425" bIns="91425" anchor="ctr" anchorCtr="0">
            <a:noAutofit/>
          </a:bodyPr>
          <a:lstStyle/>
          <a:p>
            <a:r>
              <a:rPr lang="fr" sz="1800" b="1" i="1">
                <a:solidFill>
                  <a:srgbClr val="3C78D8"/>
                </a:solidFill>
                <a:latin typeface="Caveat"/>
                <a:ea typeface="Caveat"/>
                <a:cs typeface="Caveat"/>
                <a:sym typeface="Caveat"/>
              </a:rPr>
              <a:t>1- Machines sportives</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2- Mensurations via body scan</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3- Google Fit / Apple Health</a:t>
            </a:r>
            <a:endParaRPr sz="1800" b="1" i="1">
              <a:solidFill>
                <a:srgbClr val="3C78D8"/>
              </a:solidFill>
              <a:latin typeface="Caveat"/>
              <a:ea typeface="Caveat"/>
              <a:cs typeface="Caveat"/>
              <a:sym typeface="Caveat"/>
            </a:endParaRPr>
          </a:p>
          <a:p>
            <a:endParaRPr sz="1800" b="1" i="1">
              <a:solidFill>
                <a:srgbClr val="3C78D8"/>
              </a:solidFill>
              <a:latin typeface="Caveat"/>
              <a:ea typeface="Caveat"/>
              <a:cs typeface="Caveat"/>
              <a:sym typeface="Caveat"/>
            </a:endParaRPr>
          </a:p>
        </p:txBody>
      </p:sp>
      <p:sp>
        <p:nvSpPr>
          <p:cNvPr id="207" name="Google Shape;207;p20"/>
          <p:cNvSpPr txBox="1"/>
          <p:nvPr/>
        </p:nvSpPr>
        <p:spPr>
          <a:xfrm>
            <a:off x="7794875" y="5457450"/>
            <a:ext cx="2487600" cy="925500"/>
          </a:xfrm>
          <a:prstGeom prst="rect">
            <a:avLst/>
          </a:prstGeom>
          <a:noFill/>
          <a:ln>
            <a:noFill/>
          </a:ln>
        </p:spPr>
        <p:txBody>
          <a:bodyPr spcFirstLastPara="1" wrap="square" lIns="91425" tIns="91425" rIns="91425" bIns="91425" anchor="ctr" anchorCtr="0">
            <a:noAutofit/>
          </a:bodyPr>
          <a:lstStyle/>
          <a:p>
            <a:r>
              <a:rPr lang="fr" sz="1200" b="1" i="1">
                <a:solidFill>
                  <a:srgbClr val="3C78D8"/>
                </a:solidFill>
                <a:latin typeface="Caveat"/>
                <a:ea typeface="Caveat"/>
                <a:cs typeface="Caveat"/>
                <a:sym typeface="Caveat"/>
              </a:rPr>
              <a:t>- Suggestion : recommandation d’activités</a:t>
            </a:r>
            <a:endParaRPr sz="1200" b="1" i="1">
              <a:solidFill>
                <a:srgbClr val="3C78D8"/>
              </a:solidFill>
              <a:latin typeface="Caveat"/>
              <a:ea typeface="Caveat"/>
              <a:cs typeface="Caveat"/>
              <a:sym typeface="Caveat"/>
            </a:endParaRPr>
          </a:p>
          <a:p>
            <a:r>
              <a:rPr lang="fr" sz="1200" b="1" i="1">
                <a:solidFill>
                  <a:srgbClr val="3C78D8"/>
                </a:solidFill>
                <a:latin typeface="Caveat"/>
                <a:ea typeface="Caveat"/>
                <a:cs typeface="Caveat"/>
                <a:sym typeface="Caveat"/>
              </a:rPr>
              <a:t>- Comparaison :  se benchmarker aux autres membres</a:t>
            </a:r>
            <a:endParaRPr sz="1200" b="1" i="1">
              <a:solidFill>
                <a:srgbClr val="3C78D8"/>
              </a:solidFill>
              <a:latin typeface="Caveat"/>
              <a:ea typeface="Caveat"/>
              <a:cs typeface="Caveat"/>
              <a:sym typeface="Caveat"/>
            </a:endParaRPr>
          </a:p>
          <a:p>
            <a:r>
              <a:rPr lang="fr" sz="1200" b="1" i="1">
                <a:solidFill>
                  <a:srgbClr val="3C78D8"/>
                </a:solidFill>
                <a:latin typeface="Caveat"/>
                <a:ea typeface="Caveat"/>
                <a:cs typeface="Caveat"/>
                <a:sym typeface="Caveat"/>
              </a:rPr>
              <a:t>- Segmentation : définition de profils types de membres</a:t>
            </a:r>
            <a:endParaRPr sz="1200" b="1" i="1">
              <a:solidFill>
                <a:srgbClr val="3C78D8"/>
              </a:solidFill>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p:nvPr/>
        </p:nvSpPr>
        <p:spPr>
          <a:xfrm>
            <a:off x="1997850" y="69632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fr"/>
              <a:t> </a:t>
            </a:r>
            <a:endParaRPr/>
          </a:p>
        </p:txBody>
      </p:sp>
      <p:sp>
        <p:nvSpPr>
          <p:cNvPr id="213" name="Google Shape;213;p21"/>
          <p:cNvSpPr txBox="1"/>
          <p:nvPr/>
        </p:nvSpPr>
        <p:spPr>
          <a:xfrm>
            <a:off x="1962075" y="0"/>
            <a:ext cx="4263000" cy="672600"/>
          </a:xfrm>
          <a:prstGeom prst="rect">
            <a:avLst/>
          </a:prstGeom>
          <a:noFill/>
          <a:ln>
            <a:noFill/>
          </a:ln>
        </p:spPr>
        <p:txBody>
          <a:bodyPr spcFirstLastPara="1" wrap="square" lIns="91425" tIns="91425" rIns="91425" bIns="91425" anchor="t" anchorCtr="0">
            <a:noAutofit/>
          </a:bodyPr>
          <a:lstStyle/>
          <a:p>
            <a:r>
              <a:rPr lang="fr" sz="1600" b="1"/>
              <a:t>Canvas #08</a:t>
            </a:r>
            <a:endParaRPr sz="1600" b="1"/>
          </a:p>
          <a:p>
            <a:r>
              <a:rPr lang="fr" sz="1600" b="1"/>
              <a:t>La cartographie de valeur</a:t>
            </a:r>
            <a:endParaRPr sz="1600" b="1"/>
          </a:p>
        </p:txBody>
      </p:sp>
      <p:sp>
        <p:nvSpPr>
          <p:cNvPr id="214" name="Google Shape;214;p21"/>
          <p:cNvSpPr txBox="1"/>
          <p:nvPr/>
        </p:nvSpPr>
        <p:spPr>
          <a:xfrm>
            <a:off x="3981450" y="2670850"/>
            <a:ext cx="4729200" cy="1794300"/>
          </a:xfrm>
          <a:prstGeom prst="rect">
            <a:avLst/>
          </a:prstGeom>
          <a:noFill/>
          <a:ln w="952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r>
              <a:rPr lang="fr"/>
              <a:t>La solution est… </a:t>
            </a:r>
            <a:r>
              <a:rPr lang="fr" sz="1700" b="1" i="1">
                <a:solidFill>
                  <a:srgbClr val="3C78D8"/>
                </a:solidFill>
                <a:highlight>
                  <a:srgbClr val="F4CCCC"/>
                </a:highlight>
                <a:latin typeface="Caveat"/>
                <a:ea typeface="Caveat"/>
                <a:cs typeface="Caveat"/>
                <a:sym typeface="Caveat"/>
              </a:rPr>
              <a:t>un plan de coaching augmenté.</a:t>
            </a:r>
            <a:endParaRPr sz="1700" b="1" i="1">
              <a:solidFill>
                <a:srgbClr val="3C78D8"/>
              </a:solidFill>
              <a:highlight>
                <a:srgbClr val="F4CCCC"/>
              </a:highlight>
              <a:latin typeface="Caveat"/>
              <a:ea typeface="Caveat"/>
              <a:cs typeface="Caveat"/>
              <a:sym typeface="Caveat"/>
            </a:endParaRPr>
          </a:p>
          <a:p>
            <a:r>
              <a:rPr lang="fr" sz="1800" b="1" i="1">
                <a:solidFill>
                  <a:srgbClr val="3C78D8"/>
                </a:solidFill>
                <a:latin typeface="Caveat"/>
                <a:ea typeface="Caveat"/>
                <a:cs typeface="Caveat"/>
                <a:sym typeface="Caveat"/>
              </a:rPr>
              <a:t>- une application mobile / web</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 qui fournit un plan de coaching personnalisé</a:t>
            </a:r>
            <a:endParaRPr sz="1800" b="1" i="1">
              <a:solidFill>
                <a:srgbClr val="3C78D8"/>
              </a:solidFill>
              <a:latin typeface="Caveat"/>
              <a:ea typeface="Caveat"/>
              <a:cs typeface="Caveat"/>
              <a:sym typeface="Caveat"/>
            </a:endParaRPr>
          </a:p>
          <a:p>
            <a:r>
              <a:rPr lang="fr" sz="1800" b="1" i="1">
                <a:solidFill>
                  <a:srgbClr val="3C78D8"/>
                </a:solidFill>
                <a:latin typeface="Caveat"/>
                <a:ea typeface="Caveat"/>
                <a:cs typeface="Caveat"/>
                <a:sym typeface="Caveat"/>
              </a:rPr>
              <a:t>- et des relances / recos / feedback sur mesure grâce à la mesure de l’utilisation des machines via IOT  / RFID</a:t>
            </a:r>
            <a:endParaRPr sz="1800" b="1" i="1">
              <a:solidFill>
                <a:srgbClr val="3C78D8"/>
              </a:solidFill>
              <a:latin typeface="Caveat"/>
              <a:ea typeface="Caveat"/>
              <a:cs typeface="Caveat"/>
              <a:sym typeface="Caveat"/>
            </a:endParaRPr>
          </a:p>
          <a:p>
            <a:pPr>
              <a:buClr>
                <a:schemeClr val="dk1"/>
              </a:buClr>
              <a:buSzPts val="1100"/>
            </a:pPr>
            <a:r>
              <a:rPr lang="fr" sz="1800" b="1" i="1">
                <a:solidFill>
                  <a:srgbClr val="3C78D8"/>
                </a:solidFill>
                <a:latin typeface="Caveat"/>
                <a:ea typeface="Caveat"/>
                <a:cs typeface="Caveat"/>
                <a:sym typeface="Caveat"/>
              </a:rPr>
              <a:t>-&gt; encouragement à poursuivre la relation au club</a:t>
            </a:r>
            <a:endParaRPr sz="1700" b="1" i="1">
              <a:solidFill>
                <a:srgbClr val="3C78D8"/>
              </a:solidFill>
              <a:latin typeface="Caveat"/>
              <a:ea typeface="Caveat"/>
              <a:cs typeface="Caveat"/>
              <a:sym typeface="Caveat"/>
            </a:endParaRPr>
          </a:p>
        </p:txBody>
      </p:sp>
      <p:sp>
        <p:nvSpPr>
          <p:cNvPr id="215" name="Google Shape;215;p21"/>
          <p:cNvSpPr/>
          <p:nvPr/>
        </p:nvSpPr>
        <p:spPr>
          <a:xfrm rot="-8100000">
            <a:off x="3752090" y="2247680"/>
            <a:ext cx="477721" cy="277893"/>
          </a:xfrm>
          <a:prstGeom prst="rightArrow">
            <a:avLst>
              <a:gd name="adj1" fmla="val 51312"/>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6" name="Google Shape;216;p21"/>
          <p:cNvSpPr txBox="1"/>
          <p:nvPr/>
        </p:nvSpPr>
        <p:spPr>
          <a:xfrm>
            <a:off x="2166950" y="790575"/>
            <a:ext cx="3648000" cy="1366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fr"/>
              <a:t>Elle facilite l’utilisation de ressources de cette façon :</a:t>
            </a:r>
            <a:endParaRPr/>
          </a:p>
          <a:p>
            <a:r>
              <a:rPr lang="fr" b="1" i="1">
                <a:solidFill>
                  <a:srgbClr val="3C78D8"/>
                </a:solidFill>
                <a:latin typeface="Caveat"/>
                <a:ea typeface="Caveat"/>
                <a:cs typeface="Caveat"/>
                <a:sym typeface="Caveat"/>
              </a:rPr>
              <a:t>-Fournit un plan personnalisé d’exercices : machines et emploi du temps.</a:t>
            </a:r>
            <a:endParaRPr b="1" i="1">
              <a:solidFill>
                <a:srgbClr val="3C78D8"/>
              </a:solidFill>
              <a:latin typeface="Caveat"/>
              <a:ea typeface="Caveat"/>
              <a:cs typeface="Caveat"/>
              <a:sym typeface="Caveat"/>
            </a:endParaRPr>
          </a:p>
          <a:p>
            <a:r>
              <a:rPr lang="fr" b="1" i="1">
                <a:solidFill>
                  <a:srgbClr val="3C78D8"/>
                </a:solidFill>
                <a:latin typeface="Caveat"/>
                <a:ea typeface="Caveat"/>
                <a:cs typeface="Caveat"/>
                <a:sym typeface="Caveat"/>
              </a:rPr>
              <a:t>-Accompagne l’utilisatrice dans le maniement des machines sportives</a:t>
            </a:r>
            <a:endParaRPr b="1" i="1">
              <a:solidFill>
                <a:srgbClr val="3C78D8"/>
              </a:solidFill>
              <a:latin typeface="Caveat"/>
              <a:ea typeface="Caveat"/>
              <a:cs typeface="Caveat"/>
              <a:sym typeface="Caveat"/>
            </a:endParaRPr>
          </a:p>
        </p:txBody>
      </p:sp>
      <p:sp>
        <p:nvSpPr>
          <p:cNvPr id="217" name="Google Shape;217;p21"/>
          <p:cNvSpPr txBox="1"/>
          <p:nvPr/>
        </p:nvSpPr>
        <p:spPr>
          <a:xfrm>
            <a:off x="6166600" y="790575"/>
            <a:ext cx="3925200" cy="1366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fr"/>
              <a:t>Elle aide l’utilisatrice à accomplir x et y car …</a:t>
            </a:r>
            <a:endParaRPr/>
          </a:p>
          <a:p>
            <a:r>
              <a:rPr lang="fr" b="1" i="1">
                <a:solidFill>
                  <a:srgbClr val="3C78D8"/>
                </a:solidFill>
                <a:latin typeface="Caveat"/>
                <a:ea typeface="Caveat"/>
                <a:cs typeface="Caveat"/>
                <a:sym typeface="Caveat"/>
              </a:rPr>
              <a:t>- définit un programme qui correspond aux attentes de l’utilisatrice (santé, fitness, bien être, musculation…)</a:t>
            </a:r>
            <a:endParaRPr b="1" i="1">
              <a:solidFill>
                <a:srgbClr val="3C78D8"/>
              </a:solidFill>
              <a:latin typeface="Caveat"/>
              <a:ea typeface="Caveat"/>
              <a:cs typeface="Caveat"/>
              <a:sym typeface="Caveat"/>
            </a:endParaRPr>
          </a:p>
          <a:p>
            <a:r>
              <a:rPr lang="fr" b="1" i="1">
                <a:solidFill>
                  <a:srgbClr val="3C78D8"/>
                </a:solidFill>
                <a:latin typeface="Caveat"/>
                <a:ea typeface="Caveat"/>
                <a:cs typeface="Caveat"/>
                <a:sym typeface="Caveat"/>
              </a:rPr>
              <a:t>- aide à rester motivée grâce aux relances / encouragements</a:t>
            </a:r>
            <a:br>
              <a:rPr lang="fr" b="1" i="1">
                <a:solidFill>
                  <a:srgbClr val="3C78D8"/>
                </a:solidFill>
                <a:latin typeface="Caveat"/>
                <a:ea typeface="Caveat"/>
                <a:cs typeface="Caveat"/>
                <a:sym typeface="Caveat"/>
              </a:rPr>
            </a:br>
            <a:r>
              <a:rPr lang="fr" b="1" i="1">
                <a:solidFill>
                  <a:srgbClr val="3C78D8"/>
                </a:solidFill>
                <a:latin typeface="Caveat"/>
                <a:ea typeface="Caveat"/>
                <a:cs typeface="Caveat"/>
                <a:sym typeface="Caveat"/>
              </a:rPr>
              <a:t>- aide à progresser / utiliser son temps au mieux grâce à un programme sur mesure et dématérialisé</a:t>
            </a:r>
            <a:endParaRPr b="1" i="1">
              <a:solidFill>
                <a:srgbClr val="3C78D8"/>
              </a:solidFill>
              <a:latin typeface="Caveat"/>
              <a:ea typeface="Caveat"/>
              <a:cs typeface="Caveat"/>
              <a:sym typeface="Caveat"/>
            </a:endParaRPr>
          </a:p>
          <a:p>
            <a:pPr>
              <a:buClr>
                <a:schemeClr val="dk1"/>
              </a:buClr>
              <a:buSzPts val="1100"/>
            </a:pPr>
            <a:endParaRPr b="1" i="1">
              <a:solidFill>
                <a:srgbClr val="3C78D8"/>
              </a:solidFill>
              <a:latin typeface="Caveat"/>
              <a:ea typeface="Caveat"/>
              <a:cs typeface="Caveat"/>
              <a:sym typeface="Caveat"/>
            </a:endParaRPr>
          </a:p>
        </p:txBody>
      </p:sp>
      <p:sp>
        <p:nvSpPr>
          <p:cNvPr id="218" name="Google Shape;218;p21"/>
          <p:cNvSpPr txBox="1"/>
          <p:nvPr/>
        </p:nvSpPr>
        <p:spPr>
          <a:xfrm>
            <a:off x="2130975" y="4814400"/>
            <a:ext cx="3925200" cy="15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fr"/>
              <a:t>Elle supprime ou relâche ces contraintes que subissait l’utilisatrice :</a:t>
            </a:r>
            <a:endParaRPr/>
          </a:p>
          <a:p>
            <a:pPr marL="457200" indent="-317500">
              <a:buSzPts val="1400"/>
              <a:buChar char="-"/>
            </a:pPr>
            <a:r>
              <a:rPr lang="fr" b="1" i="1">
                <a:solidFill>
                  <a:srgbClr val="3C78D8"/>
                </a:solidFill>
                <a:latin typeface="Caveat"/>
                <a:ea typeface="Caveat"/>
                <a:cs typeface="Caveat"/>
                <a:sym typeface="Caveat"/>
              </a:rPr>
              <a:t>Optimisation de son emploi du temps</a:t>
            </a:r>
            <a:endParaRPr b="1" i="1">
              <a:solidFill>
                <a:srgbClr val="3C78D8"/>
              </a:solidFill>
              <a:latin typeface="Caveat"/>
              <a:ea typeface="Caveat"/>
              <a:cs typeface="Caveat"/>
              <a:sym typeface="Caveat"/>
            </a:endParaRPr>
          </a:p>
          <a:p>
            <a:pPr marL="457200" indent="-317500">
              <a:buClr>
                <a:schemeClr val="dk1"/>
              </a:buClr>
              <a:buSzPts val="1400"/>
              <a:buChar char="-"/>
            </a:pPr>
            <a:r>
              <a:rPr lang="fr" b="1" i="1">
                <a:solidFill>
                  <a:srgbClr val="3C78D8"/>
                </a:solidFill>
                <a:latin typeface="Caveat"/>
                <a:ea typeface="Caveat"/>
                <a:cs typeface="Caveat"/>
                <a:sym typeface="Caveat"/>
              </a:rPr>
              <a:t>Dépense rationalisée : le suivi des performances permet de savoir que son abonnement est rentabilisé</a:t>
            </a:r>
            <a:endParaRPr b="1" i="1">
              <a:solidFill>
                <a:srgbClr val="3C78D8"/>
              </a:solidFill>
              <a:latin typeface="Caveat"/>
              <a:ea typeface="Caveat"/>
              <a:cs typeface="Caveat"/>
              <a:sym typeface="Caveat"/>
            </a:endParaRPr>
          </a:p>
          <a:p>
            <a:pPr marL="457200" indent="-317500">
              <a:buClr>
                <a:srgbClr val="3C78D8"/>
              </a:buClr>
              <a:buSzPts val="1400"/>
              <a:buFont typeface="Caveat"/>
              <a:buChar char="-"/>
            </a:pPr>
            <a:r>
              <a:rPr lang="fr" b="1" i="1">
                <a:solidFill>
                  <a:srgbClr val="3C78D8"/>
                </a:solidFill>
                <a:latin typeface="Caveat"/>
                <a:ea typeface="Caveat"/>
                <a:cs typeface="Caveat"/>
                <a:sym typeface="Caveat"/>
              </a:rPr>
              <a:t>Coach dématérialisé qui permet de faire des exercices à domicile ou dans toute salle du réseau  Gym Sports</a:t>
            </a:r>
            <a:endParaRPr b="1" i="1">
              <a:solidFill>
                <a:srgbClr val="3C78D8"/>
              </a:solidFill>
              <a:latin typeface="Caveat"/>
              <a:ea typeface="Caveat"/>
              <a:cs typeface="Caveat"/>
              <a:sym typeface="Caveat"/>
            </a:endParaRPr>
          </a:p>
        </p:txBody>
      </p:sp>
      <p:sp>
        <p:nvSpPr>
          <p:cNvPr id="219" name="Google Shape;219;p21"/>
          <p:cNvSpPr txBox="1"/>
          <p:nvPr/>
        </p:nvSpPr>
        <p:spPr>
          <a:xfrm>
            <a:off x="6225075" y="4814450"/>
            <a:ext cx="3925200" cy="15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fr"/>
              <a:t>La solution aide l’utilisatrice à obtenir de meilleures performances sur ces KPIs :</a:t>
            </a:r>
            <a:endParaRPr/>
          </a:p>
          <a:p>
            <a:endParaRPr/>
          </a:p>
          <a:p>
            <a:pPr marL="457200" indent="-317500">
              <a:buSzPts val="1400"/>
              <a:buChar char="-"/>
            </a:pPr>
            <a:r>
              <a:rPr lang="fr" b="1" i="1">
                <a:solidFill>
                  <a:srgbClr val="3C78D8"/>
                </a:solidFill>
                <a:latin typeface="Caveat"/>
                <a:ea typeface="Caveat"/>
                <a:cs typeface="Caveat"/>
                <a:sym typeface="Caveat"/>
              </a:rPr>
              <a:t>Performances  (sportives, de santé, etc.)</a:t>
            </a:r>
            <a:endParaRPr b="1" i="1">
              <a:solidFill>
                <a:srgbClr val="3C78D8"/>
              </a:solidFill>
              <a:latin typeface="Caveat"/>
              <a:ea typeface="Caveat"/>
              <a:cs typeface="Caveat"/>
              <a:sym typeface="Caveat"/>
            </a:endParaRPr>
          </a:p>
          <a:p>
            <a:pPr marL="457200" indent="-317500">
              <a:buSzPts val="1400"/>
              <a:buChar char="-"/>
            </a:pPr>
            <a:r>
              <a:rPr lang="fr" b="1" i="1">
                <a:solidFill>
                  <a:srgbClr val="3C78D8"/>
                </a:solidFill>
                <a:latin typeface="Caveat"/>
                <a:ea typeface="Caveat"/>
                <a:cs typeface="Caveat"/>
                <a:sym typeface="Caveat"/>
              </a:rPr>
              <a:t>Mensurations</a:t>
            </a:r>
            <a:endParaRPr b="1" i="1">
              <a:solidFill>
                <a:srgbClr val="3C78D8"/>
              </a:solidFill>
              <a:latin typeface="Caveat"/>
              <a:ea typeface="Caveat"/>
              <a:cs typeface="Caveat"/>
              <a:sym typeface="Caveat"/>
            </a:endParaRPr>
          </a:p>
          <a:p>
            <a:pPr marL="457200" indent="-317500">
              <a:buSzPts val="1400"/>
              <a:buChar char="-"/>
            </a:pPr>
            <a:r>
              <a:rPr lang="fr" b="1" i="1">
                <a:solidFill>
                  <a:srgbClr val="3C78D8"/>
                </a:solidFill>
                <a:latin typeface="Caveat"/>
                <a:ea typeface="Caveat"/>
                <a:cs typeface="Caveat"/>
                <a:sym typeface="Caveat"/>
              </a:rPr>
              <a:t>Assiduité de fréquentation de la salle</a:t>
            </a:r>
            <a:endParaRPr/>
          </a:p>
        </p:txBody>
      </p:sp>
      <p:sp>
        <p:nvSpPr>
          <p:cNvPr id="220" name="Google Shape;220;p21"/>
          <p:cNvSpPr/>
          <p:nvPr/>
        </p:nvSpPr>
        <p:spPr>
          <a:xfrm rot="-2127559">
            <a:off x="7078136" y="2266069"/>
            <a:ext cx="331480" cy="277704"/>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1" name="Google Shape;221;p21"/>
          <p:cNvSpPr/>
          <p:nvPr/>
        </p:nvSpPr>
        <p:spPr>
          <a:xfrm rot="2700000">
            <a:off x="6568089" y="4454354"/>
            <a:ext cx="347472"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2" name="Google Shape;222;p21"/>
          <p:cNvSpPr/>
          <p:nvPr/>
        </p:nvSpPr>
        <p:spPr>
          <a:xfrm rot="8100000">
            <a:off x="4769589" y="4454354"/>
            <a:ext cx="347472"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3" name="Google Shape;223;p21"/>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fr" sz="800" b="1"/>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224" name="Google Shape;224;p21"/>
          <p:cNvSpPr txBox="1"/>
          <p:nvPr/>
        </p:nvSpPr>
        <p:spPr>
          <a:xfrm>
            <a:off x="5949225" y="0"/>
            <a:ext cx="4781700" cy="412800"/>
          </a:xfrm>
          <a:prstGeom prst="rect">
            <a:avLst/>
          </a:prstGeom>
          <a:noFill/>
          <a:ln>
            <a:noFill/>
          </a:ln>
        </p:spPr>
        <p:txBody>
          <a:bodyPr spcFirstLastPara="1" wrap="square" lIns="91425" tIns="91425" rIns="91425" bIns="91425" anchor="t" anchorCtr="0">
            <a:noAutofit/>
          </a:bodyPr>
          <a:lstStyle/>
          <a:p>
            <a:r>
              <a:rPr lang="fr"/>
              <a:t> Créé par : </a:t>
            </a:r>
            <a:r>
              <a:rPr lang="fr" sz="1800" b="1" i="1">
                <a:solidFill>
                  <a:srgbClr val="3C78D8"/>
                </a:solidFill>
                <a:latin typeface="Caveat"/>
                <a:ea typeface="Caveat"/>
                <a:cs typeface="Caveat"/>
                <a:sym typeface="Caveat"/>
              </a:rPr>
              <a:t>Caroline Verdon, Dir Marketing Gym Sports</a:t>
            </a:r>
            <a:endParaRPr sz="1800" b="1" i="1">
              <a:solidFill>
                <a:srgbClr val="3C78D8"/>
              </a:solidFill>
              <a:latin typeface="Caveat"/>
              <a:ea typeface="Caveat"/>
              <a:cs typeface="Caveat"/>
              <a:sym typeface="Caveat"/>
            </a:endParaRPr>
          </a:p>
        </p:txBody>
      </p:sp>
      <p:sp>
        <p:nvSpPr>
          <p:cNvPr id="225" name="Google Shape;225;p21"/>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r>
              <a:rPr lang="fr"/>
              <a:t>Date : 	   _____</a:t>
            </a:r>
            <a:r>
              <a:rPr lang="fr" sz="1800" b="1" i="1">
                <a:solidFill>
                  <a:srgbClr val="3C78D8"/>
                </a:solidFill>
                <a:latin typeface="Caveat"/>
                <a:ea typeface="Caveat"/>
                <a:cs typeface="Caveat"/>
                <a:sym typeface="Caveat"/>
              </a:rPr>
              <a:t>15 Mai</a:t>
            </a:r>
            <a:r>
              <a:rPr lang="fr"/>
              <a:t>_____</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3132</Words>
  <Application>Microsoft Office PowerPoint</Application>
  <PresentationFormat>Grand écran</PresentationFormat>
  <Paragraphs>340</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Caveat</vt:lpstr>
      <vt:lpstr>Century Gothic</vt:lpstr>
      <vt:lpstr>Roboto</vt:lpstr>
      <vt:lpstr>Simple Light</vt:lpstr>
      <vt:lpstr>Gym Sports : description du cas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Sports : description du cas</dc:title>
  <cp:lastModifiedBy>LEVALLOIS Clément</cp:lastModifiedBy>
  <cp:revision>1</cp:revision>
  <dcterms:modified xsi:type="dcterms:W3CDTF">2020-05-15T17:06:26Z</dcterms:modified>
</cp:coreProperties>
</file>