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E7CAA3-9B1A-4DFF-A5A4-CB7AF06DA902}">
  <a:tblStyle styleId="{E6E7CAA3-9B1A-4DFF-A5A4-CB7AF06DA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ED5BECF-DD01-4F81-973B-3C7ABF384272}"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lyon.github.io/mk99/generated-html/GDPR-fr.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4dfec32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dfec3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2d579523a_2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2d579523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2d579523a_3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2d579523a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description détaillée de ces “problèmes à résoudre” va orienter notre réflexion sur le type de solutions que nous proposerons.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2d579523a_2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2d579523a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2d579523a_3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2d579523a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indent="0" lvl="0" marL="0" rtl="0" algn="l">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2"/>
              </a:rPr>
              <a:t>https://emlyon.github.io/mk99/generated-html/GDPR-fr.html</a:t>
            </a:r>
            <a:r>
              <a:rPr lang="f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03d2a6ee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203d2a6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2d579523a_14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2d579523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t>
            </a:r>
            <a:r>
              <a:rPr lang="fr"/>
              <a:t>aisément</a:t>
            </a:r>
            <a:r>
              <a:rPr lang="fr"/>
              <a: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2d579523a_39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2d579523a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solution élaborée au canevas précédent demande à être finement spécifiée. Ce canevas vous aide à identifier les </a:t>
            </a:r>
            <a:r>
              <a:rPr lang="fr"/>
              <a:t>multiples</a:t>
            </a:r>
            <a:r>
              <a:rPr lang="fr"/>
              <a:t> voies par lesquelles votre solution vient apporter apporter de la valeur à l’utilisateur final.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indent="-298450" lvl="0" marL="457200" rtl="0" algn="l">
              <a:spcBef>
                <a:spcPts val="0"/>
              </a:spcBef>
              <a:spcAft>
                <a:spcPts val="0"/>
              </a:spcAft>
              <a:buSzPts val="1100"/>
              <a:buChar char="-"/>
            </a:pPr>
            <a:r>
              <a:rPr lang="fr"/>
              <a:t>Case en haut à gauche : expliquez en quoi la solution vient aider l’utilisatrice à accomplir / réaliser le service</a:t>
            </a:r>
            <a:endParaRPr/>
          </a:p>
          <a:p>
            <a:pPr indent="-298450" lvl="0" marL="457200" rtl="0" algn="l">
              <a:spcBef>
                <a:spcPts val="0"/>
              </a:spcBef>
              <a:spcAft>
                <a:spcPts val="0"/>
              </a:spcAft>
              <a:buSzPts val="1100"/>
              <a:buChar char="-"/>
            </a:pPr>
            <a:r>
              <a:rPr lang="fr"/>
              <a:t>Case en bas à gauche : les contraintes identifiées dans le canevas #4 doivent trouver ici une forme de solution</a:t>
            </a:r>
            <a:endParaRPr/>
          </a:p>
          <a:p>
            <a:pPr indent="-298450" lvl="0" marL="457200" rtl="0" algn="l">
              <a:spcBef>
                <a:spcPts val="0"/>
              </a:spcBef>
              <a:spcAft>
                <a:spcPts val="0"/>
              </a:spcAft>
              <a:buSzPts val="1100"/>
              <a:buChar char="-"/>
            </a:pPr>
            <a:r>
              <a:rPr lang="fr"/>
              <a:t>Case en haut à droite : en quoi les aspirations de l’utilisatrice sont elles rendues réalisables par votre solution?</a:t>
            </a:r>
            <a:endParaRPr/>
          </a:p>
          <a:p>
            <a:pPr indent="-298450" lvl="0" marL="457200" rtl="0" algn="l">
              <a:spcBef>
                <a:spcPts val="0"/>
              </a:spcBef>
              <a:spcAft>
                <a:spcPts val="0"/>
              </a:spcAft>
              <a:buSzPts val="1100"/>
              <a:buChar char="-"/>
            </a:pPr>
            <a:r>
              <a:rPr lang="fr"/>
              <a:t>Case en bas à droite : définissez des indicateurs objectifs sur lesquels votre utilisateur pourra mesurer ses progrès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42d579523a_1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2d579523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42d579523a_10_0:notes"/>
          <p:cNvSpPr/>
          <p:nvPr>
            <p:ph idx="2" type="sldImg"/>
          </p:nvPr>
        </p:nvSpPr>
        <p:spPr>
          <a:xfrm>
            <a:off x="114329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2d579523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203d2a6ee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203d2a6e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c2076001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c20760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20760017_1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2076001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20760017_1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2076001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20760017_1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2076001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2d57952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d5795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20760017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2076001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2d579523a_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d5795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24f6890e6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4f6890e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hyperlink" Target="https://ddbm.github.io/main/" TargetMode="External"/><Relationship Id="rId5" Type="http://schemas.openxmlformats.org/officeDocument/2006/relationships/hyperlink" Target="https://ddbm.github.io/main/" TargetMode="External"/><Relationship Id="rId6" Type="http://schemas.openxmlformats.org/officeDocument/2006/relationships/hyperlink" Target="https://ddbm.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2.png"/><Relationship Id="rId13" Type="http://schemas.openxmlformats.org/officeDocument/2006/relationships/image" Target="../media/image15.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python.langchain.com/" TargetMode="External"/><Relationship Id="rId4" Type="http://schemas.openxmlformats.org/officeDocument/2006/relationships/image" Target="../media/image4.jpg"/><Relationship Id="rId9"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pic>
        <p:nvPicPr>
          <p:cNvPr id="55" name="Google Shape;55;p13"/>
          <p:cNvPicPr preferRelativeResize="0"/>
          <p:nvPr/>
        </p:nvPicPr>
        <p:blipFill>
          <a:blip r:embed="rId3">
            <a:alphaModFix/>
          </a:blip>
          <a:stretch>
            <a:fillRect/>
          </a:stretch>
        </p:blipFill>
        <p:spPr>
          <a:xfrm>
            <a:off x="-183900" y="-54425"/>
            <a:ext cx="9571050" cy="6380700"/>
          </a:xfrm>
          <a:prstGeom prst="rect">
            <a:avLst/>
          </a:prstGeom>
          <a:noFill/>
          <a:ln>
            <a:noFill/>
          </a:ln>
        </p:spPr>
      </p:pic>
      <p:sp>
        <p:nvSpPr>
          <p:cNvPr id="56" name="Google Shape;56;p13"/>
          <p:cNvSpPr txBox="1"/>
          <p:nvPr/>
        </p:nvSpPr>
        <p:spPr>
          <a:xfrm>
            <a:off x="-428675" y="-154900"/>
            <a:ext cx="4584600" cy="183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fr" sz="9600" u="none" cap="none" strike="noStrike">
                <a:solidFill>
                  <a:srgbClr val="0070C0"/>
                </a:solidFill>
                <a:latin typeface="Calibri"/>
                <a:ea typeface="Calibri"/>
                <a:cs typeface="Calibri"/>
                <a:sym typeface="Calibri"/>
              </a:rPr>
              <a:t>D</a:t>
            </a:r>
            <a:r>
              <a:rPr lang="fr" sz="9600">
                <a:solidFill>
                  <a:srgbClr val="0070C0"/>
                </a:solidFill>
                <a:latin typeface="Calibri"/>
                <a:ea typeface="Calibri"/>
                <a:cs typeface="Calibri"/>
                <a:sym typeface="Calibri"/>
              </a:rPr>
              <a:t>DBM</a:t>
            </a:r>
            <a:endParaRPr sz="9600">
              <a:solidFill>
                <a:srgbClr val="0070C0"/>
              </a:solidFill>
              <a:latin typeface="Calibri"/>
              <a:ea typeface="Calibri"/>
              <a:cs typeface="Calibri"/>
              <a:sym typeface="Calibri"/>
            </a:endParaRPr>
          </a:p>
        </p:txBody>
      </p:sp>
      <p:sp>
        <p:nvSpPr>
          <p:cNvPr id="57" name="Google Shape;57;p13"/>
          <p:cNvSpPr txBox="1"/>
          <p:nvPr/>
        </p:nvSpPr>
        <p:spPr>
          <a:xfrm>
            <a:off x="3872050" y="323050"/>
            <a:ext cx="45846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 sz="2400">
                <a:solidFill>
                  <a:srgbClr val="0070C0"/>
                </a:solidFill>
              </a:rPr>
              <a:t>Des canevas et une méthode</a:t>
            </a:r>
            <a:r>
              <a:rPr b="1" i="0" lang="fr" sz="1800" u="none" cap="none" strike="noStrike">
                <a:solidFill>
                  <a:srgbClr val="0070C0"/>
                </a:solidFill>
                <a:latin typeface="Arial"/>
                <a:ea typeface="Arial"/>
                <a:cs typeface="Arial"/>
                <a:sym typeface="Arial"/>
              </a:rPr>
              <a:t> </a:t>
            </a:r>
            <a:endParaRPr/>
          </a:p>
          <a:p>
            <a:pPr indent="0" lvl="0" marL="0" marR="0" rtl="0" algn="ctr">
              <a:spcBef>
                <a:spcPts val="0"/>
              </a:spcBef>
              <a:spcAft>
                <a:spcPts val="0"/>
              </a:spcAft>
              <a:buNone/>
            </a:pPr>
            <a:r>
              <a:rPr lang="fr" sz="1800">
                <a:solidFill>
                  <a:srgbClr val="0070C0"/>
                </a:solidFill>
              </a:rPr>
              <a:t>pour créer de la valeur par la donnée et l’IA</a:t>
            </a:r>
            <a:endParaRPr sz="1800"/>
          </a:p>
        </p:txBody>
      </p:sp>
      <p:sp>
        <p:nvSpPr>
          <p:cNvPr id="58" name="Google Shape;58;p13"/>
          <p:cNvSpPr txBox="1"/>
          <p:nvPr/>
        </p:nvSpPr>
        <p:spPr>
          <a:xfrm>
            <a:off x="-162000" y="5754973"/>
            <a:ext cx="9468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 sz="1600" u="sng">
                <a:solidFill>
                  <a:srgbClr val="FFFFFF"/>
                </a:solidFill>
                <a:latin typeface="Arial"/>
                <a:ea typeface="Arial"/>
                <a:cs typeface="Arial"/>
                <a:sym typeface="Arial"/>
                <a:hlinkClick r:id="rId4">
                  <a:extLst>
                    <a:ext uri="{A12FA001-AC4F-418D-AE19-62706E023703}">
                      <ahyp:hlinkClr val="tx"/>
                    </a:ext>
                  </a:extLst>
                </a:hlinkClick>
              </a:rPr>
              <a:t>https://</a:t>
            </a:r>
            <a:r>
              <a:rPr lang="fr" sz="1600" u="sng">
                <a:solidFill>
                  <a:srgbClr val="FFFFFF"/>
                </a:solidFill>
                <a:hlinkClick r:id="rId5">
                  <a:extLst>
                    <a:ext uri="{A12FA001-AC4F-418D-AE19-62706E023703}">
                      <ahyp:hlinkClr val="tx"/>
                    </a:ext>
                  </a:extLst>
                </a:hlinkClick>
              </a:rPr>
              <a:t>ddbm</a:t>
            </a:r>
            <a:r>
              <a:rPr lang="fr" sz="1600" u="sng">
                <a:solidFill>
                  <a:srgbClr val="FFFFFF"/>
                </a:solidFill>
                <a:latin typeface="Arial"/>
                <a:ea typeface="Arial"/>
                <a:cs typeface="Arial"/>
                <a:sym typeface="Arial"/>
                <a:hlinkClick r:id="rId6">
                  <a:extLst>
                    <a:ext uri="{A12FA001-AC4F-418D-AE19-62706E023703}">
                      <ahyp:hlinkClr val="tx"/>
                    </a:ext>
                  </a:extLst>
                </a:hlinkClick>
              </a:rPr>
              <a:t>.github.io/main/</a:t>
            </a:r>
            <a:r>
              <a:rPr lang="fr" sz="1600">
                <a:solidFill>
                  <a:srgbClr val="FFFFFF"/>
                </a:solidFill>
                <a:latin typeface="Arial"/>
                <a:ea typeface="Arial"/>
                <a:cs typeface="Arial"/>
                <a:sym typeface="Arial"/>
              </a:rPr>
              <a:t> </a:t>
            </a:r>
            <a:r>
              <a:rPr lang="fr" sz="1600">
                <a:solidFill>
                  <a:srgbClr val="FFFFFF"/>
                </a:solidFill>
              </a:rPr>
              <a:t>pour davantage de contenu</a:t>
            </a:r>
            <a:r>
              <a:rPr lang="fr" sz="1600">
                <a:solidFill>
                  <a:srgbClr val="FFFFFF"/>
                </a:solidFill>
                <a:latin typeface="Arial"/>
                <a:ea typeface="Arial"/>
                <a:cs typeface="Arial"/>
                <a:sym typeface="Arial"/>
              </a:rPr>
              <a:t>.</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p:nvPr/>
        </p:nvSpPr>
        <p:spPr>
          <a:xfrm>
            <a:off x="505500" y="867875"/>
            <a:ext cx="8196300" cy="55728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5776150" y="1472175"/>
            <a:ext cx="2572500" cy="282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776250" y="1387800"/>
            <a:ext cx="4701900" cy="3096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776250" y="4769475"/>
            <a:ext cx="7658100" cy="15054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438075" y="68550"/>
            <a:ext cx="74574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38761D"/>
                </a:solidFill>
              </a:rPr>
              <a:t>Canevas #03.2 (</a:t>
            </a:r>
            <a:r>
              <a:rPr b="1" lang="fr" sz="1600" u="sng">
                <a:solidFill>
                  <a:srgbClr val="38761D"/>
                </a:solidFill>
              </a:rPr>
              <a:t>version B2B</a:t>
            </a:r>
            <a:r>
              <a:rPr b="1" lang="fr" sz="1600">
                <a:solidFill>
                  <a:srgbClr val="38761D"/>
                </a:solidFill>
              </a:rPr>
              <a:t>) - Définir le profil d</a:t>
            </a:r>
            <a:r>
              <a:rPr b="1" lang="fr" sz="1600">
                <a:solidFill>
                  <a:srgbClr val="38761D"/>
                </a:solidFill>
              </a:rPr>
              <a:t>e l'utilisateur/trice</a:t>
            </a:r>
            <a:endParaRPr b="1" sz="1600">
              <a:solidFill>
                <a:srgbClr val="38761D"/>
              </a:solidFill>
            </a:endParaRPr>
          </a:p>
          <a:p>
            <a:pPr indent="0" lvl="0" marL="0" rtl="0" algn="l">
              <a:spcBef>
                <a:spcPts val="0"/>
              </a:spcBef>
              <a:spcAft>
                <a:spcPts val="0"/>
              </a:spcAft>
              <a:buNone/>
            </a:pPr>
            <a:r>
              <a:t/>
            </a:r>
            <a:endParaRPr b="1" sz="1600"/>
          </a:p>
        </p:txBody>
      </p:sp>
      <p:sp>
        <p:nvSpPr>
          <p:cNvPr id="178" name="Google Shape;178;p22"/>
          <p:cNvSpPr txBox="1"/>
          <p:nvPr/>
        </p:nvSpPr>
        <p:spPr>
          <a:xfrm>
            <a:off x="2380150" y="8678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________________________________________</a:t>
            </a:r>
            <a:endParaRPr/>
          </a:p>
        </p:txBody>
      </p:sp>
      <p:sp>
        <p:nvSpPr>
          <p:cNvPr id="179" name="Google Shape;179;p22"/>
          <p:cNvSpPr txBox="1"/>
          <p:nvPr/>
        </p:nvSpPr>
        <p:spPr>
          <a:xfrm>
            <a:off x="938450" y="1659550"/>
            <a:ext cx="47019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Age</a:t>
            </a:r>
            <a:r>
              <a:rPr lang="fr" sz="1100"/>
              <a:t> : 			 	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Genre :</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Emploi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Pays et ville de résidence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Formation </a:t>
            </a:r>
            <a:r>
              <a:rPr lang="fr" sz="1100"/>
              <a:t>: lycée / université / autre : 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Nb de langues parlées</a:t>
            </a:r>
            <a:r>
              <a:rPr lang="fr" sz="1100"/>
              <a:t> : 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Compétences digitales </a:t>
            </a:r>
            <a:r>
              <a:rPr lang="fr" sz="1100"/>
              <a:t>: Faibles / moyennes / élevées</a:t>
            </a:r>
            <a:endParaRPr sz="1100"/>
          </a:p>
        </p:txBody>
      </p:sp>
      <p:sp>
        <p:nvSpPr>
          <p:cNvPr id="180" name="Google Shape;180;p22"/>
          <p:cNvSpPr txBox="1"/>
          <p:nvPr/>
        </p:nvSpPr>
        <p:spPr>
          <a:xfrm>
            <a:off x="58837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Secteur d’activité</a:t>
            </a:r>
            <a:r>
              <a:rPr lang="fr" sz="1100"/>
              <a:t> : _____________</a:t>
            </a:r>
            <a:r>
              <a:rPr lang="fr" sz="1100"/>
              <a:t>	</a:t>
            </a:r>
            <a:endParaRPr sz="1100"/>
          </a:p>
          <a:p>
            <a:pPr indent="0" lvl="0" marL="0" rtl="0" algn="l">
              <a:spcBef>
                <a:spcPts val="0"/>
              </a:spcBef>
              <a:spcAft>
                <a:spcPts val="0"/>
              </a:spcAft>
              <a:buNone/>
            </a:pPr>
            <a:r>
              <a:rPr lang="fr" sz="1100"/>
              <a:t>	 </a:t>
            </a:r>
            <a:endParaRPr sz="1100"/>
          </a:p>
          <a:p>
            <a:pPr indent="0" lvl="0" marL="0" rtl="0" algn="l">
              <a:spcBef>
                <a:spcPts val="0"/>
              </a:spcBef>
              <a:spcAft>
                <a:spcPts val="0"/>
              </a:spcAft>
              <a:buNone/>
            </a:pPr>
            <a:r>
              <a:rPr b="1" lang="fr" sz="1100"/>
              <a:t>Intitulé du Poste </a:t>
            </a:r>
            <a:r>
              <a:rPr lang="fr" sz="1100"/>
              <a:t>: 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Ancienneté </a:t>
            </a:r>
            <a:r>
              <a:rPr lang="fr" sz="1100"/>
              <a:t>: 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Type de poste</a:t>
            </a:r>
            <a:r>
              <a:rPr lang="fr" sz="1100"/>
              <a:t> : Employé / Manager / VP / CxO</a:t>
            </a:r>
            <a:endParaRPr sz="1100"/>
          </a:p>
        </p:txBody>
      </p:sp>
      <p:sp>
        <p:nvSpPr>
          <p:cNvPr id="181" name="Google Shape;181;p22"/>
          <p:cNvSpPr txBox="1"/>
          <p:nvPr/>
        </p:nvSpPr>
        <p:spPr>
          <a:xfrm>
            <a:off x="950500" y="4603325"/>
            <a:ext cx="19671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Contexte Professionnel</a:t>
            </a:r>
            <a:endParaRPr b="1" i="1" sz="1100">
              <a:solidFill>
                <a:srgbClr val="38761D"/>
              </a:solidFill>
            </a:endParaRPr>
          </a:p>
        </p:txBody>
      </p:sp>
      <p:sp>
        <p:nvSpPr>
          <p:cNvPr id="182" name="Google Shape;182;p22"/>
          <p:cNvSpPr txBox="1"/>
          <p:nvPr/>
        </p:nvSpPr>
        <p:spPr>
          <a:xfrm>
            <a:off x="1136225" y="1238350"/>
            <a:ext cx="23451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Attributs socio-démographiques</a:t>
            </a:r>
            <a:endParaRPr b="1" i="1" sz="1100">
              <a:solidFill>
                <a:srgbClr val="38761D"/>
              </a:solidFill>
            </a:endParaRPr>
          </a:p>
        </p:txBody>
      </p:sp>
      <p:sp>
        <p:nvSpPr>
          <p:cNvPr id="183" name="Google Shape;183;p22"/>
          <p:cNvSpPr txBox="1"/>
          <p:nvPr/>
        </p:nvSpPr>
        <p:spPr>
          <a:xfrm>
            <a:off x="6112325" y="1314550"/>
            <a:ext cx="17832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Identité professionnelle</a:t>
            </a:r>
            <a:endParaRPr b="1" i="1" sz="1100">
              <a:solidFill>
                <a:srgbClr val="38761D"/>
              </a:solidFill>
            </a:endParaRPr>
          </a:p>
        </p:txBody>
      </p:sp>
      <p:sp>
        <p:nvSpPr>
          <p:cNvPr id="184" name="Google Shape;184;p22"/>
          <p:cNvSpPr txBox="1"/>
          <p:nvPr/>
        </p:nvSpPr>
        <p:spPr>
          <a:xfrm>
            <a:off x="776259" y="5000948"/>
            <a:ext cx="5472900" cy="1294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 sz="1100">
                <a:solidFill>
                  <a:srgbClr val="000000"/>
                </a:solidFill>
              </a:rPr>
              <a:t>A accès à</a:t>
            </a:r>
            <a:r>
              <a:rPr lang="fr" sz="1100">
                <a:solidFill>
                  <a:srgbClr val="000000"/>
                </a:solidFill>
              </a:rPr>
              <a:t> : </a:t>
            </a:r>
            <a:r>
              <a:rPr i="1" lang="fr" sz="1100">
                <a:solidFill>
                  <a:srgbClr val="000000"/>
                </a:solidFill>
              </a:rPr>
              <a:t>un ordinateur / smartphone / tablette / autre</a:t>
            </a:r>
            <a:endParaRPr sz="1100"/>
          </a:p>
          <a:p>
            <a:pPr indent="0" lvl="0" marL="0" marR="0" rtl="0" algn="l">
              <a:spcBef>
                <a:spcPts val="1800"/>
              </a:spcBef>
              <a:spcAft>
                <a:spcPts val="0"/>
              </a:spcAft>
              <a:buNone/>
            </a:pPr>
            <a:r>
              <a:rPr b="1" lang="fr" sz="1100">
                <a:solidFill>
                  <a:srgbClr val="000000"/>
                </a:solidFill>
              </a:rPr>
              <a:t>Participe aux décisions d’investissement </a:t>
            </a:r>
            <a:r>
              <a:rPr lang="fr" sz="1100">
                <a:solidFill>
                  <a:srgbClr val="000000"/>
                </a:solidFill>
              </a:rPr>
              <a:t>: OUI / NON</a:t>
            </a:r>
            <a:endParaRPr sz="1100">
              <a:solidFill>
                <a:srgbClr val="000000"/>
              </a:solidFill>
            </a:endParaRPr>
          </a:p>
          <a:p>
            <a:pPr indent="0" lvl="0" marL="0" marR="0" rtl="0" algn="l">
              <a:spcBef>
                <a:spcPts val="1800"/>
              </a:spcBef>
              <a:spcAft>
                <a:spcPts val="1800"/>
              </a:spcAft>
              <a:buNone/>
            </a:pPr>
            <a:r>
              <a:rPr b="1" lang="fr" sz="1100">
                <a:solidFill>
                  <a:srgbClr val="000000"/>
                </a:solidFill>
              </a:rPr>
              <a:t>Peut engager des dépenses opérationnelles</a:t>
            </a:r>
            <a:r>
              <a:rPr lang="fr" sz="1100">
                <a:solidFill>
                  <a:srgbClr val="000000"/>
                </a:solidFill>
              </a:rPr>
              <a:t> :   OUI / NON</a:t>
            </a:r>
            <a:endParaRPr sz="1100">
              <a:solidFill>
                <a:srgbClr val="000000"/>
              </a:solidFill>
            </a:endParaRPr>
          </a:p>
        </p:txBody>
      </p:sp>
      <p:sp>
        <p:nvSpPr>
          <p:cNvPr id="185" name="Google Shape;185;p22"/>
          <p:cNvSpPr txBox="1"/>
          <p:nvPr/>
        </p:nvSpPr>
        <p:spPr>
          <a:xfrm>
            <a:off x="4897875" y="4862625"/>
            <a:ext cx="3298200" cy="8904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 sz="1100">
                <a:solidFill>
                  <a:srgbClr val="000000"/>
                </a:solidFill>
              </a:rPr>
              <a:t>Quels médias </a:t>
            </a:r>
            <a:r>
              <a:rPr b="1" lang="fr" sz="1100"/>
              <a:t>sociaux sont </a:t>
            </a:r>
            <a:r>
              <a:rPr b="1" lang="fr" sz="1100">
                <a:solidFill>
                  <a:srgbClr val="000000"/>
                </a:solidFill>
              </a:rPr>
              <a:t>pertinents à </a:t>
            </a:r>
            <a:r>
              <a:rPr b="1" lang="fr" sz="1100"/>
              <a:t>son </a:t>
            </a:r>
            <a:r>
              <a:rPr b="1" lang="fr" sz="1100">
                <a:solidFill>
                  <a:srgbClr val="000000"/>
                </a:solidFill>
              </a:rPr>
              <a:t>contexte professionnel</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marR="0" rtl="0" algn="l">
              <a:spcBef>
                <a:spcPts val="0"/>
              </a:spcBef>
              <a:spcAft>
                <a:spcPts val="0"/>
              </a:spcAft>
              <a:buNone/>
            </a:pPr>
            <a:r>
              <a:rPr i="1" lang="fr" sz="1100">
                <a:solidFill>
                  <a:srgbClr val="000000"/>
                </a:solidFill>
                <a:latin typeface="Arial"/>
                <a:ea typeface="Arial"/>
                <a:cs typeface="Arial"/>
                <a:sym typeface="Arial"/>
              </a:rPr>
              <a:t>Facebook / Instagram / Snapchat / LinkedIn / Twitter / Youtube / autre / aucun</a:t>
            </a:r>
            <a:endParaRPr i="1" sz="1100">
              <a:solidFill>
                <a:srgbClr val="000000"/>
              </a:solidFill>
              <a:latin typeface="Arial"/>
              <a:ea typeface="Arial"/>
              <a:cs typeface="Arial"/>
              <a:sym typeface="Arial"/>
            </a:endParaRPr>
          </a:p>
        </p:txBody>
      </p:sp>
      <p:sp>
        <p:nvSpPr>
          <p:cNvPr id="186" name="Google Shape;186;p2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p:nvPr/>
        </p:nvSpPr>
        <p:spPr>
          <a:xfrm>
            <a:off x="587125" y="787675"/>
            <a:ext cx="8196300" cy="56178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438075" y="68550"/>
            <a:ext cx="5436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1155CC"/>
                </a:solidFill>
              </a:rPr>
              <a:t>Canevas #04 - besoins de l’utilisateur/trice finale</a:t>
            </a:r>
            <a:endParaRPr b="1" sz="1600">
              <a:solidFill>
                <a:srgbClr val="1155CC"/>
              </a:solidFill>
            </a:endParaRPr>
          </a:p>
        </p:txBody>
      </p:sp>
      <p:sp>
        <p:nvSpPr>
          <p:cNvPr id="193" name="Google Shape;193;p23"/>
          <p:cNvSpPr txBox="1"/>
          <p:nvPr/>
        </p:nvSpPr>
        <p:spPr>
          <a:xfrm>
            <a:off x="786175" y="736075"/>
            <a:ext cx="3690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 quelles ressources clés a-t-elle besoin?</a:t>
            </a:r>
            <a:endParaRPr sz="1100"/>
          </a:p>
        </p:txBody>
      </p:sp>
      <p:sp>
        <p:nvSpPr>
          <p:cNvPr id="194" name="Google Shape;194;p23"/>
          <p:cNvSpPr txBox="1"/>
          <p:nvPr/>
        </p:nvSpPr>
        <p:spPr>
          <a:xfrm>
            <a:off x="4830375" y="75422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Quels résultats l’utilisatrice cherche-t-elle à atteindre?</a:t>
            </a:r>
            <a:endParaRPr sz="1100"/>
          </a:p>
        </p:txBody>
      </p:sp>
      <p:sp>
        <p:nvSpPr>
          <p:cNvPr id="195" name="Google Shape;195;p23"/>
          <p:cNvSpPr txBox="1"/>
          <p:nvPr/>
        </p:nvSpPr>
        <p:spPr>
          <a:xfrm>
            <a:off x="870625" y="5726275"/>
            <a:ext cx="3690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Quelles contraintes (temps? budget? distance? juridique...)</a:t>
            </a:r>
            <a:endParaRPr sz="1100"/>
          </a:p>
        </p:txBody>
      </p:sp>
      <p:sp>
        <p:nvSpPr>
          <p:cNvPr id="196" name="Google Shape;196;p23"/>
          <p:cNvSpPr txBox="1"/>
          <p:nvPr/>
        </p:nvSpPr>
        <p:spPr>
          <a:xfrm>
            <a:off x="5080425" y="5778488"/>
            <a:ext cx="3236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Sur quelles KPI les résultats seront-ils évalués?</a:t>
            </a:r>
            <a:endParaRPr sz="1100"/>
          </a:p>
        </p:txBody>
      </p:sp>
      <p:sp>
        <p:nvSpPr>
          <p:cNvPr id="197" name="Google Shape;197;p23"/>
          <p:cNvSpPr/>
          <p:nvPr/>
        </p:nvSpPr>
        <p:spPr>
          <a:xfrm>
            <a:off x="721875" y="1147048"/>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3"/>
          <p:cNvSpPr/>
          <p:nvPr/>
        </p:nvSpPr>
        <p:spPr>
          <a:xfrm>
            <a:off x="2840125" y="2325276"/>
            <a:ext cx="3690300" cy="2238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1155CC"/>
                </a:solidFill>
              </a:rPr>
              <a:t>Quelles sont ses frustrations?</a:t>
            </a:r>
            <a:endParaRPr sz="1200">
              <a:solidFill>
                <a:srgbClr val="1155CC"/>
              </a:solidFill>
            </a:endParaRPr>
          </a:p>
          <a:p>
            <a:pPr indent="0" lvl="0" marL="0" rtl="0" algn="l">
              <a:spcBef>
                <a:spcPts val="0"/>
              </a:spcBef>
              <a:spcAft>
                <a:spcPts val="0"/>
              </a:spcAft>
              <a:buClr>
                <a:schemeClr val="dk1"/>
              </a:buClr>
              <a:buSzPts val="1100"/>
              <a:buFont typeface="Arial"/>
              <a:buNone/>
            </a:pPr>
            <a:r>
              <a:t/>
            </a:r>
            <a:endParaRPr b="1" i="1" sz="1800">
              <a:solidFill>
                <a:srgbClr val="3C78D8"/>
              </a:solidFill>
              <a:latin typeface="Caveat"/>
              <a:ea typeface="Caveat"/>
              <a:cs typeface="Caveat"/>
              <a:sym typeface="Caveat"/>
            </a:endParaRPr>
          </a:p>
        </p:txBody>
      </p:sp>
      <p:sp>
        <p:nvSpPr>
          <p:cNvPr id="199" name="Google Shape;199;p23"/>
          <p:cNvSpPr/>
          <p:nvPr/>
        </p:nvSpPr>
        <p:spPr>
          <a:xfrm>
            <a:off x="4755700" y="1147048"/>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23"/>
          <p:cNvSpPr/>
          <p:nvPr/>
        </p:nvSpPr>
        <p:spPr>
          <a:xfrm>
            <a:off x="890388" y="4842635"/>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3"/>
          <p:cNvSpPr/>
          <p:nvPr/>
        </p:nvSpPr>
        <p:spPr>
          <a:xfrm>
            <a:off x="4924213" y="4842635"/>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23"/>
          <p:cNvPicPr preferRelativeResize="0"/>
          <p:nvPr/>
        </p:nvPicPr>
        <p:blipFill rotWithShape="1">
          <a:blip r:embed="rId3">
            <a:alphaModFix/>
          </a:blip>
          <a:srcRect b="0" l="6812" r="0" t="0"/>
          <a:stretch/>
        </p:blipFill>
        <p:spPr>
          <a:xfrm flipH="1" rot="5400000">
            <a:off x="6567962" y="2164337"/>
            <a:ext cx="1162025" cy="1033000"/>
          </a:xfrm>
          <a:prstGeom prst="rect">
            <a:avLst/>
          </a:prstGeom>
          <a:noFill/>
          <a:ln>
            <a:noFill/>
          </a:ln>
        </p:spPr>
      </p:pic>
      <p:pic>
        <p:nvPicPr>
          <p:cNvPr id="203" name="Google Shape;203;p23"/>
          <p:cNvPicPr preferRelativeResize="0"/>
          <p:nvPr/>
        </p:nvPicPr>
        <p:blipFill rotWithShape="1">
          <a:blip r:embed="rId3">
            <a:alphaModFix/>
          </a:blip>
          <a:srcRect b="0" l="5276" r="0" t="0"/>
          <a:stretch/>
        </p:blipFill>
        <p:spPr>
          <a:xfrm rot="5400000">
            <a:off x="6558375" y="3670250"/>
            <a:ext cx="1181200" cy="1033000"/>
          </a:xfrm>
          <a:prstGeom prst="rect">
            <a:avLst/>
          </a:prstGeom>
          <a:noFill/>
          <a:ln>
            <a:noFill/>
          </a:ln>
        </p:spPr>
      </p:pic>
      <p:pic>
        <p:nvPicPr>
          <p:cNvPr id="204" name="Google Shape;204;p23"/>
          <p:cNvPicPr preferRelativeResize="0"/>
          <p:nvPr/>
        </p:nvPicPr>
        <p:blipFill rotWithShape="1">
          <a:blip r:embed="rId3">
            <a:alphaModFix/>
          </a:blip>
          <a:srcRect b="0" l="3707" r="0" t="0"/>
          <a:stretch/>
        </p:blipFill>
        <p:spPr>
          <a:xfrm flipH="1" rot="10800000">
            <a:off x="1563150" y="2099825"/>
            <a:ext cx="1200775" cy="1033000"/>
          </a:xfrm>
          <a:prstGeom prst="rect">
            <a:avLst/>
          </a:prstGeom>
          <a:noFill/>
          <a:ln>
            <a:noFill/>
          </a:ln>
        </p:spPr>
      </p:pic>
      <p:pic>
        <p:nvPicPr>
          <p:cNvPr id="205" name="Google Shape;205;p23"/>
          <p:cNvPicPr preferRelativeResize="0"/>
          <p:nvPr/>
        </p:nvPicPr>
        <p:blipFill rotWithShape="1">
          <a:blip r:embed="rId3">
            <a:alphaModFix/>
          </a:blip>
          <a:srcRect b="0" l="3707" r="0" t="0"/>
          <a:stretch/>
        </p:blipFill>
        <p:spPr>
          <a:xfrm>
            <a:off x="1537300" y="3752675"/>
            <a:ext cx="1200775" cy="1033000"/>
          </a:xfrm>
          <a:prstGeom prst="rect">
            <a:avLst/>
          </a:prstGeom>
          <a:noFill/>
          <a:ln>
            <a:noFill/>
          </a:ln>
        </p:spPr>
      </p:pic>
      <p:sp>
        <p:nvSpPr>
          <p:cNvPr id="206" name="Google Shape;206;p2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p:nvPr/>
        </p:nvSpPr>
        <p:spPr>
          <a:xfrm>
            <a:off x="509850" y="864163"/>
            <a:ext cx="8196300" cy="5547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4"/>
          <p:cNvCxnSpPr/>
          <p:nvPr/>
        </p:nvCxnSpPr>
        <p:spPr>
          <a:xfrm rot="10800000">
            <a:off x="526200" y="882475"/>
            <a:ext cx="8175600" cy="5558400"/>
          </a:xfrm>
          <a:prstGeom prst="straightConnector1">
            <a:avLst/>
          </a:prstGeom>
          <a:noFill/>
          <a:ln cap="flat" cmpd="sng" w="9525">
            <a:solidFill>
              <a:srgbClr val="000000"/>
            </a:solidFill>
            <a:prstDash val="solid"/>
            <a:round/>
            <a:headEnd len="med" w="med" type="none"/>
            <a:tailEnd len="med" w="med" type="none"/>
          </a:ln>
        </p:spPr>
      </p:cxnSp>
      <p:cxnSp>
        <p:nvCxnSpPr>
          <p:cNvPr id="213" name="Google Shape;213;p24"/>
          <p:cNvCxnSpPr>
            <a:stCxn id="211" idx="2"/>
            <a:endCxn id="211" idx="0"/>
          </p:cNvCxnSpPr>
          <p:nvPr/>
        </p:nvCxnSpPr>
        <p:spPr>
          <a:xfrm rot="10800000">
            <a:off x="4608000" y="864163"/>
            <a:ext cx="0" cy="5547600"/>
          </a:xfrm>
          <a:prstGeom prst="straightConnector1">
            <a:avLst/>
          </a:prstGeom>
          <a:noFill/>
          <a:ln cap="flat" cmpd="sng" w="9525">
            <a:solidFill>
              <a:srgbClr val="000000"/>
            </a:solidFill>
            <a:prstDash val="solid"/>
            <a:round/>
            <a:headEnd len="med" w="med" type="none"/>
            <a:tailEnd len="med" w="med" type="none"/>
          </a:ln>
        </p:spPr>
      </p:cxnSp>
      <p:cxnSp>
        <p:nvCxnSpPr>
          <p:cNvPr id="214" name="Google Shape;214;p24"/>
          <p:cNvCxnSpPr/>
          <p:nvPr/>
        </p:nvCxnSpPr>
        <p:spPr>
          <a:xfrm flipH="1" rot="10800000">
            <a:off x="513925" y="882300"/>
            <a:ext cx="8170800" cy="5571300"/>
          </a:xfrm>
          <a:prstGeom prst="straightConnector1">
            <a:avLst/>
          </a:prstGeom>
          <a:noFill/>
          <a:ln cap="flat" cmpd="sng" w="9525">
            <a:solidFill>
              <a:srgbClr val="000000"/>
            </a:solidFill>
            <a:prstDash val="solid"/>
            <a:round/>
            <a:headEnd len="med" w="med" type="none"/>
            <a:tailEnd len="med" w="med" type="none"/>
          </a:ln>
        </p:spPr>
      </p:cxnSp>
      <p:sp>
        <p:nvSpPr>
          <p:cNvPr id="215" name="Google Shape;215;p24"/>
          <p:cNvSpPr txBox="1"/>
          <p:nvPr/>
        </p:nvSpPr>
        <p:spPr>
          <a:xfrm>
            <a:off x="1946175" y="981175"/>
            <a:ext cx="22062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via des objets (connectés)</a:t>
            </a:r>
            <a:endParaRPr/>
          </a:p>
        </p:txBody>
      </p:sp>
      <p:sp>
        <p:nvSpPr>
          <p:cNvPr id="216" name="Google Shape;216;p24"/>
          <p:cNvSpPr txBox="1"/>
          <p:nvPr/>
        </p:nvSpPr>
        <p:spPr>
          <a:xfrm>
            <a:off x="5595725" y="9811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personnelles</a:t>
            </a:r>
            <a:endParaRPr/>
          </a:p>
        </p:txBody>
      </p:sp>
      <p:sp>
        <p:nvSpPr>
          <p:cNvPr id="217" name="Google Shape;217;p24"/>
          <p:cNvSpPr txBox="1"/>
          <p:nvPr/>
        </p:nvSpPr>
        <p:spPr>
          <a:xfrm>
            <a:off x="6868050" y="441095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en ligne / web (scrapping, etc.)</a:t>
            </a:r>
            <a:endParaRPr/>
          </a:p>
        </p:txBody>
      </p:sp>
      <p:sp>
        <p:nvSpPr>
          <p:cNvPr id="218" name="Google Shape;218;p24"/>
          <p:cNvSpPr txBox="1"/>
          <p:nvPr/>
        </p:nvSpPr>
        <p:spPr>
          <a:xfrm>
            <a:off x="1656425" y="5949850"/>
            <a:ext cx="25668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liées à un événement</a:t>
            </a:r>
            <a:endParaRPr/>
          </a:p>
        </p:txBody>
      </p:sp>
      <p:sp>
        <p:nvSpPr>
          <p:cNvPr id="219" name="Google Shape;219;p24"/>
          <p:cNvSpPr txBox="1"/>
          <p:nvPr/>
        </p:nvSpPr>
        <p:spPr>
          <a:xfrm>
            <a:off x="5129550" y="5894100"/>
            <a:ext cx="29439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ouvertes</a:t>
            </a:r>
            <a:endParaRPr/>
          </a:p>
        </p:txBody>
      </p:sp>
      <p:sp>
        <p:nvSpPr>
          <p:cNvPr id="220" name="Google Shape;220;p24"/>
          <p:cNvSpPr txBox="1"/>
          <p:nvPr/>
        </p:nvSpPr>
        <p:spPr>
          <a:xfrm>
            <a:off x="572550" y="4348058"/>
            <a:ext cx="1508100" cy="10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venant d’archives / de sources historiques</a:t>
            </a:r>
            <a:endParaRPr/>
          </a:p>
        </p:txBody>
      </p:sp>
      <p:sp>
        <p:nvSpPr>
          <p:cNvPr id="221" name="Google Shape;221;p24"/>
          <p:cNvSpPr txBox="1"/>
          <p:nvPr/>
        </p:nvSpPr>
        <p:spPr>
          <a:xfrm>
            <a:off x="438075" y="0"/>
            <a:ext cx="4776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1"/>
                </a:solidFill>
              </a:rPr>
              <a:t>Canevas #05 - sources de données</a:t>
            </a:r>
            <a:endParaRPr b="1" sz="1600">
              <a:solidFill>
                <a:schemeClr val="accent1"/>
              </a:solidFill>
            </a:endParaRPr>
          </a:p>
        </p:txBody>
      </p:sp>
      <p:sp>
        <p:nvSpPr>
          <p:cNvPr id="222" name="Google Shape;222;p2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23" name="Google Shape;223;p24"/>
          <p:cNvSpPr txBox="1"/>
          <p:nvPr/>
        </p:nvSpPr>
        <p:spPr>
          <a:xfrm>
            <a:off x="7103825" y="19084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via des APIs</a:t>
            </a:r>
            <a:endParaRPr/>
          </a:p>
        </p:txBody>
      </p:sp>
      <p:sp>
        <p:nvSpPr>
          <p:cNvPr id="224" name="Google Shape;224;p24"/>
          <p:cNvSpPr txBox="1"/>
          <p:nvPr/>
        </p:nvSpPr>
        <p:spPr>
          <a:xfrm>
            <a:off x="638375" y="2264575"/>
            <a:ext cx="1633800" cy="6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t>données acquises auprès de vendeurs</a:t>
            </a:r>
            <a:endParaRPr/>
          </a:p>
        </p:txBody>
      </p:sp>
      <p:cxnSp>
        <p:nvCxnSpPr>
          <p:cNvPr id="225" name="Google Shape;225;p24"/>
          <p:cNvCxnSpPr>
            <a:stCxn id="211" idx="1"/>
            <a:endCxn id="211" idx="3"/>
          </p:cNvCxnSpPr>
          <p:nvPr/>
        </p:nvCxnSpPr>
        <p:spPr>
          <a:xfrm>
            <a:off x="509850" y="3637963"/>
            <a:ext cx="8196300" cy="0"/>
          </a:xfrm>
          <a:prstGeom prst="straightConnector1">
            <a:avLst/>
          </a:prstGeom>
          <a:noFill/>
          <a:ln cap="flat" cmpd="sng" w="9525">
            <a:solidFill>
              <a:srgbClr val="000000"/>
            </a:solidFill>
            <a:prstDash val="solid"/>
            <a:round/>
            <a:headEnd len="med" w="med" type="none"/>
            <a:tailEnd len="med" w="med" type="none"/>
          </a:ln>
        </p:spPr>
      </p:cxnSp>
      <p:sp>
        <p:nvSpPr>
          <p:cNvPr id="226" name="Google Shape;226;p24"/>
          <p:cNvSpPr/>
          <p:nvPr/>
        </p:nvSpPr>
        <p:spPr>
          <a:xfrm>
            <a:off x="3500563" y="2978313"/>
            <a:ext cx="2206170" cy="1204308"/>
          </a:xfrm>
          <a:prstGeom prst="flowChartTerminator">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solidFill>
                  <a:schemeClr val="accent1"/>
                </a:solidFill>
              </a:rPr>
              <a:t>Note</a:t>
            </a:r>
            <a:r>
              <a:rPr lang="fr" sz="1100">
                <a:solidFill>
                  <a:schemeClr val="accent1"/>
                </a:solidFill>
              </a:rPr>
              <a:t>:</a:t>
            </a:r>
            <a:r>
              <a:rPr lang="fr" sz="1100"/>
              <a:t> vous pouvez identifier des sources de données existantes, ou imaginer des sources de données qui devraient être créées ou récoltées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438075" y="0"/>
            <a:ext cx="60855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3"/>
                </a:solidFill>
              </a:rPr>
              <a:t>Canevas #06 - les contraintes liées aux données</a:t>
            </a:r>
            <a:endParaRPr b="1" sz="1600">
              <a:solidFill>
                <a:schemeClr val="accent3"/>
              </a:solidFill>
            </a:endParaRPr>
          </a:p>
        </p:txBody>
      </p:sp>
      <p:graphicFrame>
        <p:nvGraphicFramePr>
          <p:cNvPr id="232" name="Google Shape;232;p25"/>
          <p:cNvGraphicFramePr/>
          <p:nvPr/>
        </p:nvGraphicFramePr>
        <p:xfrm>
          <a:off x="239700" y="906675"/>
          <a:ext cx="3000000" cy="3000000"/>
        </p:xfrm>
        <a:graphic>
          <a:graphicData uri="http://schemas.openxmlformats.org/drawingml/2006/table">
            <a:tbl>
              <a:tblPr>
                <a:noFill/>
                <a:tableStyleId>{E6E7CAA3-9B1A-4DFF-A5A4-CB7AF06DA902}</a:tableStyleId>
              </a:tblPr>
              <a:tblGrid>
                <a:gridCol w="1513875"/>
                <a:gridCol w="3177350"/>
                <a:gridCol w="1373600"/>
                <a:gridCol w="1311150"/>
                <a:gridCol w="1288625"/>
              </a:tblGrid>
              <a:tr h="1000225">
                <a:tc>
                  <a:txBody>
                    <a:bodyPr/>
                    <a:lstStyle/>
                    <a:p>
                      <a:pPr indent="0" lvl="0" marL="0" rtl="0" algn="l">
                        <a:spcBef>
                          <a:spcPts val="0"/>
                        </a:spcBef>
                        <a:spcAft>
                          <a:spcPts val="0"/>
                        </a:spcAft>
                        <a:buNone/>
                      </a:pPr>
                      <a:r>
                        <a:rPr lang="fr" sz="1200"/>
                        <a:t>POINTS SCORING</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rPr lang="fr" sz="1100"/>
                        <a:t>1 = difficile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1100"/>
                        <a:t>5 = facile</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fr" sz="2000"/>
                        <a:t>Explications</a:t>
                      </a:r>
                      <a:endParaRPr sz="20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1:</a:t>
                      </a:r>
                      <a:endParaRPr/>
                    </a:p>
                    <a:p>
                      <a:pPr indent="0" lvl="0" marL="0" rtl="0" algn="l">
                        <a:spcBef>
                          <a:spcPts val="0"/>
                        </a:spcBef>
                        <a:spcAft>
                          <a:spcPts val="0"/>
                        </a:spcAft>
                        <a:buNone/>
                      </a:pPr>
                      <a:br>
                        <a:rPr lang="fr"/>
                      </a:br>
                      <a:r>
                        <a:rPr lang="fr"/>
                        <a:t>___________</a:t>
                      </a:r>
                      <a:br>
                        <a:rPr lang="fr"/>
                      </a:br>
                      <a:br>
                        <a:rPr lang="fr"/>
                      </a:br>
                      <a:r>
                        <a:rPr lang="f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___________</a:t>
                      </a:r>
                      <a:br>
                        <a:rPr lang="fr">
                          <a:solidFill>
                            <a:schemeClr val="dk1"/>
                          </a:solidFill>
                        </a:rPr>
                      </a:br>
                      <a:br>
                        <a:rPr lang="fr">
                          <a:solidFill>
                            <a:schemeClr val="dk1"/>
                          </a:solidFill>
                        </a:rPr>
                      </a:br>
                      <a:r>
                        <a:rPr lang="fr">
                          <a:solidFill>
                            <a:schemeClr val="dk1"/>
                          </a:solidFill>
                        </a:rP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3:</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None/>
                      </a:pPr>
                      <a:r>
                        <a:rPr lang="fr">
                          <a:solidFill>
                            <a:schemeClr val="dk1"/>
                          </a:solidFill>
                        </a:rPr>
                        <a:t>___________</a:t>
                      </a:r>
                      <a:br>
                        <a:rPr lang="fr">
                          <a:solidFill>
                            <a:schemeClr val="dk1"/>
                          </a:solidFill>
                        </a:rPr>
                      </a:br>
                      <a:br>
                        <a:rPr lang="fr">
                          <a:solidFill>
                            <a:schemeClr val="dk1"/>
                          </a:solidFill>
                        </a:rPr>
                      </a:br>
                      <a:r>
                        <a:rPr lang="fr">
                          <a:solidFill>
                            <a:schemeClr val="dk1"/>
                          </a:solidFill>
                        </a:rP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922325">
                <a:tc>
                  <a:txBody>
                    <a:bodyPr/>
                    <a:lstStyle/>
                    <a:p>
                      <a:pPr indent="0" lvl="0" marL="0" rtl="0" algn="l">
                        <a:spcBef>
                          <a:spcPts val="0"/>
                        </a:spcBef>
                        <a:spcAft>
                          <a:spcPts val="0"/>
                        </a:spcAft>
                        <a:buNone/>
                      </a:pPr>
                      <a:r>
                        <a:rPr lang="fr" sz="1100"/>
                        <a:t>Format lisible par un programme informatique?</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Si la donnée est sous format .docx ou pdf, un programme de code peut difficilement la lire. Une base de donnée ou même un fichier csv sont plus faciles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855300">
                <a:tc>
                  <a:txBody>
                    <a:bodyPr/>
                    <a:lstStyle/>
                    <a:p>
                      <a:pPr indent="0" lvl="0" marL="0" rtl="0" algn="l">
                        <a:spcBef>
                          <a:spcPts val="0"/>
                        </a:spcBef>
                        <a:spcAft>
                          <a:spcPts val="0"/>
                        </a:spcAft>
                        <a:buNone/>
                      </a:pPr>
                      <a:r>
                        <a:rPr lang="fr" sz="1100"/>
                        <a:t>Structurée ou non?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Si la donnée peut tenir dans Excel, elle est probablement structurée. Le texte libre, une page web, ou des images sont des formats non structurés.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643775">
                <a:tc>
                  <a:txBody>
                    <a:bodyPr/>
                    <a:lstStyle/>
                    <a:p>
                      <a:pPr indent="0" lvl="0" marL="0" rtl="0" algn="l">
                        <a:spcBef>
                          <a:spcPts val="0"/>
                        </a:spcBef>
                        <a:spcAft>
                          <a:spcPts val="0"/>
                        </a:spcAft>
                        <a:buNone/>
                      </a:pPr>
                      <a:r>
                        <a:rPr lang="fr" sz="1100"/>
                        <a:t>Données personnelles?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La donnée personnelle impose des contraintes supplémentaires, et même rendre sa collecte et son traitement impossible.</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531775">
                <a:tc>
                  <a:txBody>
                    <a:bodyPr/>
                    <a:lstStyle/>
                    <a:p>
                      <a:pPr indent="0" lvl="0" marL="0" rtl="0" algn="l">
                        <a:spcBef>
                          <a:spcPts val="0"/>
                        </a:spcBef>
                        <a:spcAft>
                          <a:spcPts val="0"/>
                        </a:spcAft>
                        <a:buNone/>
                      </a:pPr>
                      <a:r>
                        <a:rPr lang="fr" sz="1100"/>
                        <a:t>Données complètes?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Y a-t-il des valeurs manquantes, des valeurs erronées, des dates manquantes...</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94100">
                <a:tc>
                  <a:txBody>
                    <a:bodyPr/>
                    <a:lstStyle/>
                    <a:p>
                      <a:pPr indent="0" lvl="0" marL="0" rtl="0" algn="l">
                        <a:spcBef>
                          <a:spcPts val="0"/>
                        </a:spcBef>
                        <a:spcAft>
                          <a:spcPts val="0"/>
                        </a:spcAft>
                        <a:buNone/>
                      </a:pPr>
                      <a:r>
                        <a:rPr b="1" lang="fr" sz="1100">
                          <a:solidFill>
                            <a:srgbClr val="049CCF"/>
                          </a:solidFill>
                        </a:rPr>
                        <a:t>Total</a:t>
                      </a:r>
                      <a:r>
                        <a:rPr b="1" lang="fr" sz="1100"/>
                        <a:t>: somme des points par dataset</a:t>
                      </a:r>
                      <a:endParaRPr b="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i="1" lang="fr" sz="1100">
                          <a:solidFill>
                            <a:srgbClr val="3C78D8"/>
                          </a:solidFill>
                        </a:rPr>
                        <a:t>Faites la somme des points. Un total élevé indique un dataset relativement plus facile à utiliser.</a:t>
                      </a:r>
                      <a:endParaRPr b="1" i="1" sz="1100">
                        <a:solidFill>
                          <a:srgbClr val="3C78D8"/>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233" name="Google Shape;233;p2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nvSpPr>
        <p:spPr>
          <a:xfrm>
            <a:off x="438075" y="0"/>
            <a:ext cx="3540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1"/>
                </a:solidFill>
              </a:rPr>
              <a:t>Canevas #07</a:t>
            </a:r>
            <a:endParaRPr b="1" sz="1600">
              <a:solidFill>
                <a:schemeClr val="accent1"/>
              </a:solidFill>
            </a:endParaRPr>
          </a:p>
          <a:p>
            <a:pPr indent="0" lvl="0" marL="0" rtl="0" algn="l">
              <a:spcBef>
                <a:spcPts val="0"/>
              </a:spcBef>
              <a:spcAft>
                <a:spcPts val="0"/>
              </a:spcAft>
              <a:buNone/>
            </a:pPr>
            <a:r>
              <a:rPr b="1" lang="fr">
                <a:solidFill>
                  <a:schemeClr val="accent1"/>
                </a:solidFill>
              </a:rPr>
              <a:t>Les </a:t>
            </a:r>
            <a:r>
              <a:rPr b="1" lang="fr">
                <a:solidFill>
                  <a:schemeClr val="accent1"/>
                </a:solidFill>
              </a:rPr>
              <a:t>amplificateurs</a:t>
            </a:r>
            <a:r>
              <a:rPr b="1" lang="fr">
                <a:solidFill>
                  <a:schemeClr val="accent1"/>
                </a:solidFill>
              </a:rPr>
              <a:t>: entre le service et l’interface</a:t>
            </a:r>
            <a:endParaRPr b="1">
              <a:solidFill>
                <a:schemeClr val="accent1"/>
              </a:solidFill>
            </a:endParaRPr>
          </a:p>
        </p:txBody>
      </p:sp>
      <p:sp>
        <p:nvSpPr>
          <p:cNvPr id="239" name="Google Shape;239;p2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40" name="Google Shape;240;p26"/>
          <p:cNvSpPr txBox="1"/>
          <p:nvPr/>
        </p:nvSpPr>
        <p:spPr>
          <a:xfrm>
            <a:off x="815700" y="3874000"/>
            <a:ext cx="2829300" cy="97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texte</a:t>
            </a:r>
            <a:endParaRPr sz="1700">
              <a:solidFill>
                <a:schemeClr val="dk2"/>
              </a:solidFill>
            </a:endParaRPr>
          </a:p>
          <a:p>
            <a:pPr indent="0" lvl="0" marL="0" rtl="0" algn="ctr">
              <a:spcBef>
                <a:spcPts val="0"/>
              </a:spcBef>
              <a:spcAft>
                <a:spcPts val="0"/>
              </a:spcAft>
              <a:buNone/>
            </a:pPr>
            <a:r>
              <a:rPr i="1" lang="fr" sz="1100">
                <a:solidFill>
                  <a:schemeClr val="dk2"/>
                </a:solidFill>
              </a:rPr>
              <a:t>Est-ce que vos données peuvent servir à “fine tuner” GPT ou un modèle similaire?</a:t>
            </a:r>
            <a:endParaRPr i="1" sz="1100">
              <a:solidFill>
                <a:schemeClr val="dk2"/>
              </a:solidFill>
            </a:endParaRPr>
          </a:p>
        </p:txBody>
      </p:sp>
      <p:sp>
        <p:nvSpPr>
          <p:cNvPr id="241" name="Google Shape;241;p26"/>
          <p:cNvSpPr txBox="1"/>
          <p:nvPr/>
        </p:nvSpPr>
        <p:spPr>
          <a:xfrm>
            <a:off x="813675" y="1096200"/>
            <a:ext cx="2789400" cy="1077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600">
                <a:solidFill>
                  <a:schemeClr val="dk2"/>
                </a:solidFill>
              </a:rPr>
              <a:t>Les générateurs d’image</a:t>
            </a:r>
            <a:endParaRPr sz="1600">
              <a:solidFill>
                <a:schemeClr val="dk2"/>
              </a:solidFill>
            </a:endParaRPr>
          </a:p>
          <a:p>
            <a:pPr indent="0" lvl="0" marL="0" rtl="0" algn="ctr">
              <a:spcBef>
                <a:spcPts val="0"/>
              </a:spcBef>
              <a:spcAft>
                <a:spcPts val="0"/>
              </a:spcAft>
              <a:buNone/>
            </a:pPr>
            <a:r>
              <a:rPr i="1" lang="fr" sz="1000">
                <a:solidFill>
                  <a:schemeClr val="dk2"/>
                </a:solidFill>
              </a:rPr>
              <a:t>Est-ce qu’un générateur d’image aurait une quelconque pertinence pour une solution servant votre utilisateur?</a:t>
            </a:r>
            <a:endParaRPr i="1" sz="1000">
              <a:solidFill>
                <a:schemeClr val="dk2"/>
              </a:solidFill>
            </a:endParaRPr>
          </a:p>
        </p:txBody>
      </p:sp>
      <p:sp>
        <p:nvSpPr>
          <p:cNvPr id="242" name="Google Shape;242;p26"/>
          <p:cNvSpPr/>
          <p:nvPr/>
        </p:nvSpPr>
        <p:spPr>
          <a:xfrm>
            <a:off x="3769550" y="3790325"/>
            <a:ext cx="488400" cy="168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6"/>
          <p:cNvSpPr txBox="1"/>
          <p:nvPr/>
        </p:nvSpPr>
        <p:spPr>
          <a:xfrm>
            <a:off x="4382500" y="3806975"/>
            <a:ext cx="3477000" cy="18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2"/>
                </a:solidFill>
              </a:rPr>
              <a:t>- </a:t>
            </a:r>
            <a:r>
              <a:rPr lang="fr" sz="900">
                <a:solidFill>
                  <a:schemeClr val="dk2"/>
                </a:solidFill>
              </a:rPr>
              <a:t>interface conversationnelle redirigeant vers un service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assistant de type Q&amp;A</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moteur de recherche augmenté (‘RAG’)</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générateur de contenu textuel (traductions, documentation, écrits originaux, etc.)</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amplificateur de qualité (sa fonction est de créer une version ‘meilleure’ de l’input que vous lui soumettez)</a:t>
            </a:r>
            <a:endParaRPr sz="900">
              <a:solidFill>
                <a:schemeClr val="dk2"/>
              </a:solidFill>
            </a:endParaRPr>
          </a:p>
        </p:txBody>
      </p:sp>
      <p:sp>
        <p:nvSpPr>
          <p:cNvPr id="244" name="Google Shape;244;p26"/>
          <p:cNvSpPr txBox="1"/>
          <p:nvPr/>
        </p:nvSpPr>
        <p:spPr>
          <a:xfrm>
            <a:off x="815700" y="5201100"/>
            <a:ext cx="2829300" cy="97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“chainers”</a:t>
            </a:r>
            <a:endParaRPr sz="1700">
              <a:solidFill>
                <a:schemeClr val="dk2"/>
              </a:solidFill>
            </a:endParaRPr>
          </a:p>
          <a:p>
            <a:pPr indent="0" lvl="0" marL="0" rtl="0" algn="ctr">
              <a:spcBef>
                <a:spcPts val="0"/>
              </a:spcBef>
              <a:spcAft>
                <a:spcPts val="0"/>
              </a:spcAft>
              <a:buNone/>
            </a:pPr>
            <a:r>
              <a:rPr i="1" lang="fr" sz="1000">
                <a:solidFill>
                  <a:schemeClr val="dk2"/>
                </a:solidFill>
              </a:rPr>
              <a:t>Est-ce qu’un outil d’automation pourrait créer un service par le chaînage de plusieurs ‘maillons’ ou ‘sous-éléments’?</a:t>
            </a:r>
            <a:endParaRPr i="1" sz="1000">
              <a:solidFill>
                <a:schemeClr val="dk2"/>
              </a:solidFill>
            </a:endParaRPr>
          </a:p>
        </p:txBody>
      </p:sp>
      <p:sp>
        <p:nvSpPr>
          <p:cNvPr id="245" name="Google Shape;245;p26"/>
          <p:cNvSpPr/>
          <p:nvPr/>
        </p:nvSpPr>
        <p:spPr>
          <a:xfrm rot="-380878">
            <a:off x="3711694" y="306497"/>
            <a:ext cx="488394" cy="1638749"/>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26"/>
          <p:cNvSpPr txBox="1"/>
          <p:nvPr/>
        </p:nvSpPr>
        <p:spPr>
          <a:xfrm>
            <a:off x="4162625" y="262375"/>
            <a:ext cx="3477000" cy="14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 transformation d’images existantes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génération d’images / de logos / de schémas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aide à la conception graphique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d’avatars fictifs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d’avatars représentant une personne réelle (avec voix et lip-synch éventuellement)</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de mini-films / d’animations de personnages</a:t>
            </a:r>
            <a:endParaRPr sz="800">
              <a:solidFill>
                <a:schemeClr val="dk2"/>
              </a:solidFill>
            </a:endParaRPr>
          </a:p>
        </p:txBody>
      </p:sp>
      <p:sp>
        <p:nvSpPr>
          <p:cNvPr id="247" name="Google Shape;247;p26"/>
          <p:cNvSpPr txBox="1"/>
          <p:nvPr/>
        </p:nvSpPr>
        <p:spPr>
          <a:xfrm>
            <a:off x="815700" y="2438300"/>
            <a:ext cx="2829300" cy="131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son</a:t>
            </a:r>
            <a:endParaRPr sz="1700">
              <a:solidFill>
                <a:schemeClr val="dk2"/>
              </a:solidFill>
            </a:endParaRPr>
          </a:p>
          <a:p>
            <a:pPr indent="0" lvl="0" marL="0" rtl="0" algn="ctr">
              <a:spcBef>
                <a:spcPts val="0"/>
              </a:spcBef>
              <a:spcAft>
                <a:spcPts val="0"/>
              </a:spcAft>
              <a:buNone/>
            </a:pPr>
            <a:r>
              <a:rPr i="1" lang="fr" sz="1100">
                <a:solidFill>
                  <a:schemeClr val="dk2"/>
                </a:solidFill>
              </a:rPr>
              <a:t>Est-ce qu’un générateur de musique, de voix ou de son apporterait plus de valeur à votre service?</a:t>
            </a:r>
            <a:endParaRPr i="1" sz="1100">
              <a:solidFill>
                <a:schemeClr val="dk2"/>
              </a:solidFill>
            </a:endParaRPr>
          </a:p>
        </p:txBody>
      </p:sp>
      <p:sp>
        <p:nvSpPr>
          <p:cNvPr id="248" name="Google Shape;248;p26"/>
          <p:cNvSpPr/>
          <p:nvPr/>
        </p:nvSpPr>
        <p:spPr>
          <a:xfrm>
            <a:off x="3769550" y="2012438"/>
            <a:ext cx="488400" cy="168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26"/>
          <p:cNvSpPr txBox="1"/>
          <p:nvPr/>
        </p:nvSpPr>
        <p:spPr>
          <a:xfrm>
            <a:off x="4382500" y="2144747"/>
            <a:ext cx="3477000" cy="14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2"/>
                </a:solidFill>
              </a:rPr>
              <a:t>- “text to speech”</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re-création de la voix d’une personne existante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génération de musique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synchronisation images et textes avec fond sonore, voix ou bruitages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sp>
        <p:nvSpPr>
          <p:cNvPr id="250" name="Google Shape;250;p26"/>
          <p:cNvSpPr/>
          <p:nvPr/>
        </p:nvSpPr>
        <p:spPr>
          <a:xfrm rot="878904">
            <a:off x="3872735" y="5417520"/>
            <a:ext cx="183877" cy="853893"/>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6"/>
          <p:cNvSpPr txBox="1"/>
          <p:nvPr/>
        </p:nvSpPr>
        <p:spPr>
          <a:xfrm>
            <a:off x="4085275" y="5568200"/>
            <a:ext cx="3943200" cy="7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En utilisant Zappier, Make, LangChain, ou en </a:t>
            </a:r>
            <a:r>
              <a:rPr lang="fr" sz="1100">
                <a:solidFill>
                  <a:schemeClr val="dk2"/>
                </a:solidFill>
              </a:rPr>
              <a:t>assemblant des</a:t>
            </a:r>
            <a:r>
              <a:rPr lang="fr" sz="1100">
                <a:solidFill>
                  <a:schemeClr val="dk2"/>
                </a:solidFill>
              </a:rPr>
              <a:t> APIs le unes aux autres avec du code écrit ‘à la main’</a:t>
            </a:r>
            <a:endParaRPr sz="1100">
              <a:solidFill>
                <a:schemeClr val="dk2"/>
              </a:solidFill>
            </a:endParaRPr>
          </a:p>
        </p:txBody>
      </p:sp>
      <p:sp>
        <p:nvSpPr>
          <p:cNvPr id="252" name="Google Shape;252;p26"/>
          <p:cNvSpPr txBox="1"/>
          <p:nvPr/>
        </p:nvSpPr>
        <p:spPr>
          <a:xfrm>
            <a:off x="8028600" y="5522550"/>
            <a:ext cx="11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u="sng">
                <a:solidFill>
                  <a:schemeClr val="hlink"/>
                </a:solidFill>
                <a:hlinkClick r:id="rId3"/>
              </a:rPr>
              <a:t>🦜️🔗 LangChain</a:t>
            </a:r>
            <a:endParaRPr sz="1200"/>
          </a:p>
        </p:txBody>
      </p:sp>
      <p:pic>
        <p:nvPicPr>
          <p:cNvPr id="253" name="Google Shape;253;p26"/>
          <p:cNvPicPr preferRelativeResize="0"/>
          <p:nvPr/>
        </p:nvPicPr>
        <p:blipFill>
          <a:blip r:embed="rId4">
            <a:alphaModFix/>
          </a:blip>
          <a:stretch>
            <a:fillRect/>
          </a:stretch>
        </p:blipFill>
        <p:spPr>
          <a:xfrm>
            <a:off x="8156874" y="5845650"/>
            <a:ext cx="858851" cy="183925"/>
          </a:xfrm>
          <a:prstGeom prst="rect">
            <a:avLst/>
          </a:prstGeom>
          <a:noFill/>
          <a:ln>
            <a:noFill/>
          </a:ln>
        </p:spPr>
      </p:pic>
      <p:pic>
        <p:nvPicPr>
          <p:cNvPr id="254" name="Google Shape;254;p26"/>
          <p:cNvPicPr preferRelativeResize="0"/>
          <p:nvPr/>
        </p:nvPicPr>
        <p:blipFill>
          <a:blip r:embed="rId5">
            <a:alphaModFix/>
          </a:blip>
          <a:stretch>
            <a:fillRect/>
          </a:stretch>
        </p:blipFill>
        <p:spPr>
          <a:xfrm>
            <a:off x="8304500" y="6097987"/>
            <a:ext cx="530148" cy="278099"/>
          </a:xfrm>
          <a:prstGeom prst="rect">
            <a:avLst/>
          </a:prstGeom>
          <a:noFill/>
          <a:ln>
            <a:noFill/>
          </a:ln>
        </p:spPr>
      </p:pic>
      <p:pic>
        <p:nvPicPr>
          <p:cNvPr id="255" name="Google Shape;255;p26"/>
          <p:cNvPicPr preferRelativeResize="0"/>
          <p:nvPr/>
        </p:nvPicPr>
        <p:blipFill>
          <a:blip r:embed="rId6">
            <a:alphaModFix/>
          </a:blip>
          <a:stretch>
            <a:fillRect/>
          </a:stretch>
        </p:blipFill>
        <p:spPr>
          <a:xfrm>
            <a:off x="7789914" y="3829470"/>
            <a:ext cx="1061486" cy="645000"/>
          </a:xfrm>
          <a:prstGeom prst="rect">
            <a:avLst/>
          </a:prstGeom>
          <a:noFill/>
          <a:ln>
            <a:noFill/>
          </a:ln>
        </p:spPr>
      </p:pic>
      <p:pic>
        <p:nvPicPr>
          <p:cNvPr id="256" name="Google Shape;256;p26"/>
          <p:cNvPicPr preferRelativeResize="0"/>
          <p:nvPr/>
        </p:nvPicPr>
        <p:blipFill>
          <a:blip r:embed="rId7">
            <a:alphaModFix/>
          </a:blip>
          <a:stretch>
            <a:fillRect/>
          </a:stretch>
        </p:blipFill>
        <p:spPr>
          <a:xfrm>
            <a:off x="8028600" y="4856737"/>
            <a:ext cx="822792" cy="616288"/>
          </a:xfrm>
          <a:prstGeom prst="rect">
            <a:avLst/>
          </a:prstGeom>
          <a:noFill/>
          <a:ln>
            <a:noFill/>
          </a:ln>
        </p:spPr>
      </p:pic>
      <p:pic>
        <p:nvPicPr>
          <p:cNvPr id="257" name="Google Shape;257;p26"/>
          <p:cNvPicPr preferRelativeResize="0"/>
          <p:nvPr/>
        </p:nvPicPr>
        <p:blipFill>
          <a:blip r:embed="rId8">
            <a:alphaModFix/>
          </a:blip>
          <a:stretch>
            <a:fillRect/>
          </a:stretch>
        </p:blipFill>
        <p:spPr>
          <a:xfrm>
            <a:off x="7587344" y="2560663"/>
            <a:ext cx="1264065" cy="410225"/>
          </a:xfrm>
          <a:prstGeom prst="rect">
            <a:avLst/>
          </a:prstGeom>
          <a:noFill/>
          <a:ln>
            <a:noFill/>
          </a:ln>
        </p:spPr>
      </p:pic>
      <p:pic>
        <p:nvPicPr>
          <p:cNvPr id="258" name="Google Shape;258;p26"/>
          <p:cNvPicPr preferRelativeResize="0"/>
          <p:nvPr/>
        </p:nvPicPr>
        <p:blipFill rotWithShape="1">
          <a:blip r:embed="rId9">
            <a:alphaModFix/>
          </a:blip>
          <a:srcRect b="35595" l="0" r="0" t="38382"/>
          <a:stretch/>
        </p:blipFill>
        <p:spPr>
          <a:xfrm>
            <a:off x="7639623" y="4568825"/>
            <a:ext cx="1426777" cy="278100"/>
          </a:xfrm>
          <a:prstGeom prst="rect">
            <a:avLst/>
          </a:prstGeom>
          <a:noFill/>
          <a:ln>
            <a:noFill/>
          </a:ln>
        </p:spPr>
      </p:pic>
      <p:pic>
        <p:nvPicPr>
          <p:cNvPr id="259" name="Google Shape;259;p26"/>
          <p:cNvPicPr preferRelativeResize="0"/>
          <p:nvPr/>
        </p:nvPicPr>
        <p:blipFill>
          <a:blip r:embed="rId10">
            <a:alphaModFix/>
          </a:blip>
          <a:stretch>
            <a:fillRect/>
          </a:stretch>
        </p:blipFill>
        <p:spPr>
          <a:xfrm>
            <a:off x="7710350" y="2994900"/>
            <a:ext cx="924756" cy="323100"/>
          </a:xfrm>
          <a:prstGeom prst="rect">
            <a:avLst/>
          </a:prstGeom>
          <a:noFill/>
          <a:ln>
            <a:noFill/>
          </a:ln>
        </p:spPr>
      </p:pic>
      <p:pic>
        <p:nvPicPr>
          <p:cNvPr id="260" name="Google Shape;260;p26"/>
          <p:cNvPicPr preferRelativeResize="0"/>
          <p:nvPr/>
        </p:nvPicPr>
        <p:blipFill>
          <a:blip r:embed="rId11">
            <a:alphaModFix/>
          </a:blip>
          <a:stretch>
            <a:fillRect/>
          </a:stretch>
        </p:blipFill>
        <p:spPr>
          <a:xfrm>
            <a:off x="7246175" y="2173804"/>
            <a:ext cx="1769549" cy="371878"/>
          </a:xfrm>
          <a:prstGeom prst="rect">
            <a:avLst/>
          </a:prstGeom>
          <a:noFill/>
          <a:ln>
            <a:noFill/>
          </a:ln>
        </p:spPr>
      </p:pic>
      <p:pic>
        <p:nvPicPr>
          <p:cNvPr id="261" name="Google Shape;261;p26"/>
          <p:cNvPicPr preferRelativeResize="0"/>
          <p:nvPr/>
        </p:nvPicPr>
        <p:blipFill>
          <a:blip r:embed="rId12">
            <a:alphaModFix/>
          </a:blip>
          <a:stretch>
            <a:fillRect/>
          </a:stretch>
        </p:blipFill>
        <p:spPr>
          <a:xfrm>
            <a:off x="7868337" y="807488"/>
            <a:ext cx="525224" cy="525224"/>
          </a:xfrm>
          <a:prstGeom prst="rect">
            <a:avLst/>
          </a:prstGeom>
          <a:noFill/>
          <a:ln>
            <a:noFill/>
          </a:ln>
        </p:spPr>
      </p:pic>
      <p:pic>
        <p:nvPicPr>
          <p:cNvPr id="262" name="Google Shape;262;p26"/>
          <p:cNvPicPr preferRelativeResize="0"/>
          <p:nvPr/>
        </p:nvPicPr>
        <p:blipFill>
          <a:blip r:embed="rId13">
            <a:alphaModFix/>
          </a:blip>
          <a:stretch>
            <a:fillRect/>
          </a:stretch>
        </p:blipFill>
        <p:spPr>
          <a:xfrm>
            <a:off x="7587358" y="1406787"/>
            <a:ext cx="616300" cy="616300"/>
          </a:xfrm>
          <a:prstGeom prst="rect">
            <a:avLst/>
          </a:prstGeom>
          <a:noFill/>
          <a:ln>
            <a:noFill/>
          </a:ln>
        </p:spPr>
      </p:pic>
      <p:sp>
        <p:nvSpPr>
          <p:cNvPr id="263" name="Google Shape;263;p26"/>
          <p:cNvSpPr txBox="1"/>
          <p:nvPr/>
        </p:nvSpPr>
        <p:spPr>
          <a:xfrm>
            <a:off x="7246175" y="194625"/>
            <a:ext cx="1147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fr" sz="1600">
                <a:solidFill>
                  <a:schemeClr val="dk1"/>
                </a:solidFill>
              </a:rPr>
              <a:t>DALL·E 2</a:t>
            </a:r>
            <a:endParaRPr b="1" sz="1600">
              <a:solidFill>
                <a:schemeClr val="dk1"/>
              </a:solidFill>
            </a:endParaRPr>
          </a:p>
        </p:txBody>
      </p:sp>
      <p:sp>
        <p:nvSpPr>
          <p:cNvPr id="264" name="Google Shape;264;p26"/>
          <p:cNvSpPr txBox="1"/>
          <p:nvPr/>
        </p:nvSpPr>
        <p:spPr>
          <a:xfrm>
            <a:off x="133250" y="13371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5" name="Google Shape;265;p26"/>
          <p:cNvSpPr txBox="1"/>
          <p:nvPr/>
        </p:nvSpPr>
        <p:spPr>
          <a:xfrm>
            <a:off x="133250" y="28167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6" name="Google Shape;266;p26"/>
          <p:cNvSpPr txBox="1"/>
          <p:nvPr/>
        </p:nvSpPr>
        <p:spPr>
          <a:xfrm>
            <a:off x="133250" y="41981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7" name="Google Shape;267;p26"/>
          <p:cNvSpPr txBox="1"/>
          <p:nvPr/>
        </p:nvSpPr>
        <p:spPr>
          <a:xfrm>
            <a:off x="133250" y="55252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p:nvPr/>
        </p:nvSpPr>
        <p:spPr>
          <a:xfrm>
            <a:off x="505500" y="772913"/>
            <a:ext cx="8196300" cy="566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73" name="Google Shape;273;p27"/>
          <p:cNvSpPr txBox="1"/>
          <p:nvPr/>
        </p:nvSpPr>
        <p:spPr>
          <a:xfrm>
            <a:off x="438075" y="0"/>
            <a:ext cx="49491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5"/>
                </a:solidFill>
              </a:rPr>
              <a:t>Canevas #08 - mise au point de la solution</a:t>
            </a:r>
            <a:endParaRPr b="1" sz="1600">
              <a:solidFill>
                <a:schemeClr val="accent5"/>
              </a:solidFill>
            </a:endParaRPr>
          </a:p>
        </p:txBody>
      </p:sp>
      <p:grpSp>
        <p:nvGrpSpPr>
          <p:cNvPr id="274" name="Google Shape;274;p27"/>
          <p:cNvGrpSpPr/>
          <p:nvPr/>
        </p:nvGrpSpPr>
        <p:grpSpPr>
          <a:xfrm>
            <a:off x="2839340" y="1357019"/>
            <a:ext cx="4358597" cy="4721205"/>
            <a:chOff x="2820225" y="891450"/>
            <a:chExt cx="3175200" cy="3175200"/>
          </a:xfrm>
        </p:grpSpPr>
        <p:sp>
          <p:nvSpPr>
            <p:cNvPr id="275" name="Google Shape;275;p27"/>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7"/>
          <p:cNvSpPr/>
          <p:nvPr/>
        </p:nvSpPr>
        <p:spPr>
          <a:xfrm>
            <a:off x="6010475" y="4209974"/>
            <a:ext cx="1828800" cy="15591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278" name="Google Shape;278;p27"/>
          <p:cNvSpPr/>
          <p:nvPr/>
        </p:nvSpPr>
        <p:spPr>
          <a:xfrm>
            <a:off x="6010475" y="3524175"/>
            <a:ext cx="1828800" cy="8178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900">
                <a:solidFill>
                  <a:srgbClr val="FFFFFF"/>
                </a:solidFill>
                <a:latin typeface="Roboto"/>
                <a:ea typeface="Roboto"/>
                <a:cs typeface="Roboto"/>
                <a:sym typeface="Roboto"/>
              </a:rPr>
              <a:t>Comment ces jeux de données contribuent-ils à créer un service répondant à un besoin ?</a:t>
            </a:r>
            <a:endParaRPr sz="900">
              <a:solidFill>
                <a:srgbClr val="FFFFFF"/>
              </a:solidFill>
              <a:latin typeface="Roboto"/>
              <a:ea typeface="Roboto"/>
              <a:cs typeface="Roboto"/>
              <a:sym typeface="Roboto"/>
            </a:endParaRPr>
          </a:p>
        </p:txBody>
      </p:sp>
      <p:sp>
        <p:nvSpPr>
          <p:cNvPr id="279" name="Google Shape;279;p27"/>
          <p:cNvSpPr/>
          <p:nvPr/>
        </p:nvSpPr>
        <p:spPr>
          <a:xfrm>
            <a:off x="4181625" y="1509875"/>
            <a:ext cx="1828800" cy="15084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ajoutez des amplificateurs (ou pas)</a:t>
            </a:r>
            <a:endParaRPr sz="1000">
              <a:latin typeface="Roboto"/>
              <a:ea typeface="Roboto"/>
              <a:cs typeface="Roboto"/>
              <a:sym typeface="Roboto"/>
            </a:endParaRPr>
          </a:p>
        </p:txBody>
      </p:sp>
      <p:sp>
        <p:nvSpPr>
          <p:cNvPr id="280" name="Google Shape;280;p27"/>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(Re)considérez vos jeux de données</a:t>
            </a:r>
            <a:endParaRPr sz="1000">
              <a:solidFill>
                <a:srgbClr val="FFFFFF"/>
              </a:solidFill>
              <a:latin typeface="Roboto"/>
              <a:ea typeface="Roboto"/>
              <a:cs typeface="Roboto"/>
              <a:sym typeface="Roboto"/>
            </a:endParaRPr>
          </a:p>
        </p:txBody>
      </p:sp>
      <p:sp>
        <p:nvSpPr>
          <p:cNvPr id="281" name="Google Shape;281;p27"/>
          <p:cNvSpPr/>
          <p:nvPr/>
        </p:nvSpPr>
        <p:spPr>
          <a:xfrm>
            <a:off x="2352775" y="4057575"/>
            <a:ext cx="1828800" cy="2189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282" name="Google Shape;282;p27"/>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Testez vos résultats et itérez </a:t>
            </a:r>
            <a:endParaRPr sz="1000">
              <a:solidFill>
                <a:srgbClr val="FFFFFF"/>
              </a:solidFill>
              <a:latin typeface="Roboto"/>
              <a:ea typeface="Roboto"/>
              <a:cs typeface="Roboto"/>
              <a:sym typeface="Roboto"/>
            </a:endParaRPr>
          </a:p>
        </p:txBody>
      </p:sp>
      <p:pic>
        <p:nvPicPr>
          <p:cNvPr id="283" name="Google Shape;283;p27"/>
          <p:cNvPicPr preferRelativeResize="0"/>
          <p:nvPr/>
        </p:nvPicPr>
        <p:blipFill>
          <a:blip r:embed="rId3">
            <a:alphaModFix/>
          </a:blip>
          <a:stretch>
            <a:fillRect/>
          </a:stretch>
        </p:blipFill>
        <p:spPr>
          <a:xfrm>
            <a:off x="815824" y="880575"/>
            <a:ext cx="817725" cy="817725"/>
          </a:xfrm>
          <a:prstGeom prst="rect">
            <a:avLst/>
          </a:prstGeom>
          <a:noFill/>
          <a:ln>
            <a:noFill/>
          </a:ln>
        </p:spPr>
      </p:pic>
      <p:sp>
        <p:nvSpPr>
          <p:cNvPr id="284" name="Google Shape;284;p27"/>
          <p:cNvSpPr txBox="1"/>
          <p:nvPr/>
        </p:nvSpPr>
        <p:spPr>
          <a:xfrm>
            <a:off x="672050" y="1755200"/>
            <a:ext cx="24036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Chaque cycle dure 2 min. Max. Itérez jusqu’à ce que votre solution passe le test de l’étape 3.</a:t>
            </a:r>
            <a:endParaRPr sz="1100"/>
          </a:p>
        </p:txBody>
      </p:sp>
      <p:sp>
        <p:nvSpPr>
          <p:cNvPr id="285" name="Google Shape;285;p27"/>
          <p:cNvSpPr txBox="1"/>
          <p:nvPr/>
        </p:nvSpPr>
        <p:spPr>
          <a:xfrm>
            <a:off x="61034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86" name="Google Shape;286;p27"/>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87" name="Google Shape;287;p27"/>
          <p:cNvSpPr txBox="1"/>
          <p:nvPr/>
        </p:nvSpPr>
        <p:spPr>
          <a:xfrm>
            <a:off x="1805975" y="2950038"/>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88" name="Google Shape;288;p2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89" name="Google Shape;289;p27"/>
          <p:cNvSpPr txBox="1"/>
          <p:nvPr/>
        </p:nvSpPr>
        <p:spPr>
          <a:xfrm>
            <a:off x="5512425" y="4262338"/>
            <a:ext cx="5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solidFill>
                  <a:schemeClr val="dk2"/>
                </a:solidFill>
              </a:rPr>
              <a:t>💡</a:t>
            </a:r>
            <a:endParaRPr sz="2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p:nvPr/>
        </p:nvSpPr>
        <p:spPr>
          <a:xfrm>
            <a:off x="473850" y="696325"/>
            <a:ext cx="8196300" cy="57645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95" name="Google Shape;295;p28"/>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1155CC"/>
                </a:solidFill>
              </a:rPr>
              <a:t>Canevas #09 - la cartographie de valeur</a:t>
            </a:r>
            <a:endParaRPr b="1" sz="1600">
              <a:solidFill>
                <a:srgbClr val="1155CC"/>
              </a:solidFill>
            </a:endParaRPr>
          </a:p>
        </p:txBody>
      </p:sp>
      <p:grpSp>
        <p:nvGrpSpPr>
          <p:cNvPr id="296" name="Google Shape;296;p28"/>
          <p:cNvGrpSpPr/>
          <p:nvPr/>
        </p:nvGrpSpPr>
        <p:grpSpPr>
          <a:xfrm>
            <a:off x="739600" y="786850"/>
            <a:ext cx="3594000" cy="1395250"/>
            <a:chOff x="739600" y="786850"/>
            <a:chExt cx="3594000" cy="1395250"/>
          </a:xfrm>
        </p:grpSpPr>
        <p:sp>
          <p:nvSpPr>
            <p:cNvPr id="297" name="Google Shape;297;p28"/>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8" name="Google Shape;298;p28"/>
            <p:cNvSpPr txBox="1"/>
            <p:nvPr/>
          </p:nvSpPr>
          <p:spPr>
            <a:xfrm>
              <a:off x="958000" y="786850"/>
              <a:ext cx="28254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facilite l’utilisation de ressources car...</a:t>
              </a:r>
              <a:endParaRPr sz="1100"/>
            </a:p>
          </p:txBody>
        </p:sp>
      </p:grpSp>
      <p:grpSp>
        <p:nvGrpSpPr>
          <p:cNvPr id="299" name="Google Shape;299;p28"/>
          <p:cNvGrpSpPr/>
          <p:nvPr/>
        </p:nvGrpSpPr>
        <p:grpSpPr>
          <a:xfrm>
            <a:off x="4866675" y="786850"/>
            <a:ext cx="3594000" cy="1364000"/>
            <a:chOff x="4866675" y="786850"/>
            <a:chExt cx="3594000" cy="1364000"/>
          </a:xfrm>
        </p:grpSpPr>
        <p:sp>
          <p:nvSpPr>
            <p:cNvPr id="300" name="Google Shape;300;p28"/>
            <p:cNvSpPr/>
            <p:nvPr/>
          </p:nvSpPr>
          <p:spPr>
            <a:xfrm>
              <a:off x="4866675" y="91035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1" name="Google Shape;301;p28"/>
            <p:cNvSpPr txBox="1"/>
            <p:nvPr/>
          </p:nvSpPr>
          <p:spPr>
            <a:xfrm>
              <a:off x="4990300" y="786850"/>
              <a:ext cx="30630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aide l’utilisatrice à accomplir x et y car …</a:t>
              </a:r>
              <a:endParaRPr sz="1100">
                <a:solidFill>
                  <a:schemeClr val="dk1"/>
                </a:solidFill>
              </a:endParaRPr>
            </a:p>
          </p:txBody>
        </p:sp>
      </p:grpSp>
      <p:grpSp>
        <p:nvGrpSpPr>
          <p:cNvPr id="302" name="Google Shape;302;p28"/>
          <p:cNvGrpSpPr/>
          <p:nvPr/>
        </p:nvGrpSpPr>
        <p:grpSpPr>
          <a:xfrm>
            <a:off x="638350" y="4795300"/>
            <a:ext cx="3594000" cy="1395250"/>
            <a:chOff x="739600" y="786850"/>
            <a:chExt cx="3594000" cy="1395250"/>
          </a:xfrm>
        </p:grpSpPr>
        <p:sp>
          <p:nvSpPr>
            <p:cNvPr id="303" name="Google Shape;303;p28"/>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4" name="Google Shape;304;p28"/>
            <p:cNvSpPr txBox="1"/>
            <p:nvPr/>
          </p:nvSpPr>
          <p:spPr>
            <a:xfrm>
              <a:off x="958000" y="786850"/>
              <a:ext cx="28254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supprime ou relâche ces contraintes:</a:t>
              </a:r>
              <a:endParaRPr sz="1100">
                <a:solidFill>
                  <a:schemeClr val="dk1"/>
                </a:solidFill>
              </a:endParaRPr>
            </a:p>
          </p:txBody>
        </p:sp>
      </p:grpSp>
      <p:grpSp>
        <p:nvGrpSpPr>
          <p:cNvPr id="305" name="Google Shape;305;p28"/>
          <p:cNvGrpSpPr/>
          <p:nvPr/>
        </p:nvGrpSpPr>
        <p:grpSpPr>
          <a:xfrm>
            <a:off x="4724800" y="4892700"/>
            <a:ext cx="3594000" cy="1395250"/>
            <a:chOff x="739600" y="786850"/>
            <a:chExt cx="3594000" cy="1395250"/>
          </a:xfrm>
        </p:grpSpPr>
        <p:sp>
          <p:nvSpPr>
            <p:cNvPr id="306" name="Google Shape;306;p28"/>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7" name="Google Shape;307;p28"/>
            <p:cNvSpPr txBox="1"/>
            <p:nvPr/>
          </p:nvSpPr>
          <p:spPr>
            <a:xfrm>
              <a:off x="958000" y="786850"/>
              <a:ext cx="19209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C</a:t>
              </a:r>
              <a:r>
                <a:rPr lang="fr" sz="1100">
                  <a:solidFill>
                    <a:schemeClr val="dk1"/>
                  </a:solidFill>
                </a:rPr>
                <a:t>es KPIs sont améliorées:</a:t>
              </a:r>
              <a:endParaRPr sz="1100">
                <a:solidFill>
                  <a:schemeClr val="dk1"/>
                </a:solidFill>
              </a:endParaRPr>
            </a:p>
          </p:txBody>
        </p:sp>
      </p:grpSp>
      <p:grpSp>
        <p:nvGrpSpPr>
          <p:cNvPr id="308" name="Google Shape;308;p28"/>
          <p:cNvGrpSpPr/>
          <p:nvPr/>
        </p:nvGrpSpPr>
        <p:grpSpPr>
          <a:xfrm>
            <a:off x="2921675" y="2472625"/>
            <a:ext cx="3447300" cy="1944900"/>
            <a:chOff x="2921675" y="2472625"/>
            <a:chExt cx="3447300" cy="1944900"/>
          </a:xfrm>
        </p:grpSpPr>
        <p:sp>
          <p:nvSpPr>
            <p:cNvPr id="309" name="Google Shape;309;p28"/>
            <p:cNvSpPr/>
            <p:nvPr/>
          </p:nvSpPr>
          <p:spPr>
            <a:xfrm>
              <a:off x="2921675" y="2695525"/>
              <a:ext cx="3447300" cy="17220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txBox="1"/>
            <p:nvPr/>
          </p:nvSpPr>
          <p:spPr>
            <a:xfrm>
              <a:off x="3178400" y="2472625"/>
              <a:ext cx="13935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est:</a:t>
              </a:r>
              <a:endParaRPr/>
            </a:p>
          </p:txBody>
        </p:sp>
      </p:grpSp>
      <p:pic>
        <p:nvPicPr>
          <p:cNvPr id="311" name="Google Shape;311;p28"/>
          <p:cNvPicPr preferRelativeResize="0"/>
          <p:nvPr/>
        </p:nvPicPr>
        <p:blipFill>
          <a:blip r:embed="rId3">
            <a:alphaModFix/>
          </a:blip>
          <a:stretch>
            <a:fillRect/>
          </a:stretch>
        </p:blipFill>
        <p:spPr>
          <a:xfrm flipH="1" rot="5400000">
            <a:off x="6525474" y="2359223"/>
            <a:ext cx="1247000" cy="1033000"/>
          </a:xfrm>
          <a:prstGeom prst="rect">
            <a:avLst/>
          </a:prstGeom>
          <a:noFill/>
          <a:ln>
            <a:noFill/>
          </a:ln>
        </p:spPr>
      </p:pic>
      <p:pic>
        <p:nvPicPr>
          <p:cNvPr id="312" name="Google Shape;312;p28"/>
          <p:cNvPicPr preferRelativeResize="0"/>
          <p:nvPr/>
        </p:nvPicPr>
        <p:blipFill>
          <a:blip r:embed="rId3">
            <a:alphaModFix/>
          </a:blip>
          <a:stretch>
            <a:fillRect/>
          </a:stretch>
        </p:blipFill>
        <p:spPr>
          <a:xfrm rot="5400000">
            <a:off x="6525474" y="3637348"/>
            <a:ext cx="1247000" cy="1033000"/>
          </a:xfrm>
          <a:prstGeom prst="rect">
            <a:avLst/>
          </a:prstGeom>
          <a:noFill/>
          <a:ln>
            <a:noFill/>
          </a:ln>
        </p:spPr>
      </p:pic>
      <p:pic>
        <p:nvPicPr>
          <p:cNvPr id="313" name="Google Shape;313;p28"/>
          <p:cNvPicPr preferRelativeResize="0"/>
          <p:nvPr/>
        </p:nvPicPr>
        <p:blipFill>
          <a:blip r:embed="rId3">
            <a:alphaModFix/>
          </a:blip>
          <a:stretch>
            <a:fillRect/>
          </a:stretch>
        </p:blipFill>
        <p:spPr>
          <a:xfrm flipH="1" rot="10800000">
            <a:off x="1516924" y="2252223"/>
            <a:ext cx="1247000" cy="1033000"/>
          </a:xfrm>
          <a:prstGeom prst="rect">
            <a:avLst/>
          </a:prstGeom>
          <a:noFill/>
          <a:ln>
            <a:noFill/>
          </a:ln>
        </p:spPr>
      </p:pic>
      <p:pic>
        <p:nvPicPr>
          <p:cNvPr id="314" name="Google Shape;314;p28"/>
          <p:cNvPicPr preferRelativeResize="0"/>
          <p:nvPr/>
        </p:nvPicPr>
        <p:blipFill>
          <a:blip r:embed="rId3">
            <a:alphaModFix/>
          </a:blip>
          <a:stretch>
            <a:fillRect/>
          </a:stretch>
        </p:blipFill>
        <p:spPr>
          <a:xfrm>
            <a:off x="1491074" y="3752673"/>
            <a:ext cx="1247000" cy="1033000"/>
          </a:xfrm>
          <a:prstGeom prst="rect">
            <a:avLst/>
          </a:prstGeom>
          <a:noFill/>
          <a:ln>
            <a:noFill/>
          </a:ln>
        </p:spPr>
      </p:pic>
      <p:sp>
        <p:nvSpPr>
          <p:cNvPr id="315" name="Google Shape;315;p2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p:nvPr/>
        </p:nvSpPr>
        <p:spPr>
          <a:xfrm>
            <a:off x="505500" y="817600"/>
            <a:ext cx="8196300" cy="56232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2870500" y="21705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2450650" y="1763601"/>
            <a:ext cx="3674400" cy="3561000"/>
          </a:xfrm>
          <a:prstGeom prst="ellipse">
            <a:avLst/>
          </a:prstGeom>
          <a:noFill/>
          <a:ln cap="flat" cmpd="sng" w="28575">
            <a:solidFill>
              <a:srgbClr val="A64D79"/>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Canevas #10.1</a:t>
            </a:r>
            <a:endParaRPr b="1" sz="1600">
              <a:solidFill>
                <a:srgbClr val="A64D79"/>
              </a:solidFill>
            </a:endParaRPr>
          </a:p>
          <a:p>
            <a:pPr indent="0" lvl="0" marL="0" rtl="0" algn="l">
              <a:spcBef>
                <a:spcPts val="0"/>
              </a:spcBef>
              <a:spcAft>
                <a:spcPts val="0"/>
              </a:spcAft>
              <a:buNone/>
            </a:pPr>
            <a:r>
              <a:rPr b="1" lang="fr" sz="1600">
                <a:solidFill>
                  <a:srgbClr val="A64D79"/>
                </a:solidFill>
              </a:rPr>
              <a:t>Synthèse Graphique</a:t>
            </a:r>
            <a:endParaRPr b="1" sz="1600">
              <a:solidFill>
                <a:srgbClr val="A64D79"/>
              </a:solidFill>
            </a:endParaRPr>
          </a:p>
        </p:txBody>
      </p:sp>
      <p:cxnSp>
        <p:nvCxnSpPr>
          <p:cNvPr id="324" name="Google Shape;324;p29"/>
          <p:cNvCxnSpPr/>
          <p:nvPr/>
        </p:nvCxnSpPr>
        <p:spPr>
          <a:xfrm>
            <a:off x="4349575" y="16002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325" name="Google Shape;325;p29"/>
          <p:cNvCxnSpPr/>
          <p:nvPr/>
        </p:nvCxnSpPr>
        <p:spPr>
          <a:xfrm flipH="1" rot="10800000">
            <a:off x="2096525" y="3615250"/>
            <a:ext cx="4712700" cy="18300"/>
          </a:xfrm>
          <a:prstGeom prst="straightConnector1">
            <a:avLst/>
          </a:prstGeom>
          <a:noFill/>
          <a:ln cap="flat" cmpd="sng" w="9525">
            <a:solidFill>
              <a:srgbClr val="000000"/>
            </a:solidFill>
            <a:prstDash val="solid"/>
            <a:round/>
            <a:headEnd len="med" w="med" type="none"/>
            <a:tailEnd len="med" w="med" type="none"/>
          </a:ln>
        </p:spPr>
      </p:cxnSp>
      <p:cxnSp>
        <p:nvCxnSpPr>
          <p:cNvPr id="326" name="Google Shape;326;p29"/>
          <p:cNvCxnSpPr/>
          <p:nvPr/>
        </p:nvCxnSpPr>
        <p:spPr>
          <a:xfrm>
            <a:off x="2206550" y="1763200"/>
            <a:ext cx="3979200" cy="3483900"/>
          </a:xfrm>
          <a:prstGeom prst="straightConnector1">
            <a:avLst/>
          </a:prstGeom>
          <a:noFill/>
          <a:ln cap="flat" cmpd="sng" w="9525">
            <a:solidFill>
              <a:srgbClr val="000000"/>
            </a:solidFill>
            <a:prstDash val="solid"/>
            <a:round/>
            <a:headEnd len="med" w="med" type="none"/>
            <a:tailEnd len="med" w="med" type="none"/>
          </a:ln>
        </p:spPr>
      </p:cxnSp>
      <p:cxnSp>
        <p:nvCxnSpPr>
          <p:cNvPr id="327" name="Google Shape;327;p29"/>
          <p:cNvCxnSpPr/>
          <p:nvPr/>
        </p:nvCxnSpPr>
        <p:spPr>
          <a:xfrm flipH="1">
            <a:off x="2224700" y="1909900"/>
            <a:ext cx="4382700" cy="3282300"/>
          </a:xfrm>
          <a:prstGeom prst="straightConnector1">
            <a:avLst/>
          </a:prstGeom>
          <a:noFill/>
          <a:ln cap="flat" cmpd="sng" w="9525">
            <a:solidFill>
              <a:srgbClr val="000000"/>
            </a:solidFill>
            <a:prstDash val="solid"/>
            <a:round/>
            <a:headEnd len="med" w="med" type="none"/>
            <a:tailEnd len="med" w="med" type="none"/>
          </a:ln>
        </p:spPr>
      </p:cxnSp>
      <p:sp>
        <p:nvSpPr>
          <p:cNvPr id="328" name="Google Shape;328;p29"/>
          <p:cNvSpPr txBox="1"/>
          <p:nvPr/>
        </p:nvSpPr>
        <p:spPr>
          <a:xfrm>
            <a:off x="852975" y="904100"/>
            <a:ext cx="2656500" cy="9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1</a:t>
            </a:r>
            <a:endParaRPr sz="1300"/>
          </a:p>
          <a:p>
            <a:pPr indent="0" lvl="0" marL="0" rtl="0" algn="l">
              <a:spcBef>
                <a:spcPts val="0"/>
              </a:spcBef>
              <a:spcAft>
                <a:spcPts val="0"/>
              </a:spcAft>
              <a:buNone/>
            </a:pPr>
            <a:r>
              <a:t/>
            </a:r>
            <a:endParaRPr sz="700"/>
          </a:p>
          <a:p>
            <a:pPr indent="0" lvl="0" marL="0" rtl="0" algn="l">
              <a:spcBef>
                <a:spcPts val="0"/>
              </a:spcBef>
              <a:spcAft>
                <a:spcPts val="0"/>
              </a:spcAft>
              <a:buClr>
                <a:schemeClr val="dk1"/>
              </a:buClr>
              <a:buSzPts val="1100"/>
              <a:buFont typeface="Arial"/>
              <a:buNone/>
            </a:pPr>
            <a:r>
              <a:rPr lang="fr" sz="1300">
                <a:solidFill>
                  <a:schemeClr val="dk1"/>
                </a:solidFill>
              </a:rPr>
              <a:t>__________________</a:t>
            </a:r>
            <a:endParaRPr sz="1300"/>
          </a:p>
        </p:txBody>
      </p:sp>
      <p:sp>
        <p:nvSpPr>
          <p:cNvPr id="329" name="Google Shape;329;p29"/>
          <p:cNvSpPr txBox="1"/>
          <p:nvPr/>
        </p:nvSpPr>
        <p:spPr>
          <a:xfrm>
            <a:off x="3509350" y="817600"/>
            <a:ext cx="20436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2:</a:t>
            </a:r>
            <a:endParaRPr sz="1300"/>
          </a:p>
          <a:p>
            <a:pPr indent="0" lvl="0" marL="0" rtl="0" algn="l">
              <a:spcBef>
                <a:spcPts val="0"/>
              </a:spcBef>
              <a:spcAft>
                <a:spcPts val="0"/>
              </a:spcAft>
              <a:buNone/>
            </a:pPr>
            <a:r>
              <a:t/>
            </a:r>
            <a:endParaRPr sz="700"/>
          </a:p>
          <a:p>
            <a:pPr indent="0" lvl="0" marL="0" rtl="0" algn="l">
              <a:spcBef>
                <a:spcPts val="0"/>
              </a:spcBef>
              <a:spcAft>
                <a:spcPts val="0"/>
              </a:spcAft>
              <a:buClr>
                <a:schemeClr val="dk1"/>
              </a:buClr>
              <a:buSzPts val="1100"/>
              <a:buFont typeface="Arial"/>
              <a:buNone/>
            </a:pPr>
            <a:r>
              <a:rPr lang="fr" sz="1300">
                <a:solidFill>
                  <a:schemeClr val="dk1"/>
                </a:solidFill>
              </a:rPr>
              <a:t>__________________</a:t>
            </a:r>
            <a:endParaRPr sz="1300"/>
          </a:p>
          <a:p>
            <a:pPr indent="0" lvl="0" marL="0" rtl="0" algn="ctr">
              <a:spcBef>
                <a:spcPts val="0"/>
              </a:spcBef>
              <a:spcAft>
                <a:spcPts val="0"/>
              </a:spcAft>
              <a:buNone/>
            </a:pPr>
            <a:r>
              <a:t/>
            </a:r>
            <a:endParaRPr sz="1300"/>
          </a:p>
        </p:txBody>
      </p:sp>
      <p:sp>
        <p:nvSpPr>
          <p:cNvPr id="330" name="Google Shape;330;p29"/>
          <p:cNvSpPr/>
          <p:nvPr/>
        </p:nvSpPr>
        <p:spPr>
          <a:xfrm>
            <a:off x="3830575" y="30459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3331300" y="2587562"/>
            <a:ext cx="1913100" cy="1913100"/>
          </a:xfrm>
          <a:prstGeom prst="ellipse">
            <a:avLst/>
          </a:prstGeom>
          <a:noFill/>
          <a:ln cap="flat" cmpd="sng" w="28575">
            <a:solidFill>
              <a:srgbClr val="1155CC"/>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txBox="1"/>
          <p:nvPr/>
        </p:nvSpPr>
        <p:spPr>
          <a:xfrm>
            <a:off x="6767800" y="3337700"/>
            <a:ext cx="1557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Retour sur investissement</a:t>
            </a:r>
            <a:endParaRPr/>
          </a:p>
        </p:txBody>
      </p:sp>
      <p:sp>
        <p:nvSpPr>
          <p:cNvPr id="333" name="Google Shape;333;p29"/>
          <p:cNvSpPr txBox="1"/>
          <p:nvPr/>
        </p:nvSpPr>
        <p:spPr>
          <a:xfrm>
            <a:off x="6382675" y="56295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Différentiation</a:t>
            </a:r>
            <a:endParaRPr/>
          </a:p>
        </p:txBody>
      </p:sp>
      <p:sp>
        <p:nvSpPr>
          <p:cNvPr id="334" name="Google Shape;334;p29"/>
          <p:cNvSpPr txBox="1"/>
          <p:nvPr/>
        </p:nvSpPr>
        <p:spPr>
          <a:xfrm>
            <a:off x="3558775" y="5696650"/>
            <a:ext cx="15570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Maturité de l’organisation</a:t>
            </a:r>
            <a:endParaRPr/>
          </a:p>
        </p:txBody>
      </p:sp>
      <p:sp>
        <p:nvSpPr>
          <p:cNvPr id="335" name="Google Shape;335;p29"/>
          <p:cNvSpPr txBox="1"/>
          <p:nvPr/>
        </p:nvSpPr>
        <p:spPr>
          <a:xfrm>
            <a:off x="734875" y="5554225"/>
            <a:ext cx="15570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Délai de mise en oeuvre</a:t>
            </a:r>
            <a:endParaRPr/>
          </a:p>
        </p:txBody>
      </p:sp>
      <p:sp>
        <p:nvSpPr>
          <p:cNvPr id="336" name="Google Shape;336;p29"/>
          <p:cNvSpPr txBox="1"/>
          <p:nvPr/>
        </p:nvSpPr>
        <p:spPr>
          <a:xfrm>
            <a:off x="666325" y="3216100"/>
            <a:ext cx="15570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Effets réseau / effets d’apprentissage</a:t>
            </a:r>
            <a:endParaRPr/>
          </a:p>
        </p:txBody>
      </p:sp>
      <p:sp>
        <p:nvSpPr>
          <p:cNvPr id="337" name="Google Shape;337;p29"/>
          <p:cNvSpPr txBox="1"/>
          <p:nvPr/>
        </p:nvSpPr>
        <p:spPr>
          <a:xfrm>
            <a:off x="6286000" y="893800"/>
            <a:ext cx="20436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3:</a:t>
            </a:r>
            <a:endParaRPr sz="1300"/>
          </a:p>
          <a:p>
            <a:pPr indent="0" lvl="0" marL="0" rtl="0" algn="l">
              <a:spcBef>
                <a:spcPts val="0"/>
              </a:spcBef>
              <a:spcAft>
                <a:spcPts val="0"/>
              </a:spcAft>
              <a:buNone/>
            </a:pPr>
            <a:r>
              <a:t/>
            </a:r>
            <a:endParaRPr sz="700"/>
          </a:p>
          <a:p>
            <a:pPr indent="0" lvl="0" marL="0" rtl="0" algn="l">
              <a:spcBef>
                <a:spcPts val="0"/>
              </a:spcBef>
              <a:spcAft>
                <a:spcPts val="0"/>
              </a:spcAft>
              <a:buNone/>
            </a:pPr>
            <a:r>
              <a:rPr lang="fr" sz="1300"/>
              <a:t>__________________</a:t>
            </a:r>
            <a:endParaRPr sz="1300"/>
          </a:p>
        </p:txBody>
      </p:sp>
      <p:sp>
        <p:nvSpPr>
          <p:cNvPr id="338" name="Google Shape;338;p29"/>
          <p:cNvSpPr txBox="1"/>
          <p:nvPr/>
        </p:nvSpPr>
        <p:spPr>
          <a:xfrm>
            <a:off x="3625975" y="31862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339" name="Google Shape;339;p29"/>
          <p:cNvSpPr txBox="1"/>
          <p:nvPr/>
        </p:nvSpPr>
        <p:spPr>
          <a:xfrm>
            <a:off x="3255100" y="28661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340" name="Google Shape;340;p29"/>
          <p:cNvSpPr txBox="1"/>
          <p:nvPr/>
        </p:nvSpPr>
        <p:spPr>
          <a:xfrm>
            <a:off x="2909400" y="25333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341" name="Google Shape;341;p29"/>
          <p:cNvSpPr txBox="1"/>
          <p:nvPr/>
        </p:nvSpPr>
        <p:spPr>
          <a:xfrm>
            <a:off x="2580550" y="22690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342" name="Google Shape;342;p29"/>
          <p:cNvSpPr/>
          <p:nvPr/>
        </p:nvSpPr>
        <p:spPr>
          <a:xfrm>
            <a:off x="6618825" y="4435100"/>
            <a:ext cx="1855980" cy="756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Pour chaque dimension, notez la performance de votre projet de 1 à 4</a:t>
            </a:r>
            <a:endParaRPr/>
          </a:p>
        </p:txBody>
      </p:sp>
      <p:sp>
        <p:nvSpPr>
          <p:cNvPr id="343" name="Google Shape;343;p2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44" name="Google Shape;344;p29"/>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nvSpPr>
        <p:spPr>
          <a:xfrm>
            <a:off x="438075" y="62950"/>
            <a:ext cx="3886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#10.2 - synthèse qualitative</a:t>
            </a:r>
            <a:endParaRPr b="1" sz="1600"/>
          </a:p>
        </p:txBody>
      </p:sp>
      <p:graphicFrame>
        <p:nvGraphicFramePr>
          <p:cNvPr id="350" name="Google Shape;350;p30"/>
          <p:cNvGraphicFramePr/>
          <p:nvPr/>
        </p:nvGraphicFramePr>
        <p:xfrm>
          <a:off x="513927" y="733361"/>
          <a:ext cx="3000000" cy="3000000"/>
        </p:xfrm>
        <a:graphic>
          <a:graphicData uri="http://schemas.openxmlformats.org/drawingml/2006/table">
            <a:tbl>
              <a:tblPr bandRow="1">
                <a:noFill/>
                <a:tableStyleId>{AED5BECF-DD01-4F81-973B-3C7ABF384272}</a:tableStyleId>
              </a:tblPr>
              <a:tblGrid>
                <a:gridCol w="4026050"/>
                <a:gridCol w="4286200"/>
              </a:tblGrid>
              <a:tr h="234275">
                <a:tc gridSpan="2">
                  <a:txBody>
                    <a:bodyPr/>
                    <a:lstStyle/>
                    <a:p>
                      <a:pPr indent="0" lvl="0" marL="0" rtl="0" algn="ctr">
                        <a:spcBef>
                          <a:spcPts val="0"/>
                        </a:spcBef>
                        <a:spcAft>
                          <a:spcPts val="0"/>
                        </a:spcAft>
                        <a:buNone/>
                      </a:pPr>
                      <a:r>
                        <a:rPr b="1" lang="fr" sz="1400">
                          <a:solidFill>
                            <a:srgbClr val="3C78D8"/>
                          </a:solidFill>
                          <a:latin typeface="Century Gothic"/>
                          <a:ea typeface="Century Gothic"/>
                          <a:cs typeface="Century Gothic"/>
                          <a:sym typeface="Century Gothic"/>
                        </a:rPr>
                        <a:t>Synthèse</a:t>
                      </a:r>
                      <a:endParaRPr b="1" sz="1300">
                        <a:solidFill>
                          <a:srgbClr val="3C78D8"/>
                        </a:solidFill>
                        <a:latin typeface="Century Gothic"/>
                        <a:ea typeface="Century Gothic"/>
                        <a:cs typeface="Century Gothic"/>
                        <a:sym typeface="Century Gothic"/>
                      </a:endParaRPr>
                    </a:p>
                  </a:txBody>
                  <a:tcPr marT="0" marB="0" marR="82950" marL="82950"/>
                </a:tc>
                <a:tc hMerge="1"/>
              </a:tr>
              <a:tr h="174000">
                <a:tc>
                  <a:txBody>
                    <a:bodyPr/>
                    <a:lstStyle/>
                    <a:p>
                      <a:pPr indent="0" lvl="0" marL="0" rtl="0" algn="l">
                        <a:spcBef>
                          <a:spcPts val="0"/>
                        </a:spcBef>
                        <a:spcAft>
                          <a:spcPts val="0"/>
                        </a:spcAft>
                        <a:buNone/>
                      </a:pPr>
                      <a:r>
                        <a:rPr b="1" lang="fr" sz="1000">
                          <a:solidFill>
                            <a:srgbClr val="FFFFFF"/>
                          </a:solidFill>
                          <a:latin typeface="Century Gothic"/>
                          <a:ea typeface="Century Gothic"/>
                          <a:cs typeface="Century Gothic"/>
                          <a:sym typeface="Century Gothic"/>
                        </a:rPr>
                        <a:t>Nom de l’organisation</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a:txBody>
                    <a:bodyPr/>
                    <a:lstStyle/>
                    <a:p>
                      <a:pPr indent="0" lvl="0" marL="0" rtl="0" algn="l">
                        <a:spcBef>
                          <a:spcPts val="0"/>
                        </a:spcBef>
                        <a:spcAft>
                          <a:spcPts val="0"/>
                        </a:spcAft>
                        <a:buNone/>
                      </a:pPr>
                      <a:r>
                        <a:rPr b="1" lang="fr" sz="1000">
                          <a:solidFill>
                            <a:srgbClr val="FFFFFF"/>
                          </a:solidFill>
                          <a:latin typeface="Century Gothic"/>
                          <a:ea typeface="Century Gothic"/>
                          <a:cs typeface="Century Gothic"/>
                          <a:sym typeface="Century Gothic"/>
                        </a:rPr>
                        <a:t>Nom de l’idée</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r>
              <a:tr h="312375">
                <a:tc>
                  <a:txBody>
                    <a:bodyPr/>
                    <a:lstStyle/>
                    <a:p>
                      <a:pPr indent="0" lvl="0" marL="0" rtl="0" algn="l">
                        <a:spcBef>
                          <a:spcPts val="0"/>
                        </a:spcBef>
                        <a:spcAft>
                          <a:spcPts val="0"/>
                        </a:spcAft>
                        <a:buClr>
                          <a:schemeClr val="dk1"/>
                        </a:buClr>
                        <a:buSzPts val="1100"/>
                        <a:buFont typeface="Arial"/>
                        <a:buNone/>
                      </a:pPr>
                      <a:r>
                        <a:t/>
                      </a:r>
                      <a:endParaRPr b="1" sz="10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b="1" sz="1000">
                        <a:latin typeface="Calibri"/>
                        <a:ea typeface="Calibri"/>
                        <a:cs typeface="Calibri"/>
                        <a:sym typeface="Calibri"/>
                      </a:endParaRPr>
                    </a:p>
                  </a:txBody>
                  <a:tcPr marT="0" marB="0" marR="82950" marL="82950"/>
                </a:tc>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Utilisateurs cibles et leurs besoins / problèmes à résoudre </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557025">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Description de l’idée</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840100">
                <a:tc gridSpan="2">
                  <a:txBody>
                    <a:bodyPr/>
                    <a:lstStyle/>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Comment est-ce que l’idée répond aux priorités stratégiques de l’organisation ? </a:t>
                      </a:r>
                      <a:endParaRPr b="1" sz="1000">
                        <a:latin typeface="Calibri"/>
                        <a:ea typeface="Calibri"/>
                        <a:cs typeface="Calibri"/>
                        <a:sym typeface="Calibri"/>
                      </a:endParaRPr>
                    </a:p>
                  </a:txBody>
                  <a:tcPr marT="0" marB="0" marR="82950" marL="82950">
                    <a:solidFill>
                      <a:srgbClr val="6D9EEB"/>
                    </a:solidFill>
                  </a:tcPr>
                </a:tc>
                <a:tc hMerge="1"/>
              </a:tr>
              <a:tr h="920225">
                <a:tc gridSpan="2">
                  <a:txBody>
                    <a:bodyPr/>
                    <a:lstStyle/>
                    <a:p>
                      <a:pPr indent="0" lvl="0" marL="0" rtl="0" algn="l">
                        <a:spcBef>
                          <a:spcPts val="0"/>
                        </a:spcBef>
                        <a:spcAft>
                          <a:spcPts val="0"/>
                        </a:spcAft>
                        <a:buNone/>
                      </a:pPr>
                      <a:r>
                        <a:t/>
                      </a:r>
                      <a:endParaRPr b="1"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Lz</a:t>
                      </a:r>
                      <a:endParaRPr b="1"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b="1" sz="10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Jeux de données / source de données contribuant à l’idée </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522100">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i="1" sz="1200">
                        <a:solidFill>
                          <a:srgbClr val="3C78D8"/>
                        </a:solidFill>
                        <a:latin typeface="Caveat"/>
                        <a:ea typeface="Caveat"/>
                        <a:cs typeface="Caveat"/>
                        <a:sym typeface="Caveat"/>
                      </a:endParaRPr>
                    </a:p>
                  </a:txBody>
                  <a:tcPr marT="0" marB="0" marR="82950" marL="82950">
                    <a:lnB cap="flat" cmpd="sng" w="19050">
                      <a:solidFill>
                        <a:schemeClr val="lt1"/>
                      </a:solidFill>
                      <a:prstDash val="solid"/>
                      <a:round/>
                      <a:headEnd len="sm" w="sm" type="none"/>
                      <a:tailEnd len="sm" w="sm" type="none"/>
                    </a:lnB>
                    <a:solidFill>
                      <a:srgbClr val="FFFFFF"/>
                    </a:solidFill>
                  </a:tcPr>
                </a:tc>
                <a:tc hMerge="1"/>
              </a:tr>
              <a:tr h="215600">
                <a:tc gridSpan="2">
                  <a:txBody>
                    <a:bodyPr/>
                    <a:lstStyle/>
                    <a:p>
                      <a:pPr indent="0" lvl="0" marL="0" marR="0" rtl="0" algn="ctr">
                        <a:lnSpc>
                          <a:spcPct val="100000"/>
                        </a:lnSpc>
                        <a:spcBef>
                          <a:spcPts val="0"/>
                        </a:spcBef>
                        <a:spcAft>
                          <a:spcPts val="0"/>
                        </a:spcAft>
                        <a:buNone/>
                      </a:pPr>
                      <a:r>
                        <a:rPr b="1" lang="fr" sz="1000">
                          <a:solidFill>
                            <a:srgbClr val="FFFFFF"/>
                          </a:solidFill>
                          <a:latin typeface="Century Gothic"/>
                          <a:ea typeface="Century Gothic"/>
                          <a:cs typeface="Century Gothic"/>
                          <a:sym typeface="Century Gothic"/>
                        </a:rPr>
                        <a:t>Autres ressources et </a:t>
                      </a:r>
                      <a:r>
                        <a:rPr b="1" lang="fr" sz="1000">
                          <a:solidFill>
                            <a:srgbClr val="FFFFFF"/>
                          </a:solidFill>
                          <a:latin typeface="Century Gothic"/>
                          <a:ea typeface="Century Gothic"/>
                          <a:cs typeface="Century Gothic"/>
                          <a:sym typeface="Century Gothic"/>
                        </a:rPr>
                        <a:t>processus</a:t>
                      </a:r>
                      <a:r>
                        <a:rPr b="1" lang="fr" sz="1000">
                          <a:solidFill>
                            <a:srgbClr val="FFFFFF"/>
                          </a:solidFill>
                          <a:latin typeface="Century Gothic"/>
                          <a:ea typeface="Century Gothic"/>
                          <a:cs typeface="Century Gothic"/>
                          <a:sym typeface="Century Gothic"/>
                        </a:rPr>
                        <a:t> </a:t>
                      </a:r>
                      <a:r>
                        <a:rPr b="1" lang="fr" sz="1000">
                          <a:solidFill>
                            <a:srgbClr val="FFFFFF"/>
                          </a:solidFill>
                          <a:latin typeface="Century Gothic"/>
                          <a:ea typeface="Century Gothic"/>
                          <a:cs typeface="Century Gothic"/>
                          <a:sym typeface="Century Gothic"/>
                        </a:rPr>
                        <a:t>concourant</a:t>
                      </a:r>
                      <a:r>
                        <a:rPr b="1" lang="fr" sz="1000">
                          <a:solidFill>
                            <a:srgbClr val="FFFFFF"/>
                          </a:solidFill>
                          <a:latin typeface="Century Gothic"/>
                          <a:ea typeface="Century Gothic"/>
                          <a:cs typeface="Century Gothic"/>
                          <a:sym typeface="Century Gothic"/>
                        </a:rPr>
                        <a:t> à la solution</a:t>
                      </a:r>
                      <a:endParaRPr b="1" sz="1000">
                        <a:solidFill>
                          <a:srgbClr val="FFFFFF"/>
                        </a:solidFill>
                        <a:latin typeface="Century Gothic"/>
                        <a:ea typeface="Century Gothic"/>
                        <a:cs typeface="Century Gothic"/>
                        <a:sym typeface="Century Gothic"/>
                      </a:endParaRPr>
                    </a:p>
                  </a:txBody>
                  <a:tcPr marT="0" marB="0" marR="82950" marL="8295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6D9EEB"/>
                    </a:solidFill>
                  </a:tcPr>
                </a:tc>
                <a:tc hMerge="1"/>
              </a:tr>
              <a:tr h="522100">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lnT cap="flat" cmpd="sng" w="19050">
                      <a:solidFill>
                        <a:schemeClr val="lt1"/>
                      </a:solidFill>
                      <a:prstDash val="solid"/>
                      <a:round/>
                      <a:headEnd len="sm" w="sm" type="none"/>
                      <a:tailEnd len="sm" w="sm" type="none"/>
                    </a:lnT>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Bénéfices attendus</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919225">
                <a:tc gridSpan="2">
                  <a:txBody>
                    <a:bodyPr/>
                    <a:lstStyle/>
                    <a:p>
                      <a:pPr indent="0" lvl="0" marL="0" rtl="0" algn="l">
                        <a:spcBef>
                          <a:spcPts val="0"/>
                        </a:spcBef>
                        <a:spcAft>
                          <a:spcPts val="0"/>
                        </a:spcAft>
                        <a:buNone/>
                      </a:pPr>
                      <a:r>
                        <a:t/>
                      </a:r>
                      <a:endParaRPr b="1" sz="1800">
                        <a:solidFill>
                          <a:srgbClr val="3C78D8"/>
                        </a:solidFill>
                        <a:latin typeface="Caveat"/>
                        <a:ea typeface="Caveat"/>
                        <a:cs typeface="Caveat"/>
                        <a:sym typeface="Caveat"/>
                      </a:endParaRPr>
                    </a:p>
                  </a:txBody>
                  <a:tcPr marT="0" marB="0" marR="82950" marL="82950">
                    <a:solidFill>
                      <a:srgbClr val="FFFFFF"/>
                    </a:solidFill>
                  </a:tcPr>
                </a:tc>
                <a:tc hMerge="1"/>
              </a:tr>
            </a:tbl>
          </a:graphicData>
        </a:graphic>
      </p:graphicFrame>
      <p:sp>
        <p:nvSpPr>
          <p:cNvPr id="351" name="Google Shape;351;p3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52" name="Google Shape;352;p30"/>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p:nvPr/>
        </p:nvSpPr>
        <p:spPr>
          <a:xfrm>
            <a:off x="473850" y="859650"/>
            <a:ext cx="8196300" cy="56193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358" name="Google Shape;358;p31"/>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FF9900"/>
                </a:solidFill>
              </a:rPr>
              <a:t>Canevas #10.3 - synthèse quantitative</a:t>
            </a:r>
            <a:endParaRPr b="1" sz="1600">
              <a:solidFill>
                <a:srgbClr val="FF9900"/>
              </a:solidFill>
            </a:endParaRPr>
          </a:p>
        </p:txBody>
      </p:sp>
      <p:sp>
        <p:nvSpPr>
          <p:cNvPr id="359" name="Google Shape;359;p3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60" name="Google Shape;360;p31"/>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grpSp>
        <p:nvGrpSpPr>
          <p:cNvPr id="361" name="Google Shape;361;p31"/>
          <p:cNvGrpSpPr/>
          <p:nvPr/>
        </p:nvGrpSpPr>
        <p:grpSpPr>
          <a:xfrm>
            <a:off x="606200" y="1070650"/>
            <a:ext cx="5215025" cy="1254600"/>
            <a:chOff x="530000" y="765850"/>
            <a:chExt cx="5215025" cy="1254600"/>
          </a:xfrm>
        </p:grpSpPr>
        <p:sp>
          <p:nvSpPr>
            <p:cNvPr id="362" name="Google Shape;362;p31"/>
            <p:cNvSpPr/>
            <p:nvPr/>
          </p:nvSpPr>
          <p:spPr>
            <a:xfrm>
              <a:off x="530000" y="76585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500">
                  <a:solidFill>
                    <a:srgbClr val="674EA7"/>
                  </a:solidFill>
                </a:rPr>
                <a:t>Faisabilité</a:t>
              </a:r>
              <a:endParaRPr sz="1100">
                <a:solidFill>
                  <a:srgbClr val="674EA7"/>
                </a:solidFill>
              </a:endParaRPr>
            </a:p>
          </p:txBody>
        </p:sp>
        <p:sp>
          <p:nvSpPr>
            <p:cNvPr id="363" name="Google Shape;363;p31"/>
            <p:cNvSpPr/>
            <p:nvPr/>
          </p:nvSpPr>
          <p:spPr>
            <a:xfrm>
              <a:off x="1905925" y="1250950"/>
              <a:ext cx="3839100" cy="7695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8E7CC3"/>
                  </a:solidFill>
                </a:rPr>
                <a:t>Est-ce que la solution est clairement définie et réalisable ?</a:t>
              </a:r>
              <a:endParaRPr>
                <a:solidFill>
                  <a:srgbClr val="8E7CC3"/>
                </a:solidFill>
              </a:endParaRPr>
            </a:p>
          </p:txBody>
        </p:sp>
      </p:grpSp>
      <p:grpSp>
        <p:nvGrpSpPr>
          <p:cNvPr id="364" name="Google Shape;364;p31"/>
          <p:cNvGrpSpPr/>
          <p:nvPr/>
        </p:nvGrpSpPr>
        <p:grpSpPr>
          <a:xfrm>
            <a:off x="3289350" y="2109925"/>
            <a:ext cx="5214525" cy="1254600"/>
            <a:chOff x="3289350" y="1747400"/>
            <a:chExt cx="5214525" cy="1254600"/>
          </a:xfrm>
        </p:grpSpPr>
        <p:sp>
          <p:nvSpPr>
            <p:cNvPr id="365" name="Google Shape;365;p31"/>
            <p:cNvSpPr/>
            <p:nvPr/>
          </p:nvSpPr>
          <p:spPr>
            <a:xfrm>
              <a:off x="6818175" y="174740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300">
                  <a:solidFill>
                    <a:srgbClr val="CC0000"/>
                  </a:solidFill>
                </a:rPr>
                <a:t>Désirabilité</a:t>
              </a:r>
              <a:endParaRPr sz="900">
                <a:solidFill>
                  <a:srgbClr val="CC0000"/>
                </a:solidFill>
              </a:endParaRPr>
            </a:p>
          </p:txBody>
        </p:sp>
        <p:sp>
          <p:nvSpPr>
            <p:cNvPr id="366" name="Google Shape;366;p31"/>
            <p:cNvSpPr/>
            <p:nvPr/>
          </p:nvSpPr>
          <p:spPr>
            <a:xfrm flipH="1">
              <a:off x="3289350" y="2213450"/>
              <a:ext cx="3865200" cy="7884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CC0000"/>
                  </a:solidFill>
                </a:rPr>
                <a:t>Est-ce que l’utilisateur est bien identifié-e ? Ses besoins clairement définis ? La solution est une réponse convaincante à ces besoins ?</a:t>
              </a:r>
              <a:endParaRPr sz="1000">
                <a:solidFill>
                  <a:srgbClr val="CC0000"/>
                </a:solidFill>
              </a:endParaRPr>
            </a:p>
          </p:txBody>
        </p:sp>
      </p:grpSp>
      <p:grpSp>
        <p:nvGrpSpPr>
          <p:cNvPr id="367" name="Google Shape;367;p31"/>
          <p:cNvGrpSpPr/>
          <p:nvPr/>
        </p:nvGrpSpPr>
        <p:grpSpPr>
          <a:xfrm>
            <a:off x="638350" y="3358825"/>
            <a:ext cx="5215025" cy="1254600"/>
            <a:chOff x="644300" y="2693400"/>
            <a:chExt cx="5215025" cy="1254600"/>
          </a:xfrm>
        </p:grpSpPr>
        <p:sp>
          <p:nvSpPr>
            <p:cNvPr id="368" name="Google Shape;368;p31"/>
            <p:cNvSpPr/>
            <p:nvPr/>
          </p:nvSpPr>
          <p:spPr>
            <a:xfrm>
              <a:off x="644300" y="269340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500">
                  <a:solidFill>
                    <a:srgbClr val="6AA84F"/>
                  </a:solidFill>
                </a:rPr>
                <a:t>Viabilité</a:t>
              </a:r>
              <a:endParaRPr sz="1100">
                <a:solidFill>
                  <a:srgbClr val="6AA84F"/>
                </a:solidFill>
              </a:endParaRPr>
            </a:p>
          </p:txBody>
        </p:sp>
        <p:sp>
          <p:nvSpPr>
            <p:cNvPr id="369" name="Google Shape;369;p31"/>
            <p:cNvSpPr/>
            <p:nvPr/>
          </p:nvSpPr>
          <p:spPr>
            <a:xfrm>
              <a:off x="2020225" y="3178500"/>
              <a:ext cx="3839100" cy="7695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6AA84F"/>
                  </a:solidFill>
                </a:rPr>
                <a:t>Est-ce que les objectifs stratégiques de l’entreprise ont été clairement énoncés ? Le projet contribue-t-il à les atteindre ?</a:t>
              </a:r>
              <a:endParaRPr sz="1200">
                <a:solidFill>
                  <a:srgbClr val="6AA84F"/>
                </a:solidFill>
              </a:endParaRPr>
            </a:p>
          </p:txBody>
        </p:sp>
      </p:grpSp>
      <p:grpSp>
        <p:nvGrpSpPr>
          <p:cNvPr id="370" name="Google Shape;370;p31"/>
          <p:cNvGrpSpPr/>
          <p:nvPr/>
        </p:nvGrpSpPr>
        <p:grpSpPr>
          <a:xfrm>
            <a:off x="1886050" y="4513225"/>
            <a:ext cx="6531225" cy="1254600"/>
            <a:chOff x="2000350" y="3643275"/>
            <a:chExt cx="6531225" cy="1254600"/>
          </a:xfrm>
        </p:grpSpPr>
        <p:sp>
          <p:nvSpPr>
            <p:cNvPr id="371" name="Google Shape;371;p31"/>
            <p:cNvSpPr/>
            <p:nvPr/>
          </p:nvSpPr>
          <p:spPr>
            <a:xfrm>
              <a:off x="6678475" y="3643275"/>
              <a:ext cx="18531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900">
                  <a:solidFill>
                    <a:srgbClr val="FF009E"/>
                  </a:solidFill>
                </a:rPr>
                <a:t>Communication</a:t>
              </a:r>
              <a:endParaRPr b="1" sz="500">
                <a:solidFill>
                  <a:srgbClr val="FF009E"/>
                </a:solidFill>
              </a:endParaRPr>
            </a:p>
          </p:txBody>
        </p:sp>
        <p:sp>
          <p:nvSpPr>
            <p:cNvPr id="372" name="Google Shape;372;p31"/>
            <p:cNvSpPr/>
            <p:nvPr/>
          </p:nvSpPr>
          <p:spPr>
            <a:xfrm flipH="1">
              <a:off x="2000350" y="4109325"/>
              <a:ext cx="5014500" cy="7884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009E"/>
                  </a:solidFill>
                </a:rPr>
                <a:t>Est-ce que tous les membres du groupe ont participé ? Est-ce que la présentation (supports et prestation orale) a été professionnelle et de qualité ? Est-ce que l’équipe a remporté l’adhésion de l’auditoire ?</a:t>
              </a:r>
              <a:endParaRPr sz="1000">
                <a:solidFill>
                  <a:srgbClr val="FF009E"/>
                </a:solidFill>
              </a:endParaRPr>
            </a:p>
          </p:txBody>
        </p:sp>
      </p:grpSp>
      <p:sp>
        <p:nvSpPr>
          <p:cNvPr id="373" name="Google Shape;373;p31"/>
          <p:cNvSpPr/>
          <p:nvPr/>
        </p:nvSpPr>
        <p:spPr>
          <a:xfrm>
            <a:off x="6057900" y="1631950"/>
            <a:ext cx="1244700" cy="5970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674EA7"/>
                </a:solidFill>
              </a:rPr>
              <a:t>/ 5</a:t>
            </a:r>
            <a:endParaRPr>
              <a:solidFill>
                <a:srgbClr val="674EA7"/>
              </a:solidFill>
            </a:endParaRPr>
          </a:p>
        </p:txBody>
      </p:sp>
      <p:sp>
        <p:nvSpPr>
          <p:cNvPr id="374" name="Google Shape;374;p31"/>
          <p:cNvSpPr/>
          <p:nvPr/>
        </p:nvSpPr>
        <p:spPr>
          <a:xfrm>
            <a:off x="6594150" y="5951821"/>
            <a:ext cx="1823100" cy="384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accent1"/>
                </a:solidFill>
              </a:rPr>
              <a:t>total:        </a:t>
            </a:r>
            <a:r>
              <a:rPr b="1" lang="fr">
                <a:solidFill>
                  <a:schemeClr val="accent1"/>
                </a:solidFill>
              </a:rPr>
              <a:t>/ 20</a:t>
            </a:r>
            <a:endParaRPr b="1">
              <a:solidFill>
                <a:schemeClr val="accent1"/>
              </a:solidFill>
            </a:endParaRPr>
          </a:p>
        </p:txBody>
      </p:sp>
      <p:sp>
        <p:nvSpPr>
          <p:cNvPr id="375" name="Google Shape;375;p31"/>
          <p:cNvSpPr/>
          <p:nvPr/>
        </p:nvSpPr>
        <p:spPr>
          <a:xfrm>
            <a:off x="1784350" y="2647950"/>
            <a:ext cx="1244700" cy="597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CC0000"/>
                </a:solidFill>
              </a:rPr>
              <a:t>/ 5</a:t>
            </a:r>
            <a:endParaRPr>
              <a:solidFill>
                <a:srgbClr val="CC0000"/>
              </a:solidFill>
            </a:endParaRPr>
          </a:p>
        </p:txBody>
      </p:sp>
      <p:sp>
        <p:nvSpPr>
          <p:cNvPr id="376" name="Google Shape;376;p31"/>
          <p:cNvSpPr/>
          <p:nvPr/>
        </p:nvSpPr>
        <p:spPr>
          <a:xfrm>
            <a:off x="5981700" y="3949700"/>
            <a:ext cx="1244700" cy="5970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38761D"/>
                </a:solidFill>
              </a:rPr>
              <a:t>/ 5</a:t>
            </a:r>
            <a:endParaRPr>
              <a:solidFill>
                <a:srgbClr val="38761D"/>
              </a:solidFill>
            </a:endParaRPr>
          </a:p>
        </p:txBody>
      </p:sp>
      <p:sp>
        <p:nvSpPr>
          <p:cNvPr id="377" name="Google Shape;377;p31"/>
          <p:cNvSpPr/>
          <p:nvPr/>
        </p:nvSpPr>
        <p:spPr>
          <a:xfrm>
            <a:off x="571500" y="5080000"/>
            <a:ext cx="1244700" cy="597000"/>
          </a:xfrm>
          <a:prstGeom prst="roundRect">
            <a:avLst>
              <a:gd fmla="val 16667" name="adj"/>
            </a:avLst>
          </a:prstGeom>
          <a:noFill/>
          <a:ln cap="flat" cmpd="sng" w="28575">
            <a:solidFill>
              <a:srgbClr val="FF00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00FF"/>
                </a:solidFill>
              </a:rPr>
              <a:t>/ 5</a:t>
            </a:r>
            <a:endParaRPr>
              <a:solidFill>
                <a:srgbClr val="FF00FF"/>
              </a:solidFill>
            </a:endParaRPr>
          </a:p>
        </p:txBody>
      </p:sp>
      <p:sp>
        <p:nvSpPr>
          <p:cNvPr id="378" name="Google Shape;378;p31"/>
          <p:cNvSpPr txBox="1"/>
          <p:nvPr/>
        </p:nvSpPr>
        <p:spPr>
          <a:xfrm>
            <a:off x="5568950" y="6005213"/>
            <a:ext cx="8256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5: outstanding</a:t>
            </a:r>
            <a:endParaRPr sz="800">
              <a:solidFill>
                <a:schemeClr val="dk2"/>
              </a:solidFill>
            </a:endParaRPr>
          </a:p>
        </p:txBody>
      </p:sp>
      <p:sp>
        <p:nvSpPr>
          <p:cNvPr id="379" name="Google Shape;379;p31"/>
          <p:cNvSpPr txBox="1"/>
          <p:nvPr/>
        </p:nvSpPr>
        <p:spPr>
          <a:xfrm>
            <a:off x="63835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800">
                <a:solidFill>
                  <a:schemeClr val="dk2"/>
                </a:solidFill>
              </a:rPr>
              <a:t>0: absent	</a:t>
            </a:r>
            <a:endParaRPr sz="1800">
              <a:solidFill>
                <a:schemeClr val="dk2"/>
              </a:solidFill>
            </a:endParaRPr>
          </a:p>
        </p:txBody>
      </p:sp>
      <p:sp>
        <p:nvSpPr>
          <p:cNvPr id="380" name="Google Shape;380;p31"/>
          <p:cNvSpPr txBox="1"/>
          <p:nvPr/>
        </p:nvSpPr>
        <p:spPr>
          <a:xfrm>
            <a:off x="162447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1: insufficient</a:t>
            </a:r>
            <a:endParaRPr sz="1800">
              <a:solidFill>
                <a:schemeClr val="dk2"/>
              </a:solidFill>
            </a:endParaRPr>
          </a:p>
        </p:txBody>
      </p:sp>
      <p:sp>
        <p:nvSpPr>
          <p:cNvPr id="381" name="Google Shape;381;p31"/>
          <p:cNvSpPr txBox="1"/>
          <p:nvPr/>
        </p:nvSpPr>
        <p:spPr>
          <a:xfrm>
            <a:off x="261059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2: fragile</a:t>
            </a:r>
            <a:endParaRPr sz="1800">
              <a:solidFill>
                <a:schemeClr val="dk2"/>
              </a:solidFill>
            </a:endParaRPr>
          </a:p>
        </p:txBody>
      </p:sp>
      <p:sp>
        <p:nvSpPr>
          <p:cNvPr id="382" name="Google Shape;382;p31"/>
          <p:cNvSpPr txBox="1"/>
          <p:nvPr/>
        </p:nvSpPr>
        <p:spPr>
          <a:xfrm>
            <a:off x="359671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3: ok / good</a:t>
            </a:r>
            <a:endParaRPr sz="1800">
              <a:solidFill>
                <a:schemeClr val="dk2"/>
              </a:solidFill>
            </a:endParaRPr>
          </a:p>
        </p:txBody>
      </p:sp>
      <p:sp>
        <p:nvSpPr>
          <p:cNvPr id="383" name="Google Shape;383;p31"/>
          <p:cNvSpPr txBox="1"/>
          <p:nvPr/>
        </p:nvSpPr>
        <p:spPr>
          <a:xfrm>
            <a:off x="458283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4: strong</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64" name="Google Shape;64;p14"/>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Carte d’identité du projet</a:t>
            </a:r>
            <a:endParaRPr b="1" sz="1600">
              <a:solidFill>
                <a:srgbClr val="A64D79"/>
              </a:solidFill>
            </a:endParaRPr>
          </a:p>
        </p:txBody>
      </p:sp>
      <p:sp>
        <p:nvSpPr>
          <p:cNvPr id="65" name="Google Shape;65;p14"/>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Date : 	   _________________________________</a:t>
            </a:r>
            <a:endParaRPr sz="1200"/>
          </a:p>
        </p:txBody>
      </p:sp>
      <p:sp>
        <p:nvSpPr>
          <p:cNvPr id="66" name="Google Shape;66;p14"/>
          <p:cNvSpPr txBox="1"/>
          <p:nvPr/>
        </p:nvSpPr>
        <p:spPr>
          <a:xfrm>
            <a:off x="940950" y="1192650"/>
            <a:ext cx="7325400" cy="4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Nom de l’entreprise</a:t>
            </a:r>
            <a:r>
              <a:rPr lang="fr" sz="1100"/>
              <a:t>: 	__________________________________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fr" sz="1100">
                <a:solidFill>
                  <a:schemeClr val="dk1"/>
                </a:solidFill>
              </a:rPr>
              <a:t>Numéro ou nom de votre groupe</a:t>
            </a:r>
            <a:r>
              <a:rPr lang="fr" sz="1100">
                <a:solidFill>
                  <a:schemeClr val="dk1"/>
                </a:solidFill>
              </a:rPr>
              <a:t>: 	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Membres de l’équipe :</a:t>
            </a:r>
            <a:endParaRPr b="1" sz="1100"/>
          </a:p>
          <a:p>
            <a:pPr indent="457200" lvl="0" marL="914400" rtl="0" algn="l">
              <a:spcBef>
                <a:spcPts val="0"/>
              </a:spcBef>
              <a:spcAft>
                <a:spcPts val="0"/>
              </a:spcAft>
              <a:buNone/>
            </a:pPr>
            <a:r>
              <a:t/>
            </a:r>
            <a:endParaRPr sz="1100"/>
          </a:p>
          <a:p>
            <a:pPr indent="457200" lvl="0" marL="914400" rtl="0" algn="l">
              <a:spcBef>
                <a:spcPts val="0"/>
              </a:spcBef>
              <a:spcAft>
                <a:spcPts val="0"/>
              </a:spcAft>
              <a:buNone/>
            </a:pPr>
            <a:r>
              <a:t/>
            </a:r>
            <a:endParaRPr sz="1100"/>
          </a:p>
          <a:p>
            <a:pPr indent="457200" lvl="0" marL="914400" rtl="0" algn="l">
              <a:spcBef>
                <a:spcPts val="0"/>
              </a:spcBef>
              <a:spcAft>
                <a:spcPts val="0"/>
              </a:spcAft>
              <a:buNone/>
            </a:pPr>
            <a:r>
              <a:rPr lang="fr" sz="1100"/>
              <a:t>	__________________________________________________</a:t>
            </a:r>
            <a:endParaRPr sz="1100"/>
          </a:p>
          <a:p>
            <a:pPr indent="457200" lvl="0" marL="914400" rtl="0" algn="l">
              <a:spcBef>
                <a:spcPts val="0"/>
              </a:spcBef>
              <a:spcAft>
                <a:spcPts val="0"/>
              </a:spcAft>
              <a:buNone/>
            </a:pPr>
            <a:r>
              <a:t/>
            </a:r>
            <a:endParaRPr sz="1100"/>
          </a:p>
          <a:p>
            <a:pPr indent="0" lvl="0" marL="0" rtl="0" algn="l">
              <a:spcBef>
                <a:spcPts val="0"/>
              </a:spcBef>
              <a:spcAft>
                <a:spcPts val="0"/>
              </a:spcAft>
              <a:buNone/>
            </a:pPr>
            <a:r>
              <a:t/>
            </a:r>
            <a:endParaRPr b="1" sz="1100"/>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b="1" sz="1100"/>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Clr>
                <a:schemeClr val="dk1"/>
              </a:buClr>
              <a:buSzPts val="1100"/>
              <a:buFont typeface="Arial"/>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None/>
            </a:pPr>
            <a:r>
              <a:t/>
            </a:r>
            <a:endParaRPr b="1" sz="1100"/>
          </a:p>
          <a:p>
            <a:pPr indent="0" lvl="0" marL="0" rtl="0" algn="l">
              <a:spcBef>
                <a:spcPts val="0"/>
              </a:spcBef>
              <a:spcAft>
                <a:spcPts val="0"/>
              </a:spcAft>
              <a:buNone/>
            </a:pPr>
            <a:r>
              <a:t/>
            </a:r>
            <a:endParaRPr sz="1100"/>
          </a:p>
        </p:txBody>
      </p:sp>
      <p:sp>
        <p:nvSpPr>
          <p:cNvPr id="67" name="Google Shape;67;p1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73" name="Google Shape;73;p15"/>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Quelle fonction de l’entreprise votre équipe représente-t-elle?</a:t>
            </a:r>
            <a:endParaRPr b="1" sz="1600">
              <a:solidFill>
                <a:srgbClr val="A64D79"/>
              </a:solidFill>
            </a:endParaRPr>
          </a:p>
        </p:txBody>
      </p:sp>
      <p:sp>
        <p:nvSpPr>
          <p:cNvPr id="74" name="Google Shape;74;p15"/>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a:t>
            </a:r>
            <a:r>
              <a:rPr lang="fr" sz="1200"/>
              <a:t>:   _______________________________</a:t>
            </a:r>
            <a:endParaRPr sz="1200"/>
          </a:p>
        </p:txBody>
      </p:sp>
      <p:sp>
        <p:nvSpPr>
          <p:cNvPr id="75" name="Google Shape;75;p1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76" name="Google Shape;76;p15"/>
          <p:cNvSpPr/>
          <p:nvPr/>
        </p:nvSpPr>
        <p:spPr>
          <a:xfrm>
            <a:off x="854475"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Bureau d’étude / innovation</a:t>
            </a:r>
            <a:endParaRPr/>
          </a:p>
        </p:txBody>
      </p:sp>
      <p:sp>
        <p:nvSpPr>
          <p:cNvPr id="77" name="Google Shape;77;p15"/>
          <p:cNvSpPr/>
          <p:nvPr/>
        </p:nvSpPr>
        <p:spPr>
          <a:xfrm>
            <a:off x="3460743"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Marketing</a:t>
            </a:r>
            <a:endParaRPr/>
          </a:p>
        </p:txBody>
      </p:sp>
      <p:sp>
        <p:nvSpPr>
          <p:cNvPr id="78" name="Google Shape;78;p15"/>
          <p:cNvSpPr/>
          <p:nvPr/>
        </p:nvSpPr>
        <p:spPr>
          <a:xfrm>
            <a:off x="3460743"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Ventes</a:t>
            </a:r>
            <a:endParaRPr/>
          </a:p>
        </p:txBody>
      </p:sp>
      <p:sp>
        <p:nvSpPr>
          <p:cNvPr id="79" name="Google Shape;79;p15"/>
          <p:cNvSpPr/>
          <p:nvPr/>
        </p:nvSpPr>
        <p:spPr>
          <a:xfrm>
            <a:off x="854475"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Production</a:t>
            </a:r>
            <a:endParaRPr/>
          </a:p>
        </p:txBody>
      </p:sp>
      <p:sp>
        <p:nvSpPr>
          <p:cNvPr id="80" name="Google Shape;80;p15"/>
          <p:cNvSpPr/>
          <p:nvPr/>
        </p:nvSpPr>
        <p:spPr>
          <a:xfrm>
            <a:off x="854475"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Finance</a:t>
            </a:r>
            <a:endParaRPr/>
          </a:p>
        </p:txBody>
      </p:sp>
      <p:sp>
        <p:nvSpPr>
          <p:cNvPr id="81" name="Google Shape;81;p15"/>
          <p:cNvSpPr/>
          <p:nvPr/>
        </p:nvSpPr>
        <p:spPr>
          <a:xfrm>
            <a:off x="3460743"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RH</a:t>
            </a:r>
            <a:endParaRPr/>
          </a:p>
        </p:txBody>
      </p:sp>
      <p:sp>
        <p:nvSpPr>
          <p:cNvPr id="82" name="Google Shape;82;p15"/>
          <p:cNvSpPr/>
          <p:nvPr/>
        </p:nvSpPr>
        <p:spPr>
          <a:xfrm>
            <a:off x="854475"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Direction générale</a:t>
            </a:r>
            <a:endParaRPr/>
          </a:p>
        </p:txBody>
      </p:sp>
      <p:sp>
        <p:nvSpPr>
          <p:cNvPr id="83" name="Google Shape;83;p15"/>
          <p:cNvSpPr/>
          <p:nvPr/>
        </p:nvSpPr>
        <p:spPr>
          <a:xfrm>
            <a:off x="3460743"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Juridique</a:t>
            </a:r>
            <a:endParaRPr/>
          </a:p>
        </p:txBody>
      </p:sp>
      <p:sp>
        <p:nvSpPr>
          <p:cNvPr id="84" name="Google Shape;84;p15"/>
          <p:cNvSpPr/>
          <p:nvPr/>
        </p:nvSpPr>
        <p:spPr>
          <a:xfrm>
            <a:off x="6067010"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Services généraux</a:t>
            </a:r>
            <a:endParaRPr/>
          </a:p>
        </p:txBody>
      </p:sp>
      <p:sp>
        <p:nvSpPr>
          <p:cNvPr id="85" name="Google Shape;85;p15"/>
          <p:cNvSpPr/>
          <p:nvPr/>
        </p:nvSpPr>
        <p:spPr>
          <a:xfrm>
            <a:off x="6067010"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Direction digitale</a:t>
            </a:r>
            <a:endParaRPr/>
          </a:p>
        </p:txBody>
      </p:sp>
      <p:sp>
        <p:nvSpPr>
          <p:cNvPr id="86" name="Google Shape;86;p15"/>
          <p:cNvSpPr/>
          <p:nvPr/>
        </p:nvSpPr>
        <p:spPr>
          <a:xfrm>
            <a:off x="6067010"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DSI</a:t>
            </a:r>
            <a:endParaRPr/>
          </a:p>
        </p:txBody>
      </p:sp>
      <p:sp>
        <p:nvSpPr>
          <p:cNvPr id="87" name="Google Shape;87;p15"/>
          <p:cNvSpPr/>
          <p:nvPr/>
        </p:nvSpPr>
        <p:spPr>
          <a:xfrm>
            <a:off x="6067010"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 clientèle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93" name="Google Shape;93;p16"/>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Le but de la méthode DDBM</a:t>
            </a:r>
            <a:endParaRPr b="1" sz="1600">
              <a:solidFill>
                <a:srgbClr val="A64D79"/>
              </a:solidFill>
            </a:endParaRPr>
          </a:p>
        </p:txBody>
      </p:sp>
      <p:sp>
        <p:nvSpPr>
          <p:cNvPr id="94" name="Google Shape;94;p16"/>
          <p:cNvSpPr txBox="1"/>
          <p:nvPr/>
        </p:nvSpPr>
        <p:spPr>
          <a:xfrm>
            <a:off x="1317525" y="1089150"/>
            <a:ext cx="67725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Aujourd’hui, les défis stratégiques des entreprises sont très souvent liées à la transformation digitale. </a:t>
            </a:r>
            <a:r>
              <a:rPr b="1" lang="fr"/>
              <a:t>Exemples</a:t>
            </a:r>
            <a:r>
              <a:rPr lang="fr"/>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sz="1100"/>
              <a:t>surmonter de forts coûts logistiques en traçant / organisant mieux ses approvisionnements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produire une meilleure qualité, à moindre coût, et à déchets moindres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développer des produits innovants, pratiques, “intelligents”’, utiles, grâce à l’analyse de données et l’IA</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changer son business model: d’un modèle de vente à un modèle d’abonnement à une plateforme</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améliorer sa compliance et sa communication avec une meilleure traçabilité / gouvernance des ses flux d’informations et de produits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renouveler les interfaces et les circuits de distributions pour que vos produits et services soient accessibles à vos utilisateurs le plus aisément et largement, sur tous les canaux</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mieux maîtriser ses budgets et l’efficacité de ses activités supports (marketing, finance, RH…) grâce à un meilleur reporting.</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améliorer sa prospection client et ses conversions pour développer son activité</a:t>
            </a:r>
            <a:endParaRPr sz="1100"/>
          </a:p>
          <a:p>
            <a:pPr indent="0" lvl="0" marL="0" rtl="0" algn="l">
              <a:spcBef>
                <a:spcPts val="0"/>
              </a:spcBef>
              <a:spcAft>
                <a:spcPts val="0"/>
              </a:spcAft>
              <a:buNone/>
            </a:pPr>
            <a:r>
              <a:t/>
            </a:r>
            <a:endParaRPr sz="1100"/>
          </a:p>
        </p:txBody>
      </p:sp>
      <p:sp>
        <p:nvSpPr>
          <p:cNvPr id="95" name="Google Shape;95;p16"/>
          <p:cNvSpPr txBox="1"/>
          <p:nvPr/>
        </p:nvSpPr>
        <p:spPr>
          <a:xfrm>
            <a:off x="1021050" y="5596800"/>
            <a:ext cx="7165200" cy="61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fr"/>
              <a:t>La méthode DDBM déroulée dans les slides suivants est un guide d’action pour identifier ces défis et y répondre en mettant la donnée et l’IA en action.</a:t>
            </a:r>
            <a:endParaRPr i="1"/>
          </a:p>
        </p:txBody>
      </p:sp>
      <p:sp>
        <p:nvSpPr>
          <p:cNvPr id="96" name="Google Shape;96;p1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97" name="Google Shape;97;p16"/>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03" name="Google Shape;103;p17"/>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Une première étape fondamentale</a:t>
            </a:r>
            <a:endParaRPr b="1" sz="1600">
              <a:solidFill>
                <a:srgbClr val="A64D79"/>
              </a:solidFill>
            </a:endParaRPr>
          </a:p>
        </p:txBody>
      </p:sp>
      <p:sp>
        <p:nvSpPr>
          <p:cNvPr id="104" name="Google Shape;104;p17"/>
          <p:cNvSpPr txBox="1"/>
          <p:nvPr/>
        </p:nvSpPr>
        <p:spPr>
          <a:xfrm>
            <a:off x="1350250" y="1501238"/>
            <a:ext cx="6772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Nous allons commencer par nommer les objectifs stratégiques de l’entreprise.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entreprise a typiquement de nombreux dossiers brûlants. Mais faire de la stratégie c’est … savoir choisir les priorités essentielles.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le slide suivant, identifiez </a:t>
            </a:r>
            <a:r>
              <a:rPr lang="fr" u="sng"/>
              <a:t>le</a:t>
            </a:r>
            <a:r>
              <a:rPr lang="fr"/>
              <a:t> dossier critique pour l’entreprise à l’horizon des 3 à 5 prochaines années.</a:t>
            </a:r>
            <a:endParaRPr/>
          </a:p>
          <a:p>
            <a:pPr indent="0" lvl="0" marL="0" rtl="0" algn="l">
              <a:spcBef>
                <a:spcPts val="0"/>
              </a:spcBef>
              <a:spcAft>
                <a:spcPts val="0"/>
              </a:spcAft>
              <a:buNone/>
            </a:pPr>
            <a:r>
              <a:t/>
            </a:r>
            <a:endParaRPr/>
          </a:p>
        </p:txBody>
      </p:sp>
      <p:sp>
        <p:nvSpPr>
          <p:cNvPr id="105" name="Google Shape;105;p1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pic>
        <p:nvPicPr>
          <p:cNvPr id="106" name="Google Shape;106;p17"/>
          <p:cNvPicPr preferRelativeResize="0"/>
          <p:nvPr/>
        </p:nvPicPr>
        <p:blipFill>
          <a:blip r:embed="rId3">
            <a:alphaModFix/>
          </a:blip>
          <a:stretch>
            <a:fillRect/>
          </a:stretch>
        </p:blipFill>
        <p:spPr>
          <a:xfrm>
            <a:off x="5714648" y="3876248"/>
            <a:ext cx="1129000" cy="1712375"/>
          </a:xfrm>
          <a:prstGeom prst="rect">
            <a:avLst/>
          </a:prstGeom>
          <a:noFill/>
          <a:ln cap="flat" cmpd="sng" w="28575">
            <a:solidFill>
              <a:srgbClr val="A64D79"/>
            </a:solidFill>
            <a:prstDash val="solid"/>
            <a:round/>
            <a:headEnd len="sm" w="sm" type="none"/>
            <a:tailEnd len="sm" w="sm" type="none"/>
          </a:ln>
        </p:spPr>
      </p:pic>
      <p:sp>
        <p:nvSpPr>
          <p:cNvPr id="107" name="Google Shape;107;p17"/>
          <p:cNvSpPr txBox="1"/>
          <p:nvPr/>
        </p:nvSpPr>
        <p:spPr>
          <a:xfrm>
            <a:off x="4968950" y="5710500"/>
            <a:ext cx="27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000"/>
              <a:t>si vous ne deviez lire qu’un livre de stratégie</a:t>
            </a:r>
            <a:endParaRPr i="1" sz="1000"/>
          </a:p>
        </p:txBody>
      </p:sp>
      <p:sp>
        <p:nvSpPr>
          <p:cNvPr id="108" name="Google Shape;108;p17"/>
          <p:cNvSpPr txBox="1"/>
          <p:nvPr/>
        </p:nvSpPr>
        <p:spPr>
          <a:xfrm>
            <a:off x="4642600" y="4159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14" name="Google Shape;114;p18"/>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Canevas</a:t>
            </a:r>
            <a:r>
              <a:rPr b="1" lang="fr" sz="1600">
                <a:solidFill>
                  <a:srgbClr val="FF0000"/>
                </a:solidFill>
              </a:rPr>
              <a:t> </a:t>
            </a:r>
            <a:r>
              <a:rPr b="1" lang="fr" sz="1600">
                <a:solidFill>
                  <a:srgbClr val="A64D79"/>
                </a:solidFill>
              </a:rPr>
              <a:t>#01 - Objectifs stratégiques</a:t>
            </a:r>
            <a:endParaRPr b="1" sz="1600">
              <a:solidFill>
                <a:srgbClr val="A64D79"/>
              </a:solidFill>
            </a:endParaRPr>
          </a:p>
        </p:txBody>
      </p:sp>
      <p:sp>
        <p:nvSpPr>
          <p:cNvPr id="115" name="Google Shape;115;p18"/>
          <p:cNvSpPr/>
          <p:nvPr/>
        </p:nvSpPr>
        <p:spPr>
          <a:xfrm>
            <a:off x="505500" y="843200"/>
            <a:ext cx="5475600" cy="25011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t>“Dans 5 ans, </a:t>
            </a:r>
            <a:r>
              <a:rPr b="1" lang="fr" sz="1200"/>
              <a:t>nous devons être les leaders de:</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fr" sz="1200"/>
              <a:t>………………………………………………………………………………….</a:t>
            </a:r>
            <a:endParaRPr i="1" sz="1600">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lang="fr" sz="1200"/>
              <a:t>“</a:t>
            </a:r>
            <a:r>
              <a:rPr b="1" lang="fr" sz="1200"/>
              <a:t>En offrant</a:t>
            </a:r>
            <a:r>
              <a:rPr lang="fr" sz="1200"/>
              <a:t> …………………………</a:t>
            </a:r>
            <a:r>
              <a:rPr lang="fr"/>
              <a:t>…………...</a:t>
            </a:r>
            <a:r>
              <a:rPr b="1" lang="fr" sz="1200"/>
              <a:t>à  </a:t>
            </a:r>
            <a:r>
              <a:rPr lang="fr"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Pour y parvenir, nous devons relever ce (ou ces) défi stratégique: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#1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#2  </a:t>
            </a:r>
            <a:r>
              <a:rPr lang="fr" sz="1200">
                <a:solidFill>
                  <a:schemeClr val="dk1"/>
                </a:solidFill>
              </a:rPr>
              <a:t>……………………………………………………………………</a:t>
            </a:r>
            <a:endParaRPr sz="1200" u="sng"/>
          </a:p>
        </p:txBody>
      </p:sp>
      <p:pic>
        <p:nvPicPr>
          <p:cNvPr id="116" name="Google Shape;116;p18"/>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117" name="Google Shape;117;p18"/>
          <p:cNvSpPr/>
          <p:nvPr/>
        </p:nvSpPr>
        <p:spPr>
          <a:xfrm>
            <a:off x="2113150" y="40881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Ou, exprimé de façon libre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18" name="Google Shape;118;p18"/>
          <p:cNvSpPr/>
          <p:nvPr/>
        </p:nvSpPr>
        <p:spPr>
          <a:xfrm>
            <a:off x="6349350" y="1011450"/>
            <a:ext cx="2066100" cy="2537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300"/>
              <a:t>qu’est-ce qu’un</a:t>
            </a:r>
            <a:br>
              <a:rPr lang="fr" sz="1300"/>
            </a:br>
            <a:r>
              <a:rPr lang="fr" sz="1300"/>
              <a:t>“</a:t>
            </a:r>
            <a:r>
              <a:rPr b="1" lang="fr" sz="1300"/>
              <a:t>défi stratégique</a:t>
            </a:r>
            <a:r>
              <a:rPr lang="fr" sz="1300"/>
              <a:t>”?</a:t>
            </a:r>
            <a:endParaRPr sz="1300"/>
          </a:p>
          <a:p>
            <a:pPr indent="0" lvl="0" marL="0" rtl="0" algn="l">
              <a:spcBef>
                <a:spcPts val="0"/>
              </a:spcBef>
              <a:spcAft>
                <a:spcPts val="0"/>
              </a:spcAft>
              <a:buNone/>
            </a:pPr>
            <a:r>
              <a:t/>
            </a:r>
            <a:endParaRPr sz="1000"/>
          </a:p>
          <a:p>
            <a:pPr indent="0" lvl="0" marL="0" rtl="0" algn="l">
              <a:spcBef>
                <a:spcPts val="0"/>
              </a:spcBef>
              <a:spcAft>
                <a:spcPts val="0"/>
              </a:spcAft>
              <a:buNone/>
            </a:pPr>
            <a:r>
              <a:rPr lang="fr" sz="1000"/>
              <a:t>C’est une faiblesse ou une menace qui compromet la </a:t>
            </a:r>
            <a:r>
              <a:rPr lang="fr" sz="1000"/>
              <a:t>viabilité</a:t>
            </a:r>
            <a:r>
              <a:rPr lang="fr" sz="1000"/>
              <a:t> de l’entreprise à moyen terme.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Ou bien, c’est un avantage à acquérir, ou une opportunité à saisir, qui permettraient à l’entreprise d’assurer son développement.</a:t>
            </a:r>
            <a:endParaRPr sz="1000"/>
          </a:p>
          <a:p>
            <a:pPr indent="0" lvl="0" marL="0" rtl="0" algn="l">
              <a:spcBef>
                <a:spcPts val="0"/>
              </a:spcBef>
              <a:spcAft>
                <a:spcPts val="0"/>
              </a:spcAft>
              <a:buNone/>
            </a:pPr>
            <a:r>
              <a:t/>
            </a:r>
            <a:endParaRPr sz="1000"/>
          </a:p>
        </p:txBody>
      </p:sp>
      <p:sp>
        <p:nvSpPr>
          <p:cNvPr id="119" name="Google Shape;119;p1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25" name="Google Shape;125;p19"/>
          <p:cNvSpPr txBox="1"/>
          <p:nvPr/>
        </p:nvSpPr>
        <p:spPr>
          <a:xfrm>
            <a:off x="1350250" y="1272638"/>
            <a:ext cx="67725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Nous pouvons maintenant réfléchir à la meilleure façon de relever ce défi stratégique.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Un défi stratégique est souvent tellement “gigantesque” qu’il ne se résout pas avec “un projet”. Il faut découper la réponse en sous-projets.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Cet ensemble de sous-projets va contribuer à atteindre et relever le défi posé.</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Comment définir, identifier un de ces sous-projets?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Nous proposons la méthode suivante: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solidFill>
                  <a:srgbClr val="A64D79"/>
                </a:solidFill>
              </a:rPr>
              <a:t>Identifions les parties prenantes impactées par ce défi stratégique, et le projet sera alors la solution qui s’adressera à leurs besoins.</a:t>
            </a:r>
            <a:endParaRPr i="1" sz="1200">
              <a:solidFill>
                <a:srgbClr val="A64D79"/>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Exemples:</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fr" sz="1200"/>
              <a:t>si notre défi stratégique est la réduction des coûts logistiques, alors la partie prenante pourrait être l’équipe gérant la logistique.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fr" sz="1200"/>
              <a:t>si notre défi stratégique est une meilleure qualité de service, alors la partie prenante peut être un segment de clientèle, ou les account managers, ou les distributeurs</a:t>
            </a:r>
            <a:endParaRPr sz="1200"/>
          </a:p>
        </p:txBody>
      </p:sp>
      <p:sp>
        <p:nvSpPr>
          <p:cNvPr id="126" name="Google Shape;126;p19"/>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Un projet… au service de qui?</a:t>
            </a:r>
            <a:endParaRPr b="1" sz="1600">
              <a:solidFill>
                <a:srgbClr val="A64D79"/>
              </a:solidFill>
            </a:endParaRPr>
          </a:p>
        </p:txBody>
      </p:sp>
      <p:sp>
        <p:nvSpPr>
          <p:cNvPr id="127" name="Google Shape;127;p1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438075" y="68550"/>
            <a:ext cx="82638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CC0000"/>
                </a:solidFill>
              </a:rPr>
              <a:t>Canevas #02 - </a:t>
            </a:r>
            <a:r>
              <a:rPr b="1" lang="fr">
                <a:solidFill>
                  <a:srgbClr val="CC0000"/>
                </a:solidFill>
              </a:rPr>
              <a:t>quelle partie prenante votre projet va-t-il servir? (cochez une seule option)</a:t>
            </a:r>
            <a:endParaRPr b="1">
              <a:solidFill>
                <a:srgbClr val="CC0000"/>
              </a:solidFill>
            </a:endParaRPr>
          </a:p>
        </p:txBody>
      </p:sp>
      <p:sp>
        <p:nvSpPr>
          <p:cNvPr id="133" name="Google Shape;133;p20"/>
          <p:cNvSpPr/>
          <p:nvPr/>
        </p:nvSpPr>
        <p:spPr>
          <a:xfrm>
            <a:off x="210725" y="818500"/>
            <a:ext cx="8491200" cy="5622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134" name="Google Shape;134;p20"/>
          <p:cNvSpPr txBox="1"/>
          <p:nvPr/>
        </p:nvSpPr>
        <p:spPr>
          <a:xfrm>
            <a:off x="597575" y="1542437"/>
            <a:ext cx="15519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Siège social / Services centraux / Fonctions supports</a:t>
            </a:r>
            <a:endParaRPr sz="1100"/>
          </a:p>
        </p:txBody>
      </p:sp>
      <p:pic>
        <p:nvPicPr>
          <p:cNvPr descr="office.png" id="135" name="Google Shape;135;p20"/>
          <p:cNvPicPr preferRelativeResize="0"/>
          <p:nvPr/>
        </p:nvPicPr>
        <p:blipFill>
          <a:blip r:embed="rId3">
            <a:alphaModFix/>
          </a:blip>
          <a:stretch>
            <a:fillRect/>
          </a:stretch>
        </p:blipFill>
        <p:spPr>
          <a:xfrm>
            <a:off x="1054670" y="855400"/>
            <a:ext cx="556543" cy="556547"/>
          </a:xfrm>
          <a:prstGeom prst="rect">
            <a:avLst/>
          </a:prstGeom>
          <a:noFill/>
          <a:ln>
            <a:noFill/>
          </a:ln>
        </p:spPr>
      </p:pic>
      <p:pic>
        <p:nvPicPr>
          <p:cNvPr descr="factory.png" id="136" name="Google Shape;136;p20"/>
          <p:cNvPicPr preferRelativeResize="0"/>
          <p:nvPr/>
        </p:nvPicPr>
        <p:blipFill>
          <a:blip r:embed="rId4">
            <a:alphaModFix/>
          </a:blip>
          <a:stretch>
            <a:fillRect/>
          </a:stretch>
        </p:blipFill>
        <p:spPr>
          <a:xfrm>
            <a:off x="1006850" y="2341600"/>
            <a:ext cx="707100" cy="707100"/>
          </a:xfrm>
          <a:prstGeom prst="rect">
            <a:avLst/>
          </a:prstGeom>
          <a:noFill/>
          <a:ln>
            <a:noFill/>
          </a:ln>
        </p:spPr>
      </p:pic>
      <p:sp>
        <p:nvSpPr>
          <p:cNvPr id="137" name="Google Shape;137;p20"/>
          <p:cNvSpPr txBox="1"/>
          <p:nvPr/>
        </p:nvSpPr>
        <p:spPr>
          <a:xfrm>
            <a:off x="597575" y="2958075"/>
            <a:ext cx="15519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Production</a:t>
            </a:r>
            <a:endParaRPr sz="1100"/>
          </a:p>
        </p:txBody>
      </p:sp>
      <p:pic>
        <p:nvPicPr>
          <p:cNvPr id="138" name="Google Shape;138;p20"/>
          <p:cNvPicPr preferRelativeResize="0"/>
          <p:nvPr/>
        </p:nvPicPr>
        <p:blipFill>
          <a:blip r:embed="rId5">
            <a:alphaModFix/>
          </a:blip>
          <a:stretch>
            <a:fillRect/>
          </a:stretch>
        </p:blipFill>
        <p:spPr>
          <a:xfrm>
            <a:off x="1071622" y="3777825"/>
            <a:ext cx="556550" cy="556550"/>
          </a:xfrm>
          <a:prstGeom prst="rect">
            <a:avLst/>
          </a:prstGeom>
          <a:noFill/>
          <a:ln>
            <a:noFill/>
          </a:ln>
        </p:spPr>
      </p:pic>
      <p:pic>
        <p:nvPicPr>
          <p:cNvPr id="139" name="Google Shape;139;p20"/>
          <p:cNvPicPr preferRelativeResize="0"/>
          <p:nvPr/>
        </p:nvPicPr>
        <p:blipFill>
          <a:blip r:embed="rId6">
            <a:alphaModFix/>
          </a:blip>
          <a:stretch>
            <a:fillRect/>
          </a:stretch>
        </p:blipFill>
        <p:spPr>
          <a:xfrm>
            <a:off x="1010775" y="5239829"/>
            <a:ext cx="556550" cy="556550"/>
          </a:xfrm>
          <a:prstGeom prst="rect">
            <a:avLst/>
          </a:prstGeom>
          <a:noFill/>
          <a:ln>
            <a:noFill/>
          </a:ln>
        </p:spPr>
      </p:pic>
      <p:sp>
        <p:nvSpPr>
          <p:cNvPr id="140" name="Google Shape;140;p20"/>
          <p:cNvSpPr txBox="1"/>
          <p:nvPr/>
        </p:nvSpPr>
        <p:spPr>
          <a:xfrm>
            <a:off x="904578" y="4408725"/>
            <a:ext cx="1338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Clients / utilisateurs</a:t>
            </a:r>
            <a:endParaRPr sz="1100"/>
          </a:p>
        </p:txBody>
      </p:sp>
      <p:sp>
        <p:nvSpPr>
          <p:cNvPr id="141" name="Google Shape;141;p20"/>
          <p:cNvSpPr txBox="1"/>
          <p:nvPr/>
        </p:nvSpPr>
        <p:spPr>
          <a:xfrm>
            <a:off x="605575" y="5857325"/>
            <a:ext cx="1918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solidFill>
                  <a:schemeClr val="dk1"/>
                </a:solidFill>
              </a:rPr>
              <a:t>nouveaux</a:t>
            </a:r>
            <a:r>
              <a:rPr lang="fr" sz="1100">
                <a:solidFill>
                  <a:schemeClr val="dk1"/>
                </a:solidFill>
              </a:rPr>
              <a:t> c</a:t>
            </a:r>
            <a:r>
              <a:rPr lang="fr" sz="1100">
                <a:solidFill>
                  <a:schemeClr val="dk1"/>
                </a:solidFill>
              </a:rPr>
              <a:t>lients / utilisateurs</a:t>
            </a:r>
            <a:endParaRPr/>
          </a:p>
        </p:txBody>
      </p:sp>
      <p:sp>
        <p:nvSpPr>
          <p:cNvPr id="142" name="Google Shape;142;p20"/>
          <p:cNvSpPr txBox="1"/>
          <p:nvPr/>
        </p:nvSpPr>
        <p:spPr>
          <a:xfrm>
            <a:off x="24755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(“comptable”, “DRH”,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3" name="Google Shape;143;p20"/>
          <p:cNvSpPr txBox="1"/>
          <p:nvPr/>
        </p:nvSpPr>
        <p:spPr>
          <a:xfrm>
            <a:off x="2569175" y="2328200"/>
            <a:ext cx="6132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(“technicien”, “chef de chantier”…)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4" name="Google Shape;144;p20"/>
          <p:cNvSpPr txBox="1"/>
          <p:nvPr/>
        </p:nvSpPr>
        <p:spPr>
          <a:xfrm>
            <a:off x="2569175" y="380175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segment de clientèle (“couple avec enfant”, “PME”,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_________________________________________________</a:t>
            </a:r>
            <a:endParaRPr/>
          </a:p>
          <a:p>
            <a:pPr indent="0" lvl="0" marL="0" rtl="0" algn="l">
              <a:spcBef>
                <a:spcPts val="0"/>
              </a:spcBef>
              <a:spcAft>
                <a:spcPts val="0"/>
              </a:spcAft>
              <a:buNone/>
            </a:pPr>
            <a:r>
              <a:t/>
            </a:r>
            <a:endParaRPr/>
          </a:p>
        </p:txBody>
      </p:sp>
      <p:sp>
        <p:nvSpPr>
          <p:cNvPr id="145" name="Google Shape;145;p20"/>
          <p:cNvSpPr txBox="1"/>
          <p:nvPr/>
        </p:nvSpPr>
        <p:spPr>
          <a:xfrm>
            <a:off x="25691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marché à cibler / nouveau segment de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6" name="Google Shape;146;p2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147" name="Google Shape;147;p20"/>
          <p:cNvSpPr txBox="1"/>
          <p:nvPr/>
        </p:nvSpPr>
        <p:spPr>
          <a:xfrm>
            <a:off x="277775" y="13531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48" name="Google Shape;148;p20"/>
          <p:cNvSpPr txBox="1"/>
          <p:nvPr/>
        </p:nvSpPr>
        <p:spPr>
          <a:xfrm>
            <a:off x="277775" y="26453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49" name="Google Shape;149;p20"/>
          <p:cNvSpPr txBox="1"/>
          <p:nvPr/>
        </p:nvSpPr>
        <p:spPr>
          <a:xfrm>
            <a:off x="277775" y="39369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50" name="Google Shape;150;p20"/>
          <p:cNvSpPr txBox="1"/>
          <p:nvPr/>
        </p:nvSpPr>
        <p:spPr>
          <a:xfrm>
            <a:off x="277775" y="52270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505500" y="867875"/>
            <a:ext cx="8196300" cy="55728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5776150" y="1472175"/>
            <a:ext cx="2572500" cy="282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776250" y="1387800"/>
            <a:ext cx="4701900" cy="3096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76250" y="4769475"/>
            <a:ext cx="7500000" cy="138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438075" y="68550"/>
            <a:ext cx="79107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38761D"/>
                </a:solidFill>
              </a:rPr>
              <a:t>Canevas #03.1 (</a:t>
            </a:r>
            <a:r>
              <a:rPr b="1" lang="fr" sz="1600" u="sng">
                <a:solidFill>
                  <a:srgbClr val="38761D"/>
                </a:solidFill>
              </a:rPr>
              <a:t>version B2C</a:t>
            </a:r>
            <a:r>
              <a:rPr b="1" lang="fr" sz="1600">
                <a:solidFill>
                  <a:srgbClr val="38761D"/>
                </a:solidFill>
              </a:rPr>
              <a:t>) - définir le profil de l'utilisateur/trice</a:t>
            </a:r>
            <a:endParaRPr b="1" sz="1600">
              <a:solidFill>
                <a:srgbClr val="38761D"/>
              </a:solidFill>
            </a:endParaRPr>
          </a:p>
          <a:p>
            <a:pPr indent="0" lvl="0" marL="0" rtl="0" algn="l">
              <a:spcBef>
                <a:spcPts val="0"/>
              </a:spcBef>
              <a:spcAft>
                <a:spcPts val="0"/>
              </a:spcAft>
              <a:buNone/>
            </a:pPr>
            <a:r>
              <a:t/>
            </a:r>
            <a:endParaRPr b="1" sz="1600"/>
          </a:p>
        </p:txBody>
      </p:sp>
      <p:sp>
        <p:nvSpPr>
          <p:cNvPr id="160" name="Google Shape;160;p21"/>
          <p:cNvSpPr txBox="1"/>
          <p:nvPr/>
        </p:nvSpPr>
        <p:spPr>
          <a:xfrm>
            <a:off x="2380150" y="8678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________________________________________</a:t>
            </a:r>
            <a:endParaRPr/>
          </a:p>
        </p:txBody>
      </p:sp>
      <p:sp>
        <p:nvSpPr>
          <p:cNvPr id="161" name="Google Shape;161;p21"/>
          <p:cNvSpPr txBox="1"/>
          <p:nvPr/>
        </p:nvSpPr>
        <p:spPr>
          <a:xfrm>
            <a:off x="938450" y="1659550"/>
            <a:ext cx="47019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Age</a:t>
            </a:r>
            <a:r>
              <a:rPr lang="fr" sz="1100"/>
              <a:t> : 			 	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Genre :</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Statut marital</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Nombre d’enfants</a:t>
            </a:r>
            <a:r>
              <a:rPr lang="fr" sz="1100"/>
              <a:t> :		 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Emploi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Revenu mensuel net </a:t>
            </a:r>
            <a:r>
              <a:rPr lang="fr" sz="1100"/>
              <a:t>:	 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Pays et ville de résidence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Formation </a:t>
            </a:r>
            <a:r>
              <a:rPr lang="fr" sz="1100"/>
              <a:t>: lycée / université / autre : ___________</a:t>
            </a:r>
            <a:endParaRPr sz="1100"/>
          </a:p>
        </p:txBody>
      </p:sp>
      <p:sp>
        <p:nvSpPr>
          <p:cNvPr id="162" name="Google Shape;162;p21"/>
          <p:cNvSpPr txBox="1"/>
          <p:nvPr/>
        </p:nvSpPr>
        <p:spPr>
          <a:xfrm>
            <a:off x="58837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t>Niveau de forme physique </a:t>
            </a:r>
            <a:r>
              <a:rPr lang="fr" sz="1100"/>
              <a:t>: </a:t>
            </a:r>
            <a:endParaRPr sz="1100"/>
          </a:p>
          <a:p>
            <a:pPr indent="0" lvl="0" marL="0" rtl="0" algn="l">
              <a:spcBef>
                <a:spcPts val="0"/>
              </a:spcBef>
              <a:spcAft>
                <a:spcPts val="0"/>
              </a:spcAft>
              <a:buNone/>
            </a:pPr>
            <a:r>
              <a:rPr lang="fr" sz="1100"/>
              <a:t>faible / moyen / fit / compétiteur	</a:t>
            </a:r>
            <a:endParaRPr sz="1100"/>
          </a:p>
          <a:p>
            <a:pPr indent="0" lvl="0" marL="0" rtl="0" algn="l">
              <a:spcBef>
                <a:spcPts val="0"/>
              </a:spcBef>
              <a:spcAft>
                <a:spcPts val="0"/>
              </a:spcAft>
              <a:buNone/>
            </a:pPr>
            <a:r>
              <a:rPr lang="fr" sz="1100"/>
              <a:t>	 </a:t>
            </a:r>
            <a:endParaRPr sz="1100"/>
          </a:p>
          <a:p>
            <a:pPr indent="0" lvl="0" marL="0" rtl="0" algn="l">
              <a:spcBef>
                <a:spcPts val="0"/>
              </a:spcBef>
              <a:spcAft>
                <a:spcPts val="0"/>
              </a:spcAft>
              <a:buNone/>
            </a:pPr>
            <a:r>
              <a:rPr i="1" lang="fr" sz="1100"/>
              <a:t>Vie sociale </a:t>
            </a:r>
            <a:r>
              <a:rPr lang="fr" sz="1100"/>
              <a:t>:</a:t>
            </a:r>
            <a:endParaRPr sz="1100"/>
          </a:p>
          <a:p>
            <a:pPr indent="0" lvl="0" marL="0" rtl="0" algn="l">
              <a:spcBef>
                <a:spcPts val="0"/>
              </a:spcBef>
              <a:spcAft>
                <a:spcPts val="0"/>
              </a:spcAft>
              <a:buNone/>
            </a:pPr>
            <a:r>
              <a:rPr lang="fr" sz="1100"/>
              <a:t>nulle / occasionnelle / régulière / fêtard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Implication sociale </a:t>
            </a:r>
            <a:r>
              <a:rPr lang="fr" sz="1100"/>
              <a:t>:</a:t>
            </a:r>
            <a:endParaRPr sz="1100"/>
          </a:p>
          <a:p>
            <a:pPr indent="0" lvl="0" marL="0" rtl="0" algn="l">
              <a:spcBef>
                <a:spcPts val="0"/>
              </a:spcBef>
              <a:spcAft>
                <a:spcPts val="0"/>
              </a:spcAft>
              <a:buNone/>
            </a:pPr>
            <a:r>
              <a:rPr lang="fr" sz="1100"/>
              <a:t>nulle / occasionnelle / régulier / leader</a:t>
            </a:r>
            <a:endParaRPr sz="1100"/>
          </a:p>
          <a:p>
            <a:pPr indent="0" lvl="0" marL="0" rtl="0" algn="l">
              <a:spcBef>
                <a:spcPts val="0"/>
              </a:spcBef>
              <a:spcAft>
                <a:spcPts val="0"/>
              </a:spcAft>
              <a:buNone/>
            </a:pPr>
            <a:r>
              <a:t/>
            </a:r>
            <a:endParaRPr sz="1100"/>
          </a:p>
        </p:txBody>
      </p:sp>
      <p:sp>
        <p:nvSpPr>
          <p:cNvPr id="163" name="Google Shape;163;p21"/>
          <p:cNvSpPr txBox="1"/>
          <p:nvPr/>
        </p:nvSpPr>
        <p:spPr>
          <a:xfrm>
            <a:off x="874300" y="49607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t>Le dernier livre qu’il ou elle a lu</a:t>
            </a:r>
            <a:r>
              <a:rPr lang="fr" sz="1100"/>
              <a:t>: _________________</a:t>
            </a:r>
            <a:endParaRPr sz="1100"/>
          </a:p>
          <a:p>
            <a:pPr indent="0" lvl="0" marL="0" rtl="0" algn="l">
              <a:spcBef>
                <a:spcPts val="0"/>
              </a:spcBef>
              <a:spcAft>
                <a:spcPts val="0"/>
              </a:spcAft>
              <a:buNone/>
            </a:pPr>
            <a:r>
              <a:t/>
            </a:r>
            <a:endParaRPr i="1" sz="1100"/>
          </a:p>
          <a:p>
            <a:pPr indent="0" lvl="0" marL="0" rtl="0" algn="l">
              <a:spcBef>
                <a:spcPts val="0"/>
              </a:spcBef>
              <a:spcAft>
                <a:spcPts val="0"/>
              </a:spcAft>
              <a:buNone/>
            </a:pPr>
            <a:r>
              <a:rPr i="1" lang="fr" sz="1100"/>
              <a:t>Sa série préférée</a:t>
            </a:r>
            <a:r>
              <a:rPr lang="fr" sz="1100"/>
              <a:t>: _______________________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Le dernier film vu (ciné ou Netflix)</a:t>
            </a:r>
            <a:r>
              <a:rPr lang="fr" sz="1100"/>
              <a:t>: ______________</a:t>
            </a:r>
            <a:endParaRPr sz="1100"/>
          </a:p>
          <a:p>
            <a:pPr indent="0" lvl="0" marL="0" rtl="0" algn="l">
              <a:spcBef>
                <a:spcPts val="0"/>
              </a:spcBef>
              <a:spcAft>
                <a:spcPts val="0"/>
              </a:spcAft>
              <a:buNone/>
            </a:pPr>
            <a:r>
              <a:t/>
            </a:r>
            <a:endParaRPr sz="1100"/>
          </a:p>
        </p:txBody>
      </p:sp>
      <p:sp>
        <p:nvSpPr>
          <p:cNvPr id="164" name="Google Shape;164;p21"/>
          <p:cNvSpPr txBox="1"/>
          <p:nvPr/>
        </p:nvSpPr>
        <p:spPr>
          <a:xfrm>
            <a:off x="4493650" y="4701125"/>
            <a:ext cx="3782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i="1" lang="fr" sz="1100"/>
              <a:t>Activité extra professionnelle préférée </a:t>
            </a:r>
            <a:r>
              <a:rPr lang="fr"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1100">
                <a:solidFill>
                  <a:schemeClr val="dk1"/>
                </a:solidFill>
              </a:rPr>
              <a:t>____________________</a:t>
            </a:r>
            <a:r>
              <a:rPr lang="fr" sz="1100"/>
              <a:t>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Les média sociaux utilisé quotidiennement : </a:t>
            </a:r>
            <a:r>
              <a:rPr lang="fr" sz="1100"/>
              <a:t>Facebook / Instagram / Snapchat / LinkedIn / Twitter / Youtube</a:t>
            </a:r>
            <a:endParaRPr sz="1100"/>
          </a:p>
        </p:txBody>
      </p:sp>
      <p:sp>
        <p:nvSpPr>
          <p:cNvPr id="165" name="Google Shape;165;p21"/>
          <p:cNvSpPr txBox="1"/>
          <p:nvPr/>
        </p:nvSpPr>
        <p:spPr>
          <a:xfrm>
            <a:off x="950500" y="4603325"/>
            <a:ext cx="19671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Goûts culturels et médias</a:t>
            </a:r>
            <a:endParaRPr b="1" i="1" sz="1100">
              <a:solidFill>
                <a:srgbClr val="38761D"/>
              </a:solidFill>
            </a:endParaRPr>
          </a:p>
        </p:txBody>
      </p:sp>
      <p:sp>
        <p:nvSpPr>
          <p:cNvPr id="166" name="Google Shape;166;p21"/>
          <p:cNvSpPr txBox="1"/>
          <p:nvPr/>
        </p:nvSpPr>
        <p:spPr>
          <a:xfrm>
            <a:off x="1136225" y="1238350"/>
            <a:ext cx="23451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Attributs socio-démographiques</a:t>
            </a:r>
            <a:endParaRPr b="1" i="1" sz="1100">
              <a:solidFill>
                <a:srgbClr val="38761D"/>
              </a:solidFill>
            </a:endParaRPr>
          </a:p>
        </p:txBody>
      </p:sp>
      <p:sp>
        <p:nvSpPr>
          <p:cNvPr id="167" name="Google Shape;167;p21"/>
          <p:cNvSpPr txBox="1"/>
          <p:nvPr/>
        </p:nvSpPr>
        <p:spPr>
          <a:xfrm>
            <a:off x="6112325" y="1314550"/>
            <a:ext cx="10452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Style de vie</a:t>
            </a:r>
            <a:endParaRPr b="1" i="1" sz="1100">
              <a:solidFill>
                <a:srgbClr val="38761D"/>
              </a:solidFill>
            </a:endParaRPr>
          </a:p>
        </p:txBody>
      </p:sp>
      <p:sp>
        <p:nvSpPr>
          <p:cNvPr id="168" name="Google Shape;168;p2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