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71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74" r:id="rId11"/>
    <p:sldId id="275" r:id="rId12"/>
    <p:sldId id="269" r:id="rId13"/>
    <p:sldId id="259" r:id="rId14"/>
    <p:sldId id="260" r:id="rId15"/>
    <p:sldId id="270" r:id="rId16"/>
    <p:sldId id="257" r:id="rId17"/>
    <p:sldId id="258" r:id="rId18"/>
    <p:sldId id="272" r:id="rId19"/>
    <p:sldId id="273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6" autoAdjust="0"/>
  </p:normalViewPr>
  <p:slideViewPr>
    <p:cSldViewPr>
      <p:cViewPr varScale="1">
        <p:scale>
          <a:sx n="66" d="100"/>
          <a:sy n="66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77B5B-CE4B-47A5-AC61-C009C962631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73DF-0CB2-4BD6-AF9F-0FD25C17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9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is unique suited for</a:t>
            </a:r>
            <a:r>
              <a:rPr lang="en-US" baseline="0" dirty="0" smtClean="0"/>
              <a:t> many problems associated with manipulating, analyzing, and visualizing data.</a:t>
            </a:r>
          </a:p>
          <a:p>
            <a:r>
              <a:rPr lang="en-US" baseline="0" dirty="0" smtClean="0"/>
              <a:t>	Huge headache to recreate built-in R functions in other traditional languages.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Massive shift towards web-based applications over past decade</a:t>
            </a:r>
          </a:p>
          <a:p>
            <a:r>
              <a:rPr lang="en-US" baseline="0" dirty="0" smtClean="0"/>
              <a:t>	Don’t have to support one program per OS</a:t>
            </a:r>
          </a:p>
          <a:p>
            <a:r>
              <a:rPr lang="en-US" baseline="0" dirty="0" smtClean="0"/>
              <a:t>	Don’t have to worry about distribution – updates and </a:t>
            </a:r>
            <a:r>
              <a:rPr lang="en-US" baseline="0" dirty="0" err="1" smtClean="0"/>
              <a:t>bugfixes</a:t>
            </a:r>
            <a:endParaRPr lang="en-US" baseline="0" dirty="0" smtClean="0"/>
          </a:p>
          <a:p>
            <a:r>
              <a:rPr lang="en-US" baseline="0" dirty="0" smtClean="0"/>
              <a:t>	More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rApache</a:t>
            </a:r>
            <a:r>
              <a:rPr lang="en-US" dirty="0" smtClean="0"/>
              <a:t> required a commitment to writing a lot of web code</a:t>
            </a:r>
            <a:r>
              <a:rPr lang="en-US" baseline="0" dirty="0" smtClean="0"/>
              <a:t> in R</a:t>
            </a:r>
          </a:p>
          <a:p>
            <a:r>
              <a:rPr lang="en-US" baseline="0" dirty="0" smtClean="0"/>
              <a:t>	R is not well suited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Rserve</a:t>
            </a:r>
            <a:r>
              <a:rPr lang="en-US" baseline="0" dirty="0" smtClean="0"/>
              <a:t> is great for what it intends to do</a:t>
            </a:r>
          </a:p>
          <a:p>
            <a:r>
              <a:rPr lang="en-US" baseline="0" dirty="0" smtClean="0"/>
              <a:t>	Makes R accessible at a very low level remotely</a:t>
            </a:r>
          </a:p>
          <a:p>
            <a:r>
              <a:rPr lang="en-US" baseline="0" dirty="0" smtClean="0"/>
              <a:t>	Allows for programmatic access</a:t>
            </a:r>
          </a:p>
          <a:p>
            <a:r>
              <a:rPr lang="en-US" baseline="0" dirty="0" smtClean="0"/>
              <a:t>	Must be built upon before anything makes it to a web browser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deployR</a:t>
            </a:r>
            <a:endParaRPr lang="en-US" baseline="0" dirty="0" smtClean="0"/>
          </a:p>
          <a:p>
            <a:r>
              <a:rPr lang="en-US" baseline="0" dirty="0" smtClean="0"/>
              <a:t>	Lots of enterprise features</a:t>
            </a:r>
          </a:p>
          <a:p>
            <a:r>
              <a:rPr lang="en-US" baseline="0" dirty="0" smtClean="0"/>
              <a:t>	Cumbersome.</a:t>
            </a:r>
          </a:p>
          <a:p>
            <a:r>
              <a:rPr lang="en-US" baseline="0" dirty="0" smtClean="0"/>
              <a:t>	Clients are poorly written</a:t>
            </a:r>
          </a:p>
          <a:p>
            <a:r>
              <a:rPr lang="en-US" baseline="0" dirty="0" smtClean="0"/>
              <a:t>	Java, .NET, and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inputs,</a:t>
            </a:r>
            <a:r>
              <a:rPr lang="en-US" baseline="0" dirty="0" smtClean="0"/>
              <a:t> outputs, and layouts via </a:t>
            </a:r>
            <a:r>
              <a:rPr lang="en-US" baseline="0" smtClean="0"/>
              <a:t>R packages.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imperative programming,</a:t>
            </a:r>
            <a:r>
              <a:rPr lang="en-US" baseline="0" dirty="0" smtClean="0"/>
              <a:t> b = 5</a:t>
            </a:r>
          </a:p>
          <a:p>
            <a:r>
              <a:rPr lang="en-US" baseline="0" dirty="0" smtClean="0"/>
              <a:t>In reactive programming, b = 9</a:t>
            </a:r>
          </a:p>
          <a:p>
            <a:endParaRPr lang="en-US" baseline="0" dirty="0" smtClean="0"/>
          </a:p>
          <a:p>
            <a:r>
              <a:rPr lang="en-US" baseline="0" dirty="0" smtClean="0"/>
              <a:t>R, like most languages, is imperative. Will always get b =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simpleGeyeser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2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naiveGeyser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1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4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reactiveGeyser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90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D7574-CA56-4775-AE52-7CA5FEAA3CA1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200400"/>
            <a:ext cx="7239000" cy="2667000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/>
              <a:t>Building Interactive, </a:t>
            </a:r>
            <a:br>
              <a:rPr lang="en-US" sz="4800" dirty="0" smtClean="0"/>
            </a:br>
            <a:r>
              <a:rPr lang="en-US" sz="4800" dirty="0" smtClean="0"/>
              <a:t>R-Powered Web Applications with Shiny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Allen, Dallas R Users Group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052458"/>
            <a:ext cx="2133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 2/9/2013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059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ui.R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89567"/>
            <a:ext cx="6629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Lucida Console" pitchFamily="49" charset="0"/>
              </a:rPr>
              <a:t>shinyUI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dirty="0" err="1">
                <a:latin typeface="Lucida Console" pitchFamily="49" charset="0"/>
              </a:rPr>
              <a:t>bootstrapPage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</a:t>
            </a:r>
            <a:r>
              <a:rPr lang="en-US" sz="2400" dirty="0" err="1">
                <a:latin typeface="Lucida Console" pitchFamily="49" charset="0"/>
              </a:rPr>
              <a:t>selectInput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dirty="0" err="1">
                <a:latin typeface="Lucida Console" pitchFamily="49" charset="0"/>
              </a:rPr>
              <a:t>inputId</a:t>
            </a:r>
            <a:r>
              <a:rPr lang="en-US" sz="2400" dirty="0">
                <a:latin typeface="Lucida Console" pitchFamily="49" charset="0"/>
              </a:rPr>
              <a:t> = "</a:t>
            </a:r>
            <a:r>
              <a:rPr lang="en-US" sz="2400" dirty="0" err="1">
                <a:solidFill>
                  <a:schemeClr val="accent2"/>
                </a:solidFill>
                <a:latin typeface="Lucida Console" pitchFamily="49" charset="0"/>
              </a:rPr>
              <a:t>n_breaks</a:t>
            </a:r>
            <a:r>
              <a:rPr lang="en-US" sz="2400" dirty="0">
                <a:latin typeface="Lucida Console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</a:t>
            </a:r>
            <a:r>
              <a:rPr lang="en-US" sz="2400" dirty="0" smtClean="0">
                <a:latin typeface="Lucida Console" pitchFamily="49" charset="0"/>
              </a:rPr>
              <a:t>label </a:t>
            </a:r>
            <a:r>
              <a:rPr lang="en-US" sz="2400" dirty="0">
                <a:latin typeface="Lucida Console" pitchFamily="49" charset="0"/>
              </a:rPr>
              <a:t>= "</a:t>
            </a:r>
            <a:r>
              <a:rPr lang="en-US" sz="2400" dirty="0">
                <a:solidFill>
                  <a:schemeClr val="accent2"/>
                </a:solidFill>
                <a:latin typeface="Lucida Console" pitchFamily="49" charset="0"/>
              </a:rPr>
              <a:t>Number of bins in histogram (approximate):</a:t>
            </a:r>
            <a:r>
              <a:rPr lang="en-US" sz="2400" dirty="0">
                <a:latin typeface="Lucida Console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</a:t>
            </a:r>
            <a:r>
              <a:rPr lang="en-US" sz="2400" dirty="0" smtClean="0">
                <a:latin typeface="Lucida Console" pitchFamily="49" charset="0"/>
              </a:rPr>
              <a:t>choices </a:t>
            </a:r>
            <a:r>
              <a:rPr lang="en-US" sz="2400" dirty="0">
                <a:latin typeface="Lucida Console" pitchFamily="49" charset="0"/>
              </a:rPr>
              <a:t>= c(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10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20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35</a:t>
            </a:r>
            <a:r>
              <a:rPr lang="en-US" sz="2400" dirty="0">
                <a:latin typeface="Lucida Console" pitchFamily="49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50</a:t>
            </a:r>
            <a:r>
              <a:rPr lang="en-US" sz="2400" dirty="0">
                <a:latin typeface="Lucida Console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</a:t>
            </a:r>
            <a:r>
              <a:rPr lang="en-US" sz="2400" dirty="0" smtClean="0">
                <a:latin typeface="Lucida Console" pitchFamily="49" charset="0"/>
              </a:rPr>
              <a:t>selected </a:t>
            </a:r>
            <a:r>
              <a:rPr lang="en-US" sz="2400" dirty="0">
                <a:latin typeface="Lucida Console" pitchFamily="49" charset="0"/>
              </a:rPr>
              <a:t>= </a:t>
            </a:r>
            <a:r>
              <a:rPr lang="en-US" sz="2400" dirty="0">
                <a:solidFill>
                  <a:srgbClr val="00B0F0"/>
                </a:solidFill>
                <a:latin typeface="Lucida Console" pitchFamily="49" charset="0"/>
              </a:rPr>
              <a:t>20</a:t>
            </a:r>
            <a:r>
              <a:rPr lang="en-US" sz="2400" dirty="0" smtClean="0">
                <a:latin typeface="Lucida Console" pitchFamily="49" charset="0"/>
              </a:rPr>
              <a:t>),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</a:t>
            </a:r>
            <a:endParaRPr lang="en-US" sz="24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   </a:t>
            </a:r>
            <a:r>
              <a:rPr lang="en-US" sz="2400" dirty="0" err="1" smtClean="0">
                <a:latin typeface="Lucida Console" pitchFamily="49" charset="0"/>
              </a:rPr>
              <a:t>plotOutput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dirty="0" err="1" smtClean="0">
                <a:latin typeface="Lucida Console" pitchFamily="49" charset="0"/>
              </a:rPr>
              <a:t>outputId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>
                <a:latin typeface="Lucida Console" pitchFamily="49" charset="0"/>
              </a:rPr>
              <a:t>= "</a:t>
            </a:r>
            <a:r>
              <a:rPr lang="en-US" sz="2400" dirty="0" err="1">
                <a:solidFill>
                  <a:schemeClr val="accent2"/>
                </a:solidFill>
                <a:latin typeface="Lucida Console" pitchFamily="49" charset="0"/>
              </a:rPr>
              <a:t>main_plot</a:t>
            </a:r>
            <a:r>
              <a:rPr lang="en-US" sz="2400" dirty="0">
                <a:latin typeface="Lucida Console" pitchFamily="49" charset="0"/>
              </a:rPr>
              <a:t>", height = "</a:t>
            </a:r>
            <a:r>
              <a:rPr lang="en-US" sz="2400" dirty="0">
                <a:solidFill>
                  <a:schemeClr val="accent2"/>
                </a:solidFill>
                <a:latin typeface="Lucida Console" pitchFamily="49" charset="0"/>
              </a:rPr>
              <a:t>300px</a:t>
            </a:r>
            <a:r>
              <a:rPr lang="en-US" sz="2400" dirty="0" smtClean="0">
                <a:latin typeface="Lucida Console" pitchFamily="49" charset="0"/>
              </a:rPr>
              <a:t>")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))</a:t>
            </a:r>
          </a:p>
          <a:p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2667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5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Lucida Console" pitchFamily="49" charset="0"/>
              </a:rPr>
              <a:t>shinyServer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Lucida Console" pitchFamily="49" charset="0"/>
              </a:rPr>
              <a:t>function</a:t>
            </a:r>
            <a:r>
              <a:rPr lang="en-US" dirty="0">
                <a:latin typeface="Lucida Console" pitchFamily="49" charset="0"/>
              </a:rPr>
              <a:t>(input, output) </a:t>
            </a:r>
            <a:r>
              <a:rPr lang="en-US" dirty="0" smtClean="0">
                <a:latin typeface="Lucida Console" pitchFamily="49" charset="0"/>
              </a:rPr>
              <a:t>{</a:t>
            </a: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output$main_plot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>
                <a:latin typeface="Lucida Console" pitchFamily="49" charset="0"/>
              </a:rPr>
              <a:t>&lt;- </a:t>
            </a:r>
            <a:r>
              <a:rPr lang="en-US" dirty="0" err="1">
                <a:latin typeface="Lucida Console" pitchFamily="49" charset="0"/>
              </a:rPr>
              <a:t>reactivePlot</a:t>
            </a:r>
            <a:r>
              <a:rPr lang="en-US" dirty="0" smtClean="0"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Lucida Console" pitchFamily="49" charset="0"/>
              </a:rPr>
              <a:t>  function</a:t>
            </a:r>
            <a:r>
              <a:rPr lang="en-US" dirty="0" smtClean="0">
                <a:latin typeface="Lucida Console" pitchFamily="49" charset="0"/>
              </a:rPr>
              <a:t>(){</a:t>
            </a: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</a:t>
            </a:r>
            <a:r>
              <a:rPr lang="en-US" dirty="0" smtClean="0">
                <a:latin typeface="Lucida Console" pitchFamily="49" charset="0"/>
              </a:rPr>
              <a:t>   </a:t>
            </a:r>
            <a:r>
              <a:rPr lang="en-US" dirty="0" err="1" smtClean="0">
                <a:latin typeface="Lucida Console" pitchFamily="49" charset="0"/>
              </a:rPr>
              <a:t>hist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faithful$eruptions</a:t>
            </a:r>
            <a:r>
              <a:rPr lang="en-US" dirty="0"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  </a:t>
            </a:r>
            <a:r>
              <a:rPr lang="en-US" dirty="0" smtClean="0">
                <a:latin typeface="Lucida Console" pitchFamily="49" charset="0"/>
              </a:rPr>
              <a:t>   probability </a:t>
            </a:r>
            <a:r>
              <a:rPr lang="en-US" dirty="0">
                <a:latin typeface="Lucida Console" pitchFamily="49" charset="0"/>
              </a:rPr>
              <a:t>= </a:t>
            </a:r>
            <a:r>
              <a:rPr lang="en-US" dirty="0">
                <a:solidFill>
                  <a:srgbClr val="00B0F0"/>
                </a:solidFill>
                <a:latin typeface="Lucida Console" pitchFamily="49" charset="0"/>
              </a:rPr>
              <a:t>TRUE</a:t>
            </a:r>
            <a:r>
              <a:rPr lang="en-US" dirty="0"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  </a:t>
            </a:r>
            <a:r>
              <a:rPr lang="en-US" dirty="0" smtClean="0">
                <a:latin typeface="Lucida Console" pitchFamily="49" charset="0"/>
              </a:rPr>
              <a:t>   breaks </a:t>
            </a:r>
            <a:r>
              <a:rPr lang="en-US" dirty="0">
                <a:latin typeface="Lucida Console" pitchFamily="49" charset="0"/>
              </a:rPr>
              <a:t>= </a:t>
            </a:r>
            <a:r>
              <a:rPr lang="en-US" dirty="0" err="1">
                <a:latin typeface="Lucida Console" pitchFamily="49" charset="0"/>
              </a:rPr>
              <a:t>as.numeric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input$n_breaks</a:t>
            </a:r>
            <a:r>
              <a:rPr lang="en-US" dirty="0">
                <a:latin typeface="Lucida Console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  </a:t>
            </a:r>
            <a:r>
              <a:rPr lang="en-US" dirty="0" smtClean="0">
                <a:latin typeface="Lucida Console" pitchFamily="49" charset="0"/>
              </a:rPr>
              <a:t>   </a:t>
            </a:r>
            <a:r>
              <a:rPr lang="en-US" dirty="0" err="1" smtClean="0">
                <a:latin typeface="Lucida Console" pitchFamily="49" charset="0"/>
              </a:rPr>
              <a:t>xlab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>
                <a:latin typeface="Lucida Console" pitchFamily="49" charset="0"/>
              </a:rPr>
              <a:t>= "</a:t>
            </a:r>
            <a:r>
              <a:rPr lang="en-US" dirty="0">
                <a:solidFill>
                  <a:schemeClr val="accent2"/>
                </a:solidFill>
                <a:latin typeface="Lucida Console" pitchFamily="49" charset="0"/>
              </a:rPr>
              <a:t>Duration (minutes)</a:t>
            </a:r>
            <a:r>
              <a:rPr lang="en-US" dirty="0">
                <a:latin typeface="Lucida Console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  </a:t>
            </a:r>
            <a:r>
              <a:rPr lang="en-US" dirty="0" smtClean="0">
                <a:latin typeface="Lucida Console" pitchFamily="49" charset="0"/>
              </a:rPr>
              <a:t>   main </a:t>
            </a:r>
            <a:r>
              <a:rPr lang="en-US" dirty="0">
                <a:latin typeface="Lucida Console" pitchFamily="49" charset="0"/>
              </a:rPr>
              <a:t>= "</a:t>
            </a:r>
            <a:r>
              <a:rPr lang="en-US" dirty="0">
                <a:solidFill>
                  <a:schemeClr val="accent2"/>
                </a:solidFill>
                <a:latin typeface="Lucida Console" pitchFamily="49" charset="0"/>
              </a:rPr>
              <a:t>Geyser eruption duration</a:t>
            </a:r>
            <a:r>
              <a:rPr lang="en-US" dirty="0" smtClean="0">
                <a:latin typeface="Lucida Console" pitchFamily="49" charset="0"/>
              </a:rPr>
              <a:t>")</a:t>
            </a: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 })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001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UI Features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Shiny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1242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Dependency Graph – Naïve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182880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16630"/>
            <a:ext cx="0" cy="3265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23" idx="1"/>
          </p:cNvCxnSpPr>
          <p:nvPr/>
        </p:nvCxnSpPr>
        <p:spPr>
          <a:xfrm>
            <a:off x="3429000" y="3418115"/>
            <a:ext cx="762000" cy="108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91000" y="312420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71800" y="3695702"/>
            <a:ext cx="740229" cy="9851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6808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9980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09800" y="3777344"/>
            <a:ext cx="0" cy="2220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9802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788230"/>
            <a:ext cx="266700" cy="11919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37065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49257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60198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695702"/>
            <a:ext cx="0" cy="23240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2743200"/>
            <a:ext cx="2438400" cy="134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 smtClean="0"/>
          </a:p>
          <a:p>
            <a:pPr algn="ctr"/>
            <a:r>
              <a:rPr lang="en-US" sz="2400" dirty="0" smtClean="0"/>
              <a:t>(Get data, get name, plot)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0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1242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“Data Flow”– Naïve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182880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16630"/>
            <a:ext cx="0" cy="3265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23" idx="1"/>
          </p:cNvCxnSpPr>
          <p:nvPr/>
        </p:nvCxnSpPr>
        <p:spPr>
          <a:xfrm>
            <a:off x="3429000" y="3418115"/>
            <a:ext cx="762000" cy="108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91000" y="312420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276600" y="4093030"/>
            <a:ext cx="435429" cy="58782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6808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9980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>
            <a:stCxn id="4" idx="2"/>
          </p:cNvCxnSpPr>
          <p:nvPr/>
        </p:nvCxnSpPr>
        <p:spPr>
          <a:xfrm>
            <a:off x="2209800" y="4093030"/>
            <a:ext cx="0" cy="19050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9802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4093030"/>
            <a:ext cx="266700" cy="8871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37065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49257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60198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4093030"/>
            <a:ext cx="0" cy="19267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2743200"/>
            <a:ext cx="2438400" cy="134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 smtClean="0"/>
          </a:p>
          <a:p>
            <a:pPr algn="ctr"/>
            <a:r>
              <a:rPr lang="en-US" sz="2400" dirty="0" smtClean="0"/>
              <a:t>(Get data, get name, plot)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1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Optimized Reactive Server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Shiny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5814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Dependency Graph – Reactive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2111831"/>
            <a:ext cx="2133600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getData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038600" y="3156859"/>
            <a:ext cx="2133600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dataName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276600" y="2405746"/>
            <a:ext cx="762000" cy="903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276600" y="3309260"/>
            <a:ext cx="762000" cy="1632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3000" y="188323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71060"/>
            <a:ext cx="0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1"/>
          </p:cNvCxnSpPr>
          <p:nvPr/>
        </p:nvCxnSpPr>
        <p:spPr>
          <a:xfrm>
            <a:off x="6172200" y="2405746"/>
            <a:ext cx="685800" cy="522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000" y="262346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5" name="Straight Arrow Connector 24"/>
          <p:cNvCxnSpPr>
            <a:stCxn id="6" idx="3"/>
            <a:endCxn id="23" idx="1"/>
          </p:cNvCxnSpPr>
          <p:nvPr/>
        </p:nvCxnSpPr>
        <p:spPr>
          <a:xfrm flipV="1">
            <a:off x="6172200" y="2928260"/>
            <a:ext cx="685800" cy="5442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71800" y="3390902"/>
            <a:ext cx="740229" cy="9851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3760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6932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09800" y="3472544"/>
            <a:ext cx="0" cy="2220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6754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483430"/>
            <a:ext cx="266700" cy="11919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41637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53829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57150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390902"/>
            <a:ext cx="0" cy="23240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300446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01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5814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“Data Flow” – Reactive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2111831"/>
            <a:ext cx="2133600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getData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038600" y="3156859"/>
            <a:ext cx="2133600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dataName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276600" y="2405746"/>
            <a:ext cx="762000" cy="903514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3276600" y="3472544"/>
            <a:ext cx="762000" cy="1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3000" y="188323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71060"/>
            <a:ext cx="0" cy="5334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1"/>
          </p:cNvCxnSpPr>
          <p:nvPr/>
        </p:nvCxnSpPr>
        <p:spPr>
          <a:xfrm>
            <a:off x="6172200" y="2405746"/>
            <a:ext cx="685800" cy="522514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000" y="262346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5" name="Straight Arrow Connector 24"/>
          <p:cNvCxnSpPr>
            <a:stCxn id="6" idx="3"/>
            <a:endCxn id="23" idx="1"/>
          </p:cNvCxnSpPr>
          <p:nvPr/>
        </p:nvCxnSpPr>
        <p:spPr>
          <a:xfrm flipV="1">
            <a:off x="6172200" y="2928260"/>
            <a:ext cx="685800" cy="5442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00400" y="3614060"/>
            <a:ext cx="511629" cy="76199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3760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6932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>
            <a:stCxn id="4" idx="2"/>
          </p:cNvCxnSpPr>
          <p:nvPr/>
        </p:nvCxnSpPr>
        <p:spPr>
          <a:xfrm>
            <a:off x="2209800" y="3614060"/>
            <a:ext cx="0" cy="20791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6754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614060"/>
            <a:ext cx="266700" cy="106135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41637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53829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57150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614060"/>
            <a:ext cx="0" cy="210094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300446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trestletechnology.net:3838/grn/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 Shiny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http://trestletechnology.net:3838/rgl/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RGL Shiny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247900"/>
            <a:ext cx="3886200" cy="3913666"/>
          </a:xfrm>
        </p:spPr>
        <p:txBody>
          <a:bodyPr>
            <a:normAutofit/>
          </a:bodyPr>
          <a:lstStyle/>
          <a:p>
            <a:r>
              <a:rPr lang="en-US" dirty="0" smtClean="0"/>
              <a:t>By day…</a:t>
            </a:r>
          </a:p>
          <a:p>
            <a:pPr marL="466725" lvl="1" indent="-273050"/>
            <a:r>
              <a:rPr lang="en-US" sz="2800" dirty="0" smtClean="0"/>
              <a:t>Computational Biologist at UT Southwestern</a:t>
            </a:r>
          </a:p>
          <a:p>
            <a:pPr marL="566738" lvl="2"/>
            <a:r>
              <a:rPr lang="en-US" sz="2400" dirty="0" smtClean="0"/>
              <a:t>Use R to analyze biomedical data</a:t>
            </a:r>
          </a:p>
          <a:p>
            <a:pPr marL="566738" lvl="2"/>
            <a:r>
              <a:rPr lang="en-US" sz="2400" dirty="0" smtClean="0"/>
              <a:t>Develop Java-based web application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2247900"/>
            <a:ext cx="3886200" cy="3913666"/>
          </a:xfrm>
        </p:spPr>
        <p:txBody>
          <a:bodyPr>
            <a:normAutofit/>
          </a:bodyPr>
          <a:lstStyle/>
          <a:p>
            <a:r>
              <a:rPr lang="en-US" sz="3200" dirty="0"/>
              <a:t>By night…</a:t>
            </a:r>
          </a:p>
          <a:p>
            <a:pPr marL="466725" lvl="1" indent="-273050"/>
            <a:r>
              <a:rPr lang="en-US" sz="2800" dirty="0"/>
              <a:t>Freelance consultant as Trestle Technology</a:t>
            </a:r>
          </a:p>
          <a:p>
            <a:pPr marL="682625" lvl="2"/>
            <a:r>
              <a:rPr lang="en-US" sz="2400" dirty="0"/>
              <a:t>Web development</a:t>
            </a:r>
          </a:p>
          <a:p>
            <a:pPr marL="682625" lvl="2"/>
            <a:r>
              <a:rPr lang="en-US" sz="2400" dirty="0"/>
              <a:t>Data analysis</a:t>
            </a:r>
          </a:p>
          <a:p>
            <a:pPr marL="682625" lvl="2"/>
            <a:r>
              <a:rPr lang="en-US" sz="2400" dirty="0"/>
              <a:t>IT consulting</a:t>
            </a:r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676400"/>
            <a:ext cx="80772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MS Computer Science, SMU</a:t>
            </a:r>
          </a:p>
        </p:txBody>
      </p:sp>
    </p:spTree>
    <p:extLst>
      <p:ext uri="{BB962C8B-B14F-4D97-AF65-F5344CB8AC3E}">
        <p14:creationId xmlns:p14="http://schemas.microsoft.com/office/powerpoint/2010/main" val="40186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offers “Glimmer”</a:t>
            </a:r>
          </a:p>
          <a:p>
            <a:pPr lvl="1"/>
            <a:r>
              <a:rPr lang="en-US" dirty="0" smtClean="0"/>
              <a:t>Free (for now) managed hosting platform for Shiny</a:t>
            </a:r>
          </a:p>
          <a:p>
            <a:r>
              <a:rPr lang="en-US" dirty="0" err="1" smtClean="0"/>
              <a:t>RStudio‘s</a:t>
            </a:r>
            <a:r>
              <a:rPr lang="en-US" dirty="0" smtClean="0"/>
              <a:t> Shiny-Server</a:t>
            </a:r>
          </a:p>
          <a:p>
            <a:pPr lvl="1"/>
            <a:r>
              <a:rPr lang="en-US" dirty="0"/>
              <a:t>Open sourced </a:t>
            </a:r>
            <a:r>
              <a:rPr lang="en-US" dirty="0" smtClean="0"/>
              <a:t>1/22/2013</a:t>
            </a:r>
            <a:endParaRPr lang="en-US" dirty="0"/>
          </a:p>
          <a:p>
            <a:pPr lvl="1"/>
            <a:r>
              <a:rPr lang="en-US" dirty="0" smtClean="0"/>
              <a:t>Written in Node.js</a:t>
            </a:r>
          </a:p>
          <a:p>
            <a:pPr lvl="1"/>
            <a:r>
              <a:rPr lang="en-US" dirty="0" smtClean="0"/>
              <a:t>Same software that powers Glimmer</a:t>
            </a:r>
          </a:p>
          <a:p>
            <a:pPr lvl="1"/>
            <a:r>
              <a:rPr lang="en-US" dirty="0" smtClean="0"/>
              <a:t>“Some assembly required”</a:t>
            </a:r>
          </a:p>
          <a:p>
            <a:pPr lvl="1"/>
            <a:r>
              <a:rPr lang="en-US" dirty="0" smtClean="0"/>
              <a:t>Hacks to support older IEs</a:t>
            </a:r>
          </a:p>
          <a:p>
            <a:r>
              <a:rPr lang="en-US" dirty="0" smtClean="0"/>
              <a:t>Amazon Machine Image on EC2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Shiny</a:t>
            </a:r>
          </a:p>
          <a:p>
            <a:r>
              <a:rPr lang="en-US" dirty="0" smtClean="0"/>
              <a:t>Reactive Programming</a:t>
            </a:r>
          </a:p>
          <a:p>
            <a:r>
              <a:rPr lang="en-US" dirty="0" smtClean="0"/>
              <a:t>Code Walkthroughs</a:t>
            </a:r>
          </a:p>
          <a:p>
            <a:pPr lvl="1"/>
            <a:r>
              <a:rPr lang="en-US" dirty="0" smtClean="0"/>
              <a:t>Simple histogram</a:t>
            </a:r>
          </a:p>
          <a:p>
            <a:pPr lvl="1"/>
            <a:r>
              <a:rPr lang="en-US" dirty="0" smtClean="0"/>
              <a:t>Advanced histogram</a:t>
            </a:r>
          </a:p>
          <a:p>
            <a:pPr lvl="1"/>
            <a:r>
              <a:rPr lang="en-US" dirty="0" smtClean="0"/>
              <a:t>Reactive histogram</a:t>
            </a:r>
          </a:p>
          <a:p>
            <a:pPr lvl="1"/>
            <a:r>
              <a:rPr lang="en-US" dirty="0" smtClean="0"/>
              <a:t>Custom outputs</a:t>
            </a:r>
          </a:p>
          <a:p>
            <a:r>
              <a:rPr lang="en-US" dirty="0" smtClean="0"/>
              <a:t>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25146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“R is great!”</a:t>
            </a:r>
            <a:endParaRPr lang="en-US" sz="5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4114800"/>
            <a:ext cx="7543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“The Internet is great!”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9557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Want to get R into web browsers</a:t>
            </a:r>
          </a:p>
          <a:p>
            <a:r>
              <a:rPr lang="en-US" dirty="0" smtClean="0"/>
              <a:t>Previous approaches</a:t>
            </a:r>
          </a:p>
          <a:p>
            <a:pPr lvl="1"/>
            <a:r>
              <a:rPr lang="en-US" dirty="0" err="1" smtClean="0"/>
              <a:t>rApache</a:t>
            </a:r>
            <a:endParaRPr lang="en-US" dirty="0" smtClean="0"/>
          </a:p>
          <a:p>
            <a:pPr lvl="1"/>
            <a:r>
              <a:rPr lang="en-US" dirty="0" err="1" smtClean="0"/>
              <a:t>Rserve</a:t>
            </a:r>
            <a:r>
              <a:rPr lang="en-US" dirty="0" smtClean="0"/>
              <a:t> (Java, C++, C#, Python, Ruby, .NET)</a:t>
            </a:r>
          </a:p>
          <a:p>
            <a:pPr lvl="1"/>
            <a:r>
              <a:rPr lang="en-US" dirty="0" err="1" smtClean="0"/>
              <a:t>deployR</a:t>
            </a:r>
            <a:endParaRPr lang="en-US" dirty="0" smtClean="0"/>
          </a:p>
          <a:p>
            <a:pPr lvl="1"/>
            <a:r>
              <a:rPr lang="en-US" dirty="0" smtClean="0"/>
              <a:t>Custom hacks</a:t>
            </a:r>
          </a:p>
          <a:p>
            <a:r>
              <a:rPr lang="en-US" dirty="0" smtClean="0"/>
              <a:t>Just make R accessible to server-side programming languages (PHP, Ruby, Java,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Open-Sourced by </a:t>
            </a:r>
            <a:r>
              <a:rPr lang="en-US" dirty="0" err="1" smtClean="0"/>
              <a:t>RStudio</a:t>
            </a:r>
            <a:r>
              <a:rPr lang="en-US" dirty="0" smtClean="0"/>
              <a:t> 11/2012 on CRAN</a:t>
            </a:r>
          </a:p>
          <a:p>
            <a:r>
              <a:rPr lang="en-US" dirty="0" smtClean="0"/>
              <a:t>New model for web-accessible R code</a:t>
            </a:r>
          </a:p>
          <a:p>
            <a:r>
              <a:rPr lang="en-US" dirty="0" smtClean="0"/>
              <a:t>Able to generate basic web UIs</a:t>
            </a:r>
          </a:p>
          <a:p>
            <a:r>
              <a:rPr lang="en-US" dirty="0" smtClean="0"/>
              <a:t>Uses web sockets</a:t>
            </a:r>
          </a:p>
          <a:p>
            <a:pPr lvl="1"/>
            <a:r>
              <a:rPr lang="en-US" dirty="0" smtClean="0"/>
              <a:t>“The new HTTP”</a:t>
            </a:r>
          </a:p>
          <a:p>
            <a:r>
              <a:rPr lang="en-US" dirty="0" smtClean="0"/>
              <a:t>Built on a “Reactive Programming”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Entirely extensible</a:t>
            </a:r>
          </a:p>
          <a:p>
            <a:pPr lvl="1"/>
            <a:r>
              <a:rPr lang="en-US" dirty="0" smtClean="0"/>
              <a:t>Custom inputs and outputs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Lucida Console" pitchFamily="49" charset="0"/>
              </a:rPr>
              <a:t>a &lt;- 3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Lucida Console" pitchFamily="49" charset="0"/>
              </a:rPr>
              <a:t>b &lt;- a + 2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Lucida Console" pitchFamily="49" charset="0"/>
              </a:rPr>
              <a:t>a &lt;- 7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Lucida Console" pitchFamily="49" charset="0"/>
              </a:rPr>
              <a:t>b == ?</a:t>
            </a:r>
            <a:endParaRPr lang="en-US" sz="4000" dirty="0">
              <a:latin typeface="Lucida Console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4000" dirty="0" smtClean="0"/>
              <a:t>Imperative: b = 5</a:t>
            </a:r>
          </a:p>
          <a:p>
            <a:pPr marL="0" indent="0">
              <a:buNone/>
            </a:pPr>
            <a:r>
              <a:rPr lang="en-US" sz="4000" dirty="0" smtClean="0"/>
              <a:t>Reactive: b = 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9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477000" cy="400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urved Up Arrow 8"/>
          <p:cNvSpPr/>
          <p:nvPr/>
        </p:nvSpPr>
        <p:spPr>
          <a:xfrm flipH="1">
            <a:off x="3200400" y="4191000"/>
            <a:ext cx="2438400" cy="990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Shiny UI and Server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Shiny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stleTheme">
  <a:themeElements>
    <a:clrScheme name="Trestle">
      <a:dk1>
        <a:srgbClr val="877E79"/>
      </a:dk1>
      <a:lt1>
        <a:srgbClr val="F2F2F2"/>
      </a:lt1>
      <a:dk2>
        <a:srgbClr val="877E79"/>
      </a:dk2>
      <a:lt2>
        <a:srgbClr val="FFFFFF"/>
      </a:lt2>
      <a:accent1>
        <a:srgbClr val="988E88"/>
      </a:accent1>
      <a:accent2>
        <a:srgbClr val="A1CC3A"/>
      </a:accent2>
      <a:accent3>
        <a:srgbClr val="DD8047"/>
      </a:accent3>
      <a:accent4>
        <a:srgbClr val="D8B25C"/>
      </a:accent4>
      <a:accent5>
        <a:srgbClr val="7BA79D"/>
      </a:accent5>
      <a:accent6>
        <a:srgbClr val="968C8C"/>
      </a:accent6>
      <a:hlink>
        <a:srgbClr val="A1CC3A"/>
      </a:hlink>
      <a:folHlink>
        <a:srgbClr val="6C892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TrestleTheme</Template>
  <TotalTime>575</TotalTime>
  <Words>560</Words>
  <Application>Microsoft Office PowerPoint</Application>
  <PresentationFormat>On-screen Show (4:3)</PresentationFormat>
  <Paragraphs>179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TrestleTheme</vt:lpstr>
      <vt:lpstr>Building Interactive,  R-Powered Web Applications with Shiny</vt:lpstr>
      <vt:lpstr>About Me</vt:lpstr>
      <vt:lpstr>Overview</vt:lpstr>
      <vt:lpstr>Motivation</vt:lpstr>
      <vt:lpstr>Motivation</vt:lpstr>
      <vt:lpstr>Shiny</vt:lpstr>
      <vt:lpstr>Reactive Programming</vt:lpstr>
      <vt:lpstr>Reactive Programming Example</vt:lpstr>
      <vt:lpstr>Basic Shiny Example</vt:lpstr>
      <vt:lpstr>ui.R</vt:lpstr>
      <vt:lpstr>server.R</vt:lpstr>
      <vt:lpstr>Intermediate Shiny Example</vt:lpstr>
      <vt:lpstr>Dependency Graph – Naïve</vt:lpstr>
      <vt:lpstr>“Data Flow”– Naïve</vt:lpstr>
      <vt:lpstr>Reactive Shiny Example</vt:lpstr>
      <vt:lpstr>Dependency Graph – Reactive</vt:lpstr>
      <vt:lpstr>“Data Flow” – Reactive</vt:lpstr>
      <vt:lpstr>D3.JS Shiny Example</vt:lpstr>
      <vt:lpstr>RGL Shiny Example</vt:lpstr>
      <vt:lpstr>Hosting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Allen</dc:creator>
  <cp:lastModifiedBy>Jeff Allen</cp:lastModifiedBy>
  <cp:revision>168</cp:revision>
  <dcterms:created xsi:type="dcterms:W3CDTF">2013-02-07T23:01:55Z</dcterms:created>
  <dcterms:modified xsi:type="dcterms:W3CDTF">2013-02-09T00:13:44Z</dcterms:modified>
</cp:coreProperties>
</file>