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66" r:id="rId5"/>
    <p:sldId id="258" r:id="rId6"/>
    <p:sldId id="262" r:id="rId7"/>
    <p:sldId id="261" r:id="rId8"/>
    <p:sldId id="259" r:id="rId9"/>
    <p:sldId id="267" r:id="rId10"/>
    <p:sldId id="268" r:id="rId11"/>
    <p:sldId id="269" r:id="rId12"/>
    <p:sldId id="270" r:id="rId13"/>
    <p:sldId id="272" r:id="rId14"/>
    <p:sldId id="263" r:id="rId15"/>
    <p:sldId id="264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 autoAdjust="0"/>
    <p:restoredTop sz="87714" autoAdjust="0"/>
  </p:normalViewPr>
  <p:slideViewPr>
    <p:cSldViewPr snapToGrid="0">
      <p:cViewPr varScale="1">
        <p:scale>
          <a:sx n="119" d="100"/>
          <a:sy n="119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DDB0-8CF5-44C4-BFF2-533EE9A7BF65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35D55-0649-4E71-8333-D1A083474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242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modern Web-Applications more than often we see </a:t>
            </a:r>
            <a:r>
              <a:rPr lang="en-US" dirty="0" err="1"/>
              <a:t>ourselfs</a:t>
            </a:r>
            <a:r>
              <a:rPr lang="en-US" dirty="0"/>
              <a:t> in the situation where our projects are more and more dependent on multiple external libraries.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35D55-0649-4E71-8333-D1A083474D3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21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modern Web-Applications more than often we see </a:t>
            </a:r>
            <a:r>
              <a:rPr lang="en-US" dirty="0" err="1"/>
              <a:t>ourselfs</a:t>
            </a:r>
            <a:r>
              <a:rPr lang="en-US" dirty="0"/>
              <a:t> in the situation where our projects are more and more dependent on multiple external libraries.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35D55-0649-4E71-8333-D1A083474D3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945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can we do about this??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35D55-0649-4E71-8333-D1A083474D3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249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35D55-0649-4E71-8333-D1A083474D3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623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Offline Mode: </a:t>
            </a:r>
            <a:r>
              <a:rPr lang="en-US" dirty="0"/>
              <a:t>If you've installed a package before, you can install it again without any internet connection.</a:t>
            </a:r>
          </a:p>
          <a:p>
            <a:r>
              <a:rPr lang="en-US" b="1" dirty="0"/>
              <a:t>Deterministic: </a:t>
            </a:r>
            <a:r>
              <a:rPr lang="en-US" dirty="0"/>
              <a:t>The same dependencies will be installed the same exact way across every machine regardless of install order.</a:t>
            </a:r>
          </a:p>
          <a:p>
            <a:r>
              <a:rPr lang="en-US" b="1" dirty="0"/>
              <a:t>Network Performance: </a:t>
            </a:r>
            <a:r>
              <a:rPr lang="en-US" dirty="0"/>
              <a:t>Yarn efficiently queues up requests and avoids request waterfalls in order to maximize network utilization.</a:t>
            </a:r>
          </a:p>
          <a:p>
            <a:r>
              <a:rPr lang="en-US" b="1" dirty="0"/>
              <a:t>Multiple Registries: </a:t>
            </a:r>
            <a:r>
              <a:rPr lang="en-US" dirty="0"/>
              <a:t>Install any package from either </a:t>
            </a:r>
            <a:r>
              <a:rPr lang="en-US" dirty="0" err="1"/>
              <a:t>npm</a:t>
            </a:r>
            <a:r>
              <a:rPr lang="en-US" dirty="0"/>
              <a:t> or Bower and keep your package workflow the same.</a:t>
            </a:r>
          </a:p>
          <a:p>
            <a:r>
              <a:rPr lang="en-US" b="1" dirty="0"/>
              <a:t>Network Resilience: </a:t>
            </a:r>
            <a:r>
              <a:rPr lang="en-US" dirty="0"/>
              <a:t>A single request failing won't cause an install to fail. Requests are retried upon failure.</a:t>
            </a:r>
          </a:p>
          <a:p>
            <a:r>
              <a:rPr lang="en-US" b="1" dirty="0"/>
              <a:t>Flat Mode: </a:t>
            </a:r>
            <a:r>
              <a:rPr lang="en-US" dirty="0"/>
              <a:t>Resolve mismatching versions of dependencies to a single version to avoid creating duplicates.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35D55-0649-4E71-8333-D1A083474D3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679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Offline Mode: </a:t>
            </a:r>
            <a:r>
              <a:rPr lang="en-US" dirty="0"/>
              <a:t>If you've installed a package before, you can install it again without any internet connection.</a:t>
            </a:r>
          </a:p>
          <a:p>
            <a:r>
              <a:rPr lang="en-US" b="1" dirty="0"/>
              <a:t>Deterministic: </a:t>
            </a:r>
            <a:r>
              <a:rPr lang="en-US" dirty="0"/>
              <a:t>The same dependencies will be installed the same exact way across every machine regardless of install order.</a:t>
            </a:r>
          </a:p>
          <a:p>
            <a:r>
              <a:rPr lang="en-US" b="1" dirty="0"/>
              <a:t>Network Performance: </a:t>
            </a:r>
            <a:r>
              <a:rPr lang="en-US" dirty="0"/>
              <a:t>Yarn efficiently queues up requests and avoids request waterfalls in order to maximize network utilization.</a:t>
            </a:r>
          </a:p>
          <a:p>
            <a:r>
              <a:rPr lang="en-US" b="1" dirty="0"/>
              <a:t>Multiple Registries: </a:t>
            </a:r>
            <a:r>
              <a:rPr lang="en-US" dirty="0"/>
              <a:t>Install any package from either </a:t>
            </a:r>
            <a:r>
              <a:rPr lang="en-US" dirty="0" err="1"/>
              <a:t>npm</a:t>
            </a:r>
            <a:r>
              <a:rPr lang="en-US" dirty="0"/>
              <a:t> or Bower and keep your package workflow the same.</a:t>
            </a:r>
          </a:p>
          <a:p>
            <a:r>
              <a:rPr lang="en-US" b="1" dirty="0"/>
              <a:t>Network Resilience: </a:t>
            </a:r>
            <a:r>
              <a:rPr lang="en-US" dirty="0"/>
              <a:t>A single request failing won't cause an install to fail. Requests are retried upon failure.</a:t>
            </a:r>
          </a:p>
          <a:p>
            <a:r>
              <a:rPr lang="en-US" b="1" dirty="0"/>
              <a:t>Flat Mode: </a:t>
            </a:r>
            <a:r>
              <a:rPr lang="en-US" dirty="0"/>
              <a:t>Resolve mismatching versions of dependencies to a single version to avoid creating duplicates.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35D55-0649-4E71-8333-D1A083474D3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4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5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957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44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31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56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89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217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00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13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005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593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DB95-3719-4C98-8E2B-95D58D823EC8}" type="datetimeFigureOut">
              <a:rPr lang="de-AT" smtClean="0"/>
              <a:t>05.04.2017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BF8C-A378-4FBB-83B3-65978A7A64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35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gamunu.vscode-yarn" TargetMode="External"/><Relationship Id="rId2" Type="http://schemas.openxmlformats.org/officeDocument/2006/relationships/hyperlink" Target="https://marketplace.visualstudio.com/items?itemName=abusaidm.html-snipp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bower.io/" TargetMode="External"/><Relationship Id="rId13" Type="http://schemas.openxmlformats.org/officeDocument/2006/relationships/image" Target="../media/image9.jpg"/><Relationship Id="rId3" Type="http://schemas.openxmlformats.org/officeDocument/2006/relationships/hyperlink" Target="https://nodejs.org/" TargetMode="External"/><Relationship Id="rId7" Type="http://schemas.openxmlformats.org/officeDocument/2006/relationships/hyperlink" Target="https://yarnpkg.com/en/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1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.net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://www.asp.net/core" TargetMode="External"/><Relationship Id="rId15" Type="http://schemas.openxmlformats.org/officeDocument/2006/relationships/image" Target="../media/image20.svg"/><Relationship Id="rId10" Type="http://schemas.openxmlformats.org/officeDocument/2006/relationships/image" Target="../media/image10.png"/><Relationship Id="rId4" Type="http://schemas.openxmlformats.org/officeDocument/2006/relationships/hyperlink" Target="http://www.npmjs.com/" TargetMode="External"/><Relationship Id="rId9" Type="http://schemas.openxmlformats.org/officeDocument/2006/relationships/hyperlink" Target="https://www.nuget.org/" TargetMode="External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awebdesign.com/2016/03/25/thoughts-npm-fiasco/" TargetMode="External"/><Relationship Id="rId2" Type="http://schemas.openxmlformats.org/officeDocument/2006/relationships/hyperlink" Target="http://alternativeto.net/software/np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40027819/when-to-use-yarn-over-npm-what-are-the-differenc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1840075619545360/yarn-a-new-package-manager-for-javascrip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b="1" dirty="0"/>
              <a:t>Dependency Management</a:t>
            </a:r>
            <a:br>
              <a:rPr lang="en-US" dirty="0"/>
            </a:br>
            <a:r>
              <a:rPr lang="en-US" sz="4400" dirty="0" err="1"/>
              <a:t>Javascript</a:t>
            </a:r>
            <a:r>
              <a:rPr lang="en-US" sz="4400" dirty="0"/>
              <a:t> &amp; asp.net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Beck for FCC Vienna Meetup</a:t>
            </a:r>
          </a:p>
          <a:p>
            <a:r>
              <a:rPr lang="en-US" dirty="0"/>
              <a:t>April 5</a:t>
            </a:r>
            <a:r>
              <a:rPr lang="en-US" baseline="30000" dirty="0"/>
              <a:t>th</a:t>
            </a:r>
            <a:r>
              <a:rPr lang="en-US" dirty="0"/>
              <a:t> 2017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198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                    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Multiple Registries</a:t>
            </a:r>
            <a:br>
              <a:rPr lang="en-US" b="1" dirty="0"/>
            </a:br>
            <a:r>
              <a:rPr lang="en-US" dirty="0"/>
              <a:t>Install any package from either </a:t>
            </a:r>
            <a:r>
              <a:rPr lang="en-US" dirty="0" err="1"/>
              <a:t>npm</a:t>
            </a:r>
            <a:r>
              <a:rPr lang="en-US" dirty="0"/>
              <a:t> or Bower and keep your package workflow the same.</a:t>
            </a:r>
          </a:p>
          <a:p>
            <a:r>
              <a:rPr lang="en-US" b="1" dirty="0"/>
              <a:t>Network Resilience</a:t>
            </a:r>
            <a:br>
              <a:rPr lang="en-US" b="1" dirty="0"/>
            </a:br>
            <a:r>
              <a:rPr lang="en-US" dirty="0"/>
              <a:t>A single request failing won't cause an install to fail. Requests are retried upon failure.</a:t>
            </a:r>
            <a:endParaRPr lang="en-US" b="1" dirty="0"/>
          </a:p>
          <a:p>
            <a:r>
              <a:rPr lang="en-US" b="1" dirty="0"/>
              <a:t>Flat Mode</a:t>
            </a:r>
            <a:br>
              <a:rPr lang="en-US" b="1" dirty="0"/>
            </a:br>
            <a:r>
              <a:rPr lang="en-US" dirty="0"/>
              <a:t>Resolve mismatching versions of dependencies to a single version to avoid creating duplicates.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0" y="491010"/>
            <a:ext cx="2257866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Because … cats!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24" y="1727709"/>
            <a:ext cx="8024641" cy="4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demo time!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Node.js: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npm</a:t>
            </a:r>
            <a:r>
              <a:rPr lang="en-US" dirty="0"/>
              <a:t>: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npm@latest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-g</a:t>
            </a:r>
          </a:p>
          <a:p>
            <a:r>
              <a:rPr lang="en-US" dirty="0"/>
              <a:t>Install Yarn: 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 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install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 --global 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yarn</a:t>
            </a:r>
            <a:endParaRPr lang="de-AT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/>
              <a:t>I</a:t>
            </a:r>
            <a:r>
              <a:rPr lang="de-AT" dirty="0" err="1"/>
              <a:t>nitialize</a:t>
            </a:r>
            <a:r>
              <a:rPr lang="de-AT" dirty="0"/>
              <a:t> a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Yarn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in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directory</a:t>
            </a:r>
            <a:r>
              <a:rPr lang="de-AT" dirty="0"/>
              <a:t>: 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yarn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init</a:t>
            </a:r>
            <a:endParaRPr lang="de-AT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/>
              <a:t>A</a:t>
            </a:r>
            <a:r>
              <a:rPr lang="de-AT" dirty="0" err="1"/>
              <a:t>dd</a:t>
            </a:r>
            <a:r>
              <a:rPr lang="de-AT" dirty="0"/>
              <a:t> </a:t>
            </a:r>
            <a:r>
              <a:rPr lang="de-AT" dirty="0" err="1"/>
              <a:t>package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dependencies</a:t>
            </a:r>
            <a:r>
              <a:rPr lang="de-AT" dirty="0"/>
              <a:t>: 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yarn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add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{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pkg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</a:t>
            </a:r>
            <a:r>
              <a:rPr lang="de-AT" dirty="0" err="1"/>
              <a:t>dd</a:t>
            </a:r>
            <a:r>
              <a:rPr lang="de-AT" dirty="0"/>
              <a:t> </a:t>
            </a:r>
            <a:r>
              <a:rPr lang="de-AT" dirty="0" err="1"/>
              <a:t>js</a:t>
            </a:r>
            <a:r>
              <a:rPr lang="de-AT" dirty="0"/>
              <a:t> </a:t>
            </a:r>
            <a:r>
              <a:rPr lang="de-AT" dirty="0" err="1"/>
              <a:t>dependency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html</a:t>
            </a:r>
            <a:r>
              <a:rPr lang="de-AT" dirty="0"/>
              <a:t>: 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node_modules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/{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pkg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}/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dist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/{</a:t>
            </a:r>
            <a:r>
              <a:rPr lang="de-AT" dirty="0" err="1">
                <a:latin typeface="+mj-lt"/>
                <a:cs typeface="Courier New" panose="02070309020205020404" pitchFamily="49" charset="0"/>
              </a:rPr>
              <a:t>pkg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}.min.js"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Have fun!</a:t>
            </a:r>
            <a:endParaRPr lang="de-AT" dirty="0">
              <a:latin typeface="+mj-lt"/>
              <a:cs typeface="Courier New" panose="02070309020205020404" pitchFamily="49" charset="0"/>
            </a:endParaRPr>
          </a:p>
          <a:p>
            <a:endParaRPr lang="de-AT" dirty="0">
              <a:latin typeface="+mj-lt"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092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Extension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Snippets</a:t>
            </a:r>
            <a:br>
              <a:rPr lang="en-US" dirty="0"/>
            </a:br>
            <a:r>
              <a:rPr lang="de-AT" sz="2000" dirty="0">
                <a:hlinkClick r:id="rId2"/>
              </a:rPr>
              <a:t>https://marketplace.visualstudio.com/items?itemName=abusaidm.html-snippets</a:t>
            </a:r>
            <a:endParaRPr lang="de-AT" sz="2000" dirty="0"/>
          </a:p>
          <a:p>
            <a:r>
              <a:rPr lang="en-US" dirty="0"/>
              <a:t>Yarn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https://marketplace.visualstudio.com/items?itemName=gamunu.vscode-yarn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74" y="482710"/>
            <a:ext cx="1957268" cy="10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0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Links!!!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0" y="1615825"/>
            <a:ext cx="1525008" cy="9328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29625" y="2674276"/>
            <a:ext cx="24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hlinkClick r:id="rId3"/>
              </a:rPr>
              <a:t>nodejs.org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2902031" y="2674276"/>
            <a:ext cx="272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hlinkClick r:id="rId4"/>
              </a:rPr>
              <a:t>www.npmjs.com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5498983" y="2674276"/>
            <a:ext cx="24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hlinkClick r:id="rId5"/>
              </a:rPr>
              <a:t>www.asp.net/core</a:t>
            </a:r>
            <a:endParaRPr lang="de-AT" dirty="0"/>
          </a:p>
        </p:txBody>
      </p:sp>
      <p:sp>
        <p:nvSpPr>
          <p:cNvPr id="11" name="Textfeld 10"/>
          <p:cNvSpPr txBox="1"/>
          <p:nvPr/>
        </p:nvSpPr>
        <p:spPr>
          <a:xfrm>
            <a:off x="7983662" y="2674276"/>
            <a:ext cx="24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hlinkClick r:id="rId6"/>
              </a:rPr>
              <a:t>www.asp.net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>
            <a:off x="529625" y="4718840"/>
            <a:ext cx="248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hlinkClick r:id="rId7"/>
              </a:rPr>
              <a:t>yarnpkg.com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3014304" y="4718840"/>
            <a:ext cx="24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hlinkClick r:id="rId8"/>
              </a:rPr>
              <a:t>bower.io</a:t>
            </a:r>
            <a:endParaRPr lang="de-AT" dirty="0"/>
          </a:p>
        </p:txBody>
      </p:sp>
      <p:sp>
        <p:nvSpPr>
          <p:cNvPr id="17" name="Textfeld 16"/>
          <p:cNvSpPr txBox="1"/>
          <p:nvPr/>
        </p:nvSpPr>
        <p:spPr>
          <a:xfrm>
            <a:off x="5498983" y="4718840"/>
            <a:ext cx="248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hlinkClick r:id="rId9"/>
              </a:rPr>
              <a:t>www.nuget.org</a:t>
            </a:r>
            <a:endParaRPr lang="de-AT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49" y="1761881"/>
            <a:ext cx="1653584" cy="64076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70" y="1672790"/>
            <a:ext cx="1546304" cy="78552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772" y="1487065"/>
            <a:ext cx="1056458" cy="1061636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0389"/>
            <a:ext cx="1787008" cy="8935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88783" y="3532289"/>
            <a:ext cx="1278385" cy="112376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01" y="3771017"/>
            <a:ext cx="2340442" cy="71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en-US" dirty="0" err="1"/>
              <a:t>moar</a:t>
            </a:r>
            <a:r>
              <a:rPr lang="en-US" dirty="0"/>
              <a:t> Links!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>
                <a:hlinkClick r:id="rId2"/>
              </a:rPr>
              <a:t>https://code.facebook.com/posts/1840075619545360/yarn-a-new-package-manager-for-javascript/</a:t>
            </a:r>
          </a:p>
          <a:p>
            <a:r>
              <a:rPr lang="de-AT" sz="2400" dirty="0">
                <a:hlinkClick r:id="rId2"/>
              </a:rPr>
              <a:t>http://www.infoworld.com/article/3172725/javascript/npm-or-yarn-nodejs-devs-pick-their-package-manager.html</a:t>
            </a:r>
          </a:p>
          <a:p>
            <a:r>
              <a:rPr lang="de-AT" sz="2400" dirty="0">
                <a:hlinkClick r:id="rId2"/>
              </a:rPr>
              <a:t>http://alternativeto.net/software/npm/</a:t>
            </a:r>
            <a:endParaRPr lang="de-AT" sz="2400" dirty="0"/>
          </a:p>
          <a:p>
            <a:r>
              <a:rPr lang="de-AT" sz="2400" dirty="0">
                <a:hlinkClick r:id="rId3"/>
              </a:rPr>
              <a:t>https://www.akawebdesign.com/2016/03/25/thoughts-npm-fiasco/</a:t>
            </a:r>
            <a:endParaRPr lang="de-AT" sz="2400" dirty="0"/>
          </a:p>
          <a:p>
            <a:r>
              <a:rPr lang="de-AT" sz="2400" dirty="0">
                <a:hlinkClick r:id="rId4"/>
              </a:rPr>
              <a:t>http://stackoverflow.com/questions/40027819/when-to-use-yarn-over-npm-what-are-the-differences</a:t>
            </a:r>
            <a:endParaRPr lang="de-AT" sz="2400" dirty="0"/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82563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 coding!</a:t>
            </a:r>
            <a:endParaRPr lang="de-AT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1" y="1825625"/>
            <a:ext cx="4150598" cy="42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fik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4" y="2415670"/>
            <a:ext cx="1065692" cy="1065692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19" y="2192945"/>
            <a:ext cx="1065692" cy="1065692"/>
          </a:xfrm>
          <a:prstGeom prst="rect">
            <a:avLst/>
          </a:prstGeom>
        </p:spPr>
      </p:pic>
      <p:pic>
        <p:nvPicPr>
          <p:cNvPr id="81" name="Grafik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88" y="2081583"/>
            <a:ext cx="1065692" cy="1065692"/>
          </a:xfrm>
          <a:prstGeom prst="rect">
            <a:avLst/>
          </a:pr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46" y="1978316"/>
            <a:ext cx="1065692" cy="10656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  <a:endParaRPr lang="de-AT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2" y="3258637"/>
            <a:ext cx="2638209" cy="2638209"/>
          </a:xfr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82" y="2034287"/>
            <a:ext cx="1065692" cy="106569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82" y="4044894"/>
            <a:ext cx="1065692" cy="106569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90" y="1501441"/>
            <a:ext cx="1065692" cy="106569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27" y="1327785"/>
            <a:ext cx="1358130" cy="1413004"/>
          </a:xfrm>
          <a:prstGeom prst="rect">
            <a:avLst/>
          </a:prstGeom>
        </p:spPr>
      </p:pic>
      <p:cxnSp>
        <p:nvCxnSpPr>
          <p:cNvPr id="19" name="Gerade Verbindung mit Pfeil 18"/>
          <p:cNvCxnSpPr>
            <a:stCxn id="11" idx="1"/>
            <a:endCxn id="14" idx="3"/>
          </p:cNvCxnSpPr>
          <p:nvPr/>
        </p:nvCxnSpPr>
        <p:spPr>
          <a:xfrm flipH="1" flipV="1">
            <a:off x="4885274" y="4577740"/>
            <a:ext cx="786258" cy="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6990636" y="2567133"/>
            <a:ext cx="1" cy="6915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5" idx="3"/>
            <a:endCxn id="17" idx="1"/>
          </p:cNvCxnSpPr>
          <p:nvPr/>
        </p:nvCxnSpPr>
        <p:spPr>
          <a:xfrm>
            <a:off x="7523482" y="2034287"/>
            <a:ext cx="178914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32" y="4044893"/>
            <a:ext cx="1065692" cy="1065692"/>
          </a:xfrm>
          <a:prstGeom prst="rect">
            <a:avLst/>
          </a:prstGeom>
        </p:spPr>
      </p:pic>
      <p:cxnSp>
        <p:nvCxnSpPr>
          <p:cNvPr id="50" name="Gerade Verbindung mit Pfeil 49"/>
          <p:cNvCxnSpPr>
            <a:stCxn id="14" idx="0"/>
            <a:endCxn id="13" idx="2"/>
          </p:cNvCxnSpPr>
          <p:nvPr/>
        </p:nvCxnSpPr>
        <p:spPr>
          <a:xfrm flipV="1">
            <a:off x="4352428" y="3099979"/>
            <a:ext cx="0" cy="94491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14" idx="1"/>
            <a:endCxn id="42" idx="3"/>
          </p:cNvCxnSpPr>
          <p:nvPr/>
        </p:nvCxnSpPr>
        <p:spPr>
          <a:xfrm flipH="1" flipV="1">
            <a:off x="3033324" y="4577739"/>
            <a:ext cx="7862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154" y="4002124"/>
            <a:ext cx="1143075" cy="1143075"/>
          </a:xfrm>
          <a:prstGeom prst="rect">
            <a:avLst/>
          </a:prstGeom>
        </p:spPr>
      </p:pic>
      <p:cxnSp>
        <p:nvCxnSpPr>
          <p:cNvPr id="71" name="Gerade Verbindung mit Pfeil 70"/>
          <p:cNvCxnSpPr>
            <a:cxnSpLocks/>
            <a:stCxn id="11" idx="3"/>
            <a:endCxn id="68" idx="1"/>
          </p:cNvCxnSpPr>
          <p:nvPr/>
        </p:nvCxnSpPr>
        <p:spPr>
          <a:xfrm flipV="1">
            <a:off x="8309741" y="4573662"/>
            <a:ext cx="1110413" cy="40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fik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32" y="1847193"/>
            <a:ext cx="1065692" cy="1065692"/>
          </a:xfrm>
          <a:prstGeom prst="rect">
            <a:avLst/>
          </a:prstGeom>
        </p:spPr>
      </p:pic>
      <p:cxnSp>
        <p:nvCxnSpPr>
          <p:cNvPr id="76" name="Gerade Verbindung mit Pfeil 75"/>
          <p:cNvCxnSpPr>
            <a:cxnSpLocks/>
            <a:stCxn id="42" idx="0"/>
            <a:endCxn id="75" idx="2"/>
          </p:cNvCxnSpPr>
          <p:nvPr/>
        </p:nvCxnSpPr>
        <p:spPr>
          <a:xfrm flipV="1">
            <a:off x="2500478" y="2912885"/>
            <a:ext cx="0" cy="11320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cxnSpLocks/>
            <a:stCxn id="42" idx="0"/>
            <a:endCxn id="79" idx="2"/>
          </p:cNvCxnSpPr>
          <p:nvPr/>
        </p:nvCxnSpPr>
        <p:spPr>
          <a:xfrm flipH="1" flipV="1">
            <a:off x="2002192" y="3044008"/>
            <a:ext cx="498286" cy="10008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42" idx="0"/>
            <a:endCxn id="81" idx="2"/>
          </p:cNvCxnSpPr>
          <p:nvPr/>
        </p:nvCxnSpPr>
        <p:spPr>
          <a:xfrm flipH="1" flipV="1">
            <a:off x="1650434" y="3147275"/>
            <a:ext cx="850044" cy="8976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cxnSpLocks/>
            <a:stCxn id="42" idx="0"/>
            <a:endCxn id="83" idx="2"/>
          </p:cNvCxnSpPr>
          <p:nvPr/>
        </p:nvCxnSpPr>
        <p:spPr>
          <a:xfrm flipH="1" flipV="1">
            <a:off x="1360365" y="3258637"/>
            <a:ext cx="1140113" cy="7862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cxnSpLocks/>
            <a:stCxn id="42" idx="0"/>
            <a:endCxn id="85" idx="2"/>
          </p:cNvCxnSpPr>
          <p:nvPr/>
        </p:nvCxnSpPr>
        <p:spPr>
          <a:xfrm flipH="1" flipV="1">
            <a:off x="1107620" y="3481362"/>
            <a:ext cx="1392858" cy="56353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4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fik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4" y="2415670"/>
            <a:ext cx="1065692" cy="1065692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19" y="2192945"/>
            <a:ext cx="1065692" cy="1065692"/>
          </a:xfrm>
          <a:prstGeom prst="rect">
            <a:avLst/>
          </a:prstGeom>
        </p:spPr>
      </p:pic>
      <p:pic>
        <p:nvPicPr>
          <p:cNvPr id="81" name="Grafik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88" y="2081583"/>
            <a:ext cx="1065692" cy="1065692"/>
          </a:xfrm>
          <a:prstGeom prst="rect">
            <a:avLst/>
          </a:pr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46" y="1978316"/>
            <a:ext cx="1065692" cy="10656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  <a:endParaRPr lang="de-AT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2" y="3258637"/>
            <a:ext cx="2638209" cy="2638209"/>
          </a:xfr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82" y="2034287"/>
            <a:ext cx="1065692" cy="106569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82" y="4044894"/>
            <a:ext cx="1065692" cy="106569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90" y="1501441"/>
            <a:ext cx="1065692" cy="106569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27" y="1327785"/>
            <a:ext cx="1358130" cy="1413004"/>
          </a:xfrm>
          <a:prstGeom prst="rect">
            <a:avLst/>
          </a:prstGeom>
        </p:spPr>
      </p:pic>
      <p:cxnSp>
        <p:nvCxnSpPr>
          <p:cNvPr id="19" name="Gerade Verbindung mit Pfeil 18"/>
          <p:cNvCxnSpPr>
            <a:stCxn id="11" idx="1"/>
            <a:endCxn id="14" idx="3"/>
          </p:cNvCxnSpPr>
          <p:nvPr/>
        </p:nvCxnSpPr>
        <p:spPr>
          <a:xfrm flipH="1" flipV="1">
            <a:off x="4885274" y="4577740"/>
            <a:ext cx="786258" cy="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6990636" y="2567133"/>
            <a:ext cx="1" cy="6915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5" idx="3"/>
            <a:endCxn id="17" idx="1"/>
          </p:cNvCxnSpPr>
          <p:nvPr/>
        </p:nvCxnSpPr>
        <p:spPr>
          <a:xfrm>
            <a:off x="7523482" y="2034287"/>
            <a:ext cx="178914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32" y="4044893"/>
            <a:ext cx="1065692" cy="1065692"/>
          </a:xfrm>
          <a:prstGeom prst="rect">
            <a:avLst/>
          </a:prstGeom>
        </p:spPr>
      </p:pic>
      <p:cxnSp>
        <p:nvCxnSpPr>
          <p:cNvPr id="50" name="Gerade Verbindung mit Pfeil 49"/>
          <p:cNvCxnSpPr>
            <a:stCxn id="14" idx="0"/>
            <a:endCxn id="13" idx="2"/>
          </p:cNvCxnSpPr>
          <p:nvPr/>
        </p:nvCxnSpPr>
        <p:spPr>
          <a:xfrm flipV="1">
            <a:off x="4352428" y="3099979"/>
            <a:ext cx="0" cy="94491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14" idx="1"/>
            <a:endCxn id="42" idx="3"/>
          </p:cNvCxnSpPr>
          <p:nvPr/>
        </p:nvCxnSpPr>
        <p:spPr>
          <a:xfrm flipH="1" flipV="1">
            <a:off x="3033324" y="4577739"/>
            <a:ext cx="7862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154" y="4002124"/>
            <a:ext cx="1143075" cy="1143075"/>
          </a:xfrm>
          <a:prstGeom prst="rect">
            <a:avLst/>
          </a:prstGeom>
        </p:spPr>
      </p:pic>
      <p:cxnSp>
        <p:nvCxnSpPr>
          <p:cNvPr id="71" name="Gerade Verbindung mit Pfeil 70"/>
          <p:cNvCxnSpPr>
            <a:cxnSpLocks/>
            <a:stCxn id="11" idx="3"/>
            <a:endCxn id="68" idx="1"/>
          </p:cNvCxnSpPr>
          <p:nvPr/>
        </p:nvCxnSpPr>
        <p:spPr>
          <a:xfrm flipV="1">
            <a:off x="8309741" y="4573662"/>
            <a:ext cx="1110413" cy="40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fik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32" y="1847193"/>
            <a:ext cx="1065692" cy="1065692"/>
          </a:xfrm>
          <a:prstGeom prst="rect">
            <a:avLst/>
          </a:prstGeom>
        </p:spPr>
      </p:pic>
      <p:cxnSp>
        <p:nvCxnSpPr>
          <p:cNvPr id="76" name="Gerade Verbindung mit Pfeil 75"/>
          <p:cNvCxnSpPr>
            <a:cxnSpLocks/>
            <a:stCxn id="42" idx="0"/>
            <a:endCxn id="75" idx="2"/>
          </p:cNvCxnSpPr>
          <p:nvPr/>
        </p:nvCxnSpPr>
        <p:spPr>
          <a:xfrm flipV="1">
            <a:off x="2500478" y="2912885"/>
            <a:ext cx="0" cy="11320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cxnSpLocks/>
            <a:stCxn id="42" idx="0"/>
            <a:endCxn id="79" idx="2"/>
          </p:cNvCxnSpPr>
          <p:nvPr/>
        </p:nvCxnSpPr>
        <p:spPr>
          <a:xfrm flipH="1" flipV="1">
            <a:off x="2002192" y="3044008"/>
            <a:ext cx="498286" cy="10008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42" idx="0"/>
            <a:endCxn id="81" idx="2"/>
          </p:cNvCxnSpPr>
          <p:nvPr/>
        </p:nvCxnSpPr>
        <p:spPr>
          <a:xfrm flipH="1" flipV="1">
            <a:off x="1650434" y="3147275"/>
            <a:ext cx="850044" cy="8976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cxnSpLocks/>
            <a:stCxn id="42" idx="0"/>
            <a:endCxn id="83" idx="2"/>
          </p:cNvCxnSpPr>
          <p:nvPr/>
        </p:nvCxnSpPr>
        <p:spPr>
          <a:xfrm flipH="1" flipV="1">
            <a:off x="1360365" y="3258637"/>
            <a:ext cx="1140113" cy="7862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cxnSpLocks/>
            <a:stCxn id="42" idx="0"/>
            <a:endCxn id="85" idx="2"/>
          </p:cNvCxnSpPr>
          <p:nvPr/>
        </p:nvCxnSpPr>
        <p:spPr>
          <a:xfrm flipH="1" flipV="1">
            <a:off x="1107620" y="3481362"/>
            <a:ext cx="1392858" cy="56353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 descr="Schließ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2805" y="1740344"/>
            <a:ext cx="1273734" cy="1273734"/>
          </a:xfrm>
          <a:prstGeom prst="rect">
            <a:avLst/>
          </a:prstGeom>
        </p:spPr>
      </p:pic>
      <p:pic>
        <p:nvPicPr>
          <p:cNvPr id="28" name="Grafik 27" descr="Schließ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6295" y="3951512"/>
            <a:ext cx="1273734" cy="1273734"/>
          </a:xfrm>
          <a:prstGeom prst="rect">
            <a:avLst/>
          </a:prstGeom>
        </p:spPr>
      </p:pic>
      <p:pic>
        <p:nvPicPr>
          <p:cNvPr id="29" name="Grafik 28" descr="Schließ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5561" y="3951512"/>
            <a:ext cx="1273734" cy="1273734"/>
          </a:xfrm>
          <a:prstGeom prst="rect">
            <a:avLst/>
          </a:prstGeom>
        </p:spPr>
      </p:pic>
      <p:pic>
        <p:nvPicPr>
          <p:cNvPr id="30" name="Grafik 29" descr="Schließ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5794" y="2919373"/>
            <a:ext cx="3338012" cy="3338012"/>
          </a:xfrm>
          <a:prstGeom prst="rect">
            <a:avLst/>
          </a:prstGeom>
        </p:spPr>
      </p:pic>
      <p:cxnSp>
        <p:nvCxnSpPr>
          <p:cNvPr id="4" name="Gerade Verbindung mit Pfeil 3"/>
          <p:cNvCxnSpPr>
            <a:cxnSpLocks/>
          </p:cNvCxnSpPr>
          <p:nvPr/>
        </p:nvCxnSpPr>
        <p:spPr>
          <a:xfrm>
            <a:off x="2494495" y="2740789"/>
            <a:ext cx="0" cy="1461202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81050" y="4573662"/>
            <a:ext cx="1084414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4764990" y="4573662"/>
            <a:ext cx="1474985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96" y="831690"/>
            <a:ext cx="8953007" cy="50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6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Package Management to the rescue!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54" y="1727710"/>
            <a:ext cx="5750993" cy="4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57696"/>
            <a:ext cx="10515600" cy="461335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“The primary function of any package manager is to </a:t>
            </a:r>
            <a:r>
              <a:rPr lang="en-US" dirty="0">
                <a:solidFill>
                  <a:schemeClr val="accent2"/>
                </a:solidFill>
              </a:rPr>
              <a:t>install some package</a:t>
            </a:r>
            <a:r>
              <a:rPr lang="de-AT" dirty="0">
                <a:solidFill>
                  <a:schemeClr val="accent2"/>
                </a:solidFill>
              </a:rPr>
              <a:t> </a:t>
            </a:r>
            <a:r>
              <a:rPr lang="de-AT" dirty="0"/>
              <a:t>– a </a:t>
            </a:r>
            <a:r>
              <a:rPr lang="de-AT" dirty="0" err="1"/>
              <a:t>piece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serves</a:t>
            </a:r>
            <a:r>
              <a:rPr lang="de-AT" dirty="0"/>
              <a:t> a </a:t>
            </a:r>
            <a:r>
              <a:rPr lang="de-AT" dirty="0" err="1"/>
              <a:t>particular</a:t>
            </a:r>
            <a:r>
              <a:rPr lang="de-AT" dirty="0"/>
              <a:t> </a:t>
            </a:r>
            <a:r>
              <a:rPr lang="de-AT" dirty="0" err="1"/>
              <a:t>purpose</a:t>
            </a:r>
            <a:r>
              <a:rPr lang="de-AT" dirty="0"/>
              <a:t> – </a:t>
            </a:r>
            <a:r>
              <a:rPr lang="de-AT" dirty="0" err="1">
                <a:solidFill>
                  <a:schemeClr val="accent2"/>
                </a:solidFill>
              </a:rPr>
              <a:t>from</a:t>
            </a:r>
            <a:r>
              <a:rPr lang="de-AT" dirty="0">
                <a:solidFill>
                  <a:schemeClr val="accent2"/>
                </a:solidFill>
              </a:rPr>
              <a:t> a global </a:t>
            </a:r>
            <a:r>
              <a:rPr lang="de-AT" dirty="0" err="1">
                <a:solidFill>
                  <a:schemeClr val="accent2"/>
                </a:solidFill>
              </a:rPr>
              <a:t>registry</a:t>
            </a:r>
            <a:r>
              <a:rPr lang="de-AT" dirty="0">
                <a:solidFill>
                  <a:schemeClr val="accent2"/>
                </a:solidFill>
              </a:rPr>
              <a:t> </a:t>
            </a:r>
            <a:r>
              <a:rPr lang="de-AT" dirty="0" err="1">
                <a:solidFill>
                  <a:schemeClr val="accent2"/>
                </a:solidFill>
              </a:rPr>
              <a:t>into</a:t>
            </a:r>
            <a:r>
              <a:rPr lang="de-AT" dirty="0">
                <a:solidFill>
                  <a:schemeClr val="accent2"/>
                </a:solidFill>
              </a:rPr>
              <a:t> an </a:t>
            </a:r>
            <a:r>
              <a:rPr lang="de-AT" dirty="0" err="1">
                <a:solidFill>
                  <a:schemeClr val="accent2"/>
                </a:solidFill>
              </a:rPr>
              <a:t>engineer‘s</a:t>
            </a:r>
            <a:r>
              <a:rPr lang="de-AT" dirty="0">
                <a:solidFill>
                  <a:schemeClr val="accent2"/>
                </a:solidFill>
              </a:rPr>
              <a:t> </a:t>
            </a:r>
            <a:r>
              <a:rPr lang="de-AT" dirty="0" err="1">
                <a:solidFill>
                  <a:schemeClr val="accent2"/>
                </a:solidFill>
              </a:rPr>
              <a:t>local</a:t>
            </a:r>
            <a:r>
              <a:rPr lang="de-AT" dirty="0">
                <a:solidFill>
                  <a:schemeClr val="accent2"/>
                </a:solidFill>
              </a:rPr>
              <a:t> </a:t>
            </a:r>
            <a:r>
              <a:rPr lang="de-AT" dirty="0" err="1">
                <a:solidFill>
                  <a:schemeClr val="accent2"/>
                </a:solidFill>
              </a:rPr>
              <a:t>environment</a:t>
            </a:r>
            <a:r>
              <a:rPr lang="de-AT" dirty="0"/>
              <a:t>. </a:t>
            </a:r>
            <a:r>
              <a:rPr lang="de-AT" i="1" dirty="0" err="1"/>
              <a:t>Each</a:t>
            </a:r>
            <a:r>
              <a:rPr lang="de-AT" i="1" dirty="0"/>
              <a:t> </a:t>
            </a:r>
            <a:r>
              <a:rPr lang="de-AT" i="1" dirty="0" err="1"/>
              <a:t>package</a:t>
            </a:r>
            <a:r>
              <a:rPr lang="de-AT" i="1" dirty="0"/>
              <a:t> </a:t>
            </a:r>
            <a:r>
              <a:rPr lang="de-AT" i="1" dirty="0" err="1"/>
              <a:t>may</a:t>
            </a:r>
            <a:r>
              <a:rPr lang="de-AT" i="1" dirty="0"/>
              <a:t> </a:t>
            </a:r>
            <a:r>
              <a:rPr lang="de-AT" i="1" dirty="0" err="1"/>
              <a:t>or</a:t>
            </a:r>
            <a:r>
              <a:rPr lang="de-AT" i="1" dirty="0"/>
              <a:t> </a:t>
            </a:r>
            <a:r>
              <a:rPr lang="de-AT" i="1" dirty="0" err="1"/>
              <a:t>may</a:t>
            </a:r>
            <a:r>
              <a:rPr lang="de-AT" i="1" dirty="0"/>
              <a:t> not </a:t>
            </a:r>
            <a:r>
              <a:rPr lang="de-AT" i="1" dirty="0" err="1"/>
              <a:t>depend</a:t>
            </a:r>
            <a:r>
              <a:rPr lang="de-AT" i="1" dirty="0"/>
              <a:t> on </a:t>
            </a:r>
            <a:r>
              <a:rPr lang="de-AT" i="1" dirty="0" err="1"/>
              <a:t>other</a:t>
            </a:r>
            <a:r>
              <a:rPr lang="de-AT" i="1" dirty="0"/>
              <a:t> </a:t>
            </a:r>
            <a:r>
              <a:rPr lang="de-AT" i="1" dirty="0" err="1"/>
              <a:t>packages</a:t>
            </a:r>
            <a:r>
              <a:rPr lang="de-AT" i="1" dirty="0"/>
              <a:t>. </a:t>
            </a:r>
            <a:r>
              <a:rPr lang="en-US" dirty="0"/>
              <a:t>A typical project could have tens, hundreds, or even thousands of packages within its tree of dependencies.”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 algn="r">
              <a:lnSpc>
                <a:spcPct val="100000"/>
              </a:lnSpc>
              <a:buNone/>
            </a:pPr>
            <a:r>
              <a:rPr lang="en-US" sz="1600" dirty="0"/>
              <a:t>Yarn: A new package manager for JavaScript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https://code.facebook.com/posts/1840075619545360/yarn-a-new-package-manager-for-javascript/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7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de-AT" dirty="0">
              <a:solidFill>
                <a:schemeClr val="accent2"/>
              </a:solidFill>
            </a:endParaRP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72" y="1839773"/>
            <a:ext cx="2257866" cy="1128932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30" y="3867609"/>
            <a:ext cx="2156881" cy="835792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67" y="5342349"/>
            <a:ext cx="1525008" cy="93287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87" y="1935198"/>
            <a:ext cx="3085245" cy="938082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52" y="5333646"/>
            <a:ext cx="1826961" cy="928096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88" y="5266876"/>
            <a:ext cx="1056458" cy="1061636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2" r="8112"/>
          <a:stretch/>
        </p:blipFill>
        <p:spPr>
          <a:xfrm>
            <a:off x="3760224" y="1684065"/>
            <a:ext cx="1594828" cy="1199360"/>
          </a:xfrm>
          <a:prstGeom prst="rect">
            <a:avLst/>
          </a:prstGeom>
        </p:spPr>
      </p:pic>
      <p:cxnSp>
        <p:nvCxnSpPr>
          <p:cNvPr id="54" name="Gerade Verbindung mit Pfeil 53"/>
          <p:cNvCxnSpPr>
            <a:stCxn id="32" idx="2"/>
            <a:endCxn id="34" idx="0"/>
          </p:cNvCxnSpPr>
          <p:nvPr/>
        </p:nvCxnSpPr>
        <p:spPr>
          <a:xfrm>
            <a:off x="3160571" y="4703401"/>
            <a:ext cx="0" cy="638948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3" idx="2"/>
            <a:endCxn id="32" idx="0"/>
          </p:cNvCxnSpPr>
          <p:nvPr/>
        </p:nvCxnSpPr>
        <p:spPr>
          <a:xfrm>
            <a:off x="2119305" y="2968705"/>
            <a:ext cx="1041266" cy="8989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8" idx="2"/>
            <a:endCxn id="32" idx="0"/>
          </p:cNvCxnSpPr>
          <p:nvPr/>
        </p:nvCxnSpPr>
        <p:spPr>
          <a:xfrm flipH="1">
            <a:off x="3160571" y="2883425"/>
            <a:ext cx="1397067" cy="9841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27" idx="2"/>
            <a:endCxn id="36" idx="0"/>
          </p:cNvCxnSpPr>
          <p:nvPr/>
        </p:nvCxnSpPr>
        <p:spPr>
          <a:xfrm flipH="1">
            <a:off x="7796233" y="2873280"/>
            <a:ext cx="1006777" cy="24603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27" idx="2"/>
            <a:endCxn id="41" idx="0"/>
          </p:cNvCxnSpPr>
          <p:nvPr/>
        </p:nvCxnSpPr>
        <p:spPr>
          <a:xfrm>
            <a:off x="8803010" y="2873280"/>
            <a:ext cx="1284307" cy="23935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fik 7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72" y="4426991"/>
            <a:ext cx="1057194" cy="1057194"/>
          </a:xfrm>
          <a:prstGeom prst="rect">
            <a:avLst/>
          </a:prstGeom>
        </p:spPr>
      </p:pic>
      <p:cxnSp>
        <p:nvCxnSpPr>
          <p:cNvPr id="73" name="Gerade Verbindung mit Pfeil 72"/>
          <p:cNvCxnSpPr>
            <a:cxnSpLocks/>
            <a:stCxn id="48" idx="2"/>
            <a:endCxn id="72" idx="0"/>
          </p:cNvCxnSpPr>
          <p:nvPr/>
        </p:nvCxnSpPr>
        <p:spPr>
          <a:xfrm>
            <a:off x="4557638" y="2883425"/>
            <a:ext cx="659231" cy="154356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0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Stack!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20" y="2033881"/>
            <a:ext cx="2257866" cy="11289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21" y="2265110"/>
            <a:ext cx="1672502" cy="648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68" y="3841240"/>
            <a:ext cx="1525008" cy="93287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18" y="4095120"/>
            <a:ext cx="1205270" cy="1253968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stCxn id="4" idx="2"/>
            <a:endCxn id="9" idx="0"/>
          </p:cNvCxnSpPr>
          <p:nvPr/>
        </p:nvCxnSpPr>
        <p:spPr>
          <a:xfrm>
            <a:off x="7435153" y="3162813"/>
            <a:ext cx="0" cy="9323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  <a:stCxn id="4" idx="1"/>
            <a:endCxn id="5" idx="3"/>
          </p:cNvCxnSpPr>
          <p:nvPr/>
        </p:nvCxnSpPr>
        <p:spPr>
          <a:xfrm flipH="1" flipV="1">
            <a:off x="4660923" y="2589158"/>
            <a:ext cx="1645297" cy="91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5" idx="2"/>
            <a:endCxn id="6" idx="0"/>
          </p:cNvCxnSpPr>
          <p:nvPr/>
        </p:nvCxnSpPr>
        <p:spPr>
          <a:xfrm>
            <a:off x="3824672" y="2913205"/>
            <a:ext cx="0" cy="92803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1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                    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Offline Mode </a:t>
            </a:r>
            <a:br>
              <a:rPr lang="en-US" b="1" dirty="0"/>
            </a:br>
            <a:r>
              <a:rPr lang="en-US" dirty="0"/>
              <a:t>If you've installed a package before, </a:t>
            </a:r>
            <a:br>
              <a:rPr lang="en-US" dirty="0"/>
            </a:br>
            <a:r>
              <a:rPr lang="en-US" dirty="0"/>
              <a:t>you can install it again without any internet connection.</a:t>
            </a:r>
          </a:p>
          <a:p>
            <a:r>
              <a:rPr lang="en-US" b="1" dirty="0"/>
              <a:t>Deterministic</a:t>
            </a:r>
            <a:br>
              <a:rPr lang="en-US" b="1" dirty="0"/>
            </a:br>
            <a:r>
              <a:rPr lang="en-US" dirty="0"/>
              <a:t>The same dependencies will be installed the same exact way across every machine regardless of install order.</a:t>
            </a:r>
          </a:p>
          <a:p>
            <a:r>
              <a:rPr lang="en-US" b="1" dirty="0"/>
              <a:t>Network Performance</a:t>
            </a:r>
            <a:br>
              <a:rPr lang="en-US" b="1" dirty="0"/>
            </a:br>
            <a:r>
              <a:rPr lang="en-US" dirty="0"/>
              <a:t>Yarn efficiently queues up requests and avoids request waterfalls in order to maximize network utilization.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0" y="491010"/>
            <a:ext cx="2257866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Breitbild</PresentationFormat>
  <Paragraphs>70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</vt:lpstr>
      <vt:lpstr>Dependency Management Javascript &amp; asp.net</vt:lpstr>
      <vt:lpstr>What’s the problem?</vt:lpstr>
      <vt:lpstr>What’s the problem?</vt:lpstr>
      <vt:lpstr>PowerPoint-Präsentation</vt:lpstr>
      <vt:lpstr>PowerPoint-Präsentation</vt:lpstr>
      <vt:lpstr>Package Managers</vt:lpstr>
      <vt:lpstr>Package Managers</vt:lpstr>
      <vt:lpstr>Demo Stack!</vt:lpstr>
      <vt:lpstr>Why                     ?</vt:lpstr>
      <vt:lpstr>Why                     ?</vt:lpstr>
      <vt:lpstr>Because … cats!</vt:lpstr>
      <vt:lpstr>It’s demo time!</vt:lpstr>
      <vt:lpstr>Visual Studio Code Extension</vt:lpstr>
      <vt:lpstr>Links!!!</vt:lpstr>
      <vt:lpstr>… moar Links!</vt:lpstr>
      <vt:lpstr>Start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Beck</dc:creator>
  <cp:lastModifiedBy>Michael Beck</cp:lastModifiedBy>
  <cp:revision>90</cp:revision>
  <dcterms:created xsi:type="dcterms:W3CDTF">2017-04-03T16:34:15Z</dcterms:created>
  <dcterms:modified xsi:type="dcterms:W3CDTF">2017-04-05T14:58:19Z</dcterms:modified>
</cp:coreProperties>
</file>