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346" r:id="rId2"/>
    <p:sldId id="359" r:id="rId3"/>
    <p:sldId id="345" r:id="rId4"/>
    <p:sldId id="361" r:id="rId5"/>
    <p:sldId id="362" r:id="rId6"/>
    <p:sldId id="363" r:id="rId7"/>
    <p:sldId id="366" r:id="rId8"/>
    <p:sldId id="364" r:id="rId9"/>
    <p:sldId id="365" r:id="rId10"/>
    <p:sldId id="367" r:id="rId11"/>
    <p:sldId id="368" r:id="rId12"/>
    <p:sldId id="360" r:id="rId13"/>
    <p:sldId id="369" r:id="rId14"/>
    <p:sldId id="370" r:id="rId15"/>
    <p:sldId id="372" r:id="rId16"/>
    <p:sldId id="373" r:id="rId17"/>
    <p:sldId id="374" r:id="rId18"/>
    <p:sldId id="375" r:id="rId19"/>
    <p:sldId id="371" r:id="rId20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1D9"/>
    <a:srgbClr val="DDB0FF"/>
    <a:srgbClr val="99E3FF"/>
    <a:srgbClr val="FCE5D6"/>
    <a:srgbClr val="FFF2CD"/>
    <a:srgbClr val="00BAFF"/>
    <a:srgbClr val="B14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63" autoAdjust="0"/>
    <p:restoredTop sz="86381" autoAdjust="0"/>
  </p:normalViewPr>
  <p:slideViewPr>
    <p:cSldViewPr snapToGrid="0">
      <p:cViewPr varScale="1">
        <p:scale>
          <a:sx n="58" d="100"/>
          <a:sy n="58" d="100"/>
        </p:scale>
        <p:origin x="84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47680-5B45-4075-8EF5-A6499484B3D5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6DFC2-323F-45CF-9F5E-8362F361C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85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7BC75996-6902-45E1-91B2-84002FE0FDDD}" type="datetimeFigureOut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67781"/>
            <a:ext cx="5598160" cy="3655457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AC3B06DF-F96A-40D8-B2BA-ACB7EF148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953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89159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F801D-89B1-48C3-A869-7285259ECB2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5" indent="0" algn="ctr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4090E8-9E50-4D40-960D-6C11E84075E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36752D-E743-417C-AA3D-C4867B0831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3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354157"/>
            <a:ext cx="3932237" cy="2140168"/>
          </a:xfrm>
        </p:spPr>
        <p:txBody>
          <a:bodyPr anchor="b">
            <a:noAutofit/>
          </a:bodyPr>
          <a:lstStyle>
            <a:lvl1pPr>
              <a:defRPr sz="36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67299" y="282035"/>
            <a:ext cx="6232071" cy="6439444"/>
          </a:xfrm>
        </p:spPr>
        <p:txBody>
          <a:bodyPr>
            <a:normAutofit/>
          </a:bodyPr>
          <a:lstStyle>
            <a:lvl1pPr marL="274320" indent="-27432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600" b="0" i="0">
                <a:latin typeface="Inconsolata" charset="0"/>
                <a:ea typeface="Inconsolata" charset="0"/>
                <a:cs typeface="Inconsolata" charset="0"/>
              </a:defRPr>
            </a:lvl1pPr>
            <a:lvl2pPr marL="868663" indent="-4572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2400"/>
            </a:lvl2pPr>
            <a:lvl3pPr marL="1371577" indent="-4572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2000"/>
            </a:lvl3pPr>
            <a:lvl4pPr marL="1714466" indent="-3429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800"/>
            </a:lvl4pPr>
            <a:lvl5pPr marL="2171655" indent="-3429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C2E13-3E7E-4858-A5B5-96DC1B7F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3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867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108CAC-1CCC-4D4A-A3DA-4B9FDA7E122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6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C1DB2-454B-4132-AB72-4AB70DE146A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1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1839736"/>
            <a:ext cx="10515600" cy="212725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838200" y="4079526"/>
            <a:ext cx="10515600" cy="22768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D12948-ED41-4DC4-94C6-503CA6B648C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4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814761"/>
            <a:ext cx="10515600" cy="127489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3D2F50-4FEB-4C40-A8DA-F1A7B69B4E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B1D98C-954C-4A69-BF52-0C2C152D38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4074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4075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735936" y="6401936"/>
            <a:ext cx="432000" cy="432000"/>
          </a:xfrm>
        </p:spPr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F2DE3-7135-4163-B327-E49B032D8F8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3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4074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4075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A013C-38AA-4729-930D-DDF86AA6FC3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7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778399"/>
            <a:ext cx="5157787" cy="648001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latin typeface="+mj-lt"/>
                <a:ea typeface="+mj-ea"/>
                <a:cs typeface="SirinStencil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2" y="1778399"/>
            <a:ext cx="5183188" cy="648001"/>
          </a:xfrm>
        </p:spPr>
        <p:txBody>
          <a:bodyPr anchor="ctr">
            <a:normAutofit/>
          </a:bodyPr>
          <a:lstStyle>
            <a:lvl1pPr marL="0" indent="0">
              <a:buNone/>
              <a:defRPr lang="en-US" altLang="ko-KR" sz="2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Monoton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F3911A4-6123-4AE8-A63B-45FF9C92AA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70CB61E-C532-4868-B329-DFE0C035EE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4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D7ECF-0ED7-40C8-A977-448BBFFE68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B24C6-B087-41BF-B76C-1A64355CD2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4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3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723471" y="6388585"/>
            <a:ext cx="430429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en-US" sz="1200" b="1" smtClean="0">
                <a:solidFill>
                  <a:schemeClr val="bg1"/>
                </a:solidFill>
              </a:defRPr>
            </a:lvl1pPr>
          </a:lstStyle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7C893-BEF0-4B92-9D42-FC12B73C8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69" y="6524949"/>
            <a:ext cx="1444922" cy="2956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94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1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000" b="0" kern="1200" spc="100" baseline="0">
          <a:solidFill>
            <a:schemeClr val="tx1"/>
          </a:solidFill>
          <a:latin typeface="+mj-lt"/>
          <a:ea typeface="+mj-ea"/>
          <a:cs typeface="Bungee Shade" charset="0"/>
        </a:defRPr>
      </a:lvl1pPr>
    </p:titleStyle>
    <p:bodyStyle>
      <a:lvl1pPr marL="274320" indent="-274320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FF3300"/>
        </a:buClr>
        <a:buFont typeface="Arial" panose="020B0604020202020204" pitchFamily="34" charset="0"/>
        <a:buChar char="•"/>
        <a:defRPr sz="2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1pPr>
      <a:lvl2pPr marL="685783" indent="-274320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00B050"/>
        </a:buClr>
        <a:buFont typeface="Wingdings" panose="05000000000000000000" pitchFamily="2" charset="2"/>
        <a:buChar char=""/>
        <a:defRPr sz="2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2pPr>
      <a:lvl3pPr marL="1142971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00B0F0"/>
        </a:buClr>
        <a:buFont typeface="Arial" panose="020B0604020202020204" pitchFamily="34" charset="0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3pPr>
      <a:lvl4pPr marL="1600160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4pPr>
      <a:lvl5pPr marL="2057349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en.wikipedia.org/wiki/Subject_Alternative_Nam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etf.org/rfc/rfc3280.tx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NBoEDUbri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rfc-editor.org/info/rfc528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122363"/>
            <a:ext cx="10058400" cy="2387600"/>
          </a:xfrm>
        </p:spPr>
        <p:txBody>
          <a:bodyPr>
            <a:noAutofit/>
          </a:bodyPr>
          <a:lstStyle/>
          <a:p>
            <a:r>
              <a:rPr lang="en-US" sz="4400" dirty="0"/>
              <a:t>Paper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April 12,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b="1" smtClean="0"/>
              <a:t>1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8A869-8DE1-4FDB-8323-05C36FBEBA1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40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7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</a:t>
            </a:r>
            <a:r>
              <a:rPr lang="en-US" sz="3200" dirty="0"/>
              <a:t>ISISSUANCE</a:t>
            </a:r>
            <a:r>
              <a:rPr lang="en-US" dirty="0"/>
              <a:t> T</a:t>
            </a:r>
            <a:r>
              <a:rPr lang="en-US" sz="3200" dirty="0"/>
              <a:t>ODAY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2F0A45-02EC-4ABA-B462-9921B1EF8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740"/>
            <a:ext cx="10515600" cy="4638676"/>
          </a:xfrm>
        </p:spPr>
        <p:txBody>
          <a:bodyPr>
            <a:normAutofit/>
          </a:bodyPr>
          <a:lstStyle/>
          <a:p>
            <a:r>
              <a:rPr lang="en-US" altLang="ko-KR" dirty="0"/>
              <a:t>What do Authorities Get Wrong?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The most common error is failing to correctly populate the Subject Alternate Names(SANs) extension.</a:t>
            </a:r>
          </a:p>
          <a:p>
            <a:pPr lvl="2"/>
            <a:r>
              <a:rPr lang="en-US" altLang="ko-KR" dirty="0">
                <a:hlinkClick r:id="rId2"/>
              </a:rPr>
              <a:t>https://en.wikipedia.org/wiki/Subject_Alternative_Name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5EE9B60-830F-4D9B-AD60-B2CDF7681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302" y="2081489"/>
            <a:ext cx="9431396" cy="193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15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7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</a:t>
            </a:r>
            <a:r>
              <a:rPr lang="en-US" sz="3200" dirty="0"/>
              <a:t>ISISSUANCE</a:t>
            </a:r>
            <a:r>
              <a:rPr lang="en-US" dirty="0"/>
              <a:t> T</a:t>
            </a:r>
            <a:r>
              <a:rPr lang="en-US" sz="3200" dirty="0"/>
              <a:t>ODAY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2F0A45-02EC-4ABA-B462-9921B1EF8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740"/>
            <a:ext cx="10515600" cy="4638676"/>
          </a:xfrm>
        </p:spPr>
        <p:txBody>
          <a:bodyPr>
            <a:normAutofit/>
          </a:bodyPr>
          <a:lstStyle/>
          <a:p>
            <a:r>
              <a:rPr lang="en-US" altLang="ko-KR" dirty="0"/>
              <a:t>Warnings</a:t>
            </a:r>
          </a:p>
          <a:p>
            <a:pPr lvl="1"/>
            <a:r>
              <a:rPr lang="en-US" altLang="ko-KR" dirty="0"/>
              <a:t>Differ from errors, authorities often fail to adhere to recommendations in community standards. </a:t>
            </a:r>
            <a:r>
              <a:rPr lang="en-US" altLang="ko-KR" dirty="0">
                <a:solidFill>
                  <a:srgbClr val="FF0000"/>
                </a:solidFill>
              </a:rPr>
              <a:t>And that causes warnings.</a:t>
            </a: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There are handful of large players who do not follow community recommendations.</a:t>
            </a:r>
          </a:p>
          <a:p>
            <a:pPr lvl="2"/>
            <a:r>
              <a:rPr lang="en-US" altLang="ko-KR" dirty="0"/>
              <a:t>For example, Symantec, </a:t>
            </a:r>
            <a:r>
              <a:rPr lang="en-US" altLang="ko-KR" dirty="0" err="1"/>
              <a:t>GeoTrust</a:t>
            </a:r>
            <a:r>
              <a:rPr lang="en-US" altLang="ko-KR" dirty="0"/>
              <a:t>, and </a:t>
            </a:r>
            <a:r>
              <a:rPr lang="en-US" altLang="ko-KR" dirty="0" err="1"/>
              <a:t>Thawate</a:t>
            </a:r>
            <a:r>
              <a:rPr lang="en-US" altLang="ko-KR" dirty="0"/>
              <a:t> which owned by Symantec, triggers warnings for 99% of their certificates. </a:t>
            </a:r>
          </a:p>
          <a:p>
            <a:pPr lvl="2"/>
            <a:r>
              <a:rPr lang="en-US" altLang="ko-KR" dirty="0"/>
              <a:t>All of these fail to include the subject key identifier (SKID) extension in end-entity certificates.</a:t>
            </a:r>
          </a:p>
          <a:p>
            <a:pPr lvl="3"/>
            <a:r>
              <a:rPr lang="en-US" altLang="ko-KR" dirty="0">
                <a:hlinkClick r:id="rId2"/>
              </a:rPr>
              <a:t>https://www.ietf.org/rfc/rfc3280.txt</a:t>
            </a:r>
            <a:r>
              <a:rPr lang="en-US" altLang="ko-KR" dirty="0"/>
              <a:t> (4.2.1.2 Subject Key Identifier)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014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53CCE4-AC0B-4EED-A56D-80D1860E4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C56391-787C-452C-83C1-72281518DB1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64BCA0-9978-4E26-BCC9-EAAF58BD6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931" y="862012"/>
            <a:ext cx="7715250" cy="51339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05468AB-3687-4E0E-A32F-F111D2F1A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352" y="814387"/>
            <a:ext cx="77438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04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7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</a:t>
            </a:r>
            <a:r>
              <a:rPr lang="en-US" sz="3200" dirty="0"/>
              <a:t>EYOND</a:t>
            </a:r>
            <a:r>
              <a:rPr lang="en-US" dirty="0"/>
              <a:t> I</a:t>
            </a:r>
            <a:r>
              <a:rPr lang="en-US" sz="3200" dirty="0"/>
              <a:t>NDIVIDUAL</a:t>
            </a:r>
            <a:r>
              <a:rPr lang="en-US" dirty="0"/>
              <a:t> C</a:t>
            </a:r>
            <a:r>
              <a:rPr lang="en-US" sz="3200" dirty="0"/>
              <a:t>ERTIFICATES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2F0A45-02EC-4ABA-B462-9921B1EF8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740"/>
            <a:ext cx="10515600" cy="4638676"/>
          </a:xfrm>
        </p:spPr>
        <p:txBody>
          <a:bodyPr>
            <a:normAutofit/>
          </a:bodyPr>
          <a:lstStyle/>
          <a:p>
            <a:r>
              <a:rPr lang="en-US" altLang="ko-KR" dirty="0"/>
              <a:t>Zlint can systematically identify problems, but there are many aspects of CA operation that cannot be verified in isolation.</a:t>
            </a:r>
          </a:p>
          <a:p>
            <a:endParaRPr lang="en-US" altLang="ko-KR" dirty="0"/>
          </a:p>
          <a:p>
            <a:r>
              <a:rPr lang="en-US" altLang="ko-KR" dirty="0"/>
              <a:t>Used two supporting services to see if they </a:t>
            </a:r>
            <a:r>
              <a:rPr lang="en-US" altLang="ko-KR" dirty="0">
                <a:solidFill>
                  <a:srgbClr val="FF0000"/>
                </a:solidFill>
              </a:rPr>
              <a:t>correlate with certificate </a:t>
            </a:r>
            <a:r>
              <a:rPr lang="en-US" altLang="ko-KR" dirty="0" err="1">
                <a:solidFill>
                  <a:srgbClr val="FF0000"/>
                </a:solidFill>
              </a:rPr>
              <a:t>misissuance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OCSP responders</a:t>
            </a:r>
          </a:p>
          <a:p>
            <a:pPr lvl="1"/>
            <a:r>
              <a:rPr lang="en-US" altLang="ko-KR" dirty="0"/>
              <a:t>CRL distribution 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29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7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</a:t>
            </a:r>
            <a:r>
              <a:rPr lang="en-US" sz="3200" dirty="0"/>
              <a:t>EYOND</a:t>
            </a:r>
            <a:r>
              <a:rPr lang="en-US" dirty="0"/>
              <a:t> I</a:t>
            </a:r>
            <a:r>
              <a:rPr lang="en-US" sz="3200" dirty="0"/>
              <a:t>NDIVIDUAL</a:t>
            </a:r>
            <a:r>
              <a:rPr lang="en-US" dirty="0"/>
              <a:t> C</a:t>
            </a:r>
            <a:r>
              <a:rPr lang="en-US" sz="3200" dirty="0"/>
              <a:t>ERTIFICATES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2F0A45-02EC-4ABA-B462-9921B1EF8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740"/>
            <a:ext cx="10515600" cy="4638676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OCSP Responders</a:t>
            </a:r>
          </a:p>
          <a:p>
            <a:pPr lvl="1"/>
            <a:r>
              <a:rPr lang="en-US" altLang="ko-KR" dirty="0"/>
              <a:t>OCSP (Online Certificate Status Protocol)</a:t>
            </a:r>
          </a:p>
          <a:p>
            <a:pPr lvl="1"/>
            <a:r>
              <a:rPr lang="en-US" altLang="ko-KR" dirty="0"/>
              <a:t>Internet Protocol that allows authorities to revoke issued certificates.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b="1" dirty="0"/>
              <a:t>1) Endpoint Availability</a:t>
            </a:r>
          </a:p>
          <a:p>
            <a:pPr lvl="2"/>
            <a:r>
              <a:rPr lang="en-US" altLang="ko-KR" dirty="0"/>
              <a:t>Certificate authorities must maintain an online OCSP responder</a:t>
            </a:r>
          </a:p>
          <a:p>
            <a:pPr lvl="2"/>
            <a:r>
              <a:rPr lang="en-US" altLang="ko-KR" dirty="0"/>
              <a:t>Checked for baseline responsiveness every hour during this period using a 60 second timeout.</a:t>
            </a:r>
          </a:p>
          <a:p>
            <a:pPr lvl="1"/>
            <a:r>
              <a:rPr lang="en-US" altLang="ko-KR" b="1" dirty="0"/>
              <a:t>2) Regular Updates</a:t>
            </a:r>
          </a:p>
          <a:p>
            <a:pPr lvl="2"/>
            <a:r>
              <a:rPr lang="en-US" altLang="ko-KR" dirty="0"/>
              <a:t>OCSP responders must update revocation periodically (every four days).</a:t>
            </a:r>
          </a:p>
          <a:p>
            <a:pPr lvl="1"/>
            <a:r>
              <a:rPr lang="en-US" altLang="ko-KR" b="1" dirty="0"/>
              <a:t>3) No Response for unknown Certificates</a:t>
            </a:r>
          </a:p>
          <a:p>
            <a:pPr lvl="2"/>
            <a:r>
              <a:rPr lang="en-US" altLang="ko-KR" dirty="0"/>
              <a:t>Authorities must not return a </a:t>
            </a:r>
            <a:r>
              <a:rPr lang="en-US" altLang="ko-KR" b="1" dirty="0"/>
              <a:t>GOOD </a:t>
            </a:r>
            <a:r>
              <a:rPr lang="en-US" altLang="ko-KR" dirty="0"/>
              <a:t>response for certificates they did not issue.</a:t>
            </a:r>
            <a:endParaRPr lang="en-US" altLang="ko-KR" b="1" dirty="0"/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26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7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</a:t>
            </a:r>
            <a:r>
              <a:rPr lang="en-US" sz="3200" dirty="0"/>
              <a:t>EYOND</a:t>
            </a:r>
            <a:r>
              <a:rPr lang="en-US" dirty="0"/>
              <a:t> I</a:t>
            </a:r>
            <a:r>
              <a:rPr lang="en-US" sz="3200" dirty="0"/>
              <a:t>NDIVIDUAL</a:t>
            </a:r>
            <a:r>
              <a:rPr lang="en-US" dirty="0"/>
              <a:t> C</a:t>
            </a:r>
            <a:r>
              <a:rPr lang="en-US" sz="3200" dirty="0"/>
              <a:t>ERTIFICATES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2F0A45-02EC-4ABA-B462-9921B1EF8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740"/>
            <a:ext cx="10515600" cy="4638676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OCSP Responders – Results</a:t>
            </a:r>
          </a:p>
          <a:p>
            <a:pPr lvl="1"/>
            <a:r>
              <a:rPr lang="en-US" altLang="ko-KR" b="1" dirty="0"/>
              <a:t>1) Endpoint Availability</a:t>
            </a:r>
          </a:p>
          <a:p>
            <a:pPr lvl="2"/>
            <a:r>
              <a:rPr lang="en-US" altLang="ko-KR" b="1" dirty="0"/>
              <a:t>75% : All online</a:t>
            </a:r>
          </a:p>
          <a:p>
            <a:pPr lvl="2"/>
            <a:r>
              <a:rPr lang="en-US" altLang="ko-KR" b="1" dirty="0"/>
              <a:t>9% : All offline</a:t>
            </a:r>
          </a:p>
          <a:p>
            <a:pPr lvl="1"/>
            <a:r>
              <a:rPr lang="en-US" altLang="ko-KR" b="1" dirty="0"/>
              <a:t>2) Regular Updates</a:t>
            </a:r>
          </a:p>
          <a:p>
            <a:pPr lvl="2"/>
            <a:r>
              <a:rPr lang="en-US" altLang="ko-KR" dirty="0"/>
              <a:t>10 responders did not refresh validity periods every four days.</a:t>
            </a:r>
          </a:p>
          <a:p>
            <a:pPr lvl="1"/>
            <a:r>
              <a:rPr lang="en-US" altLang="ko-KR" b="1" dirty="0"/>
              <a:t>3) No Response for unknown Certificates</a:t>
            </a:r>
          </a:p>
          <a:p>
            <a:pPr lvl="2"/>
            <a:r>
              <a:rPr lang="en-US" altLang="ko-KR" dirty="0"/>
              <a:t>25 responders incorrectly provided </a:t>
            </a:r>
            <a:r>
              <a:rPr lang="en-US" altLang="ko-KR" b="1" dirty="0"/>
              <a:t>GOOD</a:t>
            </a:r>
            <a:r>
              <a:rPr lang="en-US" altLang="ko-KR" dirty="0"/>
              <a:t> response for an unknown certificate.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CRL Maintenance</a:t>
            </a:r>
          </a:p>
          <a:p>
            <a:pPr lvl="1"/>
            <a:r>
              <a:rPr lang="en-US" altLang="ko-KR" dirty="0"/>
              <a:t>The result shows that smaller organization </a:t>
            </a:r>
            <a:r>
              <a:rPr lang="en-US" altLang="ko-KR" dirty="0" err="1"/>
              <a:t>misissue</a:t>
            </a:r>
            <a:r>
              <a:rPr lang="en-US" altLang="ko-KR" dirty="0"/>
              <a:t> a larger fractions of their certificate, which corresponds to earlier findings of the paper.</a:t>
            </a:r>
          </a:p>
          <a:p>
            <a:pPr lvl="2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545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7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</a:t>
            </a:r>
            <a:r>
              <a:rPr lang="en-US" sz="3200" dirty="0"/>
              <a:t>ISISSUANCE</a:t>
            </a:r>
            <a:r>
              <a:rPr lang="en-US" dirty="0"/>
              <a:t> </a:t>
            </a:r>
            <a:r>
              <a:rPr lang="en-US" sz="3200" dirty="0"/>
              <a:t>AS A</a:t>
            </a:r>
            <a:r>
              <a:rPr lang="en-US" dirty="0"/>
              <a:t> P</a:t>
            </a:r>
            <a:r>
              <a:rPr lang="en-US" sz="3200" dirty="0"/>
              <a:t>REDICTOR</a:t>
            </a:r>
            <a:endParaRPr lang="en-US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2F0A45-02EC-4ABA-B462-9921B1EF8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740"/>
            <a:ext cx="10515600" cy="4638676"/>
          </a:xfrm>
        </p:spPr>
        <p:txBody>
          <a:bodyPr>
            <a:normAutofit/>
          </a:bodyPr>
          <a:lstStyle/>
          <a:p>
            <a:r>
              <a:rPr lang="en-US" altLang="ko-KR" dirty="0"/>
              <a:t>The </a:t>
            </a:r>
            <a:r>
              <a:rPr lang="en-US" altLang="ko-KR" dirty="0" err="1"/>
              <a:t>misissuance</a:t>
            </a:r>
            <a:r>
              <a:rPr lang="en-US" altLang="ko-KR" dirty="0"/>
              <a:t> that Zlint detects can act as a predictor for more severe problems, like incorrectly validating domain ownership.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Can find correlation through several aspects.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2EFCEB-0B69-485B-ACB3-682C03B38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00" y="3429000"/>
            <a:ext cx="9434199" cy="255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47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7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</a:t>
            </a:r>
            <a:r>
              <a:rPr lang="en-US" sz="3200" dirty="0"/>
              <a:t>ISISSUANCE</a:t>
            </a:r>
            <a:r>
              <a:rPr lang="en-US" dirty="0"/>
              <a:t> </a:t>
            </a:r>
            <a:r>
              <a:rPr lang="en-US" sz="3200" dirty="0"/>
              <a:t>AS A</a:t>
            </a:r>
            <a:r>
              <a:rPr lang="en-US" dirty="0"/>
              <a:t> P</a:t>
            </a:r>
            <a:r>
              <a:rPr lang="en-US" sz="3200" dirty="0"/>
              <a:t>REDICTOR</a:t>
            </a:r>
            <a:endParaRPr lang="en-US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2F0A45-02EC-4ABA-B462-9921B1EF8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740"/>
            <a:ext cx="10515600" cy="4638676"/>
          </a:xfrm>
        </p:spPr>
        <p:txBody>
          <a:bodyPr>
            <a:normAutofit/>
          </a:bodyPr>
          <a:lstStyle/>
          <a:p>
            <a:r>
              <a:rPr lang="en-US" altLang="ko-KR" dirty="0"/>
              <a:t>Community Discussion of </a:t>
            </a:r>
            <a:r>
              <a:rPr lang="en-US" altLang="ko-KR" dirty="0" err="1"/>
              <a:t>Misissuance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Is the community aware of and addressing these authorities behavior (authorities with exceedingly high </a:t>
            </a:r>
            <a:r>
              <a:rPr lang="en-US" altLang="ko-KR" dirty="0" err="1"/>
              <a:t>misissuance</a:t>
            </a:r>
            <a:r>
              <a:rPr lang="en-US" altLang="ko-KR" dirty="0"/>
              <a:t> rates)?</a:t>
            </a:r>
          </a:p>
          <a:p>
            <a:pPr lvl="2"/>
            <a:r>
              <a:rPr lang="en-US" altLang="ko-KR" dirty="0"/>
              <a:t>Investigated the correlation between mismanagement and </a:t>
            </a:r>
            <a:r>
              <a:rPr lang="en-US" altLang="ko-KR" dirty="0" err="1"/>
              <a:t>misissuance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Referred from Mozilla Developer Security Policy (MDSP) mailing list.</a:t>
            </a:r>
          </a:p>
          <a:p>
            <a:pPr lvl="2"/>
            <a:r>
              <a:rPr lang="en-US" altLang="ko-KR" dirty="0"/>
              <a:t>The primary public forum for discussing web PKI issues and for reporting </a:t>
            </a:r>
            <a:r>
              <a:rPr lang="en-US" altLang="ko-KR" dirty="0" err="1"/>
              <a:t>misissuance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50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7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</a:t>
            </a:r>
            <a:r>
              <a:rPr lang="en-US" sz="3200" dirty="0"/>
              <a:t>ISISSUANCE</a:t>
            </a:r>
            <a:r>
              <a:rPr lang="en-US" dirty="0"/>
              <a:t> </a:t>
            </a:r>
            <a:r>
              <a:rPr lang="en-US" sz="3200" dirty="0"/>
              <a:t>AS A</a:t>
            </a:r>
            <a:r>
              <a:rPr lang="en-US" dirty="0"/>
              <a:t> P</a:t>
            </a:r>
            <a:r>
              <a:rPr lang="en-US" sz="3200" dirty="0"/>
              <a:t>REDICTOR</a:t>
            </a:r>
            <a:endParaRPr lang="en-US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2F0A45-02EC-4ABA-B462-9921B1EF8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740"/>
            <a:ext cx="10515600" cy="4638676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Community Discussion of </a:t>
            </a:r>
            <a:r>
              <a:rPr lang="en-US" altLang="ko-KR" dirty="0" err="1"/>
              <a:t>Misissuance</a:t>
            </a:r>
            <a:r>
              <a:rPr lang="en-US" altLang="ko-KR" dirty="0"/>
              <a:t>(Cont’d)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Result</a:t>
            </a:r>
          </a:p>
          <a:p>
            <a:pPr lvl="2"/>
            <a:r>
              <a:rPr lang="en-US" altLang="ko-KR" dirty="0"/>
              <a:t>Surprisingly there was only </a:t>
            </a:r>
            <a:r>
              <a:rPr lang="en-US" altLang="ko-KR" b="1" dirty="0"/>
              <a:t>a weak correlation.</a:t>
            </a:r>
          </a:p>
          <a:p>
            <a:pPr lvl="2"/>
            <a:endParaRPr lang="en-US" altLang="ko-KR" b="1" dirty="0"/>
          </a:p>
          <a:p>
            <a:pPr lvl="2"/>
            <a:r>
              <a:rPr lang="en-US" altLang="ko-KR" dirty="0"/>
              <a:t>However, this result is responsible for scale of organizations.</a:t>
            </a:r>
          </a:p>
          <a:p>
            <a:pPr lvl="3"/>
            <a:r>
              <a:rPr lang="en-US" altLang="ko-KR" dirty="0"/>
              <a:t>Large Organization’s </a:t>
            </a:r>
            <a:r>
              <a:rPr lang="en-US" altLang="ko-KR" dirty="0" err="1"/>
              <a:t>misissues</a:t>
            </a:r>
            <a:r>
              <a:rPr lang="en-US" altLang="ko-KR" dirty="0"/>
              <a:t>: Many talks or comments</a:t>
            </a:r>
            <a:r>
              <a:rPr lang="ko-KR" altLang="en-US" dirty="0"/>
              <a:t> </a:t>
            </a:r>
            <a:r>
              <a:rPr lang="en-US" altLang="ko-KR" dirty="0"/>
              <a:t>in MDSP</a:t>
            </a:r>
          </a:p>
          <a:p>
            <a:pPr lvl="3"/>
            <a:r>
              <a:rPr lang="en-US" altLang="ko-KR" dirty="0"/>
              <a:t>Small Organization’s </a:t>
            </a:r>
            <a:r>
              <a:rPr lang="en-US" altLang="ko-KR" dirty="0" err="1"/>
              <a:t>misissues</a:t>
            </a:r>
            <a:r>
              <a:rPr lang="en-US" altLang="ko-KR" dirty="0"/>
              <a:t>: Small talks</a:t>
            </a:r>
          </a:p>
          <a:p>
            <a:pPr lvl="3"/>
            <a:endParaRPr lang="en-US" altLang="ko-KR" dirty="0"/>
          </a:p>
          <a:p>
            <a:pPr lvl="2"/>
            <a:r>
              <a:rPr lang="en-US" altLang="ko-KR" b="1" dirty="0"/>
              <a:t>Community members only discuss </a:t>
            </a:r>
            <a:r>
              <a:rPr lang="en-US" altLang="ko-KR" b="1" dirty="0" err="1"/>
              <a:t>misissued</a:t>
            </a:r>
            <a:r>
              <a:rPr lang="en-US" altLang="ko-KR" b="1" dirty="0"/>
              <a:t> certificates when they are first logged in certificate transparency servers and many of the small authorities have only issued a handful of publicly-known certificates.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062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7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</a:t>
            </a:r>
            <a:r>
              <a:rPr lang="en-US" sz="3200" dirty="0"/>
              <a:t>ONCLUSION</a:t>
            </a:r>
            <a:endParaRPr lang="en-US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2F0A45-02EC-4ABA-B462-9921B1EF8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740"/>
            <a:ext cx="10515600" cy="4638676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Zlint, a linter that checks certificates for conformance(</a:t>
            </a:r>
            <a:r>
              <a:rPr lang="ko-KR" altLang="en-US" dirty="0"/>
              <a:t>적합성</a:t>
            </a:r>
            <a:r>
              <a:rPr lang="en-US" altLang="ko-KR" dirty="0"/>
              <a:t>) with published technical standards.</a:t>
            </a:r>
          </a:p>
          <a:p>
            <a:endParaRPr lang="en-US" altLang="ko-KR" dirty="0"/>
          </a:p>
          <a:p>
            <a:r>
              <a:rPr lang="en-US" altLang="ko-KR" dirty="0"/>
              <a:t>Through the result from running the Zlint, the </a:t>
            </a:r>
            <a:r>
              <a:rPr lang="en-US" altLang="ko-KR" dirty="0" err="1"/>
              <a:t>misissuance</a:t>
            </a:r>
            <a:r>
              <a:rPr lang="en-US" altLang="ko-KR" dirty="0"/>
              <a:t> has drastically reduced over the past five years (2012-2017). Only 0.2% of certificates contain errors in 2017.</a:t>
            </a:r>
          </a:p>
          <a:p>
            <a:pPr lvl="1"/>
            <a:r>
              <a:rPr lang="en-US" altLang="ko-KR" dirty="0"/>
              <a:t>Still, there remains a long tail of authorities that continue to </a:t>
            </a:r>
            <a:r>
              <a:rPr lang="en-US" altLang="ko-KR" dirty="0" err="1"/>
              <a:t>misissue</a:t>
            </a:r>
            <a:r>
              <a:rPr lang="en-US" altLang="ko-KR" dirty="0"/>
              <a:t> certificates.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There is correlation in </a:t>
            </a:r>
            <a:r>
              <a:rPr lang="en-US" altLang="ko-KR" dirty="0" err="1"/>
              <a:t>missuances</a:t>
            </a:r>
            <a:r>
              <a:rPr lang="en-US" altLang="ko-KR" dirty="0"/>
              <a:t>, other types of mismanagement and in some cases, with browser action.</a:t>
            </a:r>
          </a:p>
          <a:p>
            <a:pPr lvl="1"/>
            <a:r>
              <a:rPr lang="en-US" altLang="ko-KR" dirty="0"/>
              <a:t>This lends credence to the idea that lint errors can help identify authorities with worrisome operational practices</a:t>
            </a:r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01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1BBD2-9AB1-4A02-B047-188A4D49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b="1" dirty="0"/>
              <a:t>Tracking Certificate </a:t>
            </a:r>
            <a:r>
              <a:rPr lang="en-US" altLang="ko-KR" b="1" dirty="0" err="1"/>
              <a:t>Misissuance</a:t>
            </a:r>
            <a:r>
              <a:rPr lang="en-US" altLang="ko-KR" b="1" dirty="0"/>
              <a:t> in wild</a:t>
            </a:r>
            <a:br>
              <a:rPr lang="en-US" altLang="ko-KR" b="1" dirty="0"/>
            </a:br>
            <a:br>
              <a:rPr lang="en-US" altLang="ko-KR" b="1" dirty="0"/>
            </a:br>
            <a:br>
              <a:rPr lang="en-US" altLang="ko-KR" b="1" dirty="0"/>
            </a:br>
            <a:br>
              <a:rPr lang="en-US" altLang="ko-KR" b="1" dirty="0"/>
            </a:br>
            <a:r>
              <a:rPr lang="en-US" altLang="ko-KR" dirty="0">
                <a:hlinkClick r:id="rId2"/>
              </a:rPr>
              <a:t>https://www.youtube.com/watch?v=lNBoEDUbri0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8F37D7-E32C-44BC-897F-C9321509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4F47FB-B6D1-41B6-8245-7E21EA00232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1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7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Abstract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2F0A45-02EC-4ABA-B462-9921B1EF8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740"/>
            <a:ext cx="10515600" cy="4638676"/>
          </a:xfrm>
        </p:spPr>
        <p:txBody>
          <a:bodyPr>
            <a:normAutofit lnSpcReduction="10000"/>
          </a:bodyPr>
          <a:lstStyle/>
          <a:p>
            <a:r>
              <a:rPr lang="en-US" altLang="ko-KR" i="1" dirty="0"/>
              <a:t>Certificate Authorities make errors in issuing certificates.</a:t>
            </a:r>
          </a:p>
          <a:p>
            <a:endParaRPr lang="en-US" altLang="ko-KR" dirty="0"/>
          </a:p>
          <a:p>
            <a:r>
              <a:rPr lang="en-US" altLang="ko-KR" i="1" dirty="0"/>
              <a:t>Used ‘</a:t>
            </a:r>
            <a:r>
              <a:rPr lang="en-US" altLang="ko-KR" b="1" i="1" dirty="0" err="1"/>
              <a:t>Zlint</a:t>
            </a:r>
            <a:r>
              <a:rPr lang="en-US" altLang="ko-KR" b="1" i="1" dirty="0"/>
              <a:t>’ </a:t>
            </a:r>
            <a:r>
              <a:rPr lang="en-US" altLang="ko-KR" i="1" dirty="0"/>
              <a:t>to analyze those errors.</a:t>
            </a:r>
          </a:p>
          <a:p>
            <a:endParaRPr lang="en-US" altLang="ko-KR" dirty="0"/>
          </a:p>
          <a:p>
            <a:r>
              <a:rPr lang="en-US" altLang="ko-KR" i="1" dirty="0"/>
              <a:t>The errors drastically reduced since 2012 to 2017.</a:t>
            </a:r>
          </a:p>
          <a:p>
            <a:endParaRPr lang="en-US" altLang="ko-KR" dirty="0"/>
          </a:p>
          <a:p>
            <a:r>
              <a:rPr lang="en-US" altLang="ko-KR" i="1" dirty="0"/>
              <a:t>However, there remains the ‘longtail’ of small authorities that regularly issue non-conformant certificates.</a:t>
            </a:r>
          </a:p>
          <a:p>
            <a:endParaRPr lang="en-US" altLang="ko-KR" dirty="0"/>
          </a:p>
          <a:p>
            <a:r>
              <a:rPr lang="en-US" altLang="ko-KR" i="1" dirty="0"/>
              <a:t>By this analysis, looks for the best use lint data and ensure long-term health of the Web PKI(Public Key Infrastructure)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238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7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ZL</a:t>
            </a:r>
            <a:r>
              <a:rPr lang="en-US" sz="3200" dirty="0"/>
              <a:t>INT</a:t>
            </a:r>
            <a:r>
              <a:rPr lang="en-US" dirty="0"/>
              <a:t>: A C</a:t>
            </a:r>
            <a:r>
              <a:rPr lang="en-US" sz="3200" dirty="0"/>
              <a:t>ERTIFICATE</a:t>
            </a:r>
            <a:r>
              <a:rPr lang="en-US" dirty="0"/>
              <a:t> L</a:t>
            </a:r>
            <a:r>
              <a:rPr lang="en-US" sz="3200" dirty="0"/>
              <a:t>INTER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2F0A45-02EC-4ABA-B462-9921B1EF8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740"/>
            <a:ext cx="10515600" cy="4638676"/>
          </a:xfrm>
        </p:spPr>
        <p:txBody>
          <a:bodyPr>
            <a:normAutofit/>
          </a:bodyPr>
          <a:lstStyle/>
          <a:p>
            <a:r>
              <a:rPr lang="en-US" altLang="ko-KR" dirty="0"/>
              <a:t>Linter: Checks Coding Convention and errors.</a:t>
            </a:r>
          </a:p>
          <a:p>
            <a:r>
              <a:rPr lang="en-US" altLang="ko-KR" dirty="0"/>
              <a:t>ZLint: A Linter that Checks a Certificate for Conformance with RFC 5280</a:t>
            </a:r>
          </a:p>
          <a:p>
            <a:pPr lvl="1"/>
            <a:r>
              <a:rPr lang="en-US" altLang="ko-KR" dirty="0">
                <a:hlinkClick r:id="rId2"/>
              </a:rPr>
              <a:t>https://www.rfc-editor.org/info/rfc5280</a:t>
            </a:r>
            <a:endParaRPr lang="en-US" altLang="ko-KR" dirty="0"/>
          </a:p>
          <a:p>
            <a:pPr marL="411463" lvl="1" indent="0">
              <a:buNone/>
            </a:pPr>
            <a:r>
              <a:rPr lang="en-US" altLang="ko-KR" dirty="0"/>
              <a:t>	</a:t>
            </a:r>
          </a:p>
          <a:p>
            <a:r>
              <a:rPr lang="en-US" altLang="ko-KR" dirty="0"/>
              <a:t>Severity Levels</a:t>
            </a:r>
          </a:p>
          <a:p>
            <a:pPr lvl="1"/>
            <a:r>
              <a:rPr lang="en-US" altLang="ko-KR" dirty="0"/>
              <a:t>NOTICE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WARNING</a:t>
            </a:r>
          </a:p>
          <a:p>
            <a:pPr lvl="2"/>
            <a:r>
              <a:rPr lang="en-US" altLang="ko-KR" dirty="0"/>
              <a:t>RFC SHOULD clause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ERROR</a:t>
            </a:r>
          </a:p>
          <a:p>
            <a:pPr lvl="2"/>
            <a:r>
              <a:rPr lang="en-US" altLang="ko-KR" dirty="0"/>
              <a:t>RFC MUST clause</a:t>
            </a:r>
          </a:p>
          <a:p>
            <a:pPr lvl="2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26BFCD-9A72-4DA6-B62C-C0038CEF7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00579"/>
            <a:ext cx="4893425" cy="394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469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7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ZL</a:t>
            </a:r>
            <a:r>
              <a:rPr lang="en-US" sz="3200" dirty="0"/>
              <a:t>INT</a:t>
            </a:r>
            <a:r>
              <a:rPr lang="en-US" dirty="0"/>
              <a:t>: A C</a:t>
            </a:r>
            <a:r>
              <a:rPr lang="en-US" sz="3200" dirty="0"/>
              <a:t>ERTIFICATE</a:t>
            </a:r>
            <a:r>
              <a:rPr lang="en-US" dirty="0"/>
              <a:t> L</a:t>
            </a:r>
            <a:r>
              <a:rPr lang="en-US" sz="3200" dirty="0"/>
              <a:t>INTER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2F0A45-02EC-4ABA-B462-9921B1EF8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740"/>
            <a:ext cx="10515600" cy="4638676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Four Check-ups by using </a:t>
            </a:r>
            <a:r>
              <a:rPr lang="en-US" altLang="ko-KR" b="1" dirty="0"/>
              <a:t>Zlint,</a:t>
            </a:r>
            <a:r>
              <a:rPr lang="en-US" altLang="ko-KR" dirty="0"/>
              <a:t> not other </a:t>
            </a:r>
            <a:r>
              <a:rPr lang="en-US" altLang="ko-KR" dirty="0" err="1"/>
              <a:t>certlints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Since the paper used Zlint to grade authorities, it only includes </a:t>
            </a:r>
            <a:r>
              <a:rPr lang="en-US" altLang="ko-KR" dirty="0" err="1"/>
              <a:t>lints</a:t>
            </a:r>
            <a:r>
              <a:rPr lang="en-US" altLang="ko-KR" dirty="0"/>
              <a:t> that are directly based on a published standard</a:t>
            </a:r>
          </a:p>
          <a:p>
            <a:pPr lvl="2"/>
            <a:r>
              <a:rPr lang="en-US" altLang="ko-KR" dirty="0"/>
              <a:t>RFC 5280</a:t>
            </a:r>
          </a:p>
          <a:p>
            <a:pPr lvl="2"/>
            <a:r>
              <a:rPr lang="en-US" altLang="ko-KR" dirty="0"/>
              <a:t>CA/B Forum BRs</a:t>
            </a:r>
          </a:p>
          <a:p>
            <a:pPr lvl="3"/>
            <a:r>
              <a:rPr lang="en-US" altLang="ko-KR" dirty="0"/>
              <a:t>CA/B Forum is </a:t>
            </a:r>
            <a:r>
              <a:rPr lang="en-US" altLang="ko-KR" dirty="0">
                <a:solidFill>
                  <a:srgbClr val="FF0000"/>
                </a:solidFill>
              </a:rPr>
              <a:t>a voluntary consortium </a:t>
            </a:r>
            <a:r>
              <a:rPr lang="en-US" altLang="ko-KR" dirty="0"/>
              <a:t>of certificate authorities, browsers and other PKI participants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Restricted </a:t>
            </a:r>
            <a:r>
              <a:rPr lang="en-US" altLang="ko-KR" dirty="0" err="1"/>
              <a:t>lints</a:t>
            </a:r>
            <a:r>
              <a:rPr lang="en-US" altLang="ko-KR" dirty="0"/>
              <a:t> to their effective periods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Zlint produces structured data for analysis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Zlint implemented as a standalone Go library.</a:t>
            </a:r>
          </a:p>
          <a:p>
            <a:pPr lvl="2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7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7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</a:t>
            </a:r>
            <a:r>
              <a:rPr lang="en-US" sz="3200" dirty="0"/>
              <a:t>ISISSUANCE</a:t>
            </a:r>
            <a:r>
              <a:rPr lang="en-US" dirty="0"/>
              <a:t> T</a:t>
            </a:r>
            <a:r>
              <a:rPr lang="en-US" sz="3200" dirty="0"/>
              <a:t>ODAY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2F0A45-02EC-4ABA-B462-9921B1EF8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740"/>
            <a:ext cx="10515600" cy="4638676"/>
          </a:xfrm>
        </p:spPr>
        <p:txBody>
          <a:bodyPr>
            <a:normAutofit/>
          </a:bodyPr>
          <a:lstStyle/>
          <a:p>
            <a:r>
              <a:rPr lang="en-US" altLang="ko-KR" dirty="0"/>
              <a:t>A Long Tail of </a:t>
            </a:r>
            <a:r>
              <a:rPr lang="en-US" altLang="ko-KR" dirty="0" err="1"/>
              <a:t>Misissuance</a:t>
            </a:r>
            <a:endParaRPr lang="en-US" altLang="ko-KR" dirty="0"/>
          </a:p>
          <a:p>
            <a:pPr lvl="1"/>
            <a:r>
              <a:rPr lang="en-US" altLang="ko-KR" dirty="0"/>
              <a:t>In 2017, only 0.02% of certificates contain errors, while 3.3% have warnings.</a:t>
            </a:r>
          </a:p>
          <a:p>
            <a:pPr lvl="1"/>
            <a:r>
              <a:rPr lang="en-US" altLang="ko-KR" dirty="0"/>
              <a:t>In 2012, more than 12% of certificates contained errors.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62AE1CA-F778-4CEB-8ED4-48F6C1A70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638" y="2793521"/>
            <a:ext cx="4788362" cy="354316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B1A3CE8-0DAA-4667-A309-DDB42DCB7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105" y="3008492"/>
            <a:ext cx="4902257" cy="221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68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7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</a:t>
            </a:r>
            <a:r>
              <a:rPr lang="en-US" sz="3200" dirty="0"/>
              <a:t>ISISSUANCE</a:t>
            </a:r>
            <a:r>
              <a:rPr lang="en-US" dirty="0"/>
              <a:t> T</a:t>
            </a:r>
            <a:r>
              <a:rPr lang="en-US" sz="3200" dirty="0"/>
              <a:t>ODAY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2F0A45-02EC-4ABA-B462-9921B1EF8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740"/>
            <a:ext cx="10515600" cy="4638676"/>
          </a:xfrm>
        </p:spPr>
        <p:txBody>
          <a:bodyPr>
            <a:normAutofit/>
          </a:bodyPr>
          <a:lstStyle/>
          <a:p>
            <a:r>
              <a:rPr lang="en-US" altLang="ko-KR" dirty="0"/>
              <a:t>A Long Tail of </a:t>
            </a:r>
            <a:r>
              <a:rPr lang="en-US" altLang="ko-KR" dirty="0" err="1"/>
              <a:t>Misissuance</a:t>
            </a:r>
            <a:r>
              <a:rPr lang="en-US" altLang="ko-KR" dirty="0"/>
              <a:t>(Cont’d)</a:t>
            </a:r>
          </a:p>
          <a:p>
            <a:pPr lvl="1"/>
            <a:r>
              <a:rPr lang="en-US" altLang="ko-KR" dirty="0"/>
              <a:t>The small amount of aggregate </a:t>
            </a:r>
            <a:r>
              <a:rPr lang="en-US" altLang="ko-KR" dirty="0" err="1"/>
              <a:t>misissuance’s</a:t>
            </a:r>
            <a:r>
              <a:rPr lang="en-US" altLang="ko-KR" dirty="0"/>
              <a:t> reason is that the large authorities well produces certificates.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C4EB78-21D7-4DF2-A930-77AC75F09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991" y="2835303"/>
            <a:ext cx="4354657" cy="29872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571D830-7945-4799-BC5E-48C521958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648" y="2642936"/>
            <a:ext cx="5257800" cy="337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54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7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</a:t>
            </a:r>
            <a:r>
              <a:rPr lang="en-US" sz="3200" dirty="0"/>
              <a:t>ISISSUANCE</a:t>
            </a:r>
            <a:r>
              <a:rPr lang="en-US" dirty="0"/>
              <a:t> T</a:t>
            </a:r>
            <a:r>
              <a:rPr lang="en-US" sz="3200" dirty="0"/>
              <a:t>ODAY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2F0A45-02EC-4ABA-B462-9921B1EF8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740"/>
            <a:ext cx="10515600" cy="4638676"/>
          </a:xfrm>
        </p:spPr>
        <p:txBody>
          <a:bodyPr>
            <a:normAutofit/>
          </a:bodyPr>
          <a:lstStyle/>
          <a:p>
            <a:r>
              <a:rPr lang="en-US" altLang="ko-KR" dirty="0"/>
              <a:t>A Long Tail of </a:t>
            </a:r>
            <a:r>
              <a:rPr lang="en-US" altLang="ko-KR" dirty="0" err="1"/>
              <a:t>Misissuance</a:t>
            </a:r>
            <a:r>
              <a:rPr lang="en-US" altLang="ko-KR" dirty="0"/>
              <a:t>(Cont’d)</a:t>
            </a:r>
          </a:p>
          <a:p>
            <a:pPr lvl="1"/>
            <a:r>
              <a:rPr lang="en-US" altLang="ko-KR" dirty="0"/>
              <a:t>On the flip side, nearly half of authorities </a:t>
            </a:r>
            <a:r>
              <a:rPr lang="en-US" altLang="ko-KR" dirty="0" err="1"/>
              <a:t>misissue</a:t>
            </a:r>
            <a:r>
              <a:rPr lang="en-US" altLang="ko-KR" dirty="0"/>
              <a:t> at least 10% of certificates.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CEDFC05-A666-4B62-9C23-611CC3302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402" y="2423577"/>
            <a:ext cx="9065196" cy="281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53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7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</a:t>
            </a:r>
            <a:r>
              <a:rPr lang="en-US" sz="3200" dirty="0"/>
              <a:t>ISISSUANCE</a:t>
            </a:r>
            <a:r>
              <a:rPr lang="en-US" dirty="0"/>
              <a:t> T</a:t>
            </a:r>
            <a:r>
              <a:rPr lang="en-US" sz="3200" dirty="0"/>
              <a:t>ODAY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2F0A45-02EC-4ABA-B462-9921B1EF8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740"/>
            <a:ext cx="10515600" cy="4638676"/>
          </a:xfrm>
        </p:spPr>
        <p:txBody>
          <a:bodyPr>
            <a:normAutofit/>
          </a:bodyPr>
          <a:lstStyle/>
          <a:p>
            <a:r>
              <a:rPr lang="en-US" altLang="ko-KR" dirty="0"/>
              <a:t>A Long Tail of </a:t>
            </a:r>
            <a:r>
              <a:rPr lang="en-US" altLang="ko-KR" dirty="0" err="1"/>
              <a:t>Misissuance</a:t>
            </a:r>
            <a:r>
              <a:rPr lang="en-US" altLang="ko-KR" dirty="0"/>
              <a:t>(Cont’d)</a:t>
            </a:r>
          </a:p>
          <a:p>
            <a:pPr lvl="1"/>
            <a:r>
              <a:rPr lang="en-US" altLang="ko-KR" dirty="0"/>
              <a:t>The same errors are present on each certificates.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For example, the Nestle, which produced 100% of </a:t>
            </a:r>
            <a:r>
              <a:rPr lang="en-US" altLang="ko-KR" dirty="0" err="1"/>
              <a:t>misissues</a:t>
            </a:r>
            <a:r>
              <a:rPr lang="en-US" altLang="ko-KR" dirty="0"/>
              <a:t>, contains the same error: </a:t>
            </a:r>
            <a:r>
              <a:rPr lang="en-US" altLang="ko-KR" dirty="0">
                <a:solidFill>
                  <a:srgbClr val="FF0000"/>
                </a:solidFill>
              </a:rPr>
              <a:t>Failure to Include a Certificate Policy Statement (CPS).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4E1AF6-171C-4BA1-BDFB-B33CC824A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366" y="3556981"/>
            <a:ext cx="3015268" cy="259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7546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4">
      <a:majorFont>
        <a:latin typeface="Britannic Bold"/>
        <a:ea typeface="아리따-부리(TTF)-SemiBold"/>
        <a:cs typeface=""/>
      </a:majorFont>
      <a:minorFont>
        <a:latin typeface="Amaranth"/>
        <a:ea typeface="아리따-부리(TTF)-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3405377B-26D9-4E32-8D37-E5E9540F091C}" vid="{A929E1D1-F248-4087-997A-5566ED9827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hit</Template>
  <TotalTime>1999</TotalTime>
  <Words>1019</Words>
  <Application>Microsoft Office PowerPoint</Application>
  <PresentationFormat>와이드스크린</PresentationFormat>
  <Paragraphs>181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Inconsolata</vt:lpstr>
      <vt:lpstr>맑은 고딕</vt:lpstr>
      <vt:lpstr>Amaranth</vt:lpstr>
      <vt:lpstr>Arial</vt:lpstr>
      <vt:lpstr>Britannic Bold</vt:lpstr>
      <vt:lpstr>Calibri</vt:lpstr>
      <vt:lpstr>Wingdings</vt:lpstr>
      <vt:lpstr>Tema de Office</vt:lpstr>
      <vt:lpstr>Paper Review</vt:lpstr>
      <vt:lpstr>Tracking Certificate Misissuance in wild    https://www.youtube.com/watch?v=lNBoEDUbri0</vt:lpstr>
      <vt:lpstr>Abstract</vt:lpstr>
      <vt:lpstr>ZLINT: A CERTIFICATE LINTER</vt:lpstr>
      <vt:lpstr>ZLINT: A CERTIFICATE LINTER</vt:lpstr>
      <vt:lpstr>MISISSUANCE TODAY</vt:lpstr>
      <vt:lpstr>MISISSUANCE TODAY</vt:lpstr>
      <vt:lpstr>MISISSUANCE TODAY</vt:lpstr>
      <vt:lpstr>MISISSUANCE TODAY</vt:lpstr>
      <vt:lpstr>MISISSUANCE TODAY</vt:lpstr>
      <vt:lpstr>MISISSUANCE TODAY</vt:lpstr>
      <vt:lpstr>PowerPoint 프레젠테이션</vt:lpstr>
      <vt:lpstr>BEYOND INDIVIDUAL CERTIFICATES</vt:lpstr>
      <vt:lpstr>BEYOND INDIVIDUAL CERTIFICATES</vt:lpstr>
      <vt:lpstr>BEYOND INDIVIDUAL CERTIFICATES</vt:lpstr>
      <vt:lpstr>MISISSUANCE AS A PREDICTOR</vt:lpstr>
      <vt:lpstr>MISISSUANCE AS A PREDICTOR</vt:lpstr>
      <vt:lpstr>MISISSUANCE AS A PREDICTOR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Around Congestion Defeating DDoS Attack and  Adverse Network Conditions via Reactive BGP Routing</dc:title>
  <dc:creator>이 정호</dc:creator>
  <cp:lastModifiedBy>Dongchan Oh</cp:lastModifiedBy>
  <cp:revision>93</cp:revision>
  <cp:lastPrinted>2016-11-28T00:53:03Z</cp:lastPrinted>
  <dcterms:created xsi:type="dcterms:W3CDTF">2019-01-08T07:53:53Z</dcterms:created>
  <dcterms:modified xsi:type="dcterms:W3CDTF">2019-04-12T05:33:23Z</dcterms:modified>
</cp:coreProperties>
</file>