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56" r:id="rId2"/>
    <p:sldId id="375" r:id="rId3"/>
    <p:sldId id="376" r:id="rId4"/>
    <p:sldId id="361" r:id="rId5"/>
    <p:sldId id="393" r:id="rId6"/>
    <p:sldId id="399" r:id="rId7"/>
    <p:sldId id="372" r:id="rId8"/>
    <p:sldId id="377" r:id="rId9"/>
    <p:sldId id="394" r:id="rId10"/>
    <p:sldId id="402" r:id="rId11"/>
    <p:sldId id="400" r:id="rId12"/>
    <p:sldId id="403" r:id="rId13"/>
    <p:sldId id="404" r:id="rId14"/>
    <p:sldId id="405" r:id="rId15"/>
    <p:sldId id="380" r:id="rId16"/>
    <p:sldId id="406" r:id="rId17"/>
    <p:sldId id="407" r:id="rId18"/>
    <p:sldId id="410" r:id="rId19"/>
    <p:sldId id="409" r:id="rId20"/>
    <p:sldId id="411" r:id="rId21"/>
    <p:sldId id="412" r:id="rId22"/>
    <p:sldId id="413" r:id="rId23"/>
    <p:sldId id="415" r:id="rId24"/>
    <p:sldId id="392" r:id="rId25"/>
    <p:sldId id="416" r:id="rId26"/>
    <p:sldId id="414" r:id="rId27"/>
    <p:sldId id="417" r:id="rId28"/>
    <p:sldId id="395" r:id="rId2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7685" autoAdjust="0"/>
  </p:normalViewPr>
  <p:slideViewPr>
    <p:cSldViewPr snapToGrid="0">
      <p:cViewPr varScale="1">
        <p:scale>
          <a:sx n="61" d="100"/>
          <a:sy n="61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1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Finding Flawed Implementations of Third-party In-app Payment in Android Apps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May 24, 2019</a:t>
            </a:r>
          </a:p>
          <a:p>
            <a:r>
              <a:rPr lang="en-US" altLang="ko-KR" dirty="0"/>
              <a:t>Dong Chan Oh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APP PAYMENT PROCESS MODEL I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45925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5. MA</a:t>
            </a:r>
            <a:r>
              <a:rPr lang="ko-KR" altLang="en-US" dirty="0"/>
              <a:t>가 </a:t>
            </a:r>
            <a:r>
              <a:rPr lang="en-US" altLang="ko-KR" dirty="0"/>
              <a:t>TN</a:t>
            </a:r>
            <a:r>
              <a:rPr lang="ko-KR" altLang="en-US" dirty="0"/>
              <a:t>을 </a:t>
            </a:r>
            <a:r>
              <a:rPr lang="en-US" altLang="ko-KR" dirty="0"/>
              <a:t>TP-SDK</a:t>
            </a:r>
            <a:r>
              <a:rPr lang="ko-KR" altLang="en-US" dirty="0"/>
              <a:t>에 </a:t>
            </a:r>
            <a:r>
              <a:rPr lang="en-US" altLang="ko-KR" dirty="0"/>
              <a:t>parameter</a:t>
            </a:r>
            <a:r>
              <a:rPr lang="ko-KR" altLang="en-US" dirty="0"/>
              <a:t>로 보냄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TP-SDK </a:t>
            </a:r>
            <a:r>
              <a:rPr lang="ko-KR" altLang="en-US" dirty="0"/>
              <a:t>가 </a:t>
            </a:r>
            <a:r>
              <a:rPr lang="en-US" altLang="ko-KR" dirty="0"/>
              <a:t>payment UI</a:t>
            </a:r>
            <a:r>
              <a:rPr lang="ko-KR" altLang="en-US" dirty="0"/>
              <a:t>를 실행하고 </a:t>
            </a:r>
            <a:r>
              <a:rPr lang="en-US" altLang="ko-KR" dirty="0"/>
              <a:t>user</a:t>
            </a:r>
            <a:r>
              <a:rPr lang="ko-KR" altLang="en-US" dirty="0"/>
              <a:t>가 확인</a:t>
            </a:r>
            <a:endParaRPr lang="en-US" altLang="ko-KR" dirty="0"/>
          </a:p>
          <a:p>
            <a:pPr lvl="1"/>
            <a:r>
              <a:rPr lang="en-US" altLang="ko-KR" sz="1600" dirty="0"/>
              <a:t>User</a:t>
            </a:r>
            <a:r>
              <a:rPr lang="ko-KR" altLang="en-US" sz="1600" dirty="0"/>
              <a:t>가 확인 후 </a:t>
            </a:r>
            <a:r>
              <a:rPr lang="en-US" altLang="ko-KR" sz="1600" dirty="0"/>
              <a:t>password </a:t>
            </a:r>
            <a:r>
              <a:rPr lang="ko-KR" altLang="en-US" sz="1600" dirty="0"/>
              <a:t>입력 시 </a:t>
            </a:r>
            <a:r>
              <a:rPr lang="en-US" altLang="ko-KR" sz="1600" dirty="0"/>
              <a:t>CS</a:t>
            </a:r>
            <a:r>
              <a:rPr lang="ko-KR" altLang="en-US" sz="1600" dirty="0"/>
              <a:t>에 </a:t>
            </a:r>
            <a:r>
              <a:rPr lang="en-US" altLang="ko-KR" sz="1600" dirty="0"/>
              <a:t>pay</a:t>
            </a:r>
            <a:r>
              <a:rPr lang="ko-KR" altLang="en-US" sz="1600" dirty="0"/>
              <a:t> </a:t>
            </a:r>
            <a:r>
              <a:rPr lang="en-US" altLang="ko-KR" sz="1600" dirty="0"/>
              <a:t>request</a:t>
            </a:r>
            <a:r>
              <a:rPr lang="ko-KR" altLang="en-US" sz="1600" dirty="0"/>
              <a:t> 보냄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7. CS</a:t>
            </a:r>
            <a:r>
              <a:rPr lang="ko-KR" altLang="en-US" dirty="0"/>
              <a:t>가 </a:t>
            </a:r>
            <a:r>
              <a:rPr lang="en-US" altLang="ko-KR" dirty="0"/>
              <a:t>TP-SDK</a:t>
            </a:r>
            <a:r>
              <a:rPr lang="ko-KR" altLang="en-US" dirty="0"/>
              <a:t>와 </a:t>
            </a:r>
            <a:r>
              <a:rPr lang="en-US" altLang="ko-KR" dirty="0"/>
              <a:t>MS</a:t>
            </a:r>
            <a:r>
              <a:rPr lang="ko-KR" altLang="en-US" dirty="0"/>
              <a:t>에 </a:t>
            </a:r>
            <a:r>
              <a:rPr lang="en-US" altLang="ko-KR" dirty="0"/>
              <a:t>payment notification</a:t>
            </a:r>
            <a:r>
              <a:rPr lang="ko-KR" altLang="en-US" dirty="0"/>
              <a:t>을 보냄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MA,</a:t>
            </a:r>
            <a:r>
              <a:rPr lang="ko-KR" altLang="en-US" dirty="0"/>
              <a:t> </a:t>
            </a:r>
            <a:r>
              <a:rPr lang="en-US" altLang="ko-KR" dirty="0"/>
              <a:t>notification</a:t>
            </a:r>
            <a:r>
              <a:rPr lang="ko-KR" altLang="en-US" dirty="0"/>
              <a:t>에 따라 </a:t>
            </a:r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를 보여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MS</a:t>
            </a:r>
            <a:r>
              <a:rPr lang="ko-KR" altLang="en-US" dirty="0"/>
              <a:t>가 </a:t>
            </a:r>
            <a:r>
              <a:rPr lang="en-US" altLang="ko-KR" dirty="0"/>
              <a:t>notification</a:t>
            </a:r>
            <a:r>
              <a:rPr lang="ko-KR" altLang="en-US" dirty="0"/>
              <a:t>의 서명을 검증하고 </a:t>
            </a:r>
            <a:r>
              <a:rPr lang="en-US" altLang="ko-KR" dirty="0"/>
              <a:t>extra query</a:t>
            </a:r>
            <a:r>
              <a:rPr lang="ko-KR" altLang="en-US" dirty="0"/>
              <a:t>를 만들어 </a:t>
            </a:r>
            <a:r>
              <a:rPr lang="en-US" altLang="ko-KR" dirty="0"/>
              <a:t>order</a:t>
            </a:r>
            <a:r>
              <a:rPr lang="ko-KR" altLang="en-US" dirty="0"/>
              <a:t>의 </a:t>
            </a:r>
            <a:r>
              <a:rPr lang="en-US" altLang="ko-KR" dirty="0"/>
              <a:t>detail</a:t>
            </a:r>
            <a:r>
              <a:rPr lang="ko-KR" altLang="en-US" dirty="0"/>
              <a:t>을 확인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566754B-80F0-4F1C-8553-C4D7E18F4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3" y="1790375"/>
            <a:ext cx="4543097" cy="3713714"/>
          </a:xfrm>
        </p:spPr>
      </p:pic>
    </p:spTree>
    <p:extLst>
      <p:ext uri="{BB962C8B-B14F-4D97-AF65-F5344CB8AC3E}">
        <p14:creationId xmlns:p14="http://schemas.microsoft.com/office/powerpoint/2010/main" val="172227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APP PAYMENT PROCESS MODEL II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Model I</a:t>
                </a:r>
                <a:r>
                  <a:rPr lang="ko-KR" altLang="en-US" dirty="0"/>
                  <a:t>과는 </a:t>
                </a:r>
                <a:r>
                  <a:rPr lang="en-US" altLang="ko-KR" dirty="0"/>
                  <a:t>Step 2</a:t>
                </a:r>
                <a:r>
                  <a:rPr lang="ko-KR" altLang="en-US" dirty="0"/>
                  <a:t>에서 차이를 보임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MS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를 받고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를 바로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에 보냄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Model I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TN</a:t>
                </a:r>
                <a:r>
                  <a:rPr lang="ko-KR" altLang="en-US" dirty="0"/>
                  <a:t>만 받는 것과는 달리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가 완전한 </a:t>
                </a:r>
                <a:r>
                  <a:rPr lang="en-US" altLang="ko-KR" dirty="0"/>
                  <a:t>Payment </a:t>
                </a:r>
                <a:r>
                  <a:rPr lang="ko-KR" altLang="en-US" dirty="0"/>
                  <a:t>정보를 받게 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MA</a:t>
                </a:r>
                <a:r>
                  <a:rPr lang="ko-KR" altLang="en-US" dirty="0"/>
                  <a:t>가 그 정보를 </a:t>
                </a:r>
                <a:r>
                  <a:rPr lang="en-US" altLang="ko-KR" dirty="0"/>
                  <a:t>TP-SDK</a:t>
                </a:r>
                <a:r>
                  <a:rPr lang="ko-KR" altLang="en-US" dirty="0"/>
                  <a:t>에 또 전송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0008EC4-842B-4A2A-BEC2-2023425D82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73" y="1809859"/>
            <a:ext cx="4429125" cy="2809875"/>
          </a:xfrm>
        </p:spPr>
      </p:pic>
    </p:spTree>
    <p:extLst>
      <p:ext uri="{BB962C8B-B14F-4D97-AF65-F5344CB8AC3E}">
        <p14:creationId xmlns:p14="http://schemas.microsoft.com/office/powerpoint/2010/main" val="40682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I &amp; MODEL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36021" cy="466407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Fig.</a:t>
            </a:r>
            <a:r>
              <a:rPr lang="ko-KR" altLang="en-US" dirty="0"/>
              <a:t>에서의 </a:t>
            </a:r>
            <a:r>
              <a:rPr lang="en-US" altLang="ko-KR" dirty="0"/>
              <a:t>italic</a:t>
            </a:r>
            <a:r>
              <a:rPr lang="ko-KR" altLang="en-US" dirty="0"/>
              <a:t>체 메시지는 </a:t>
            </a:r>
            <a:r>
              <a:rPr lang="en-US" altLang="ko-KR" dirty="0"/>
              <a:t>tamper </a:t>
            </a:r>
            <a:r>
              <a:rPr lang="ko-KR" altLang="en-US" dirty="0"/>
              <a:t>방지를 위해 </a:t>
            </a:r>
            <a:r>
              <a:rPr lang="en-US" altLang="ko-KR" dirty="0"/>
              <a:t>sender</a:t>
            </a:r>
            <a:r>
              <a:rPr lang="ko-KR" altLang="en-US" dirty="0"/>
              <a:t>가 서명하여 보내야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AliPay</a:t>
            </a:r>
            <a:r>
              <a:rPr lang="en-US" altLang="ko-KR" dirty="0"/>
              <a:t> &amp; </a:t>
            </a:r>
            <a:r>
              <a:rPr lang="en-US" altLang="ko-KR" dirty="0" err="1"/>
              <a:t>UniPay</a:t>
            </a:r>
            <a:endParaRPr lang="en-US" altLang="ko-KR" dirty="0"/>
          </a:p>
          <a:p>
            <a:pPr lvl="1"/>
            <a:r>
              <a:rPr lang="en-US" altLang="ko-KR" dirty="0"/>
              <a:t>SHA1-RSA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Merchant generate Public Key &amp; Private Key</a:t>
            </a:r>
          </a:p>
          <a:p>
            <a:pPr lvl="1"/>
            <a:r>
              <a:rPr lang="en-US" altLang="ko-KR" dirty="0"/>
              <a:t>Cashier</a:t>
            </a:r>
            <a:r>
              <a:rPr lang="ko-KR" altLang="en-US" dirty="0"/>
              <a:t>에게 </a:t>
            </a:r>
            <a:r>
              <a:rPr lang="en-US" altLang="ko-KR" dirty="0"/>
              <a:t>Public Key </a:t>
            </a:r>
            <a:r>
              <a:rPr lang="ko-KR" altLang="en-US" dirty="0"/>
              <a:t>전송</a:t>
            </a:r>
            <a:endParaRPr lang="en-US" altLang="ko-KR" dirty="0"/>
          </a:p>
          <a:p>
            <a:pPr lvl="1"/>
            <a:r>
              <a:rPr lang="en-US" altLang="ko-KR" dirty="0"/>
              <a:t>Cashier</a:t>
            </a:r>
            <a:r>
              <a:rPr lang="ko-KR" altLang="en-US" dirty="0"/>
              <a:t>도 모든 </a:t>
            </a:r>
            <a:r>
              <a:rPr lang="en-US" altLang="ko-KR" dirty="0"/>
              <a:t>Merchant</a:t>
            </a:r>
            <a:r>
              <a:rPr lang="ko-KR" altLang="en-US" dirty="0"/>
              <a:t>에 </a:t>
            </a:r>
            <a:r>
              <a:rPr lang="en-US" altLang="ko-KR" dirty="0"/>
              <a:t>Public Key </a:t>
            </a:r>
            <a:r>
              <a:rPr lang="ko-KR" altLang="en-US" dirty="0"/>
              <a:t>알림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가 받은 서명 된 </a:t>
            </a:r>
            <a:r>
              <a:rPr lang="en-US" altLang="ko-KR" dirty="0"/>
              <a:t>message</a:t>
            </a:r>
            <a:r>
              <a:rPr lang="ko-KR" altLang="en-US" dirty="0"/>
              <a:t>를 </a:t>
            </a:r>
            <a:r>
              <a:rPr lang="en-US" altLang="ko-KR" dirty="0"/>
              <a:t>cashier</a:t>
            </a:r>
            <a:r>
              <a:rPr lang="ko-KR" altLang="en-US" dirty="0"/>
              <a:t>의 </a:t>
            </a:r>
            <a:r>
              <a:rPr lang="en-US" altLang="ko-KR" dirty="0"/>
              <a:t>public key</a:t>
            </a:r>
            <a:r>
              <a:rPr lang="ko-KR" altLang="en-US" dirty="0"/>
              <a:t>로 </a:t>
            </a:r>
            <a:r>
              <a:rPr lang="en-US" altLang="ko-KR" dirty="0"/>
              <a:t>verify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Private Key</a:t>
            </a:r>
            <a:r>
              <a:rPr lang="ko-KR" altLang="en-US" dirty="0"/>
              <a:t>로 서명된 </a:t>
            </a:r>
            <a:r>
              <a:rPr lang="en-US" altLang="ko-KR" dirty="0"/>
              <a:t>message</a:t>
            </a:r>
            <a:r>
              <a:rPr lang="ko-KR" altLang="en-US" dirty="0"/>
              <a:t>를 </a:t>
            </a:r>
            <a:r>
              <a:rPr lang="en-US" altLang="ko-KR" dirty="0"/>
              <a:t>cashier</a:t>
            </a:r>
            <a:r>
              <a:rPr lang="ko-KR" altLang="en-US" dirty="0"/>
              <a:t>나 </a:t>
            </a:r>
            <a:r>
              <a:rPr lang="en-US" altLang="ko-KR" dirty="0"/>
              <a:t>MA</a:t>
            </a:r>
            <a:r>
              <a:rPr lang="ko-KR" altLang="en-US" dirty="0"/>
              <a:t>에 보냄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WexPay</a:t>
            </a:r>
            <a:r>
              <a:rPr lang="en-US" altLang="ko-KR" dirty="0"/>
              <a:t> &amp; </a:t>
            </a:r>
            <a:r>
              <a:rPr lang="en-US" altLang="ko-KR" dirty="0" err="1"/>
              <a:t>BadPay</a:t>
            </a:r>
            <a:endParaRPr lang="en-US" altLang="ko-KR" dirty="0"/>
          </a:p>
          <a:p>
            <a:pPr lvl="1"/>
            <a:r>
              <a:rPr lang="en-US" altLang="ko-KR" dirty="0"/>
              <a:t>MD5 </a:t>
            </a:r>
            <a:r>
              <a:rPr lang="ko-KR" altLang="en-US" dirty="0"/>
              <a:t>등의 </a:t>
            </a:r>
            <a:r>
              <a:rPr lang="en-US" altLang="ko-KR" dirty="0"/>
              <a:t>Hash function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Secret Key</a:t>
            </a:r>
            <a:r>
              <a:rPr lang="ko-KR" altLang="en-US" dirty="0"/>
              <a:t>가  </a:t>
            </a:r>
            <a:r>
              <a:rPr lang="en-US" altLang="ko-KR" dirty="0"/>
              <a:t>Merchant</a:t>
            </a:r>
            <a:r>
              <a:rPr lang="ko-KR" altLang="en-US" dirty="0"/>
              <a:t>와 </a:t>
            </a:r>
            <a:r>
              <a:rPr lang="en-US" altLang="ko-KR" dirty="0"/>
              <a:t>Cashier </a:t>
            </a:r>
            <a:r>
              <a:rPr lang="ko-KR" altLang="en-US" dirty="0"/>
              <a:t>사이에 공유 되어야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B4FB53-535C-4FE3-B873-EE6CD076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3" y="404812"/>
            <a:ext cx="46577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ANALYSIS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9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ADVERSARY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1898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Attacker</a:t>
            </a:r>
            <a:r>
              <a:rPr lang="ko-KR" altLang="en-US" dirty="0"/>
              <a:t>가 </a:t>
            </a:r>
            <a:r>
              <a:rPr lang="en-US" altLang="ko-KR" dirty="0"/>
              <a:t>MA</a:t>
            </a:r>
            <a:r>
              <a:rPr lang="ko-KR" altLang="en-US" dirty="0"/>
              <a:t>와 </a:t>
            </a:r>
            <a:r>
              <a:rPr lang="en-US" altLang="ko-KR" dirty="0"/>
              <a:t>embedded </a:t>
            </a:r>
            <a:r>
              <a:rPr lang="ko-KR" altLang="en-US" dirty="0"/>
              <a:t>된 </a:t>
            </a:r>
            <a:r>
              <a:rPr lang="en-US" altLang="ko-KR" dirty="0"/>
              <a:t>TP-SDK</a:t>
            </a:r>
            <a:r>
              <a:rPr lang="ko-KR" altLang="en-US" dirty="0"/>
              <a:t>를 </a:t>
            </a:r>
            <a:r>
              <a:rPr lang="en-US" altLang="ko-KR" dirty="0"/>
              <a:t>reverse-engineer 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Cashier</a:t>
            </a:r>
            <a:r>
              <a:rPr lang="ko-KR" altLang="en-US" dirty="0"/>
              <a:t>나 </a:t>
            </a:r>
            <a:r>
              <a:rPr lang="en-US" altLang="ko-KR" dirty="0"/>
              <a:t>Merchant</a:t>
            </a:r>
            <a:r>
              <a:rPr lang="ko-KR" altLang="en-US" dirty="0"/>
              <a:t>를 공격 할 경우</a:t>
            </a:r>
            <a:r>
              <a:rPr lang="en-US" altLang="ko-KR" dirty="0"/>
              <a:t>, attacker</a:t>
            </a:r>
            <a:r>
              <a:rPr lang="ko-KR" altLang="en-US" dirty="0"/>
              <a:t>가 실행이나 </a:t>
            </a:r>
            <a:r>
              <a:rPr lang="en-US" altLang="ko-KR" dirty="0"/>
              <a:t>local app</a:t>
            </a:r>
            <a:r>
              <a:rPr lang="ko-KR" altLang="en-US" dirty="0"/>
              <a:t>과 </a:t>
            </a:r>
            <a:r>
              <a:rPr lang="en-US" altLang="ko-KR" dirty="0"/>
              <a:t>system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를 조작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</a:t>
            </a:r>
            <a:r>
              <a:rPr lang="ko-KR" altLang="en-US" dirty="0"/>
              <a:t>의 다른 사용자들을</a:t>
            </a:r>
            <a:r>
              <a:rPr lang="en-US" altLang="ko-KR" dirty="0"/>
              <a:t> </a:t>
            </a:r>
            <a:r>
              <a:rPr lang="ko-KR" altLang="en-US" dirty="0"/>
              <a:t>공격 할 때</a:t>
            </a:r>
            <a:r>
              <a:rPr lang="en-US" altLang="ko-KR" dirty="0"/>
              <a:t>, attacker</a:t>
            </a:r>
            <a:r>
              <a:rPr lang="ko-KR" altLang="en-US" dirty="0"/>
              <a:t>는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device</a:t>
            </a:r>
            <a:r>
              <a:rPr lang="ko-KR" altLang="en-US" dirty="0"/>
              <a:t>는 </a:t>
            </a:r>
            <a:r>
              <a:rPr lang="en-US" altLang="ko-KR" dirty="0"/>
              <a:t>control</a:t>
            </a:r>
            <a:r>
              <a:rPr lang="ko-KR" altLang="en-US" dirty="0"/>
              <a:t>하지 못하고 </a:t>
            </a:r>
            <a:r>
              <a:rPr lang="en-US" altLang="ko-KR" dirty="0"/>
              <a:t>data </a:t>
            </a:r>
            <a:r>
              <a:rPr lang="ko-KR" altLang="en-US" dirty="0"/>
              <a:t>전송만 </a:t>
            </a:r>
            <a:r>
              <a:rPr lang="en-US" altLang="ko-KR" dirty="0"/>
              <a:t>control </a:t>
            </a:r>
            <a:r>
              <a:rPr lang="ko-KR" altLang="en-US" dirty="0"/>
              <a:t>할 수 있다</a:t>
            </a:r>
            <a:r>
              <a:rPr lang="en-US" altLang="ko-KR" dirty="0"/>
              <a:t>(ARP Spoofing</a:t>
            </a:r>
            <a:r>
              <a:rPr lang="ko-KR" altLang="en-US" dirty="0"/>
              <a:t>의 </a:t>
            </a:r>
            <a:r>
              <a:rPr lang="en-US" altLang="ko-KR" dirty="0"/>
              <a:t>MITM</a:t>
            </a:r>
            <a:r>
              <a:rPr lang="ko-KR" altLang="en-US" dirty="0"/>
              <a:t>이나 </a:t>
            </a:r>
            <a:r>
              <a:rPr lang="en-US" altLang="ko-KR" dirty="0"/>
              <a:t>malicious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접속 등으로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3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3EE8-03A4-44CD-AE2F-F9A0B969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RULES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085BE-6B23-4BF7-A0B9-D0E80B9C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1BE2-9B74-44BD-ABAA-DC8BEF896D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9735"/>
            <a:ext cx="10515600" cy="4548849"/>
          </a:xfrm>
        </p:spPr>
        <p:txBody>
          <a:bodyPr/>
          <a:lstStyle/>
          <a:p>
            <a:r>
              <a:rPr lang="en-US" altLang="ko-KR" dirty="0"/>
              <a:t>Cashier</a:t>
            </a:r>
            <a:r>
              <a:rPr lang="ko-KR" altLang="en-US" dirty="0"/>
              <a:t>와 </a:t>
            </a:r>
            <a:r>
              <a:rPr lang="en-US" altLang="ko-KR" dirty="0"/>
              <a:t>Merchants </a:t>
            </a:r>
            <a:r>
              <a:rPr lang="ko-KR" altLang="en-US" dirty="0"/>
              <a:t>모두 이 룰을 따라야 함</a:t>
            </a:r>
            <a:r>
              <a:rPr lang="en-US" altLang="ko-KR" dirty="0"/>
              <a:t>. Otherwise, process will be breached.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I) Payment Order</a:t>
            </a:r>
            <a:r>
              <a:rPr lang="ko-KR" altLang="en-US" dirty="0"/>
              <a:t>는 </a:t>
            </a:r>
            <a:r>
              <a:rPr lang="en-US" altLang="ko-KR" dirty="0"/>
              <a:t>MS</a:t>
            </a:r>
            <a:r>
              <a:rPr lang="ko-KR" altLang="en-US" dirty="0"/>
              <a:t>만이 생성하고 서명해야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II) MA</a:t>
            </a:r>
            <a:r>
              <a:rPr lang="ko-KR" altLang="en-US" dirty="0"/>
              <a:t>에 서명을 위한 </a:t>
            </a:r>
            <a:r>
              <a:rPr lang="en-US" altLang="ko-KR" dirty="0"/>
              <a:t>Private key </a:t>
            </a:r>
            <a:r>
              <a:rPr lang="ko-KR" altLang="en-US" dirty="0"/>
              <a:t>등의 </a:t>
            </a:r>
            <a:r>
              <a:rPr lang="en-US" altLang="ko-KR" dirty="0"/>
              <a:t>Secret</a:t>
            </a:r>
            <a:r>
              <a:rPr lang="ko-KR" altLang="en-US" dirty="0"/>
              <a:t>가 있어서는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III) TP-SDK</a:t>
            </a:r>
            <a:r>
              <a:rPr lang="ko-KR" altLang="en-US" dirty="0"/>
              <a:t>는 </a:t>
            </a:r>
            <a:r>
              <a:rPr lang="en-US" altLang="ko-KR" dirty="0"/>
              <a:t>User</a:t>
            </a:r>
            <a:r>
              <a:rPr lang="ko-KR" altLang="en-US" dirty="0"/>
              <a:t>에게 </a:t>
            </a:r>
            <a:r>
              <a:rPr lang="en-US" altLang="ko-KR" dirty="0"/>
              <a:t>Payment Order</a:t>
            </a:r>
            <a:r>
              <a:rPr lang="ko-KR" altLang="en-US" dirty="0"/>
              <a:t>에 대한 상세한 정보를 </a:t>
            </a:r>
            <a:r>
              <a:rPr lang="en-US" altLang="ko-KR" dirty="0"/>
              <a:t>Inform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IV) TP-SDK</a:t>
            </a:r>
            <a:r>
              <a:rPr lang="ko-KR" altLang="en-US" dirty="0"/>
              <a:t>는 </a:t>
            </a:r>
            <a:r>
              <a:rPr lang="en-US" altLang="ko-KR" dirty="0"/>
              <a:t>MA</a:t>
            </a:r>
            <a:r>
              <a:rPr lang="ko-KR" altLang="en-US" dirty="0"/>
              <a:t>에 속한 </a:t>
            </a:r>
            <a:r>
              <a:rPr lang="en-US" altLang="ko-KR" dirty="0"/>
              <a:t>transaction</a:t>
            </a:r>
            <a:r>
              <a:rPr lang="ko-KR" altLang="en-US" dirty="0"/>
              <a:t>을 </a:t>
            </a:r>
            <a:r>
              <a:rPr lang="en-US" altLang="ko-KR" dirty="0"/>
              <a:t>Verify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V) 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는 항상 </a:t>
            </a:r>
            <a:r>
              <a:rPr lang="en-US" altLang="ko-KR" dirty="0"/>
              <a:t>Secure Network Connection</a:t>
            </a:r>
            <a:r>
              <a:rPr lang="ko-KR" altLang="en-US" dirty="0"/>
              <a:t>을 사용해야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VI) </a:t>
            </a:r>
            <a:r>
              <a:rPr lang="ko-KR" altLang="en-US" dirty="0"/>
              <a:t>받은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/>
              <a:t>Signature</a:t>
            </a:r>
            <a:r>
              <a:rPr lang="ko-KR" altLang="en-US" dirty="0"/>
              <a:t>를 항상 </a:t>
            </a:r>
            <a:r>
              <a:rPr lang="en-US" altLang="ko-KR" dirty="0"/>
              <a:t>Verify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VII) MS</a:t>
            </a:r>
            <a:r>
              <a:rPr lang="ko-KR" altLang="en-US" dirty="0"/>
              <a:t>는 </a:t>
            </a:r>
            <a:r>
              <a:rPr lang="en-US" altLang="ko-KR" dirty="0"/>
              <a:t>notified</a:t>
            </a:r>
            <a:r>
              <a:rPr lang="ko-KR" altLang="en-US" dirty="0"/>
              <a:t> </a:t>
            </a:r>
            <a:r>
              <a:rPr lang="en-US" altLang="ko-KR" dirty="0"/>
              <a:t>payment</a:t>
            </a:r>
            <a:r>
              <a:rPr lang="ko-KR" altLang="en-US" dirty="0"/>
              <a:t>의 </a:t>
            </a:r>
            <a:r>
              <a:rPr lang="en-US" altLang="ko-KR" dirty="0"/>
              <a:t>detail</a:t>
            </a:r>
            <a:r>
              <a:rPr lang="ko-KR" altLang="en-US" dirty="0"/>
              <a:t>을 확인하기 위해 </a:t>
            </a:r>
            <a:r>
              <a:rPr lang="en-US" altLang="ko-KR" dirty="0"/>
              <a:t>extra query</a:t>
            </a:r>
            <a:r>
              <a:rPr lang="ko-KR" altLang="en-US" dirty="0"/>
              <a:t>를 만들어야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Rule</a:t>
            </a:r>
            <a:r>
              <a:rPr lang="ko-KR" altLang="en-US" dirty="0"/>
              <a:t>중 한 개 혹은 그 이상이 안 지켜 질 경우 앞으로 설명할 </a:t>
            </a:r>
            <a:r>
              <a:rPr lang="en-US" altLang="ko-KR" dirty="0"/>
              <a:t>4 types of attack</a:t>
            </a:r>
            <a:r>
              <a:rPr lang="ko-KR" altLang="en-US" dirty="0"/>
              <a:t>이 가능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272A9-49CF-4D22-9368-29EB0C45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TAMPERING ATTACK #1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587360" cy="466407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Rule 1, 7 </a:t>
                </a:r>
                <a:r>
                  <a:rPr lang="ko-KR" altLang="en-US" dirty="0"/>
                  <a:t>위반시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Rule 1: Payment order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만 </a:t>
                </a:r>
                <a:r>
                  <a:rPr lang="en-US" altLang="ko-KR" dirty="0"/>
                  <a:t>Generate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Sign</a:t>
                </a:r>
              </a:p>
              <a:p>
                <a:pPr lvl="1"/>
                <a:r>
                  <a:rPr lang="en-US" altLang="ko-KR" dirty="0"/>
                  <a:t>Rule 7: MS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extra query</a:t>
                </a:r>
                <a:r>
                  <a:rPr lang="ko-KR" altLang="en-US" dirty="0"/>
                  <a:t>를 만들어 </a:t>
                </a:r>
                <a:r>
                  <a:rPr lang="en-US" altLang="ko-KR" dirty="0"/>
                  <a:t>notified payment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detail</a:t>
                </a:r>
                <a:r>
                  <a:rPr lang="ko-KR" altLang="en-US" dirty="0"/>
                  <a:t>을 확인한다</a:t>
                </a:r>
                <a:r>
                  <a:rPr lang="en-US" altLang="ko-KR" dirty="0"/>
                  <a:t>.</a:t>
                </a:r>
              </a:p>
              <a:p>
                <a:pPr marL="411463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가 아닌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이용해 </a:t>
                </a:r>
                <a:r>
                  <a:rPr lang="en-US" altLang="ko-KR" dirty="0"/>
                  <a:t>Merchant</a:t>
                </a:r>
                <a:r>
                  <a:rPr lang="ko-KR" altLang="en-US" dirty="0"/>
                  <a:t>를 속인다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는 </a:t>
                </a:r>
                <a:r>
                  <a:rPr lang="en-US" altLang="ko-KR" dirty="0"/>
                  <a:t>order ID, merchant ID,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total amount, notify URL </a:t>
                </a:r>
                <a:r>
                  <a:rPr lang="ko-KR" altLang="en-US" dirty="0"/>
                  <a:t>주소 등의 </a:t>
                </a:r>
                <a:r>
                  <a:rPr lang="en-US" altLang="ko-KR" dirty="0"/>
                  <a:t>payment information</a:t>
                </a:r>
                <a:r>
                  <a:rPr lang="ko-KR" altLang="en-US" dirty="0"/>
                  <a:t>을 가지고 있음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Model I</a:t>
                </a:r>
                <a:r>
                  <a:rPr lang="ko-KR" altLang="en-US" dirty="0"/>
                  <a:t>의 경우 </a:t>
                </a:r>
                <a:r>
                  <a:rPr lang="en-US" altLang="ko-KR" dirty="0"/>
                  <a:t>Rule</a:t>
                </a:r>
                <a:r>
                  <a:rPr lang="ko-KR" altLang="en-US" dirty="0"/>
                  <a:t>을 따른다면 </a:t>
                </a:r>
                <a:r>
                  <a:rPr lang="en-US" altLang="ko-KR" dirty="0"/>
                  <a:t>CS</a:t>
                </a:r>
                <a:r>
                  <a:rPr lang="ko-KR" altLang="en-US" dirty="0"/>
                  <a:t>가 전송하는 </a:t>
                </a:r>
                <a:r>
                  <a:rPr lang="en-US" altLang="ko-KR" dirty="0"/>
                  <a:t>TN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Detailed information</a:t>
                </a:r>
                <a:r>
                  <a:rPr lang="ko-KR" altLang="en-US" dirty="0"/>
                  <a:t>이 포함되지 않아 </a:t>
                </a:r>
                <a:r>
                  <a:rPr lang="en-US" altLang="ko-KR" dirty="0"/>
                  <a:t>payment order information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tamper</a:t>
                </a:r>
                <a:r>
                  <a:rPr lang="ko-KR" altLang="en-US" dirty="0"/>
                  <a:t>가 불가능하다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하지만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app </a:t>
                </a:r>
                <a:r>
                  <a:rPr lang="ko-KR" altLang="en-US" dirty="0"/>
                  <a:t>단계에서 </a:t>
                </a:r>
                <a:r>
                  <a:rPr lang="en-US" altLang="ko-KR" dirty="0"/>
                  <a:t>payment order generation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incorrectly </a:t>
                </a:r>
                <a:r>
                  <a:rPr lang="ko-KR" altLang="en-US" dirty="0"/>
                  <a:t>수행했을 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전송 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587360" cy="4664074"/>
              </a:xfrm>
              <a:blipFill>
                <a:blip r:embed="rId2"/>
                <a:stretch>
                  <a:fillRect l="-648" t="-1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040277D-BF75-4367-A763-087D3DB86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7" y="1314540"/>
            <a:ext cx="3709943" cy="5074045"/>
          </a:xfrm>
        </p:spPr>
      </p:pic>
    </p:spTree>
    <p:extLst>
      <p:ext uri="{BB962C8B-B14F-4D97-AF65-F5344CB8AC3E}">
        <p14:creationId xmlns:p14="http://schemas.microsoft.com/office/powerpoint/2010/main" val="18048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TAMPERING ATTACK 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587360" cy="466407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Model II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에 의해 서명되어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오므로 조작이 불가능하다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Wrong signature</a:t>
                </a:r>
                <a:r>
                  <a:rPr lang="ko-KR" altLang="en-US" dirty="0"/>
                  <a:t>에 의한 </a:t>
                </a:r>
                <a:r>
                  <a:rPr lang="en-US" altLang="ko-KR" dirty="0"/>
                  <a:t>payment order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cashier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reject 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하지만 </a:t>
                </a:r>
                <a:r>
                  <a:rPr lang="en-US" altLang="ko-KR" dirty="0"/>
                  <a:t>merchant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wrong signature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payment order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sign </a:t>
                </a:r>
                <a:r>
                  <a:rPr lang="ko-KR" altLang="en-US" dirty="0"/>
                  <a:t>하거나</a:t>
                </a:r>
                <a:r>
                  <a:rPr lang="en-US" altLang="ko-KR" dirty="0"/>
                  <a:t>, MA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KEY</a:t>
                </a:r>
                <a:r>
                  <a:rPr lang="ko-KR" altLang="en-US" dirty="0"/>
                  <a:t>가 유출 된다면 </a:t>
                </a:r>
                <a:r>
                  <a:rPr lang="en-US" altLang="ko-KR" dirty="0"/>
                  <a:t>TPSDK </a:t>
                </a:r>
                <a:r>
                  <a:rPr lang="ko-KR" altLang="en-US" dirty="0"/>
                  <a:t>단계에서 </a:t>
                </a:r>
                <a:r>
                  <a:rPr lang="en-US" altLang="ko-KR" dirty="0"/>
                  <a:t>re-sign</a:t>
                </a:r>
                <a:r>
                  <a:rPr lang="ko-KR" altLang="en-US" dirty="0"/>
                  <a:t>하여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보내게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Rule 7</a:t>
                </a:r>
                <a:r>
                  <a:rPr lang="ko-KR" altLang="en-US" dirty="0"/>
                  <a:t>과 같이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extra query</a:t>
                </a:r>
                <a:r>
                  <a:rPr lang="ko-KR" altLang="en-US" dirty="0"/>
                  <a:t>를 통해 </a:t>
                </a:r>
                <a:r>
                  <a:rPr lang="en-US" altLang="ko-KR" dirty="0"/>
                  <a:t>notified payment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detail</a:t>
                </a:r>
                <a:r>
                  <a:rPr lang="ko-KR" altLang="en-US" dirty="0"/>
                  <a:t>을 확인하면 </a:t>
                </a:r>
                <a:r>
                  <a:rPr lang="en-US" altLang="ko-KR" dirty="0"/>
                  <a:t>(detail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total amount, merchant ID</a:t>
                </a:r>
                <a:r>
                  <a:rPr lang="ko-KR" altLang="en-US" dirty="0"/>
                  <a:t>등 의 정보를 확인 할 수 있기에</a:t>
                </a:r>
                <a:r>
                  <a:rPr lang="en-US" altLang="ko-KR" dirty="0"/>
                  <a:t>), </a:t>
                </a:r>
                <a:r>
                  <a:rPr lang="ko-KR" altLang="en-US" dirty="0"/>
                  <a:t>오류를 확인하고 </a:t>
                </a:r>
                <a:r>
                  <a:rPr lang="en-US" altLang="ko-KR" dirty="0"/>
                  <a:t>Commodities</a:t>
                </a:r>
                <a:r>
                  <a:rPr lang="ko-KR" altLang="en-US" dirty="0"/>
                  <a:t>를 보내지 않을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587360" cy="4664074"/>
              </a:xfrm>
              <a:blipFill>
                <a:blip r:embed="rId2"/>
                <a:stretch>
                  <a:fillRect l="-740" r="-1480" b="-2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040277D-BF75-4367-A763-087D3DB86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7" y="1314540"/>
            <a:ext cx="3709943" cy="5074045"/>
          </a:xfrm>
        </p:spPr>
      </p:pic>
    </p:spTree>
    <p:extLst>
      <p:ext uri="{BB962C8B-B14F-4D97-AF65-F5344CB8AC3E}">
        <p14:creationId xmlns:p14="http://schemas.microsoft.com/office/powerpoint/2010/main" val="236182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NOTIFICATION FORGING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98173" cy="466407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Rule 2 (or</a:t>
            </a:r>
            <a:r>
              <a:rPr lang="ko-KR" altLang="en-US" dirty="0"/>
              <a:t> </a:t>
            </a:r>
            <a:r>
              <a:rPr lang="en-US" altLang="ko-KR" dirty="0"/>
              <a:t>6), 7 </a:t>
            </a:r>
            <a:r>
              <a:rPr lang="ko-KR" altLang="en-US" dirty="0"/>
              <a:t>위반시 </a:t>
            </a:r>
            <a:endParaRPr lang="en-US" altLang="ko-KR" dirty="0"/>
          </a:p>
          <a:p>
            <a:pPr lvl="1"/>
            <a:r>
              <a:rPr lang="en-US" altLang="ko-KR" dirty="0"/>
              <a:t>Rule 2: MA</a:t>
            </a:r>
            <a:r>
              <a:rPr lang="ko-KR" altLang="en-US" dirty="0"/>
              <a:t>에 </a:t>
            </a:r>
            <a:r>
              <a:rPr lang="en-US" altLang="ko-KR" dirty="0"/>
              <a:t>Secret </a:t>
            </a:r>
            <a:r>
              <a:rPr lang="ko-KR" altLang="en-US" dirty="0"/>
              <a:t>정보</a:t>
            </a:r>
            <a:r>
              <a:rPr lang="en-US" altLang="ko-KR" dirty="0"/>
              <a:t>(Private</a:t>
            </a:r>
            <a:r>
              <a:rPr lang="ko-KR" altLang="en-US" dirty="0"/>
              <a:t> </a:t>
            </a:r>
            <a:r>
              <a:rPr lang="en-US" altLang="ko-KR" dirty="0"/>
              <a:t>Key)</a:t>
            </a:r>
            <a:r>
              <a:rPr lang="ko-KR" altLang="en-US" dirty="0"/>
              <a:t> 등이 있어서는 안된다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Rule 6: </a:t>
            </a:r>
            <a:r>
              <a:rPr lang="ko-KR" altLang="en-US" dirty="0"/>
              <a:t>받은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/>
              <a:t>Signature</a:t>
            </a:r>
            <a:r>
              <a:rPr lang="ko-KR" altLang="en-US" dirty="0"/>
              <a:t>를 항상 </a:t>
            </a:r>
            <a:r>
              <a:rPr lang="en-US" altLang="ko-KR" dirty="0"/>
              <a:t>Verify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Rule 7: MS</a:t>
            </a:r>
            <a:r>
              <a:rPr lang="ko-KR" altLang="en-US" dirty="0"/>
              <a:t>는 </a:t>
            </a:r>
            <a:r>
              <a:rPr lang="en-US" altLang="ko-KR" dirty="0"/>
              <a:t>extra query</a:t>
            </a:r>
            <a:r>
              <a:rPr lang="ko-KR" altLang="en-US" dirty="0"/>
              <a:t>를 만들어 </a:t>
            </a:r>
            <a:r>
              <a:rPr lang="en-US" altLang="ko-KR" dirty="0"/>
              <a:t>notified payment</a:t>
            </a:r>
            <a:r>
              <a:rPr lang="ko-KR" altLang="en-US" dirty="0"/>
              <a:t>의 </a:t>
            </a:r>
            <a:r>
              <a:rPr lang="en-US" altLang="ko-KR" dirty="0"/>
              <a:t>detail</a:t>
            </a:r>
            <a:r>
              <a:rPr lang="ko-KR" altLang="en-US" dirty="0"/>
              <a:t>을 확인한다</a:t>
            </a:r>
            <a:r>
              <a:rPr lang="en-US" altLang="ko-KR" dirty="0"/>
              <a:t>.</a:t>
            </a:r>
          </a:p>
          <a:p>
            <a:pPr marL="411463" lvl="1" indent="0">
              <a:buNone/>
            </a:pPr>
            <a:endParaRPr lang="en-US" altLang="ko-KR" dirty="0"/>
          </a:p>
          <a:p>
            <a:r>
              <a:rPr lang="ko-KR" altLang="en-US" dirty="0"/>
              <a:t>성공 시</a:t>
            </a:r>
            <a:r>
              <a:rPr lang="en-US" altLang="ko-KR" dirty="0"/>
              <a:t> Attacker</a:t>
            </a:r>
            <a:r>
              <a:rPr lang="ko-KR" altLang="en-US" dirty="0"/>
              <a:t>가 </a:t>
            </a:r>
            <a:r>
              <a:rPr lang="en-US" altLang="ko-KR" dirty="0"/>
              <a:t>Commodity</a:t>
            </a:r>
            <a:r>
              <a:rPr lang="ko-KR" altLang="en-US" dirty="0"/>
              <a:t>를 </a:t>
            </a:r>
            <a:r>
              <a:rPr lang="en-US" altLang="ko-KR" dirty="0"/>
              <a:t>Pay</a:t>
            </a:r>
            <a:r>
              <a:rPr lang="ko-KR" altLang="en-US" dirty="0"/>
              <a:t>하지 않고 구매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Attacker</a:t>
            </a:r>
            <a:r>
              <a:rPr lang="ko-KR" altLang="en-US" dirty="0"/>
              <a:t>가 결제하지 않고 </a:t>
            </a:r>
            <a:r>
              <a:rPr lang="en-US" altLang="ko-KR" dirty="0"/>
              <a:t>MS</a:t>
            </a:r>
            <a:r>
              <a:rPr lang="ko-KR" altLang="en-US" dirty="0"/>
              <a:t>에게 </a:t>
            </a:r>
            <a:r>
              <a:rPr lang="en-US" altLang="ko-KR" dirty="0"/>
              <a:t>fake</a:t>
            </a:r>
            <a:r>
              <a:rPr lang="ko-KR" altLang="en-US" dirty="0"/>
              <a:t> </a:t>
            </a:r>
            <a:r>
              <a:rPr lang="en-US" altLang="ko-KR" dirty="0"/>
              <a:t>payment result notification</a:t>
            </a:r>
            <a:r>
              <a:rPr lang="ko-KR" altLang="en-US" dirty="0"/>
              <a:t>을 보낸다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Model I</a:t>
            </a:r>
            <a:r>
              <a:rPr lang="ko-KR" altLang="en-US" dirty="0"/>
              <a:t>의 경우 </a:t>
            </a:r>
            <a:r>
              <a:rPr lang="en-US" altLang="ko-KR" dirty="0"/>
              <a:t>6. pay request</a:t>
            </a:r>
            <a:r>
              <a:rPr lang="ko-KR" altLang="en-US" dirty="0"/>
              <a:t>를 </a:t>
            </a:r>
            <a:r>
              <a:rPr lang="en-US" altLang="ko-KR" dirty="0"/>
              <a:t>pay</a:t>
            </a:r>
            <a:r>
              <a:rPr lang="ko-KR" altLang="en-US" dirty="0"/>
              <a:t>를 통해 보내지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Merchant</a:t>
            </a:r>
            <a:r>
              <a:rPr lang="ko-KR" altLang="en-US" dirty="0"/>
              <a:t>가 </a:t>
            </a:r>
            <a:r>
              <a:rPr lang="en-US" altLang="ko-KR" dirty="0"/>
              <a:t>fake notification</a:t>
            </a:r>
            <a:r>
              <a:rPr lang="ko-KR" altLang="en-US" dirty="0"/>
              <a:t>을 신뢰하고 </a:t>
            </a:r>
            <a:r>
              <a:rPr lang="en-US" altLang="ko-KR" dirty="0"/>
              <a:t>detail</a:t>
            </a:r>
            <a:r>
              <a:rPr lang="ko-KR" altLang="en-US" dirty="0"/>
              <a:t>을 </a:t>
            </a:r>
            <a:r>
              <a:rPr lang="en-US" altLang="ko-KR" dirty="0"/>
              <a:t>CS</a:t>
            </a:r>
            <a:r>
              <a:rPr lang="ko-KR" altLang="en-US" dirty="0"/>
              <a:t>에 확인하지 않는다면 </a:t>
            </a:r>
            <a:r>
              <a:rPr lang="en-US" altLang="ko-KR" dirty="0"/>
              <a:t>payment</a:t>
            </a:r>
            <a:r>
              <a:rPr lang="ko-KR" altLang="en-US" dirty="0"/>
              <a:t>가 성공적으로 </a:t>
            </a:r>
            <a:r>
              <a:rPr lang="en-US" altLang="ko-KR" dirty="0"/>
              <a:t>forge </a:t>
            </a:r>
            <a:r>
              <a:rPr lang="ko-KR" altLang="en-US" dirty="0"/>
              <a:t>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06A7B74-BA3F-4598-B17F-5A8140ACE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20" y="2207773"/>
            <a:ext cx="5047780" cy="3310158"/>
          </a:xfrm>
        </p:spPr>
      </p:pic>
    </p:spTree>
    <p:extLst>
      <p:ext uri="{BB962C8B-B14F-4D97-AF65-F5344CB8AC3E}">
        <p14:creationId xmlns:p14="http://schemas.microsoft.com/office/powerpoint/2010/main" val="322940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NOTIFICATION FORGING 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90692"/>
                <a:ext cx="6256284" cy="466407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/>
                  <a:t>MS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CS</a:t>
                </a:r>
                <a:r>
                  <a:rPr lang="ko-KR" altLang="en-US" dirty="0"/>
                  <a:t>로 부터 </a:t>
                </a:r>
                <a:r>
                  <a:rPr lang="en-US" altLang="ko-KR" dirty="0"/>
                  <a:t>payment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notification</a:t>
                </a:r>
                <a:r>
                  <a:rPr lang="ko-KR" altLang="en-US" dirty="0"/>
                  <a:t>을 받는 </a:t>
                </a:r>
                <a:r>
                  <a:rPr lang="en-US" altLang="ko-KR" dirty="0"/>
                  <a:t>Notify URL address</a:t>
                </a:r>
                <a:r>
                  <a:rPr lang="ko-KR" altLang="en-US" dirty="0"/>
                  <a:t>를 미리 알고 있어야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Model I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notify URL address</a:t>
                </a:r>
                <a:r>
                  <a:rPr lang="ko-KR" altLang="en-US" dirty="0"/>
                  <a:t>를 갖고 있어야 함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개발자의 실수로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Model II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notify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URL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address</a:t>
                </a:r>
                <a:r>
                  <a:rPr lang="ko-KR" altLang="en-US" dirty="0"/>
                  <a:t>를 원래 가지고 있음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를 가지고 있으므로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Cashier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payment order notification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forge</a:t>
                </a:r>
                <a:r>
                  <a:rPr lang="ko-KR" altLang="en-US" dirty="0"/>
                  <a:t>해서 만들어야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Data format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cashier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release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document</a:t>
                </a:r>
                <a:r>
                  <a:rPr lang="ko-KR" altLang="en-US" dirty="0"/>
                  <a:t>에 있으므로 참고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서명을 위한 </a:t>
                </a:r>
                <a:r>
                  <a:rPr lang="en-US" altLang="ko-KR" dirty="0"/>
                  <a:t>KEY(RSA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Private, Public Key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Hash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salt)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에서 추출 가능 할 수도 </a:t>
                </a:r>
                <a:r>
                  <a:rPr lang="en-US" altLang="ko-KR" dirty="0"/>
                  <a:t>– Rule 2 </a:t>
                </a:r>
                <a:r>
                  <a:rPr lang="ko-KR" altLang="en-US" dirty="0"/>
                  <a:t>위반으로 인해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4</a:t>
                </a:r>
                <a:r>
                  <a:rPr lang="ko-KR" altLang="en-US" dirty="0"/>
                  <a:t>개의 대상 </a:t>
                </a:r>
                <a:r>
                  <a:rPr lang="en-US" altLang="ko-KR" dirty="0"/>
                  <a:t>cashier </a:t>
                </a:r>
                <a:r>
                  <a:rPr lang="ko-KR" altLang="en-US" dirty="0"/>
                  <a:t>중 </a:t>
                </a:r>
                <a:r>
                  <a:rPr lang="en-US" altLang="ko-KR" dirty="0"/>
                  <a:t>hash function</a:t>
                </a:r>
                <a:r>
                  <a:rPr lang="ko-KR" altLang="en-US" dirty="0"/>
                  <a:t>을 사용한 두 곳만 </a:t>
                </a:r>
                <a:r>
                  <a:rPr lang="en-US" altLang="ko-KR" dirty="0"/>
                  <a:t>forge </a:t>
                </a:r>
                <a:r>
                  <a:rPr lang="ko-KR" altLang="en-US" dirty="0"/>
                  <a:t>가능했음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RSA</a:t>
                </a:r>
                <a:r>
                  <a:rPr lang="ko-KR" altLang="en-US" dirty="0"/>
                  <a:t>를 사용한 나머지 두 곳은 </a:t>
                </a:r>
                <a:r>
                  <a:rPr lang="en-US" altLang="ko-KR" dirty="0"/>
                  <a:t>Private Key </a:t>
                </a:r>
                <a:r>
                  <a:rPr lang="ko-KR" altLang="en-US" dirty="0"/>
                  <a:t>유출이 거의 없으므로 공격이 거의 불가능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Rule 6</a:t>
                </a:r>
                <a:r>
                  <a:rPr lang="ko-KR" altLang="en-US" dirty="0"/>
                  <a:t>를 위반했을 경우 </a:t>
                </a:r>
                <a:r>
                  <a:rPr lang="en-US" altLang="ko-KR" dirty="0"/>
                  <a:t>Wrong Signature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fake notification </a:t>
                </a:r>
                <a:r>
                  <a:rPr lang="ko-KR" altLang="en-US" dirty="0"/>
                  <a:t>또한 종종 먹혔음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Rule 7</a:t>
                </a:r>
                <a:r>
                  <a:rPr lang="ko-KR" altLang="en-US" dirty="0"/>
                  <a:t>을 위반하지 않을 경우 </a:t>
                </a:r>
                <a:r>
                  <a:rPr lang="en-US" altLang="ko-KR" dirty="0"/>
                  <a:t>CS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payment order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‘pending’ </a:t>
                </a:r>
                <a:r>
                  <a:rPr lang="ko-KR" altLang="en-US" dirty="0"/>
                  <a:t>상태인 것을 확인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90692"/>
                <a:ext cx="6256284" cy="4664074"/>
              </a:xfrm>
              <a:blipFill>
                <a:blip r:embed="rId2"/>
                <a:stretch>
                  <a:fillRect l="-97" t="-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C1F75E1-7ACA-4862-8996-DA81957E0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2317202"/>
            <a:ext cx="4972050" cy="2924175"/>
          </a:xfrm>
        </p:spPr>
      </p:pic>
    </p:spTree>
    <p:extLst>
      <p:ext uri="{BB962C8B-B14F-4D97-AF65-F5344CB8AC3E}">
        <p14:creationId xmlns:p14="http://schemas.microsoft.com/office/powerpoint/2010/main" val="305808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IN-APP PAYMENT DEMYSTIFIED</a:t>
            </a:r>
          </a:p>
          <a:p>
            <a:r>
              <a:rPr lang="en-US" altLang="ko-KR" dirty="0"/>
              <a:t>SECURITY ANALYSIS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BRIEF TERMINOLOGY</a:t>
            </a:r>
          </a:p>
          <a:p>
            <a:r>
              <a:rPr lang="en-US" altLang="ko-KR" dirty="0"/>
              <a:t>FUTURE 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SUBSTITUTING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40518" cy="466407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MA</a:t>
            </a:r>
            <a:r>
              <a:rPr lang="ko-KR" altLang="en-US" dirty="0"/>
              <a:t>를 사용하는 </a:t>
            </a:r>
            <a:r>
              <a:rPr lang="en-US" altLang="ko-KR" dirty="0"/>
              <a:t>Normal User </a:t>
            </a:r>
            <a:r>
              <a:rPr lang="ko-KR" altLang="en-US" dirty="0"/>
              <a:t>대상 </a:t>
            </a:r>
            <a:r>
              <a:rPr lang="en-US" altLang="ko-KR" dirty="0"/>
              <a:t>Attack</a:t>
            </a:r>
          </a:p>
          <a:p>
            <a:endParaRPr lang="en-US" altLang="ko-KR" dirty="0"/>
          </a:p>
          <a:p>
            <a:r>
              <a:rPr lang="en-US" altLang="ko-KR" dirty="0"/>
              <a:t>Cashier</a:t>
            </a:r>
            <a:r>
              <a:rPr lang="ko-KR" altLang="en-US" dirty="0"/>
              <a:t>의 </a:t>
            </a:r>
            <a:r>
              <a:rPr lang="en-US" altLang="ko-KR" dirty="0"/>
              <a:t>Rule 3, 4 </a:t>
            </a:r>
            <a:r>
              <a:rPr lang="ko-KR" altLang="en-US" dirty="0"/>
              <a:t>위반시 </a:t>
            </a:r>
            <a:endParaRPr lang="en-US" altLang="ko-KR" dirty="0"/>
          </a:p>
          <a:p>
            <a:pPr lvl="1"/>
            <a:r>
              <a:rPr lang="en-US" altLang="ko-KR" dirty="0"/>
              <a:t>Rule 3: TP-SDK</a:t>
            </a:r>
            <a:r>
              <a:rPr lang="ko-KR" altLang="en-US" dirty="0"/>
              <a:t>는 </a:t>
            </a:r>
            <a:r>
              <a:rPr lang="en-US" altLang="ko-KR" dirty="0"/>
              <a:t>User</a:t>
            </a:r>
            <a:r>
              <a:rPr lang="ko-KR" altLang="en-US" dirty="0"/>
              <a:t>에게 </a:t>
            </a:r>
            <a:r>
              <a:rPr lang="en-US" altLang="ko-KR" dirty="0"/>
              <a:t>Payment Order</a:t>
            </a:r>
            <a:r>
              <a:rPr lang="ko-KR" altLang="en-US" dirty="0"/>
              <a:t>에 대한 상세한 정보를 </a:t>
            </a:r>
            <a:r>
              <a:rPr lang="en-US" altLang="ko-KR" dirty="0"/>
              <a:t>Inform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Rule 4: TP-SDK</a:t>
            </a:r>
            <a:r>
              <a:rPr lang="ko-KR" altLang="en-US" dirty="0"/>
              <a:t>는 </a:t>
            </a:r>
            <a:r>
              <a:rPr lang="en-US" altLang="ko-KR" dirty="0"/>
              <a:t>MA</a:t>
            </a:r>
            <a:r>
              <a:rPr lang="ko-KR" altLang="en-US" dirty="0"/>
              <a:t>에 속한 </a:t>
            </a:r>
            <a:r>
              <a:rPr lang="en-US" altLang="ko-KR" dirty="0"/>
              <a:t>transaction</a:t>
            </a:r>
            <a:r>
              <a:rPr lang="ko-KR" altLang="en-US" dirty="0"/>
              <a:t>을 </a:t>
            </a:r>
            <a:r>
              <a:rPr lang="en-US" altLang="ko-KR" dirty="0"/>
              <a:t>Verify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/>
              <a:t>Merchant</a:t>
            </a:r>
            <a:r>
              <a:rPr lang="ko-KR" altLang="en-US" dirty="0"/>
              <a:t>의 </a:t>
            </a:r>
            <a:r>
              <a:rPr lang="en-US" altLang="ko-KR" dirty="0"/>
              <a:t>Rule 5 </a:t>
            </a:r>
            <a:r>
              <a:rPr lang="ko-KR" altLang="en-US" dirty="0"/>
              <a:t>위반시</a:t>
            </a:r>
            <a:endParaRPr lang="en-US" altLang="ko-KR" dirty="0"/>
          </a:p>
          <a:p>
            <a:pPr lvl="1"/>
            <a:r>
              <a:rPr lang="en-US" altLang="ko-KR" dirty="0"/>
              <a:t>Rule 5: 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는 항상 </a:t>
            </a:r>
            <a:r>
              <a:rPr lang="en-US" altLang="ko-KR" dirty="0"/>
              <a:t>Secure Network Connection</a:t>
            </a:r>
            <a:r>
              <a:rPr lang="ko-KR" altLang="en-US" dirty="0"/>
              <a:t>을 사용해야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Attacker</a:t>
            </a:r>
            <a:r>
              <a:rPr lang="ko-KR" altLang="en-US" dirty="0"/>
              <a:t>가 </a:t>
            </a:r>
            <a:r>
              <a:rPr lang="en-US" altLang="ko-KR" dirty="0"/>
              <a:t>MA</a:t>
            </a:r>
            <a:r>
              <a:rPr lang="ko-KR" altLang="en-US" dirty="0"/>
              <a:t>와 </a:t>
            </a:r>
            <a:r>
              <a:rPr lang="en-US" altLang="ko-KR" dirty="0"/>
              <a:t>MS </a:t>
            </a:r>
            <a:r>
              <a:rPr lang="ko-KR" altLang="en-US" dirty="0"/>
              <a:t>사이에서 </a:t>
            </a:r>
            <a:r>
              <a:rPr lang="en-US" altLang="ko-KR" dirty="0"/>
              <a:t>MITM</a:t>
            </a:r>
            <a:r>
              <a:rPr lang="ko-KR" altLang="en-US" dirty="0"/>
              <a:t>으로 존재 </a:t>
            </a:r>
            <a:endParaRPr lang="en-US" altLang="ko-KR" dirty="0"/>
          </a:p>
          <a:p>
            <a:pPr lvl="1"/>
            <a:r>
              <a:rPr lang="en-US" altLang="ko-KR" dirty="0"/>
              <a:t>Rule 5 </a:t>
            </a:r>
            <a:r>
              <a:rPr lang="ko-KR" altLang="en-US" dirty="0"/>
              <a:t>위반으로 </a:t>
            </a:r>
            <a:r>
              <a:rPr lang="en-US" altLang="ko-KR" dirty="0"/>
              <a:t>Insecure Network Connection</a:t>
            </a:r>
            <a:r>
              <a:rPr lang="ko-KR" altLang="en-US" dirty="0"/>
              <a:t>을 사용할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FAAC8D6-88BE-4338-8D6B-12AFEE8F70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35" y="2214233"/>
            <a:ext cx="5283865" cy="3303698"/>
          </a:xfrm>
        </p:spPr>
      </p:pic>
    </p:spTree>
    <p:extLst>
      <p:ext uri="{BB962C8B-B14F-4D97-AF65-F5344CB8AC3E}">
        <p14:creationId xmlns:p14="http://schemas.microsoft.com/office/powerpoint/2010/main" val="422068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SUBSTITUTING 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031836" cy="466407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ko-KR" altLang="en-US" dirty="0"/>
                  <a:t>로 변경하여 보냄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Victim</a:t>
                </a:r>
                <a:r>
                  <a:rPr lang="ko-KR" altLang="en-US" dirty="0"/>
                  <a:t>은 원래의 </a:t>
                </a:r>
                <a:r>
                  <a:rPr lang="en-US" altLang="ko-KR" dirty="0"/>
                  <a:t>order</a:t>
                </a:r>
                <a:r>
                  <a:rPr lang="ko-KR" altLang="en-US" dirty="0"/>
                  <a:t>가 아닌 </a:t>
                </a:r>
                <a:r>
                  <a:rPr lang="en-US" altLang="ko-KR" dirty="0"/>
                  <a:t>attacker</a:t>
                </a:r>
                <a:r>
                  <a:rPr lang="ko-KR" altLang="en-US" dirty="0"/>
                  <a:t>가 만든 </a:t>
                </a:r>
                <a:r>
                  <a:rPr lang="en-US" altLang="ko-KR" dirty="0"/>
                  <a:t>order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payment</a:t>
                </a:r>
                <a:r>
                  <a:rPr lang="ko-KR" altLang="en-US" dirty="0"/>
                  <a:t>를 진행하게 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TP-SDK </a:t>
                </a:r>
                <a:r>
                  <a:rPr lang="ko-KR" altLang="en-US" dirty="0"/>
                  <a:t>가 충분한 정보를 제공하지 않음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Victim</a:t>
                </a:r>
                <a:r>
                  <a:rPr lang="ko-KR" altLang="en-US" dirty="0"/>
                  <a:t>이 확인하지 못하고 다른 주문에 </a:t>
                </a:r>
                <a:r>
                  <a:rPr lang="en-US" altLang="ko-KR" dirty="0"/>
                  <a:t>pay</a:t>
                </a:r>
                <a:r>
                  <a:rPr lang="ko-KR" altLang="en-US" dirty="0"/>
                  <a:t>할 수 있음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ex) order</a:t>
                </a:r>
                <a:r>
                  <a:rPr lang="ko-KR" altLang="en-US" dirty="0"/>
                  <a:t>의 총 가격만 표시 할 경우</a:t>
                </a:r>
                <a:r>
                  <a:rPr lang="en-US" altLang="ko-KR" dirty="0"/>
                  <a:t>, attacker</a:t>
                </a:r>
                <a:r>
                  <a:rPr lang="ko-KR" altLang="en-US" dirty="0"/>
                  <a:t>가 같은 가격의 </a:t>
                </a:r>
                <a:r>
                  <a:rPr lang="en-US" altLang="ko-KR" dirty="0"/>
                  <a:t>order</a:t>
                </a:r>
                <a:r>
                  <a:rPr lang="ko-KR" altLang="en-US" dirty="0"/>
                  <a:t>를 만들어 </a:t>
                </a:r>
                <a:r>
                  <a:rPr lang="en-US" altLang="ko-KR" dirty="0"/>
                  <a:t>Victim</a:t>
                </a:r>
                <a:r>
                  <a:rPr lang="ko-KR" altLang="en-US" dirty="0"/>
                  <a:t>이 결제를 하게 만듦 혹은 </a:t>
                </a:r>
                <a:r>
                  <a:rPr lang="en-US" altLang="ko-KR" dirty="0"/>
                  <a:t>Victim</a:t>
                </a:r>
                <a:r>
                  <a:rPr lang="ko-KR" altLang="en-US" dirty="0"/>
                  <a:t>이 고른 같은 상품을 똑같이 골라 </a:t>
                </a:r>
                <a:r>
                  <a:rPr lang="en-US" altLang="ko-KR" dirty="0"/>
                  <a:t>order</a:t>
                </a:r>
                <a:r>
                  <a:rPr lang="ko-KR" altLang="en-US" dirty="0"/>
                  <a:t>를 만듦 </a:t>
                </a:r>
                <a:r>
                  <a:rPr lang="en-US" altLang="ko-KR" dirty="0"/>
                  <a:t>(Insecure Network</a:t>
                </a:r>
                <a:r>
                  <a:rPr lang="ko-KR" altLang="en-US" dirty="0"/>
                  <a:t>기 때문에 가능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Summary</a:t>
                </a:r>
              </a:p>
              <a:p>
                <a:pPr lvl="1"/>
                <a:r>
                  <a:rPr lang="en-US" altLang="ko-KR" dirty="0"/>
                  <a:t>MITM Attack</a:t>
                </a:r>
                <a:r>
                  <a:rPr lang="ko-KR" altLang="en-US" dirty="0"/>
                  <a:t> 가능한 이유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Insecure Network (Rule 5)</a:t>
                </a:r>
              </a:p>
              <a:p>
                <a:pPr lvl="2"/>
                <a:r>
                  <a:rPr lang="en-US" altLang="ko-KR" dirty="0"/>
                  <a:t>Does not display clear information about the payment order (Rule 3)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Attack</a:t>
                </a:r>
                <a:r>
                  <a:rPr lang="ko-KR" altLang="en-US" dirty="0"/>
                  <a:t>의 효과를 확장 할 수 있는 경우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TP-SDK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Verify </a:t>
                </a:r>
                <a:r>
                  <a:rPr lang="ko-KR" altLang="en-US" dirty="0"/>
                  <a:t>하지 않을 경우 </a:t>
                </a:r>
                <a:r>
                  <a:rPr lang="en-US" altLang="ko-KR" dirty="0"/>
                  <a:t>(Rule 4)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031836" cy="4664074"/>
              </a:xfrm>
              <a:blipFill>
                <a:blip r:embed="rId2"/>
                <a:stretch>
                  <a:fillRect l="-101" t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FAAC8D6-88BE-4338-8D6B-12AFEE8F70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35" y="2214233"/>
            <a:ext cx="5283865" cy="3303698"/>
          </a:xfrm>
        </p:spPr>
      </p:pic>
    </p:spTree>
    <p:extLst>
      <p:ext uri="{BB962C8B-B14F-4D97-AF65-F5344CB8AC3E}">
        <p14:creationId xmlns:p14="http://schemas.microsoft.com/office/powerpoint/2010/main" val="88207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UNAUTHORIZED QUERYING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5272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Merchant</a:t>
            </a:r>
            <a:r>
              <a:rPr lang="ko-KR" altLang="en-US" dirty="0"/>
              <a:t>의 </a:t>
            </a:r>
            <a:r>
              <a:rPr lang="en-US" altLang="ko-KR" dirty="0"/>
              <a:t>Rule 2 </a:t>
            </a:r>
            <a:r>
              <a:rPr lang="ko-KR" altLang="en-US" dirty="0"/>
              <a:t>위반</a:t>
            </a:r>
            <a:endParaRPr lang="en-US" altLang="ko-KR" dirty="0"/>
          </a:p>
          <a:p>
            <a:pPr lvl="1"/>
            <a:r>
              <a:rPr lang="en-US" altLang="ko-KR" dirty="0"/>
              <a:t>Rule 2: MA</a:t>
            </a:r>
            <a:r>
              <a:rPr lang="ko-KR" altLang="en-US" dirty="0"/>
              <a:t>에 </a:t>
            </a:r>
            <a:r>
              <a:rPr lang="en-US" altLang="ko-KR" dirty="0"/>
              <a:t>Private Key </a:t>
            </a:r>
            <a:r>
              <a:rPr lang="ko-KR" altLang="en-US" dirty="0"/>
              <a:t>등의 </a:t>
            </a:r>
            <a:r>
              <a:rPr lang="en-US" altLang="ko-KR" dirty="0"/>
              <a:t>Secret</a:t>
            </a:r>
            <a:r>
              <a:rPr lang="ko-KR" altLang="en-US" dirty="0"/>
              <a:t>이 있어서는 안된다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Attacker</a:t>
            </a:r>
            <a:r>
              <a:rPr lang="ko-KR" altLang="en-US" dirty="0"/>
              <a:t>에게 </a:t>
            </a:r>
            <a:r>
              <a:rPr lang="en-US" altLang="ko-KR" dirty="0"/>
              <a:t>KEY </a:t>
            </a:r>
            <a:r>
              <a:rPr lang="ko-KR" altLang="en-US" dirty="0"/>
              <a:t>유출</a:t>
            </a:r>
            <a:endParaRPr lang="en-US" altLang="ko-KR" dirty="0"/>
          </a:p>
          <a:p>
            <a:pPr lvl="1"/>
            <a:r>
              <a:rPr lang="en-US" altLang="ko-KR" dirty="0"/>
              <a:t>CS</a:t>
            </a:r>
            <a:r>
              <a:rPr lang="ko-KR" altLang="en-US" dirty="0"/>
              <a:t>에 기록된 모든 </a:t>
            </a:r>
            <a:r>
              <a:rPr lang="en-US" altLang="ko-KR" dirty="0"/>
              <a:t>transaction</a:t>
            </a:r>
            <a:r>
              <a:rPr lang="ko-KR" altLang="en-US" dirty="0"/>
              <a:t>에 대한 </a:t>
            </a:r>
            <a:r>
              <a:rPr lang="en-US" altLang="ko-KR" dirty="0"/>
              <a:t>query</a:t>
            </a:r>
            <a:r>
              <a:rPr lang="ko-KR" altLang="en-US" dirty="0"/>
              <a:t>를 허용하게 됨</a:t>
            </a:r>
            <a:endParaRPr lang="en-US" altLang="ko-KR" dirty="0"/>
          </a:p>
          <a:p>
            <a:pPr lvl="2"/>
            <a:r>
              <a:rPr lang="en-US" altLang="ko-KR" dirty="0"/>
              <a:t>Merchant</a:t>
            </a:r>
            <a:r>
              <a:rPr lang="ko-KR" altLang="en-US" dirty="0"/>
              <a:t>와 </a:t>
            </a:r>
            <a:r>
              <a:rPr lang="en-US" altLang="ko-KR" dirty="0"/>
              <a:t>Cashier </a:t>
            </a:r>
            <a:r>
              <a:rPr lang="ko-KR" altLang="en-US" dirty="0"/>
              <a:t>사이의 정보를 가져가게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</a:t>
            </a:r>
            <a:r>
              <a:rPr lang="ko-KR" altLang="en-US" dirty="0"/>
              <a:t>에 실수로 둔 </a:t>
            </a:r>
            <a:r>
              <a:rPr lang="en-US" altLang="ko-KR" dirty="0"/>
              <a:t>Secret (KEY) </a:t>
            </a:r>
            <a:r>
              <a:rPr lang="ko-KR" altLang="en-US" dirty="0"/>
              <a:t>노출로 </a:t>
            </a:r>
            <a:r>
              <a:rPr lang="en-US" altLang="ko-KR" dirty="0"/>
              <a:t>transaction </a:t>
            </a:r>
            <a:r>
              <a:rPr lang="ko-KR" altLang="en-US" dirty="0"/>
              <a:t>정보를 </a:t>
            </a:r>
            <a:r>
              <a:rPr lang="en-US" altLang="ko-KR" dirty="0"/>
              <a:t>query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8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3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in-app payment &amp; Process model of four Cashiers</a:t>
            </a:r>
          </a:p>
          <a:p>
            <a:endParaRPr lang="en-US" altLang="ko-KR" dirty="0"/>
          </a:p>
          <a:p>
            <a:r>
              <a:rPr lang="en-US" altLang="ko-KR" dirty="0"/>
              <a:t>Security Rules to follow</a:t>
            </a:r>
          </a:p>
          <a:p>
            <a:endParaRPr lang="en-US" altLang="ko-KR" dirty="0"/>
          </a:p>
          <a:p>
            <a:r>
              <a:rPr lang="en-US" altLang="ko-KR" dirty="0"/>
              <a:t>Possible Attack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TERMINOLOGY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TERMINOLOGY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Attack Vector</a:t>
            </a:r>
          </a:p>
          <a:p>
            <a:pPr lvl="1"/>
            <a:r>
              <a:rPr lang="en-US" altLang="ko-KR" dirty="0"/>
              <a:t>Attacker</a:t>
            </a:r>
            <a:r>
              <a:rPr lang="ko-KR" altLang="en-US" dirty="0"/>
              <a:t>가 공격을 하는 </a:t>
            </a:r>
            <a:r>
              <a:rPr lang="en-US" altLang="ko-KR" dirty="0"/>
              <a:t>path</a:t>
            </a:r>
            <a:r>
              <a:rPr lang="ko-KR" altLang="en-US" dirty="0"/>
              <a:t>나 </a:t>
            </a:r>
            <a:r>
              <a:rPr lang="en-US" altLang="ko-KR" dirty="0"/>
              <a:t>means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Adversary Model</a:t>
            </a:r>
          </a:p>
          <a:p>
            <a:pPr lvl="1"/>
            <a:r>
              <a:rPr lang="en-US" altLang="ko-KR" dirty="0"/>
              <a:t>Adversary (</a:t>
            </a:r>
            <a:r>
              <a:rPr lang="ko-KR" altLang="en-US" dirty="0"/>
              <a:t>공격자</a:t>
            </a:r>
            <a:r>
              <a:rPr lang="en-US" altLang="ko-KR" dirty="0"/>
              <a:t>)</a:t>
            </a:r>
            <a:r>
              <a:rPr lang="ko-KR" altLang="en-US" dirty="0"/>
              <a:t>의 형태</a:t>
            </a:r>
            <a:r>
              <a:rPr lang="en-US" altLang="ko-KR" dirty="0"/>
              <a:t> (Assumption)</a:t>
            </a:r>
          </a:p>
          <a:p>
            <a:endParaRPr lang="en-US" altLang="ko-KR" dirty="0"/>
          </a:p>
          <a:p>
            <a:r>
              <a:rPr lang="en-US" altLang="ko-KR" dirty="0"/>
              <a:t>ARP Spoof</a:t>
            </a:r>
          </a:p>
          <a:p>
            <a:pPr lvl="1"/>
            <a:r>
              <a:rPr lang="en-US" altLang="ko-KR" dirty="0"/>
              <a:t>ARP (</a:t>
            </a:r>
            <a:r>
              <a:rPr lang="ko-KR" altLang="en-US" dirty="0"/>
              <a:t>주소 결정 프로토콜</a:t>
            </a:r>
            <a:r>
              <a:rPr lang="en-US" altLang="ko-KR" dirty="0"/>
              <a:t>)</a:t>
            </a:r>
            <a:r>
              <a:rPr lang="ko-KR" altLang="en-US" dirty="0"/>
              <a:t>을 이용 상대방의 데이터 패킷을 중간에서 가로채는 </a:t>
            </a:r>
            <a:r>
              <a:rPr lang="en-US" altLang="ko-KR" dirty="0"/>
              <a:t>MITM </a:t>
            </a:r>
            <a:r>
              <a:rPr lang="ko-KR" altLang="en-US" dirty="0"/>
              <a:t>기법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Eavesdropping</a:t>
            </a:r>
          </a:p>
          <a:p>
            <a:pPr lvl="1"/>
            <a:r>
              <a:rPr lang="ko-KR" altLang="en-US" dirty="0"/>
              <a:t>도청</a:t>
            </a:r>
            <a:r>
              <a:rPr lang="en-US" altLang="ko-KR" dirty="0"/>
              <a:t>, merchant order request</a:t>
            </a:r>
            <a:r>
              <a:rPr lang="ko-KR" altLang="en-US" dirty="0"/>
              <a:t>를 </a:t>
            </a:r>
            <a:r>
              <a:rPr lang="en-US" altLang="ko-KR" dirty="0"/>
              <a:t>eavesdropping</a:t>
            </a:r>
            <a:r>
              <a:rPr lang="ko-KR" altLang="en-US" dirty="0"/>
              <a:t> 통해 다 알아내는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Detecting Flawed In-app Payments </a:t>
            </a:r>
            <a:r>
              <a:rPr lang="ko-KR" altLang="en-US" dirty="0"/>
              <a:t>등 논문 정리 마무리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비슷한 논문 있는지 찾기</a:t>
            </a:r>
            <a:endParaRPr lang="en-US" altLang="ko-KR" dirty="0"/>
          </a:p>
          <a:p>
            <a:pPr lvl="1"/>
            <a:r>
              <a:rPr lang="ko-KR" altLang="en-US" dirty="0"/>
              <a:t>있다면 정리 후 공부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 </a:t>
            </a:r>
            <a:r>
              <a:rPr lang="en-US" altLang="ko-KR" dirty="0"/>
              <a:t>Third-party in-app payment </a:t>
            </a:r>
            <a:r>
              <a:rPr lang="ko-KR" altLang="en-US" dirty="0"/>
              <a:t>조사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7736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Third Party in-app Payment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Mobile app convenience</a:t>
            </a:r>
          </a:p>
          <a:p>
            <a:pPr lvl="2"/>
            <a:r>
              <a:rPr lang="en-US" altLang="ko-KR" dirty="0"/>
              <a:t>Cashier, Merchant, Shopper</a:t>
            </a:r>
          </a:p>
          <a:p>
            <a:pPr lvl="2"/>
            <a:r>
              <a:rPr lang="en-US" altLang="ko-KR" dirty="0"/>
              <a:t>Shopper</a:t>
            </a:r>
            <a:r>
              <a:rPr lang="ko-KR" altLang="en-US" dirty="0"/>
              <a:t>는 </a:t>
            </a:r>
            <a:r>
              <a:rPr lang="en-US" altLang="ko-KR" dirty="0"/>
              <a:t>Merchant</a:t>
            </a:r>
            <a:r>
              <a:rPr lang="ko-KR" altLang="en-US" dirty="0"/>
              <a:t>에게 직접 </a:t>
            </a:r>
            <a:r>
              <a:rPr lang="en-US" altLang="ko-KR" dirty="0"/>
              <a:t>Pay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Cashier</a:t>
            </a:r>
            <a:r>
              <a:rPr lang="ko-KR" altLang="en-US" dirty="0"/>
              <a:t>는 </a:t>
            </a:r>
            <a:r>
              <a:rPr lang="en-US" altLang="ko-KR" dirty="0"/>
              <a:t>Merchant</a:t>
            </a:r>
            <a:r>
              <a:rPr lang="ko-KR" altLang="en-US" dirty="0"/>
              <a:t>와 </a:t>
            </a:r>
            <a:r>
              <a:rPr lang="en-US" altLang="ko-KR" dirty="0"/>
              <a:t>Shopper</a:t>
            </a:r>
            <a:r>
              <a:rPr lang="ko-KR" altLang="en-US" dirty="0"/>
              <a:t>에게 </a:t>
            </a:r>
            <a:r>
              <a:rPr lang="en-US" altLang="ko-KR" dirty="0"/>
              <a:t>trusted</a:t>
            </a:r>
          </a:p>
          <a:p>
            <a:pPr lvl="2"/>
            <a:r>
              <a:rPr lang="en-US" altLang="ko-KR" dirty="0"/>
              <a:t>Shopper</a:t>
            </a:r>
            <a:r>
              <a:rPr lang="ko-KR" altLang="en-US" dirty="0"/>
              <a:t>는 </a:t>
            </a:r>
            <a:r>
              <a:rPr lang="en-US" altLang="ko-KR" dirty="0"/>
              <a:t>Merchant</a:t>
            </a:r>
            <a:r>
              <a:rPr lang="ko-KR" altLang="en-US" dirty="0"/>
              <a:t>에게 </a:t>
            </a:r>
            <a:r>
              <a:rPr lang="en-US" altLang="ko-KR" dirty="0"/>
              <a:t>Directly financial info</a:t>
            </a:r>
            <a:r>
              <a:rPr lang="ko-KR" altLang="en-US" dirty="0"/>
              <a:t>를 줄 필요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문제점</a:t>
            </a:r>
            <a:endParaRPr lang="en-US" altLang="ko-KR" dirty="0"/>
          </a:p>
          <a:p>
            <a:pPr lvl="2"/>
            <a:r>
              <a:rPr lang="en-US" altLang="ko-KR" dirty="0"/>
              <a:t>In-App Payment</a:t>
            </a:r>
            <a:r>
              <a:rPr lang="ko-KR" altLang="en-US" dirty="0"/>
              <a:t>에 </a:t>
            </a:r>
            <a:r>
              <a:rPr lang="en-US" altLang="ko-KR" dirty="0"/>
              <a:t>implementing secure</a:t>
            </a:r>
            <a:r>
              <a:rPr lang="ko-KR" altLang="en-US" dirty="0"/>
              <a:t>가 쉽지 않음</a:t>
            </a:r>
            <a:endParaRPr lang="en-US" altLang="ko-KR" dirty="0"/>
          </a:p>
          <a:p>
            <a:pPr lvl="2"/>
            <a:r>
              <a:rPr lang="en-US" altLang="ko-KR" dirty="0"/>
              <a:t>App-developer</a:t>
            </a:r>
            <a:r>
              <a:rPr lang="ko-KR" altLang="en-US" dirty="0"/>
              <a:t>의 </a:t>
            </a:r>
            <a:r>
              <a:rPr lang="en-US" altLang="ko-KR" dirty="0"/>
              <a:t>misunderstanding</a:t>
            </a:r>
            <a:r>
              <a:rPr lang="ko-KR" altLang="en-US" dirty="0"/>
              <a:t>과 </a:t>
            </a:r>
            <a:r>
              <a:rPr lang="en-US" altLang="ko-KR" dirty="0"/>
              <a:t>improper designed service </a:t>
            </a:r>
            <a:r>
              <a:rPr lang="ko-KR" altLang="en-US" dirty="0"/>
              <a:t>때문에 </a:t>
            </a:r>
            <a:r>
              <a:rPr lang="en-US" altLang="ko-KR" dirty="0"/>
              <a:t>error-prone</a:t>
            </a:r>
          </a:p>
          <a:p>
            <a:pPr lvl="2"/>
            <a:r>
              <a:rPr lang="en-US" altLang="ko-KR" dirty="0"/>
              <a:t>(Cashier</a:t>
            </a:r>
            <a:r>
              <a:rPr lang="ko-KR" altLang="en-US" dirty="0"/>
              <a:t>가 제공하는</a:t>
            </a:r>
            <a:r>
              <a:rPr lang="en-US" altLang="ko-KR" dirty="0"/>
              <a:t>) Document</a:t>
            </a:r>
            <a:r>
              <a:rPr lang="ko-KR" altLang="en-US" dirty="0"/>
              <a:t>와 </a:t>
            </a:r>
            <a:r>
              <a:rPr lang="en-US" altLang="ko-KR" dirty="0"/>
              <a:t>Code Sample</a:t>
            </a:r>
            <a:r>
              <a:rPr lang="ko-KR" altLang="en-US" dirty="0"/>
              <a:t>들이 </a:t>
            </a:r>
            <a:r>
              <a:rPr lang="en-US" altLang="ko-KR" dirty="0"/>
              <a:t>ambiguous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7736" cy="46640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In this paper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World’s largest mobile payment market-China </a:t>
            </a:r>
          </a:p>
          <a:p>
            <a:pPr lvl="2"/>
            <a:r>
              <a:rPr lang="en-US" altLang="ko-KR" dirty="0"/>
              <a:t>Most apps support third-party in-app payments </a:t>
            </a:r>
            <a:r>
              <a:rPr lang="en-US" altLang="ko-KR" b="1" dirty="0"/>
              <a:t>only</a:t>
            </a:r>
          </a:p>
          <a:p>
            <a:pPr lvl="2"/>
            <a:r>
              <a:rPr lang="en-US" altLang="ko-KR" dirty="0"/>
              <a:t>In-app pay </a:t>
            </a:r>
            <a:r>
              <a:rPr lang="ko-KR" altLang="en-US" dirty="0"/>
              <a:t>뿐만 아니라 </a:t>
            </a:r>
            <a:r>
              <a:rPr lang="en-US" altLang="ko-KR" dirty="0"/>
              <a:t>investment, transfer </a:t>
            </a:r>
            <a:r>
              <a:rPr lang="ko-KR" altLang="en-US" dirty="0"/>
              <a:t>등도 많이 사용함</a:t>
            </a:r>
            <a:endParaRPr lang="en-US" altLang="ko-KR" dirty="0"/>
          </a:p>
          <a:p>
            <a:pPr lvl="2"/>
            <a:r>
              <a:rPr lang="en-US" altLang="ko-KR" dirty="0"/>
              <a:t>Once vulnerable, </a:t>
            </a:r>
            <a:r>
              <a:rPr lang="ko-KR" altLang="en-US" dirty="0"/>
              <a:t>모든 거래가 </a:t>
            </a:r>
            <a:r>
              <a:rPr lang="en-US" altLang="ko-KR" dirty="0"/>
              <a:t>severe security threat</a:t>
            </a:r>
            <a:r>
              <a:rPr lang="ko-KR" altLang="en-US" dirty="0"/>
              <a:t>을 겪음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(to answer)</a:t>
            </a:r>
          </a:p>
          <a:p>
            <a:pPr lvl="2"/>
            <a:r>
              <a:rPr lang="en-US" altLang="ko-KR" dirty="0"/>
              <a:t>in-app payment</a:t>
            </a:r>
            <a:r>
              <a:rPr lang="ko-KR" altLang="en-US" dirty="0"/>
              <a:t>를 </a:t>
            </a:r>
            <a:r>
              <a:rPr lang="en-US" altLang="ko-KR" dirty="0"/>
              <a:t>secure</a:t>
            </a:r>
            <a:r>
              <a:rPr lang="ko-KR" altLang="en-US" dirty="0"/>
              <a:t>하기 위해 어떤 것을 </a:t>
            </a:r>
            <a:r>
              <a:rPr lang="en-US" altLang="ko-KR" dirty="0"/>
              <a:t>implement</a:t>
            </a:r>
            <a:r>
              <a:rPr lang="ko-KR" altLang="en-US" dirty="0"/>
              <a:t>해야 하는가</a:t>
            </a:r>
            <a:endParaRPr lang="en-US" altLang="ko-KR" dirty="0"/>
          </a:p>
          <a:p>
            <a:pPr lvl="2"/>
            <a:r>
              <a:rPr lang="ko-KR" altLang="en-US" dirty="0"/>
              <a:t>어떠한 </a:t>
            </a:r>
            <a:r>
              <a:rPr lang="en-US" altLang="ko-KR" dirty="0"/>
              <a:t>attack</a:t>
            </a:r>
            <a:r>
              <a:rPr lang="ko-KR" altLang="en-US" dirty="0"/>
              <a:t>이 있을 수 있고 누가 </a:t>
            </a:r>
            <a:r>
              <a:rPr lang="en-US" altLang="ko-KR" dirty="0"/>
              <a:t>financial loss</a:t>
            </a:r>
            <a:r>
              <a:rPr lang="ko-KR" altLang="en-US" dirty="0"/>
              <a:t>를 겪는가</a:t>
            </a:r>
            <a:endParaRPr lang="en-US" altLang="ko-KR" dirty="0"/>
          </a:p>
          <a:p>
            <a:pPr lvl="2"/>
            <a:r>
              <a:rPr lang="en-US" altLang="ko-KR" dirty="0"/>
              <a:t>Insecure in-app payment</a:t>
            </a:r>
            <a:r>
              <a:rPr lang="ko-KR" altLang="en-US" dirty="0"/>
              <a:t>를 갖고 있는 </a:t>
            </a:r>
            <a:r>
              <a:rPr lang="en-US" altLang="ko-KR" dirty="0"/>
              <a:t>app</a:t>
            </a:r>
            <a:r>
              <a:rPr lang="ko-KR" altLang="en-US" dirty="0"/>
              <a:t>의 비율과 </a:t>
            </a:r>
            <a:r>
              <a:rPr lang="en-US" altLang="ko-KR" dirty="0"/>
              <a:t>detect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어떤 </a:t>
            </a:r>
            <a:r>
              <a:rPr lang="en-US" altLang="ko-KR" dirty="0"/>
              <a:t>factor</a:t>
            </a:r>
            <a:r>
              <a:rPr lang="ko-KR" altLang="en-US" dirty="0"/>
              <a:t>가 </a:t>
            </a:r>
            <a:r>
              <a:rPr lang="en-US" altLang="ko-KR" dirty="0"/>
              <a:t>insecure implementation</a:t>
            </a:r>
            <a:r>
              <a:rPr lang="ko-KR" altLang="en-US" dirty="0"/>
              <a:t>을 만드는가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n-US" altLang="ko-KR" dirty="0"/>
              <a:t>SDK</a:t>
            </a:r>
            <a:r>
              <a:rPr lang="ko-KR" altLang="en-US" dirty="0"/>
              <a:t>와 </a:t>
            </a:r>
            <a:r>
              <a:rPr lang="en-US" altLang="ko-KR" dirty="0"/>
              <a:t>app </a:t>
            </a:r>
            <a:r>
              <a:rPr lang="ko-KR" altLang="en-US" dirty="0"/>
              <a:t>분석으로 </a:t>
            </a:r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Security Rule </a:t>
            </a:r>
            <a:r>
              <a:rPr lang="ko-KR" altLang="en-US" dirty="0"/>
              <a:t>제시</a:t>
            </a:r>
            <a:endParaRPr lang="en-US" altLang="ko-KR" dirty="0"/>
          </a:p>
          <a:p>
            <a:pPr lvl="2"/>
            <a:r>
              <a:rPr lang="en-US" altLang="ko-KR" dirty="0"/>
              <a:t>Security Rule </a:t>
            </a:r>
            <a:r>
              <a:rPr lang="ko-KR" altLang="en-US" dirty="0"/>
              <a:t>위반시 일어날 수 있는 결과</a:t>
            </a:r>
            <a:r>
              <a:rPr lang="en-US" altLang="ko-KR" dirty="0"/>
              <a:t>(4</a:t>
            </a:r>
            <a:r>
              <a:rPr lang="ko-KR" altLang="en-US" dirty="0"/>
              <a:t>가지의 </a:t>
            </a:r>
            <a:r>
              <a:rPr lang="en-US" altLang="ko-KR" dirty="0"/>
              <a:t>attack</a:t>
            </a:r>
            <a:r>
              <a:rPr lang="ko-KR" altLang="en-US" dirty="0"/>
              <a:t> 제시로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IN-APP PAYMENT DEMYSTIFIED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Merchant App (MA)</a:t>
            </a:r>
          </a:p>
          <a:p>
            <a:pPr lvl="1"/>
            <a:r>
              <a:rPr lang="ko-KR" altLang="en-US" dirty="0"/>
              <a:t>판매자가 만든</a:t>
            </a:r>
            <a:r>
              <a:rPr lang="en-US" altLang="ko-KR" dirty="0"/>
              <a:t>, Shopper</a:t>
            </a:r>
            <a:r>
              <a:rPr lang="ko-KR" altLang="en-US" dirty="0"/>
              <a:t>가 </a:t>
            </a:r>
            <a:r>
              <a:rPr lang="en-US" altLang="ko-KR" dirty="0"/>
              <a:t>Shopping</a:t>
            </a:r>
            <a:r>
              <a:rPr lang="ko-KR" altLang="en-US" dirty="0"/>
              <a:t>을 진행하는 </a:t>
            </a:r>
            <a:r>
              <a:rPr lang="en-US" altLang="ko-KR" dirty="0"/>
              <a:t>App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Merchant Server (MS)</a:t>
            </a:r>
          </a:p>
          <a:p>
            <a:pPr lvl="1"/>
            <a:r>
              <a:rPr lang="en-US" altLang="ko-KR" dirty="0"/>
              <a:t>MA</a:t>
            </a:r>
            <a:r>
              <a:rPr lang="ko-KR" altLang="en-US" dirty="0"/>
              <a:t>와 </a:t>
            </a:r>
            <a:r>
              <a:rPr lang="en-US" altLang="ko-KR" dirty="0"/>
              <a:t>interact </a:t>
            </a:r>
            <a:r>
              <a:rPr lang="ko-KR" altLang="en-US" dirty="0"/>
              <a:t>하는 판매자가 만든 </a:t>
            </a:r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User info, </a:t>
            </a:r>
            <a:r>
              <a:rPr lang="ko-KR" altLang="en-US" dirty="0"/>
              <a:t>상품</a:t>
            </a:r>
            <a:r>
              <a:rPr lang="en-US" altLang="ko-KR" dirty="0"/>
              <a:t>, Order info </a:t>
            </a:r>
            <a:r>
              <a:rPr lang="ko-KR" altLang="en-US" dirty="0"/>
              <a:t>등의 정보를 </a:t>
            </a:r>
            <a:r>
              <a:rPr lang="en-US" altLang="ko-KR" dirty="0"/>
              <a:t>Database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Third-party Payment SDK (TP-SDK)</a:t>
            </a:r>
          </a:p>
          <a:p>
            <a:pPr lvl="1"/>
            <a:r>
              <a:rPr lang="en-US" altLang="ko-KR" dirty="0"/>
              <a:t>Third-party Cashier</a:t>
            </a:r>
            <a:r>
              <a:rPr lang="ko-KR" altLang="en-US" dirty="0"/>
              <a:t>가 </a:t>
            </a:r>
            <a:r>
              <a:rPr lang="en-US" altLang="ko-KR" dirty="0"/>
              <a:t>Release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TP-SDK</a:t>
            </a:r>
            <a:r>
              <a:rPr lang="ko-KR" altLang="en-US" dirty="0"/>
              <a:t>를 통합해 </a:t>
            </a:r>
            <a:r>
              <a:rPr lang="en-US" altLang="ko-KR" dirty="0"/>
              <a:t>MA</a:t>
            </a:r>
            <a:r>
              <a:rPr lang="ko-KR" altLang="en-US" dirty="0"/>
              <a:t>를 만듦</a:t>
            </a:r>
            <a:endParaRPr lang="en-US" altLang="ko-KR" dirty="0"/>
          </a:p>
          <a:p>
            <a:pPr lvl="1"/>
            <a:r>
              <a:rPr lang="en-US" altLang="ko-KR" dirty="0"/>
              <a:t>Checkout Process</a:t>
            </a:r>
            <a:r>
              <a:rPr lang="ko-KR" altLang="en-US" dirty="0"/>
              <a:t>에서 </a:t>
            </a:r>
            <a:r>
              <a:rPr lang="en-US" altLang="ko-KR" dirty="0"/>
              <a:t>User</a:t>
            </a:r>
            <a:r>
              <a:rPr lang="ko-KR" altLang="en-US" dirty="0"/>
              <a:t>는 </a:t>
            </a:r>
            <a:r>
              <a:rPr lang="en-US" altLang="ko-KR" dirty="0"/>
              <a:t>MA</a:t>
            </a:r>
            <a:r>
              <a:rPr lang="ko-KR" altLang="en-US" dirty="0"/>
              <a:t>에 있는 </a:t>
            </a:r>
            <a:r>
              <a:rPr lang="en-US" altLang="ko-KR" dirty="0"/>
              <a:t>third-party cashier</a:t>
            </a:r>
            <a:r>
              <a:rPr lang="ko-KR" altLang="en-US" dirty="0"/>
              <a:t>들 중 한 개를 선택 후 결제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en-US" altLang="ko-KR" dirty="0"/>
              <a:t>Cashier Server (CS)</a:t>
            </a:r>
          </a:p>
          <a:p>
            <a:pPr lvl="1"/>
            <a:r>
              <a:rPr lang="en-US" altLang="ko-KR" dirty="0"/>
              <a:t>Payment Information</a:t>
            </a:r>
            <a:r>
              <a:rPr lang="ko-KR" altLang="en-US" dirty="0"/>
              <a:t>과 </a:t>
            </a:r>
            <a:r>
              <a:rPr lang="en-US" altLang="ko-KR" dirty="0"/>
              <a:t>Status</a:t>
            </a:r>
            <a:r>
              <a:rPr lang="ko-KR" altLang="en-US" dirty="0"/>
              <a:t>를 기록</a:t>
            </a:r>
            <a:endParaRPr lang="en-US" altLang="ko-KR" dirty="0"/>
          </a:p>
          <a:p>
            <a:pPr lvl="1"/>
            <a:r>
              <a:rPr lang="en-US" altLang="ko-KR" dirty="0"/>
              <a:t>Complete payment information</a:t>
            </a:r>
            <a:r>
              <a:rPr lang="ko-KR" altLang="en-US" dirty="0"/>
              <a:t>이 </a:t>
            </a:r>
            <a:r>
              <a:rPr lang="en-US" altLang="ko-KR" dirty="0"/>
              <a:t>CS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664074"/>
          </a:xfrm>
        </p:spPr>
        <p:txBody>
          <a:bodyPr/>
          <a:lstStyle/>
          <a:p>
            <a:r>
              <a:rPr lang="en-US" altLang="ko-KR" dirty="0"/>
              <a:t>Four popular cashiers in research targets</a:t>
            </a:r>
          </a:p>
          <a:p>
            <a:pPr lvl="1"/>
            <a:r>
              <a:rPr lang="en-US" altLang="ko-KR" dirty="0" err="1"/>
              <a:t>WexPay</a:t>
            </a:r>
            <a:r>
              <a:rPr lang="en-US" altLang="ko-KR" dirty="0"/>
              <a:t> (</a:t>
            </a:r>
            <a:r>
              <a:rPr lang="en-US" altLang="ko-KR" dirty="0" err="1"/>
              <a:t>Wechat</a:t>
            </a:r>
            <a:r>
              <a:rPr lang="en-US" altLang="ko-KR" dirty="0"/>
              <a:t> wallet)</a:t>
            </a:r>
          </a:p>
          <a:p>
            <a:pPr lvl="1"/>
            <a:r>
              <a:rPr lang="en-US" altLang="ko-KR" dirty="0" err="1"/>
              <a:t>AliPay</a:t>
            </a:r>
            <a:r>
              <a:rPr lang="en-US" altLang="ko-KR" dirty="0"/>
              <a:t> (Alipay wallet)</a:t>
            </a:r>
          </a:p>
          <a:p>
            <a:pPr lvl="1"/>
            <a:r>
              <a:rPr lang="en-US" altLang="ko-KR" dirty="0" err="1"/>
              <a:t>UniPay</a:t>
            </a:r>
            <a:r>
              <a:rPr lang="en-US" altLang="ko-KR" dirty="0"/>
              <a:t> (</a:t>
            </a:r>
            <a:r>
              <a:rPr lang="en-US" altLang="ko-KR" dirty="0" err="1"/>
              <a:t>Unionpay</a:t>
            </a:r>
            <a:r>
              <a:rPr lang="en-US" altLang="ko-KR" dirty="0"/>
              <a:t> wallet)</a:t>
            </a:r>
          </a:p>
          <a:p>
            <a:pPr lvl="1"/>
            <a:r>
              <a:rPr lang="en-US" altLang="ko-KR" dirty="0" err="1"/>
              <a:t>BadPay</a:t>
            </a:r>
            <a:r>
              <a:rPr lang="en-US" altLang="ko-KR" dirty="0"/>
              <a:t> (Baidu wallet)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두 개의 다른 </a:t>
            </a:r>
            <a:r>
              <a:rPr lang="en-US" altLang="ko-KR" dirty="0"/>
              <a:t>Model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r>
              <a:rPr lang="en-US" altLang="ko-KR" dirty="0"/>
              <a:t>Model I (</a:t>
            </a:r>
            <a:r>
              <a:rPr lang="en-US" altLang="ko-KR" dirty="0" err="1"/>
              <a:t>WexPay</a:t>
            </a:r>
            <a:r>
              <a:rPr lang="en-US" altLang="ko-KR" dirty="0"/>
              <a:t>, </a:t>
            </a:r>
            <a:r>
              <a:rPr lang="en-US" altLang="ko-KR" dirty="0" err="1"/>
              <a:t>UniPay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Model II (</a:t>
            </a:r>
            <a:r>
              <a:rPr lang="en-US" altLang="ko-KR" dirty="0" err="1"/>
              <a:t>AliPay</a:t>
            </a:r>
            <a:r>
              <a:rPr lang="en-US" altLang="ko-KR" dirty="0"/>
              <a:t>, </a:t>
            </a:r>
            <a:r>
              <a:rPr lang="en-US" altLang="ko-KR" dirty="0" err="1"/>
              <a:t>BadPay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B4FB53-535C-4FE3-B873-EE6CD076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3" y="404812"/>
            <a:ext cx="46577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3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APP PAYMENT PROCESS MODEL I #1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972503" cy="466407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1.  MA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commodity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cashier </a:t>
                </a:r>
                <a:r>
                  <a:rPr lang="ko-KR" altLang="en-US" dirty="0"/>
                  <a:t>선택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보냄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Merchant</a:t>
                </a:r>
                <a:r>
                  <a:rPr lang="ko-KR" altLang="en-US" dirty="0"/>
                  <a:t>와 관련한 정보만 갖고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2. MS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을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생성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는 </a:t>
                </a:r>
                <a:r>
                  <a:rPr lang="en-US" altLang="ko-KR" dirty="0"/>
                  <a:t>order ID, merchant ID,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total amount, notify URL </a:t>
                </a:r>
                <a:r>
                  <a:rPr lang="ko-KR" altLang="en-US" dirty="0"/>
                  <a:t>주소 등의 </a:t>
                </a:r>
                <a:r>
                  <a:rPr lang="en-US" altLang="ko-KR" dirty="0"/>
                  <a:t>payment information</a:t>
                </a:r>
                <a:r>
                  <a:rPr lang="ko-KR" altLang="en-US" dirty="0"/>
                  <a:t>을 가지고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3. CS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payment information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database</a:t>
                </a:r>
                <a:r>
                  <a:rPr lang="ko-KR" altLang="en-US" dirty="0"/>
                  <a:t>에 저장 후 </a:t>
                </a:r>
                <a:r>
                  <a:rPr lang="en-US" altLang="ko-KR" dirty="0"/>
                  <a:t>transaction number</a:t>
                </a:r>
                <a:r>
                  <a:rPr lang="ko-KR" altLang="en-US" dirty="0"/>
                  <a:t>를 갖고 있는 서명된 </a:t>
                </a:r>
                <a:r>
                  <a:rPr lang="en-US" altLang="ko-KR" i="1" dirty="0"/>
                  <a:t>TN</a:t>
                </a:r>
                <a:r>
                  <a:rPr lang="ko-KR" altLang="en-US" dirty="0"/>
                  <a:t>을 보냄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4. MS</a:t>
                </a:r>
                <a:r>
                  <a:rPr lang="ko-KR" altLang="en-US" dirty="0"/>
                  <a:t>가 </a:t>
                </a:r>
                <a:r>
                  <a:rPr lang="en-US" altLang="ko-KR" i="1" dirty="0"/>
                  <a:t>TN</a:t>
                </a:r>
                <a:r>
                  <a:rPr lang="ko-KR" altLang="en-US" dirty="0"/>
                  <a:t>을 받고 </a:t>
                </a:r>
                <a:r>
                  <a:rPr lang="en-US" altLang="ko-KR" dirty="0"/>
                  <a:t>Verify </a:t>
                </a:r>
                <a:r>
                  <a:rPr lang="ko-KR" altLang="en-US" dirty="0"/>
                  <a:t>한 후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에게 </a:t>
                </a:r>
                <a:r>
                  <a:rPr lang="en-US" altLang="ko-KR" i="1" dirty="0"/>
                  <a:t>TN</a:t>
                </a:r>
                <a:r>
                  <a:rPr lang="ko-KR" altLang="en-US" dirty="0"/>
                  <a:t>을 서명하고 보냄</a:t>
                </a:r>
                <a:endParaRPr lang="en-US" altLang="ko-KR" i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972503" cy="4664074"/>
              </a:xfrm>
              <a:blipFill>
                <a:blip r:embed="rId2"/>
                <a:stretch>
                  <a:fillRect l="-714" t="-1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566754B-80F0-4F1C-8553-C4D7E18F4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3" y="1790375"/>
            <a:ext cx="4543097" cy="3713714"/>
          </a:xfrm>
        </p:spPr>
      </p:pic>
    </p:spTree>
    <p:extLst>
      <p:ext uri="{BB962C8B-B14F-4D97-AF65-F5344CB8AC3E}">
        <p14:creationId xmlns:p14="http://schemas.microsoft.com/office/powerpoint/2010/main" val="3739280004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4088</TotalTime>
  <Words>1833</Words>
  <Application>Microsoft Office PowerPoint</Application>
  <PresentationFormat>와이드스크린</PresentationFormat>
  <Paragraphs>301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Inconsolata</vt:lpstr>
      <vt:lpstr>맑은 고딕</vt:lpstr>
      <vt:lpstr>Amaranth</vt:lpstr>
      <vt:lpstr>Arial</vt:lpstr>
      <vt:lpstr>Britannic Bold</vt:lpstr>
      <vt:lpstr>Calibri</vt:lpstr>
      <vt:lpstr>Cambria Math</vt:lpstr>
      <vt:lpstr>Wingdings</vt:lpstr>
      <vt:lpstr>HIT템플릿</vt:lpstr>
      <vt:lpstr>Finding Flawed Implementations of Third-party In-app Payment in Android Apps</vt:lpstr>
      <vt:lpstr>Contents</vt:lpstr>
      <vt:lpstr>INTRODUCTION</vt:lpstr>
      <vt:lpstr>INTRODUCTION #1</vt:lpstr>
      <vt:lpstr>INTRODUCTION #2</vt:lpstr>
      <vt:lpstr>IN-APP PAYMENT DEMYSTIFIED</vt:lpstr>
      <vt:lpstr>DEFINITION</vt:lpstr>
      <vt:lpstr>PAYMENT PROCESS</vt:lpstr>
      <vt:lpstr>IN APP PAYMENT PROCESS MODEL I #1</vt:lpstr>
      <vt:lpstr>IN APP PAYMENT PROCESS MODEL I #2</vt:lpstr>
      <vt:lpstr>IN APP PAYMENT PROCESS MODEL II</vt:lpstr>
      <vt:lpstr>MODEL I &amp; MODEL II</vt:lpstr>
      <vt:lpstr>SECURITY ANALYSIS</vt:lpstr>
      <vt:lpstr>ADVERSARY MODEL</vt:lpstr>
      <vt:lpstr>SECURITY RULES</vt:lpstr>
      <vt:lpstr>ORDER TAMPERING ATTACK #1</vt:lpstr>
      <vt:lpstr>ORDER TAMPERING ATTACK #2</vt:lpstr>
      <vt:lpstr>NOTIFICATION FORGING #1</vt:lpstr>
      <vt:lpstr>NOTIFICATION FORGING #2</vt:lpstr>
      <vt:lpstr>ORDER SUBSTITUTING #1</vt:lpstr>
      <vt:lpstr>ORDER SUBSTITUTING #2</vt:lpstr>
      <vt:lpstr>UNAUTHORIZED QUERYING</vt:lpstr>
      <vt:lpstr>CONCLUSION</vt:lpstr>
      <vt:lpstr>CONCLUSION</vt:lpstr>
      <vt:lpstr>BRIEF TERMINOLOGY</vt:lpstr>
      <vt:lpstr>BRIEF TERMINOLOGY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Dongchan Oh</cp:lastModifiedBy>
  <cp:revision>231</cp:revision>
  <cp:lastPrinted>2016-11-28T00:53:03Z</cp:lastPrinted>
  <dcterms:created xsi:type="dcterms:W3CDTF">2019-03-02T03:50:50Z</dcterms:created>
  <dcterms:modified xsi:type="dcterms:W3CDTF">2019-05-23T20:05:30Z</dcterms:modified>
</cp:coreProperties>
</file>