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356" r:id="rId2"/>
    <p:sldId id="396" r:id="rId3"/>
    <p:sldId id="397" r:id="rId4"/>
    <p:sldId id="375" r:id="rId5"/>
    <p:sldId id="376" r:id="rId6"/>
    <p:sldId id="418" r:id="rId7"/>
    <p:sldId id="393" r:id="rId8"/>
    <p:sldId id="419" r:id="rId9"/>
    <p:sldId id="420" r:id="rId10"/>
    <p:sldId id="421" r:id="rId11"/>
    <p:sldId id="422" r:id="rId12"/>
    <p:sldId id="423" r:id="rId13"/>
    <p:sldId id="424" r:id="rId14"/>
    <p:sldId id="425" r:id="rId15"/>
    <p:sldId id="426" r:id="rId16"/>
    <p:sldId id="415" r:id="rId17"/>
    <p:sldId id="392" r:id="rId18"/>
    <p:sldId id="417" r:id="rId19"/>
    <p:sldId id="395" r:id="rId20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FF"/>
    <a:srgbClr val="F2A36E"/>
    <a:srgbClr val="B14AFF"/>
    <a:srgbClr val="E2F1D9"/>
    <a:srgbClr val="DDB0FF"/>
    <a:srgbClr val="99E3FF"/>
    <a:srgbClr val="FCE5D6"/>
    <a:srgbClr val="FFF2CD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87685" autoAdjust="0"/>
  </p:normalViewPr>
  <p:slideViewPr>
    <p:cSldViewPr snapToGrid="0">
      <p:cViewPr varScale="1">
        <p:scale>
          <a:sx n="59" d="100"/>
          <a:sy n="59" d="100"/>
        </p:scale>
        <p:origin x="84" y="9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5" d="100"/>
          <a:sy n="105" d="100"/>
        </p:scale>
        <p:origin x="3798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47680-5B45-4075-8EF5-A6499484B3D5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6DFC2-323F-45CF-9F5E-8362F361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85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7BC75996-6902-45E1-91B2-84002FE0FDDD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AC3B06DF-F96A-40D8-B2BA-ACB7EF148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953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55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89159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FC75D92-90CE-4ED3-9A36-29DFB1E6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5" indent="0" algn="ctr"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36752D-E743-417C-AA3D-C4867B0831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29638-28F1-429D-B96F-29A3DE77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3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354157"/>
            <a:ext cx="3932237" cy="2140168"/>
          </a:xfrm>
        </p:spPr>
        <p:txBody>
          <a:bodyPr anchor="b">
            <a:noAutofit/>
          </a:bodyPr>
          <a:lstStyle>
            <a:lvl1pPr>
              <a:defRPr sz="36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67299" y="282035"/>
            <a:ext cx="6232071" cy="6439444"/>
          </a:xfrm>
        </p:spPr>
        <p:txBody>
          <a:bodyPr>
            <a:normAutofit/>
          </a:bodyPr>
          <a:lstStyle>
            <a:lvl1pPr marL="274320" indent="-27432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600" b="0" i="0">
                <a:latin typeface="Inconsolata" charset="0"/>
                <a:ea typeface="Inconsolata" charset="0"/>
                <a:cs typeface="Inconsolata" charset="0"/>
              </a:defRPr>
            </a:lvl1pPr>
            <a:lvl2pPr marL="868663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400"/>
            </a:lvl2pPr>
            <a:lvl3pPr marL="1371577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000"/>
            </a:lvl3pPr>
            <a:lvl4pPr marL="1714466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4pPr>
            <a:lvl5pPr marL="2171655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C2E13-3E7E-4858-A5B5-96DC1B7F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3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867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5919FEB-34C0-4CD6-8D87-7CE7256E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6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8317D3A-2C28-428C-8029-888C2331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1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1839736"/>
            <a:ext cx="10515600" cy="212725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838200" y="4079526"/>
            <a:ext cx="10515600" cy="22768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3F3952C-1F6F-4440-BACA-D30BFC57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4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814761"/>
            <a:ext cx="10515600" cy="127489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B1D98C-954C-4A69-BF52-0C2C152D38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CB238B-A39E-42C3-B3CA-157593E608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735936" y="6401936"/>
            <a:ext cx="432000" cy="432000"/>
          </a:xfrm>
        </p:spPr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588258-A43D-4701-96C4-813AE59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3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2983782-6221-4FC9-9AB5-B3775786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778399"/>
            <a:ext cx="5157787" cy="648001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latin typeface="+mj-lt"/>
                <a:ea typeface="+mj-ea"/>
                <a:cs typeface="SirinStencil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2" y="1778399"/>
            <a:ext cx="5183188" cy="648001"/>
          </a:xfrm>
        </p:spPr>
        <p:txBody>
          <a:bodyPr anchor="ctr">
            <a:normAutofit/>
          </a:bodyPr>
          <a:lstStyle>
            <a:lvl1pPr marL="0" indent="0">
              <a:buNone/>
              <a:defRPr lang="en-US" altLang="ko-KR" sz="2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Monoton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70CB61E-C532-4868-B329-DFE0C035EE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4387507-0A0F-45DF-B18B-B04E1A3D12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4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B24C6-B087-41BF-B76C-1A64355CD2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9ADE4-37AE-4A4A-845F-13BB6A16F7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4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723471" y="6388585"/>
            <a:ext cx="430429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en-US" sz="1200" b="1" smtClean="0">
                <a:solidFill>
                  <a:schemeClr val="bg1"/>
                </a:solidFill>
              </a:defRPr>
            </a:lvl1pPr>
          </a:lstStyle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7C893-BEF0-4B92-9D42-FC12B73C8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68" y="6524949"/>
            <a:ext cx="1553349" cy="2956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Hacker’s In </a:t>
            </a:r>
            <a:r>
              <a:rPr lang="en-US" altLang="ko-KR" dirty="0" err="1"/>
              <a:t>inTrusion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594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1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000" b="0" kern="1200" spc="100" baseline="0">
          <a:solidFill>
            <a:schemeClr val="tx1"/>
          </a:solidFill>
          <a:latin typeface="+mj-lt"/>
          <a:ea typeface="+mj-ea"/>
          <a:cs typeface="Bungee Shade" charset="0"/>
        </a:defRPr>
      </a:lvl1pPr>
    </p:titleStyle>
    <p:bodyStyle>
      <a:lvl1pPr marL="274320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FF3300"/>
        </a:buClr>
        <a:buFont typeface="Arial" panose="020B0604020202020204" pitchFamily="34" charset="0"/>
        <a:buChar char="•"/>
        <a:defRPr sz="2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1pPr>
      <a:lvl2pPr marL="685783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50"/>
        </a:buClr>
        <a:buFont typeface="Wingdings" panose="05000000000000000000" pitchFamily="2" charset="2"/>
        <a:buChar char=""/>
        <a:defRPr sz="2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2pPr>
      <a:lvl3pPr marL="1142971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F0"/>
        </a:buClr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3pPr>
      <a:lvl4pPr marL="1600160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4pPr>
      <a:lvl5pPr marL="2057349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800" dirty="0"/>
              <a:t>Finding Flawed Implementations of Third-party In-app Payment in Android Apps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June 7, 2019</a:t>
            </a:r>
          </a:p>
          <a:p>
            <a:r>
              <a:rPr lang="en-US" altLang="ko-KR" dirty="0"/>
              <a:t>Dong Chan Oh</a:t>
            </a: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9959CD62-A208-49E6-9E2D-F55BA548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41536C86-635D-4986-AEAC-DE43C90A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5E1D3-6351-49F6-8009-C326D318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 LEAKAGE #3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164C6B-B957-436A-A659-0F25D69D5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0" cy="4664074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r>
              <a:rPr lang="en-US" altLang="ko-KR" dirty="0"/>
              <a:t>Alipay</a:t>
            </a:r>
            <a:r>
              <a:rPr lang="ko-KR" altLang="en-US" dirty="0"/>
              <a:t>는 </a:t>
            </a:r>
            <a:r>
              <a:rPr lang="en-US" altLang="ko-KR" dirty="0"/>
              <a:t>RSA Private Key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/>
            <a:r>
              <a:rPr lang="en-US" altLang="ko-KR" dirty="0"/>
              <a:t>MI</a:t>
            </a:r>
            <a:r>
              <a:rPr lang="ko-KR" altLang="en-US" dirty="0"/>
              <a:t>라는 </a:t>
            </a:r>
            <a:r>
              <a:rPr lang="en-US" altLang="ko-KR" dirty="0"/>
              <a:t>prefix </a:t>
            </a:r>
            <a:r>
              <a:rPr lang="ko-KR" altLang="en-US" dirty="0"/>
              <a:t>를 가진 </a:t>
            </a:r>
            <a:r>
              <a:rPr lang="en-US" altLang="ko-KR" dirty="0"/>
              <a:t>300byte(!)</a:t>
            </a:r>
            <a:r>
              <a:rPr lang="ko-KR" altLang="en-US" dirty="0"/>
              <a:t>의 </a:t>
            </a:r>
            <a:r>
              <a:rPr lang="en-US" altLang="ko-KR" dirty="0"/>
              <a:t>Key</a:t>
            </a:r>
          </a:p>
          <a:p>
            <a:pPr lvl="1"/>
            <a:r>
              <a:rPr lang="en-US" altLang="ko-KR" dirty="0"/>
              <a:t>MA</a:t>
            </a:r>
            <a:r>
              <a:rPr lang="ko-KR" altLang="en-US" dirty="0"/>
              <a:t>에서도 동일한 </a:t>
            </a:r>
            <a:r>
              <a:rPr lang="en-US" altLang="ko-KR" dirty="0"/>
              <a:t>Key</a:t>
            </a:r>
            <a:r>
              <a:rPr lang="ko-KR" altLang="en-US" dirty="0"/>
              <a:t>를 가지고 있을 수 있으므로 이를 노림</a:t>
            </a:r>
            <a:r>
              <a:rPr lang="en-US" altLang="ko-KR" dirty="0"/>
              <a:t>(Rule 2 </a:t>
            </a:r>
            <a:r>
              <a:rPr lang="ko-KR" altLang="en-US" dirty="0"/>
              <a:t>위반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MA</a:t>
            </a:r>
            <a:r>
              <a:rPr lang="ko-KR" altLang="en-US" dirty="0"/>
              <a:t>에서 </a:t>
            </a:r>
            <a:r>
              <a:rPr lang="en-US" altLang="ko-KR" dirty="0" err="1"/>
              <a:t>ali</a:t>
            </a:r>
            <a:r>
              <a:rPr lang="ko-KR" altLang="en-US" dirty="0"/>
              <a:t> </a:t>
            </a:r>
            <a:r>
              <a:rPr lang="en-US" altLang="ko-KR" dirty="0"/>
              <a:t>or </a:t>
            </a:r>
            <a:r>
              <a:rPr lang="en-US" altLang="ko-KR" dirty="0" err="1"/>
              <a:t>alipay</a:t>
            </a:r>
            <a:r>
              <a:rPr lang="ko-KR" altLang="en-US" dirty="0"/>
              <a:t>로 시작하는 변수를 찾음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Cross reference searching</a:t>
            </a:r>
            <a:r>
              <a:rPr lang="ko-KR" altLang="en-US" dirty="0"/>
              <a:t>을 이용 </a:t>
            </a:r>
            <a:r>
              <a:rPr lang="en-US" altLang="ko-KR" dirty="0"/>
              <a:t>candidate certificate</a:t>
            </a:r>
            <a:r>
              <a:rPr lang="ko-KR" altLang="en-US" dirty="0"/>
              <a:t>와 맞는 </a:t>
            </a:r>
            <a:r>
              <a:rPr lang="en-US" altLang="ko-KR" dirty="0"/>
              <a:t>Java Class</a:t>
            </a:r>
            <a:r>
              <a:rPr lang="ko-KR" altLang="en-US" dirty="0"/>
              <a:t>를 찾음</a:t>
            </a:r>
            <a:endParaRPr lang="en-US" altLang="ko-KR" dirty="0"/>
          </a:p>
          <a:p>
            <a:pPr lvl="1"/>
            <a:r>
              <a:rPr lang="ko-KR" altLang="en-US" dirty="0"/>
              <a:t>예를 들어</a:t>
            </a:r>
            <a:r>
              <a:rPr lang="en-US" altLang="ko-KR" dirty="0"/>
              <a:t>, “&amp;service=</a:t>
            </a:r>
            <a:r>
              <a:rPr lang="en-US" altLang="ko-KR" dirty="0" err="1"/>
              <a:t>mobile.securitypay.pay</a:t>
            </a:r>
            <a:r>
              <a:rPr lang="en-US" altLang="ko-KR" dirty="0"/>
              <a:t>” </a:t>
            </a:r>
            <a:r>
              <a:rPr lang="ko-KR" altLang="en-US" dirty="0"/>
              <a:t>처럼 찾기 쉬운 형태의 </a:t>
            </a:r>
            <a:r>
              <a:rPr lang="en-US" altLang="ko-KR" dirty="0"/>
              <a:t>string</a:t>
            </a:r>
            <a:r>
              <a:rPr lang="ko-KR" altLang="en-US" dirty="0"/>
              <a:t>을 가지고 있을 것임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CA9BA6-B5EC-4D6F-9E1A-CE498899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F1AF7-91BB-4258-A0D9-59F36489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50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5E1D3-6351-49F6-8009-C326D318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INCOMPLETE PROMT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164C6B-B957-436A-A659-0F25D69D5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0" cy="4664074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r>
              <a:rPr lang="en-US" altLang="ko-KR" dirty="0"/>
              <a:t>Rule3, </a:t>
            </a:r>
            <a:r>
              <a:rPr lang="en-US" altLang="ko-KR" b="1" dirty="0"/>
              <a:t>TP-SDK</a:t>
            </a:r>
            <a:r>
              <a:rPr lang="ko-KR" altLang="en-US" b="1" dirty="0"/>
              <a:t>는 </a:t>
            </a:r>
            <a:r>
              <a:rPr lang="en-US" altLang="ko-KR" b="1" dirty="0"/>
              <a:t>User</a:t>
            </a:r>
            <a:r>
              <a:rPr lang="ko-KR" altLang="en-US" b="1" dirty="0"/>
              <a:t>에게 </a:t>
            </a:r>
            <a:r>
              <a:rPr lang="en-US" altLang="ko-KR" b="1" dirty="0"/>
              <a:t>Payment Order</a:t>
            </a:r>
            <a:r>
              <a:rPr lang="ko-KR" altLang="en-US" b="1" dirty="0"/>
              <a:t>에 대한 상세한 정보를 </a:t>
            </a:r>
            <a:r>
              <a:rPr lang="en-US" altLang="ko-KR" b="1" dirty="0"/>
              <a:t>Inform </a:t>
            </a:r>
            <a:r>
              <a:rPr lang="ko-KR" altLang="en-US" b="1" dirty="0"/>
              <a:t>해야 한다</a:t>
            </a:r>
            <a:r>
              <a:rPr lang="en-US" altLang="ko-KR" b="1" dirty="0"/>
              <a:t>. </a:t>
            </a:r>
            <a:r>
              <a:rPr lang="ko-KR" altLang="en-US" dirty="0"/>
              <a:t>위반 시  즉</a:t>
            </a:r>
            <a:r>
              <a:rPr lang="en-US" altLang="ko-KR" dirty="0"/>
              <a:t>, User</a:t>
            </a:r>
            <a:r>
              <a:rPr lang="ko-KR" altLang="en-US" dirty="0"/>
              <a:t>에게 결제 정보를 제대로 </a:t>
            </a:r>
            <a:r>
              <a:rPr lang="en-US" altLang="ko-KR" dirty="0"/>
              <a:t>Inform</a:t>
            </a:r>
            <a:r>
              <a:rPr lang="ko-KR" altLang="en-US" dirty="0"/>
              <a:t>하지 않을 경우 </a:t>
            </a:r>
            <a:r>
              <a:rPr lang="en-US" altLang="ko-KR" dirty="0"/>
              <a:t>User</a:t>
            </a:r>
            <a:r>
              <a:rPr lang="ko-KR" altLang="en-US" dirty="0"/>
              <a:t>는 본인이 구매하지 않은 것을 결제 할 수 있음</a:t>
            </a:r>
            <a:r>
              <a:rPr lang="en-US" altLang="ko-KR" dirty="0"/>
              <a:t>(Order Substituting Attack) 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TP-SDK </a:t>
            </a:r>
            <a:r>
              <a:rPr lang="ko-KR" altLang="en-US" dirty="0"/>
              <a:t>가 다음의 해당하는 정보를 표시하지 않을 경우 </a:t>
            </a:r>
            <a:r>
              <a:rPr lang="en-US" altLang="ko-KR" dirty="0"/>
              <a:t>Flaw</a:t>
            </a:r>
            <a:r>
              <a:rPr lang="ko-KR" altLang="en-US" dirty="0"/>
              <a:t>라고 판단</a:t>
            </a:r>
            <a:endParaRPr lang="en-US" altLang="ko-KR" dirty="0"/>
          </a:p>
          <a:p>
            <a:pPr lvl="1"/>
            <a:r>
              <a:rPr lang="en-US" altLang="ko-KR" dirty="0"/>
              <a:t>I) Merchant</a:t>
            </a:r>
            <a:r>
              <a:rPr lang="ko-KR" altLang="en-US" dirty="0"/>
              <a:t>와 </a:t>
            </a:r>
            <a:r>
              <a:rPr lang="en-US" altLang="ko-KR" dirty="0"/>
              <a:t>Cashier </a:t>
            </a:r>
            <a:r>
              <a:rPr lang="ko-KR" altLang="en-US" dirty="0"/>
              <a:t>둘 다에 유일한 </a:t>
            </a:r>
            <a:r>
              <a:rPr lang="en-US" altLang="ko-KR" dirty="0"/>
              <a:t>Order</a:t>
            </a:r>
            <a:r>
              <a:rPr lang="ko-KR" altLang="en-US" dirty="0"/>
              <a:t>임을 표시하는 </a:t>
            </a:r>
            <a:r>
              <a:rPr lang="en-US" altLang="ko-KR" dirty="0"/>
              <a:t>Payment Order ID</a:t>
            </a:r>
          </a:p>
          <a:p>
            <a:pPr lvl="1"/>
            <a:r>
              <a:rPr lang="en-US" altLang="ko-KR" dirty="0"/>
              <a:t>II) User</a:t>
            </a:r>
            <a:r>
              <a:rPr lang="ko-KR" altLang="en-US" dirty="0"/>
              <a:t>가 지불예정인 상품이나 </a:t>
            </a:r>
            <a:r>
              <a:rPr lang="en-US" altLang="ko-KR" dirty="0"/>
              <a:t>Service</a:t>
            </a:r>
          </a:p>
          <a:p>
            <a:pPr lvl="1"/>
            <a:r>
              <a:rPr lang="en-US" altLang="ko-KR" dirty="0"/>
              <a:t>III)</a:t>
            </a:r>
            <a:r>
              <a:rPr lang="ko-KR" altLang="en-US" dirty="0"/>
              <a:t> </a:t>
            </a:r>
            <a:r>
              <a:rPr lang="en-US" altLang="ko-KR" dirty="0"/>
              <a:t>Merchant</a:t>
            </a:r>
            <a:r>
              <a:rPr lang="ko-KR" altLang="en-US" dirty="0"/>
              <a:t> </a:t>
            </a:r>
            <a:r>
              <a:rPr lang="en-US" altLang="ko-KR" dirty="0"/>
              <a:t>app</a:t>
            </a:r>
            <a:r>
              <a:rPr lang="ko-KR" altLang="en-US" dirty="0"/>
              <a:t>에서 </a:t>
            </a:r>
            <a:r>
              <a:rPr lang="en-US" altLang="ko-KR" dirty="0"/>
              <a:t>Order</a:t>
            </a:r>
            <a:r>
              <a:rPr lang="ko-KR" altLang="en-US" dirty="0"/>
              <a:t>에 속한 </a:t>
            </a:r>
            <a:r>
              <a:rPr lang="en-US" altLang="ko-KR" dirty="0"/>
              <a:t>User</a:t>
            </a:r>
          </a:p>
          <a:p>
            <a:pPr lvl="1"/>
            <a:r>
              <a:rPr lang="en-US" altLang="ko-KR" dirty="0"/>
              <a:t>IV) Order</a:t>
            </a:r>
            <a:r>
              <a:rPr lang="ko-KR" altLang="en-US" dirty="0"/>
              <a:t>에 속한 </a:t>
            </a:r>
            <a:r>
              <a:rPr lang="en-US" altLang="ko-KR" dirty="0"/>
              <a:t>Merchant</a:t>
            </a:r>
          </a:p>
          <a:p>
            <a:pPr lvl="1"/>
            <a:r>
              <a:rPr lang="en-US" altLang="ko-KR" dirty="0"/>
              <a:t>V) </a:t>
            </a:r>
            <a:r>
              <a:rPr lang="ko-KR" altLang="en-US" dirty="0"/>
              <a:t>결제의 총 결제 금액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CA9BA6-B5EC-4D6F-9E1A-CE498899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F1AF7-91BB-4258-A0D9-59F36489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43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5E1D3-6351-49F6-8009-C326D318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TRANSACTION VERIFICATION MISSING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B164C6B-B957-436A-A659-0F25D69D58D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10515600" cy="4664074"/>
              </a:xfrm>
            </p:spPr>
            <p:txBody>
              <a:bodyPr>
                <a:normAutofit/>
              </a:bodyPr>
              <a:lstStyle/>
              <a:p>
                <a:pPr lvl="1"/>
                <a:endParaRPr lang="en-US" altLang="ko-KR" dirty="0"/>
              </a:p>
              <a:p>
                <a:r>
                  <a:rPr lang="en-US" altLang="ko-KR" dirty="0"/>
                  <a:t>Rule 4, </a:t>
                </a:r>
                <a:r>
                  <a:rPr lang="en-US" altLang="ko-KR" b="1" dirty="0"/>
                  <a:t> TP-SDK</a:t>
                </a:r>
                <a:r>
                  <a:rPr lang="ko-KR" altLang="en-US" b="1" dirty="0"/>
                  <a:t>는 </a:t>
                </a:r>
                <a:r>
                  <a:rPr lang="en-US" altLang="ko-KR" b="1" dirty="0"/>
                  <a:t>MA</a:t>
                </a:r>
                <a:r>
                  <a:rPr lang="ko-KR" altLang="en-US" b="1" dirty="0"/>
                  <a:t>에 속한 </a:t>
                </a:r>
                <a:r>
                  <a:rPr lang="en-US" altLang="ko-KR" b="1" dirty="0"/>
                  <a:t>transaction</a:t>
                </a:r>
                <a:r>
                  <a:rPr lang="ko-KR" altLang="en-US" b="1" dirty="0"/>
                  <a:t>을 </a:t>
                </a:r>
                <a:r>
                  <a:rPr lang="en-US" altLang="ko-KR" b="1" dirty="0"/>
                  <a:t>Verify</a:t>
                </a:r>
                <a:r>
                  <a:rPr lang="ko-KR" altLang="en-US" b="1" dirty="0"/>
                  <a:t>해야 한다</a:t>
                </a:r>
                <a:r>
                  <a:rPr lang="en-US" altLang="ko-KR" b="1" dirty="0"/>
                  <a:t> </a:t>
                </a:r>
                <a:r>
                  <a:rPr lang="ko-KR" altLang="en-US" dirty="0"/>
                  <a:t>위반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지키지 않을 경우 </a:t>
                </a:r>
                <a:r>
                  <a:rPr lang="en-US" altLang="ko-KR" dirty="0"/>
                  <a:t>malicious merchant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Order Substituting attack</a:t>
                </a:r>
                <a:r>
                  <a:rPr lang="ko-KR" altLang="en-US" dirty="0"/>
                  <a:t>으로 </a:t>
                </a:r>
                <a:r>
                  <a:rPr lang="en-US" altLang="ko-KR" dirty="0"/>
                  <a:t>user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Money </a:t>
                </a:r>
                <a:r>
                  <a:rPr lang="ko-KR" altLang="en-US" dirty="0"/>
                  <a:t>갈취 가능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TP-SDK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MA</a:t>
                </a:r>
                <a:r>
                  <a:rPr lang="ko-KR" altLang="en-US" dirty="0"/>
                  <a:t>에 속하지 않은 </a:t>
                </a:r>
                <a:r>
                  <a:rPr lang="en-US" altLang="ko-KR" dirty="0"/>
                  <a:t>payment order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accept </a:t>
                </a:r>
                <a:r>
                  <a:rPr lang="ko-KR" altLang="en-US" dirty="0"/>
                  <a:t>여부를 확인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Normal MA</a:t>
                </a:r>
                <a:r>
                  <a:rPr lang="ko-KR" altLang="en-US" dirty="0"/>
                  <a:t>로 </a:t>
                </a:r>
                <a:r>
                  <a:rPr lang="en-US" altLang="ko-KR" dirty="0"/>
                  <a:t>Order </a:t>
                </a:r>
                <a:r>
                  <a:rPr lang="ko-KR" altLang="en-US" dirty="0"/>
                  <a:t>생성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𝑜𝑟𝑑𝑒𝑟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𝑇𝑁</m:t>
                    </m:r>
                  </m:oMath>
                </a14:m>
                <a:r>
                  <a:rPr lang="ko-KR" altLang="en-US" dirty="0"/>
                  <a:t> 를 </a:t>
                </a:r>
                <a:r>
                  <a:rPr lang="en-US" altLang="ko-KR" dirty="0"/>
                  <a:t>MS</a:t>
                </a:r>
                <a:r>
                  <a:rPr lang="ko-KR" altLang="en-US" dirty="0"/>
                  <a:t>에서 가로채 다른 </a:t>
                </a:r>
                <a:r>
                  <a:rPr lang="en-US" altLang="ko-KR" dirty="0"/>
                  <a:t>MA</a:t>
                </a:r>
                <a:r>
                  <a:rPr lang="ko-KR" altLang="en-US" dirty="0"/>
                  <a:t>가 만든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𝑜𝑟𝑑𝑒𝑟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𝑇𝑁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로 바꿈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이 바뀐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𝑜𝑟𝑑𝑒𝑟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𝑇𝑁</m:t>
                    </m:r>
                  </m:oMath>
                </a14:m>
                <a:r>
                  <a:rPr lang="ko-KR" altLang="en-US" dirty="0"/>
                  <a:t> 가 </a:t>
                </a:r>
                <a:r>
                  <a:rPr lang="en-US" altLang="ko-KR" dirty="0"/>
                  <a:t>TP-SDK</a:t>
                </a:r>
                <a:r>
                  <a:rPr lang="ko-KR" altLang="en-US" dirty="0"/>
                  <a:t>에 의해 승인되는지 확인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승인 된다면 </a:t>
                </a:r>
                <a:r>
                  <a:rPr lang="en-US" altLang="ko-KR" dirty="0"/>
                  <a:t>Rule 4</a:t>
                </a:r>
                <a:r>
                  <a:rPr lang="ko-KR" altLang="en-US" dirty="0"/>
                  <a:t>를 위반한 </a:t>
                </a:r>
                <a:r>
                  <a:rPr lang="en-US" altLang="ko-KR" dirty="0"/>
                  <a:t>Flaw </a:t>
                </a:r>
                <a:r>
                  <a:rPr lang="ko-KR" altLang="en-US" dirty="0"/>
                  <a:t>확인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B164C6B-B957-436A-A659-0F25D69D58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10515600" cy="4664074"/>
              </a:xfrm>
              <a:blipFill>
                <a:blip r:embed="rId2"/>
                <a:stretch>
                  <a:fillRect l="-4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CA9BA6-B5EC-4D6F-9E1A-CE498899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F1AF7-91BB-4258-A0D9-59F36489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756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5E1D3-6351-49F6-8009-C326D318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INSECURE COMMUNICATION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B164C6B-B957-436A-A659-0F25D69D58D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10515600" cy="4664074"/>
              </a:xfrm>
            </p:spPr>
            <p:txBody>
              <a:bodyPr>
                <a:normAutofit lnSpcReduction="10000"/>
              </a:bodyPr>
              <a:lstStyle/>
              <a:p>
                <a:pPr lvl="1"/>
                <a:endParaRPr lang="en-US" altLang="ko-KR" dirty="0"/>
              </a:p>
              <a:p>
                <a:r>
                  <a:rPr lang="en-US" altLang="ko-KR" dirty="0"/>
                  <a:t>Rule 5, </a:t>
                </a:r>
                <a:r>
                  <a:rPr lang="en-US" altLang="ko-KR" b="1" dirty="0"/>
                  <a:t>Client</a:t>
                </a:r>
                <a:r>
                  <a:rPr lang="ko-KR" altLang="en-US" b="1" dirty="0"/>
                  <a:t>와 </a:t>
                </a:r>
                <a:r>
                  <a:rPr lang="en-US" altLang="ko-KR" b="1" dirty="0"/>
                  <a:t>Server</a:t>
                </a:r>
                <a:r>
                  <a:rPr lang="ko-KR" altLang="en-US" b="1" dirty="0"/>
                  <a:t>는 항상 </a:t>
                </a:r>
                <a:r>
                  <a:rPr lang="en-US" altLang="ko-KR" b="1" dirty="0"/>
                  <a:t>Secure Network Connection</a:t>
                </a:r>
                <a:r>
                  <a:rPr lang="ko-KR" altLang="en-US" b="1" dirty="0"/>
                  <a:t>을 사용해야 한다</a:t>
                </a:r>
                <a:r>
                  <a:rPr lang="en-US" altLang="ko-KR" b="1" dirty="0"/>
                  <a:t> </a:t>
                </a:r>
                <a:r>
                  <a:rPr lang="ko-KR" altLang="en-US" dirty="0"/>
                  <a:t>위반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Insecure Network </a:t>
                </a:r>
                <a:r>
                  <a:rPr lang="ko-KR" altLang="en-US" dirty="0"/>
                  <a:t>일 경우 </a:t>
                </a:r>
                <a:r>
                  <a:rPr lang="en-US" altLang="ko-KR" dirty="0"/>
                  <a:t>intercept, eavesdrop </a:t>
                </a:r>
                <a:r>
                  <a:rPr lang="ko-KR" altLang="en-US" dirty="0"/>
                  <a:t>등의 공격이 가능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TP-SDK</a:t>
                </a:r>
                <a:r>
                  <a:rPr lang="ko-KR" altLang="en-US" dirty="0"/>
                  <a:t>는 많은 </a:t>
                </a:r>
                <a:r>
                  <a:rPr lang="en-US" altLang="ko-KR" dirty="0"/>
                  <a:t>app</a:t>
                </a:r>
                <a:r>
                  <a:rPr lang="ko-KR" altLang="en-US" dirty="0"/>
                  <a:t>에 의해 사용되기 때문에 취약점이 많음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MA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TP-SDK</a:t>
                </a:r>
                <a:r>
                  <a:rPr lang="ko-KR" altLang="en-US" dirty="0"/>
                  <a:t> 의 </a:t>
                </a:r>
                <a:r>
                  <a:rPr lang="en-US" altLang="ko-KR" dirty="0"/>
                  <a:t>Communication Network</a:t>
                </a:r>
                <a:r>
                  <a:rPr lang="ko-KR" altLang="en-US" dirty="0"/>
                  <a:t>의 경우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HTTP </a:t>
                </a:r>
                <a:r>
                  <a:rPr lang="ko-KR" altLang="en-US" dirty="0"/>
                  <a:t>연결을 사용할 경우 </a:t>
                </a:r>
                <a:r>
                  <a:rPr lang="en-US" altLang="ko-KR" dirty="0"/>
                  <a:t>insecure</a:t>
                </a:r>
                <a:r>
                  <a:rPr lang="ko-KR" altLang="en-US" dirty="0"/>
                  <a:t>로 간주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HTTPS </a:t>
                </a:r>
                <a:r>
                  <a:rPr lang="ko-KR" altLang="en-US" dirty="0"/>
                  <a:t>연결을 사용했을 경우 </a:t>
                </a:r>
                <a:r>
                  <a:rPr lang="en-US" altLang="ko-KR" dirty="0"/>
                  <a:t>SSL/TLS</a:t>
                </a:r>
                <a:r>
                  <a:rPr lang="ko-KR" altLang="en-US" dirty="0"/>
                  <a:t>가 적절히 확인되는지 검사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TP-SDK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Private Protocol Communicating</a:t>
                </a:r>
                <a:r>
                  <a:rPr lang="ko-KR" altLang="en-US" dirty="0"/>
                  <a:t>을 사용한다면 추가적으로 그 </a:t>
                </a:r>
                <a:r>
                  <a:rPr lang="en-US" altLang="ko-KR" dirty="0"/>
                  <a:t>protocol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security</a:t>
                </a:r>
                <a:r>
                  <a:rPr lang="ko-KR" altLang="en-US" dirty="0"/>
                  <a:t>를 검사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MA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MS </a:t>
                </a:r>
                <a:r>
                  <a:rPr lang="ko-KR" altLang="en-US" dirty="0"/>
                  <a:t>간의 </a:t>
                </a:r>
                <a:r>
                  <a:rPr lang="en-US" altLang="ko-KR" dirty="0"/>
                  <a:t>Communication</a:t>
                </a:r>
                <a:r>
                  <a:rPr lang="ko-KR" altLang="en-US" dirty="0"/>
                  <a:t>의 경우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MS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MA</a:t>
                </a:r>
                <a:r>
                  <a:rPr lang="ko-KR" altLang="en-US" dirty="0"/>
                  <a:t>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𝑜𝑟𝑑𝑒𝑟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𝑇𝑁</m:t>
                    </m:r>
                  </m:oMath>
                </a14:m>
                <a:r>
                  <a:rPr lang="ko-KR" altLang="en-US" dirty="0"/>
                  <a:t> 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보내는 순간이 </a:t>
                </a:r>
                <a:r>
                  <a:rPr lang="en-US" altLang="ko-KR" dirty="0"/>
                  <a:t>Secure </a:t>
                </a:r>
                <a:r>
                  <a:rPr lang="ko-KR" altLang="en-US" dirty="0"/>
                  <a:t>한지 확인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B164C6B-B957-436A-A659-0F25D69D58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10515600" cy="4664074"/>
              </a:xfrm>
              <a:blipFill>
                <a:blip r:embed="rId2"/>
                <a:stretch>
                  <a:fillRect l="-4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CA9BA6-B5EC-4D6F-9E1A-CE498899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F1AF7-91BB-4258-A0D9-59F36489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94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5E1D3-6351-49F6-8009-C326D318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NOTIFIED PAYMENT CONFIRMATION MISSING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164C6B-B957-436A-A659-0F25D69D5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0" cy="4664074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r>
              <a:rPr lang="en-US" altLang="ko-KR" dirty="0"/>
              <a:t>Rule 7, </a:t>
            </a:r>
            <a:r>
              <a:rPr lang="en-US" altLang="ko-KR" b="1" dirty="0"/>
              <a:t>MS</a:t>
            </a:r>
            <a:r>
              <a:rPr lang="ko-KR" altLang="en-US" b="1" dirty="0"/>
              <a:t>는 </a:t>
            </a:r>
            <a:r>
              <a:rPr lang="en-US" altLang="ko-KR" b="1" dirty="0"/>
              <a:t>notified</a:t>
            </a:r>
            <a:r>
              <a:rPr lang="ko-KR" altLang="en-US" b="1" dirty="0"/>
              <a:t> </a:t>
            </a:r>
            <a:r>
              <a:rPr lang="en-US" altLang="ko-KR" b="1" dirty="0"/>
              <a:t>payment</a:t>
            </a:r>
            <a:r>
              <a:rPr lang="ko-KR" altLang="en-US" b="1" dirty="0"/>
              <a:t>의 </a:t>
            </a:r>
            <a:r>
              <a:rPr lang="en-US" altLang="ko-KR" b="1" dirty="0"/>
              <a:t>detail</a:t>
            </a:r>
            <a:r>
              <a:rPr lang="ko-KR" altLang="en-US" b="1" dirty="0"/>
              <a:t>을 확인하기 위해 </a:t>
            </a:r>
            <a:r>
              <a:rPr lang="en-US" altLang="ko-KR" b="1" dirty="0"/>
              <a:t>extra query</a:t>
            </a:r>
            <a:r>
              <a:rPr lang="ko-KR" altLang="en-US" b="1" dirty="0"/>
              <a:t>를 만들어야 한다</a:t>
            </a:r>
            <a:r>
              <a:rPr lang="en-US" altLang="ko-KR" b="1" dirty="0"/>
              <a:t> </a:t>
            </a:r>
            <a:r>
              <a:rPr lang="ko-KR" altLang="en-US" dirty="0"/>
              <a:t>위반</a:t>
            </a:r>
            <a:r>
              <a:rPr lang="en-US" altLang="ko-KR" dirty="0"/>
              <a:t> (</a:t>
            </a:r>
            <a:r>
              <a:rPr lang="ko-KR" altLang="en-US" dirty="0"/>
              <a:t>논문에서는 </a:t>
            </a:r>
            <a:r>
              <a:rPr lang="en-US" altLang="ko-KR" dirty="0"/>
              <a:t>Rule 6 </a:t>
            </a:r>
            <a:r>
              <a:rPr lang="ko-KR" altLang="en-US" dirty="0"/>
              <a:t>위반이라 했는데 이는 </a:t>
            </a:r>
            <a:r>
              <a:rPr lang="en-US" altLang="ko-KR" dirty="0"/>
              <a:t>Rule 7</a:t>
            </a:r>
            <a:r>
              <a:rPr lang="ko-KR" altLang="en-US" dirty="0"/>
              <a:t>임</a:t>
            </a:r>
            <a:r>
              <a:rPr lang="en-US" altLang="ko-KR" dirty="0"/>
              <a:t>.</a:t>
            </a:r>
            <a:r>
              <a:rPr lang="ko-KR" altLang="en-US" dirty="0"/>
              <a:t> 밑의 </a:t>
            </a:r>
            <a:r>
              <a:rPr lang="en-US" altLang="ko-KR" dirty="0"/>
              <a:t>Signature Validation Missing </a:t>
            </a:r>
            <a:r>
              <a:rPr lang="ko-KR" altLang="en-US" dirty="0"/>
              <a:t>이랑 바뀐 듯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MS</a:t>
            </a:r>
            <a:r>
              <a:rPr lang="ko-KR" altLang="en-US" dirty="0"/>
              <a:t>에 적용되는 내용이므로 </a:t>
            </a:r>
            <a:r>
              <a:rPr lang="en-US" altLang="ko-KR" dirty="0"/>
              <a:t>indirect detection</a:t>
            </a:r>
            <a:r>
              <a:rPr lang="ko-KR" altLang="en-US" dirty="0"/>
              <a:t> 접근만 가능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To detect</a:t>
            </a:r>
          </a:p>
          <a:p>
            <a:pPr lvl="1"/>
            <a:r>
              <a:rPr lang="en-US" altLang="ko-KR" dirty="0"/>
              <a:t>Legal signature</a:t>
            </a:r>
            <a:r>
              <a:rPr lang="ko-KR" altLang="en-US" dirty="0"/>
              <a:t>를 가지고 </a:t>
            </a:r>
            <a:r>
              <a:rPr lang="en-US" altLang="ko-KR" dirty="0"/>
              <a:t>order </a:t>
            </a:r>
            <a:r>
              <a:rPr lang="ko-KR" altLang="en-US" dirty="0"/>
              <a:t>정보를 </a:t>
            </a:r>
            <a:r>
              <a:rPr lang="en-US" altLang="ko-KR" dirty="0"/>
              <a:t>tamper</a:t>
            </a:r>
            <a:r>
              <a:rPr lang="ko-KR" altLang="en-US" dirty="0"/>
              <a:t> 하는 시도를 함</a:t>
            </a:r>
            <a:endParaRPr lang="en-US" altLang="ko-KR" dirty="0"/>
          </a:p>
          <a:p>
            <a:pPr lvl="1"/>
            <a:r>
              <a:rPr lang="en-US" altLang="ko-KR" dirty="0"/>
              <a:t>MS</a:t>
            </a:r>
            <a:r>
              <a:rPr lang="ko-KR" altLang="en-US" dirty="0"/>
              <a:t>가 </a:t>
            </a:r>
            <a:r>
              <a:rPr lang="en-US" altLang="ko-KR" dirty="0"/>
              <a:t>payment order</a:t>
            </a:r>
            <a:r>
              <a:rPr lang="ko-KR" altLang="en-US" dirty="0"/>
              <a:t>를 승인하고 아무런 문제 없이 물품을 보낼 경우</a:t>
            </a:r>
            <a:r>
              <a:rPr lang="en-US" altLang="ko-KR" dirty="0"/>
              <a:t>, MS</a:t>
            </a:r>
            <a:r>
              <a:rPr lang="ko-KR" altLang="en-US" dirty="0"/>
              <a:t>가 </a:t>
            </a:r>
            <a:r>
              <a:rPr lang="en-US" altLang="ko-KR" dirty="0"/>
              <a:t>extra query </a:t>
            </a:r>
            <a:r>
              <a:rPr lang="ko-KR" altLang="en-US" dirty="0"/>
              <a:t>등을 통해 </a:t>
            </a:r>
            <a:r>
              <a:rPr lang="en-US" altLang="ko-KR" dirty="0"/>
              <a:t>re-confirm</a:t>
            </a:r>
            <a:r>
              <a:rPr lang="ko-KR" altLang="en-US" dirty="0"/>
              <a:t>을 하지 않는 다는 것을 증명하게 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CA9BA6-B5EC-4D6F-9E1A-CE498899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F1AF7-91BB-4258-A0D9-59F36489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87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5E1D3-6351-49F6-8009-C326D318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SIGNATURE VALIDATION MISSING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164C6B-B957-436A-A659-0F25D69D5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0" cy="4664074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r>
              <a:rPr lang="en-US" altLang="ko-KR" dirty="0"/>
              <a:t>Rule 6, </a:t>
            </a:r>
            <a:r>
              <a:rPr lang="ko-KR" altLang="en-US" b="1" dirty="0"/>
              <a:t>받은 </a:t>
            </a:r>
            <a:r>
              <a:rPr lang="en-US" altLang="ko-KR" b="1" dirty="0"/>
              <a:t>Message</a:t>
            </a:r>
            <a:r>
              <a:rPr lang="ko-KR" altLang="en-US" b="1" dirty="0"/>
              <a:t>의 </a:t>
            </a:r>
            <a:r>
              <a:rPr lang="en-US" altLang="ko-KR" b="1" dirty="0"/>
              <a:t>Signature</a:t>
            </a:r>
            <a:r>
              <a:rPr lang="ko-KR" altLang="en-US" b="1" dirty="0"/>
              <a:t>를 항상 </a:t>
            </a:r>
            <a:r>
              <a:rPr lang="en-US" altLang="ko-KR" b="1" dirty="0"/>
              <a:t>Verify</a:t>
            </a:r>
            <a:r>
              <a:rPr lang="ko-KR" altLang="en-US" b="1" dirty="0"/>
              <a:t> 한다 </a:t>
            </a:r>
            <a:r>
              <a:rPr lang="ko-KR" altLang="en-US" dirty="0"/>
              <a:t>위반</a:t>
            </a:r>
            <a:r>
              <a:rPr lang="en-US" altLang="ko-KR" dirty="0"/>
              <a:t> (</a:t>
            </a:r>
            <a:r>
              <a:rPr lang="ko-KR" altLang="en-US" dirty="0"/>
              <a:t>논문에서는 </a:t>
            </a:r>
            <a:r>
              <a:rPr lang="en-US" altLang="ko-KR" dirty="0"/>
              <a:t>Rule 7 </a:t>
            </a:r>
            <a:r>
              <a:rPr lang="ko-KR" altLang="en-US" dirty="0"/>
              <a:t>위반이라 했는데 이는 </a:t>
            </a:r>
            <a:r>
              <a:rPr lang="en-US" altLang="ko-KR" dirty="0"/>
              <a:t>Rule 6</a:t>
            </a:r>
            <a:r>
              <a:rPr lang="ko-KR" altLang="en-US" dirty="0"/>
              <a:t>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이를 지키지 않을 경우 </a:t>
            </a:r>
            <a:r>
              <a:rPr lang="en-US" altLang="ko-KR" dirty="0"/>
              <a:t>incorrect signature</a:t>
            </a:r>
            <a:r>
              <a:rPr lang="ko-KR" altLang="en-US" dirty="0"/>
              <a:t>를 가진 </a:t>
            </a:r>
            <a:r>
              <a:rPr lang="en-US" altLang="ko-KR" dirty="0"/>
              <a:t>message </a:t>
            </a:r>
            <a:r>
              <a:rPr lang="ko-KR" altLang="en-US" dirty="0"/>
              <a:t>또한 </a:t>
            </a:r>
            <a:r>
              <a:rPr lang="en-US" altLang="ko-KR" dirty="0"/>
              <a:t>accept </a:t>
            </a:r>
            <a:r>
              <a:rPr lang="ko-KR" altLang="en-US" dirty="0"/>
              <a:t>될 것임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To detect</a:t>
            </a:r>
          </a:p>
          <a:p>
            <a:pPr lvl="1"/>
            <a:r>
              <a:rPr lang="en-US" altLang="ko-KR" dirty="0"/>
              <a:t>Order</a:t>
            </a:r>
            <a:r>
              <a:rPr lang="ko-KR" altLang="en-US" dirty="0"/>
              <a:t>를 하고 실제로 </a:t>
            </a:r>
            <a:r>
              <a:rPr lang="en-US" altLang="ko-KR" dirty="0"/>
              <a:t>Pay</a:t>
            </a:r>
            <a:r>
              <a:rPr lang="ko-KR" altLang="en-US" dirty="0"/>
              <a:t>는 하지 않음</a:t>
            </a:r>
            <a:endParaRPr lang="en-US" altLang="ko-KR" dirty="0"/>
          </a:p>
          <a:p>
            <a:pPr lvl="1"/>
            <a:r>
              <a:rPr lang="en-US" altLang="ko-KR" dirty="0"/>
              <a:t>MS</a:t>
            </a:r>
            <a:r>
              <a:rPr lang="ko-KR" altLang="en-US" dirty="0"/>
              <a:t>에게 </a:t>
            </a:r>
            <a:r>
              <a:rPr lang="en-US" altLang="ko-KR" dirty="0"/>
              <a:t>order notification </a:t>
            </a:r>
            <a:r>
              <a:rPr lang="ko-KR" altLang="en-US" dirty="0"/>
              <a:t>을 </a:t>
            </a:r>
            <a:r>
              <a:rPr lang="en-US" altLang="ko-KR" dirty="0"/>
              <a:t>incorrect signature</a:t>
            </a:r>
            <a:r>
              <a:rPr lang="ko-KR" altLang="en-US" dirty="0"/>
              <a:t>로 서명하여 보냄</a:t>
            </a:r>
            <a:endParaRPr lang="en-US" altLang="ko-KR" dirty="0"/>
          </a:p>
          <a:p>
            <a:pPr lvl="1"/>
            <a:r>
              <a:rPr lang="en-US" altLang="ko-KR" dirty="0"/>
              <a:t>Merchant</a:t>
            </a:r>
            <a:r>
              <a:rPr lang="ko-KR" altLang="en-US" dirty="0"/>
              <a:t>가 </a:t>
            </a:r>
            <a:r>
              <a:rPr lang="en-US" altLang="ko-KR" dirty="0"/>
              <a:t>Payment order</a:t>
            </a:r>
            <a:r>
              <a:rPr lang="ko-KR" altLang="en-US" dirty="0"/>
              <a:t>를 </a:t>
            </a:r>
            <a:r>
              <a:rPr lang="en-US" altLang="ko-KR" dirty="0"/>
              <a:t>accept </a:t>
            </a:r>
            <a:r>
              <a:rPr lang="ko-KR" altLang="en-US" dirty="0"/>
              <a:t>할 경우</a:t>
            </a:r>
            <a:r>
              <a:rPr lang="en-US" altLang="ko-KR" dirty="0"/>
              <a:t>, signature</a:t>
            </a:r>
            <a:r>
              <a:rPr lang="ko-KR" altLang="en-US" dirty="0"/>
              <a:t>를 제대로 확인하지 않은</a:t>
            </a:r>
            <a:r>
              <a:rPr lang="en-US" altLang="ko-KR" dirty="0"/>
              <a:t>, Rule 6</a:t>
            </a:r>
            <a:r>
              <a:rPr lang="ko-KR" altLang="en-US" dirty="0"/>
              <a:t>을 위반하고 있음을 확인 가능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CA9BA6-B5EC-4D6F-9E1A-CE498899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F1AF7-91BB-4258-A0D9-59F36489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729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CE756CF-05D4-4E44-A1A7-ECECF6127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234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6D17E-3C45-4929-A0ED-EC6998B3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61123-293E-4410-B64D-C9E0FF406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Detect Flawed In-app Payments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4EA2F9-8752-43CA-8834-A95D5A8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2D347-BB42-4B85-9C77-61818700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36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CE756CF-05D4-4E44-A1A7-ECECF6127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694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6D17E-3C45-4929-A0ED-EC6998B3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</a:t>
            </a:r>
            <a:r>
              <a:rPr lang="ko-KR" altLang="en-US" dirty="0"/>
              <a:t> </a:t>
            </a:r>
            <a:r>
              <a:rPr lang="en-US" altLang="ko-KR" dirty="0"/>
              <a:t>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61123-293E-4410-B64D-C9E0FF406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관련 비슷한 논문 있는지 찾기</a:t>
            </a:r>
            <a:endParaRPr lang="en-US" altLang="ko-KR" dirty="0"/>
          </a:p>
          <a:p>
            <a:pPr lvl="1"/>
            <a:r>
              <a:rPr lang="ko-KR" altLang="en-US" dirty="0"/>
              <a:t>있다면 정리 후 공부 시작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국내 </a:t>
            </a:r>
            <a:r>
              <a:rPr lang="en-US" altLang="ko-KR" dirty="0"/>
              <a:t>Third-party in-app payment </a:t>
            </a:r>
            <a:r>
              <a:rPr lang="ko-KR" altLang="en-US" dirty="0"/>
              <a:t>조사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4EA2F9-8752-43CA-8834-A95D5A8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2D347-BB42-4B85-9C77-61818700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1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39DF7-E8C5-4B6E-813D-7073D81BE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</a:t>
            </a:r>
            <a:r>
              <a:rPr lang="en-US" altLang="ko-KR" dirty="0"/>
              <a:t> 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85AE9-BBDD-41D7-B447-30A7603FC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in-app payment &amp; Process model of four Cashiers</a:t>
            </a:r>
          </a:p>
          <a:p>
            <a:endParaRPr lang="en-US" altLang="ko-KR" dirty="0"/>
          </a:p>
          <a:p>
            <a:r>
              <a:rPr lang="en-US" altLang="ko-KR" dirty="0"/>
              <a:t>Security Rules to follow</a:t>
            </a:r>
          </a:p>
          <a:p>
            <a:endParaRPr lang="en-US" altLang="ko-KR" dirty="0"/>
          </a:p>
          <a:p>
            <a:r>
              <a:rPr lang="en-US" altLang="ko-KR" dirty="0"/>
              <a:t>Possible Attack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0CCEE1-A0BC-4B1D-89CA-CC3BC8AE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49D90-37B9-4D2A-BD11-A9CBD70D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85894-8A7A-448D-90F3-62D3596C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 </a:t>
            </a:r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DF2D1-BCF2-44ED-925C-41670A897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Detecting Flawed In-app Payments </a:t>
            </a:r>
            <a:r>
              <a:rPr lang="ko-KR" altLang="en-US" dirty="0"/>
              <a:t>등 논문 정리 마무리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관련 비슷한 논문 있는지 찾기</a:t>
            </a:r>
            <a:endParaRPr lang="en-US" altLang="ko-KR" dirty="0"/>
          </a:p>
          <a:p>
            <a:pPr lvl="1"/>
            <a:r>
              <a:rPr lang="ko-KR" altLang="en-US" dirty="0"/>
              <a:t>있다면 정리 후 공부 시작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국내 </a:t>
            </a:r>
            <a:r>
              <a:rPr lang="en-US" altLang="ko-KR" dirty="0"/>
              <a:t>Third-party in-app payment </a:t>
            </a:r>
            <a:r>
              <a:rPr lang="ko-KR" altLang="en-US" dirty="0"/>
              <a:t>조사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54B0F7-EBD0-4BF1-B133-32849B5F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6B59D-36E3-45CE-BAFB-940DDDE1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1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863C1-1DE4-4A0F-931D-C500A4BE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B72C9-C4A1-4F67-B316-CA1A20D15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DETECTING FLAWED IN-APP PAYMENTS</a:t>
            </a:r>
          </a:p>
          <a:p>
            <a:r>
              <a:rPr lang="en-US" altLang="ko-KR" dirty="0"/>
              <a:t>CONCLUSION</a:t>
            </a:r>
          </a:p>
          <a:p>
            <a:r>
              <a:rPr lang="en-US" altLang="ko-KR" dirty="0"/>
              <a:t>FUTURE WORK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F6D0A-4288-4FA0-BC32-63705CAC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7877D-E7AE-45E4-B95C-2FB0EBAA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0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DETECTING FLAWED IN-APP PAYMENTS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CE756CF-05D4-4E44-A1A7-ECECF6127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2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23EE8-03A4-44CD-AE2F-F9A0B969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Detecting Flaw with 7 Security Rules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085BE-6B23-4BF7-A0B9-D0E80B9C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01BE2-9B74-44BD-ABAA-DC8BEF896D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39735"/>
            <a:ext cx="10515600" cy="4548849"/>
          </a:xfrm>
        </p:spPr>
        <p:txBody>
          <a:bodyPr/>
          <a:lstStyle/>
          <a:p>
            <a:r>
              <a:rPr lang="ko-KR" altLang="en-US" dirty="0"/>
              <a:t>앞서 제시한 </a:t>
            </a:r>
            <a:r>
              <a:rPr lang="en-US" altLang="ko-KR" dirty="0"/>
              <a:t>7</a:t>
            </a:r>
            <a:r>
              <a:rPr lang="ko-KR" altLang="en-US" dirty="0"/>
              <a:t>개의 </a:t>
            </a:r>
            <a:r>
              <a:rPr lang="en-US" altLang="ko-KR" dirty="0"/>
              <a:t>Rule</a:t>
            </a:r>
            <a:r>
              <a:rPr lang="ko-KR" altLang="en-US" dirty="0"/>
              <a:t>을 </a:t>
            </a:r>
            <a:r>
              <a:rPr lang="en-US" altLang="ko-KR" dirty="0"/>
              <a:t>Payment </a:t>
            </a:r>
            <a:r>
              <a:rPr lang="ko-KR" altLang="en-US" dirty="0"/>
              <a:t>과정에서 </a:t>
            </a:r>
            <a:r>
              <a:rPr lang="en-US" altLang="ko-KR" dirty="0"/>
              <a:t>Detect </a:t>
            </a:r>
            <a:r>
              <a:rPr lang="ko-KR" altLang="en-US" dirty="0"/>
              <a:t>하는 법을 소개</a:t>
            </a:r>
            <a:endParaRPr lang="en-US" altLang="ko-KR" dirty="0"/>
          </a:p>
          <a:p>
            <a:r>
              <a:rPr lang="en-US" altLang="ko-KR" dirty="0"/>
              <a:t>Violation</a:t>
            </a:r>
            <a:r>
              <a:rPr lang="ko-KR" altLang="en-US" dirty="0"/>
              <a:t>을 찾아내면 </a:t>
            </a:r>
            <a:r>
              <a:rPr lang="en-US" altLang="ko-KR" dirty="0"/>
              <a:t>flawed in-app payment</a:t>
            </a:r>
            <a:r>
              <a:rPr lang="ko-KR" altLang="en-US" dirty="0"/>
              <a:t>를 찾아내기 쉬울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I) Payment Order</a:t>
            </a:r>
            <a:r>
              <a:rPr lang="ko-KR" altLang="en-US" b="1" dirty="0"/>
              <a:t>는 </a:t>
            </a:r>
            <a:r>
              <a:rPr lang="en-US" altLang="ko-KR" b="1" dirty="0"/>
              <a:t>MS</a:t>
            </a:r>
            <a:r>
              <a:rPr lang="ko-KR" altLang="en-US" b="1" dirty="0"/>
              <a:t>만이 생성하고 서명해야 한다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II) MA</a:t>
            </a:r>
            <a:r>
              <a:rPr lang="ko-KR" altLang="en-US" b="1" dirty="0"/>
              <a:t>에 서명을 위한 </a:t>
            </a:r>
            <a:r>
              <a:rPr lang="en-US" altLang="ko-KR" b="1" dirty="0"/>
              <a:t>Private key </a:t>
            </a:r>
            <a:r>
              <a:rPr lang="ko-KR" altLang="en-US" b="1" dirty="0"/>
              <a:t>등의 </a:t>
            </a:r>
            <a:r>
              <a:rPr lang="en-US" altLang="ko-KR" b="1" dirty="0"/>
              <a:t>Secret</a:t>
            </a:r>
            <a:r>
              <a:rPr lang="ko-KR" altLang="en-US" b="1" dirty="0"/>
              <a:t>가 있어서는 안된다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III) TP-SDK</a:t>
            </a:r>
            <a:r>
              <a:rPr lang="ko-KR" altLang="en-US" b="1" dirty="0"/>
              <a:t>는 </a:t>
            </a:r>
            <a:r>
              <a:rPr lang="en-US" altLang="ko-KR" b="1" dirty="0"/>
              <a:t>User</a:t>
            </a:r>
            <a:r>
              <a:rPr lang="ko-KR" altLang="en-US" b="1" dirty="0"/>
              <a:t>에게 </a:t>
            </a:r>
            <a:r>
              <a:rPr lang="en-US" altLang="ko-KR" b="1" dirty="0"/>
              <a:t>Payment Order</a:t>
            </a:r>
            <a:r>
              <a:rPr lang="ko-KR" altLang="en-US" b="1" dirty="0"/>
              <a:t>에 대한 상세한 정보를 </a:t>
            </a:r>
            <a:r>
              <a:rPr lang="en-US" altLang="ko-KR" b="1" dirty="0"/>
              <a:t>Inform </a:t>
            </a:r>
            <a:r>
              <a:rPr lang="ko-KR" altLang="en-US" b="1" dirty="0"/>
              <a:t>해야 한다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IV) TP-SDK</a:t>
            </a:r>
            <a:r>
              <a:rPr lang="ko-KR" altLang="en-US" b="1" dirty="0"/>
              <a:t>는 </a:t>
            </a:r>
            <a:r>
              <a:rPr lang="en-US" altLang="ko-KR" b="1" dirty="0"/>
              <a:t>MA</a:t>
            </a:r>
            <a:r>
              <a:rPr lang="ko-KR" altLang="en-US" b="1" dirty="0"/>
              <a:t>에 속한 </a:t>
            </a:r>
            <a:r>
              <a:rPr lang="en-US" altLang="ko-KR" b="1" dirty="0"/>
              <a:t>transaction</a:t>
            </a:r>
            <a:r>
              <a:rPr lang="ko-KR" altLang="en-US" b="1" dirty="0"/>
              <a:t>을 </a:t>
            </a:r>
            <a:r>
              <a:rPr lang="en-US" altLang="ko-KR" b="1" dirty="0"/>
              <a:t>Verify</a:t>
            </a:r>
            <a:r>
              <a:rPr lang="ko-KR" altLang="en-US" b="1" dirty="0"/>
              <a:t>해야 한다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V) Client</a:t>
            </a:r>
            <a:r>
              <a:rPr lang="ko-KR" altLang="en-US" b="1" dirty="0"/>
              <a:t>와 </a:t>
            </a:r>
            <a:r>
              <a:rPr lang="en-US" altLang="ko-KR" b="1" dirty="0"/>
              <a:t>Server</a:t>
            </a:r>
            <a:r>
              <a:rPr lang="ko-KR" altLang="en-US" b="1" dirty="0"/>
              <a:t>는 항상 </a:t>
            </a:r>
            <a:r>
              <a:rPr lang="en-US" altLang="ko-KR" b="1" dirty="0"/>
              <a:t>Secure Network Connection</a:t>
            </a:r>
            <a:r>
              <a:rPr lang="ko-KR" altLang="en-US" b="1" dirty="0"/>
              <a:t>을 사용해야 한다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VI) </a:t>
            </a:r>
            <a:r>
              <a:rPr lang="ko-KR" altLang="en-US" b="1" dirty="0"/>
              <a:t>받은 </a:t>
            </a:r>
            <a:r>
              <a:rPr lang="en-US" altLang="ko-KR" b="1" dirty="0"/>
              <a:t>Message</a:t>
            </a:r>
            <a:r>
              <a:rPr lang="ko-KR" altLang="en-US" b="1" dirty="0"/>
              <a:t>의 </a:t>
            </a:r>
            <a:r>
              <a:rPr lang="en-US" altLang="ko-KR" b="1" dirty="0"/>
              <a:t>Signature</a:t>
            </a:r>
            <a:r>
              <a:rPr lang="ko-KR" altLang="en-US" b="1" dirty="0"/>
              <a:t>를 항상 </a:t>
            </a:r>
            <a:r>
              <a:rPr lang="en-US" altLang="ko-KR" b="1" dirty="0"/>
              <a:t>Verify</a:t>
            </a:r>
            <a:r>
              <a:rPr lang="ko-KR" altLang="en-US" b="1" dirty="0"/>
              <a:t> 한다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VII) MS</a:t>
            </a:r>
            <a:r>
              <a:rPr lang="ko-KR" altLang="en-US" b="1" dirty="0"/>
              <a:t>는 </a:t>
            </a:r>
            <a:r>
              <a:rPr lang="en-US" altLang="ko-KR" b="1" dirty="0"/>
              <a:t>notified</a:t>
            </a:r>
            <a:r>
              <a:rPr lang="ko-KR" altLang="en-US" b="1" dirty="0"/>
              <a:t> </a:t>
            </a:r>
            <a:r>
              <a:rPr lang="en-US" altLang="ko-KR" b="1" dirty="0"/>
              <a:t>payment</a:t>
            </a:r>
            <a:r>
              <a:rPr lang="ko-KR" altLang="en-US" b="1" dirty="0"/>
              <a:t>의 </a:t>
            </a:r>
            <a:r>
              <a:rPr lang="en-US" altLang="ko-KR" b="1" dirty="0"/>
              <a:t>detail</a:t>
            </a:r>
            <a:r>
              <a:rPr lang="ko-KR" altLang="en-US" b="1" dirty="0"/>
              <a:t>을 확인하기 위해 </a:t>
            </a:r>
            <a:r>
              <a:rPr lang="en-US" altLang="ko-KR" b="1" dirty="0"/>
              <a:t>extra query</a:t>
            </a:r>
            <a:r>
              <a:rPr lang="ko-KR" altLang="en-US" b="1" dirty="0"/>
              <a:t>를 만들어야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F272A9-49CF-4D22-9368-29EB0C45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0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3B0AF2-5C4D-47F6-988A-1801B4C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/>
          <a:lstStyle/>
          <a:p>
            <a:r>
              <a:rPr lang="en-US" dirty="0"/>
              <a:t>LOCAL ORDERING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0A45-02EC-4ABA-B462-9921B1EF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97736" cy="466407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Security Rule 1 </a:t>
            </a:r>
            <a:r>
              <a:rPr lang="ko-KR" altLang="en-US" dirty="0"/>
              <a:t>위반</a:t>
            </a:r>
            <a:r>
              <a:rPr lang="en-US" altLang="ko-KR" dirty="0"/>
              <a:t>, MS</a:t>
            </a:r>
            <a:r>
              <a:rPr lang="ko-KR" altLang="en-US" dirty="0"/>
              <a:t>가 아닌 </a:t>
            </a:r>
            <a:r>
              <a:rPr lang="en-US" altLang="ko-KR" dirty="0"/>
              <a:t>MA </a:t>
            </a:r>
            <a:r>
              <a:rPr lang="ko-KR" altLang="en-US" dirty="0"/>
              <a:t>등이 </a:t>
            </a:r>
            <a:r>
              <a:rPr lang="en-US" altLang="ko-KR" dirty="0"/>
              <a:t>Payment order</a:t>
            </a:r>
            <a:r>
              <a:rPr lang="ko-KR" altLang="en-US" dirty="0"/>
              <a:t>를 만들 때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Attacker</a:t>
            </a:r>
            <a:r>
              <a:rPr lang="ko-KR" altLang="en-US" dirty="0"/>
              <a:t>가 결제 정보를 위조하는 것이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WexPay</a:t>
            </a:r>
            <a:r>
              <a:rPr lang="en-US" altLang="ko-KR" dirty="0"/>
              <a:t>, </a:t>
            </a:r>
            <a:r>
              <a:rPr lang="en-US" altLang="ko-KR" dirty="0" err="1"/>
              <a:t>Unipay</a:t>
            </a:r>
            <a:r>
              <a:rPr lang="ko-KR" altLang="en-US" dirty="0"/>
              <a:t> 에서 발생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To detect</a:t>
            </a:r>
          </a:p>
          <a:p>
            <a:pPr lvl="1"/>
            <a:r>
              <a:rPr lang="en-US" altLang="ko-KR" dirty="0"/>
              <a:t>Merchant</a:t>
            </a:r>
            <a:r>
              <a:rPr lang="ko-KR" altLang="en-US" dirty="0"/>
              <a:t>가 </a:t>
            </a:r>
            <a:r>
              <a:rPr lang="en-US" altLang="ko-KR" dirty="0"/>
              <a:t>Payment order</a:t>
            </a:r>
            <a:r>
              <a:rPr lang="ko-KR" altLang="en-US" dirty="0"/>
              <a:t>에 사용되는 </a:t>
            </a:r>
            <a:r>
              <a:rPr lang="en-US" altLang="ko-KR" dirty="0"/>
              <a:t>destination URL</a:t>
            </a:r>
            <a:r>
              <a:rPr lang="ko-KR" altLang="en-US" dirty="0"/>
              <a:t>을 갖고 있는지 확인</a:t>
            </a:r>
            <a:endParaRPr lang="en-US" altLang="ko-KR" dirty="0"/>
          </a:p>
          <a:p>
            <a:pPr lvl="1"/>
            <a:r>
              <a:rPr lang="en-US" altLang="ko-KR" dirty="0"/>
              <a:t>APP</a:t>
            </a:r>
            <a:r>
              <a:rPr lang="ko-KR" altLang="en-US" dirty="0"/>
              <a:t>이 그 </a:t>
            </a:r>
            <a:r>
              <a:rPr lang="en-US" altLang="ko-KR" dirty="0"/>
              <a:t>destination URL</a:t>
            </a:r>
            <a:r>
              <a:rPr lang="ko-KR" altLang="en-US" dirty="0"/>
              <a:t>을 방문한다면 잘못된 </a:t>
            </a:r>
            <a:r>
              <a:rPr lang="en-US" altLang="ko-KR" dirty="0"/>
              <a:t>order(locally</a:t>
            </a:r>
            <a:r>
              <a:rPr lang="ko-KR" altLang="en-US" dirty="0"/>
              <a:t> </a:t>
            </a:r>
            <a:r>
              <a:rPr lang="en-US" altLang="ko-KR" dirty="0"/>
              <a:t>order)</a:t>
            </a:r>
          </a:p>
          <a:p>
            <a:pPr lvl="1"/>
            <a:r>
              <a:rPr lang="en-US" altLang="ko-KR" dirty="0"/>
              <a:t>DEX file</a:t>
            </a:r>
            <a:r>
              <a:rPr lang="ko-KR" altLang="en-US" dirty="0"/>
              <a:t>과 </a:t>
            </a:r>
            <a:r>
              <a:rPr lang="en-US" altLang="ko-KR" dirty="0"/>
              <a:t>resource file </a:t>
            </a:r>
            <a:r>
              <a:rPr lang="ko-KR" altLang="en-US" dirty="0"/>
              <a:t>의 모든 </a:t>
            </a:r>
            <a:r>
              <a:rPr lang="en-US" altLang="ko-KR" dirty="0"/>
              <a:t>String</a:t>
            </a:r>
            <a:r>
              <a:rPr lang="ko-KR" altLang="en-US" dirty="0"/>
              <a:t>을 스캔해 해당 </a:t>
            </a:r>
            <a:r>
              <a:rPr lang="en-US" altLang="ko-KR" dirty="0"/>
              <a:t>destination URL</a:t>
            </a:r>
            <a:r>
              <a:rPr lang="ko-KR" altLang="en-US" dirty="0"/>
              <a:t>이 있는지 찾는다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만약 해당 </a:t>
            </a:r>
            <a:r>
              <a:rPr lang="en-US" altLang="ko-KR" dirty="0"/>
              <a:t>URL</a:t>
            </a:r>
            <a:r>
              <a:rPr lang="ko-KR" altLang="en-US" dirty="0"/>
              <a:t>이 있다면</a:t>
            </a:r>
            <a:r>
              <a:rPr lang="en-US" altLang="ko-KR" dirty="0"/>
              <a:t>, Manually Security flaw</a:t>
            </a:r>
            <a:r>
              <a:rPr lang="ko-KR" altLang="en-US" dirty="0"/>
              <a:t>을 테스트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411463" lvl="1" indent="0">
              <a:buNone/>
            </a:pP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D760-CC7B-410C-9E07-D639D68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35936" y="6401936"/>
            <a:ext cx="432000" cy="432000"/>
          </a:xfrm>
        </p:spPr>
        <p:txBody>
          <a:bodyPr/>
          <a:lstStyle/>
          <a:p>
            <a:fld id="{654E144D-7BE3-4587-AE5C-281CCC91105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08A-4135-4DFE-9158-DC8701BB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</p:spPr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895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5E1D3-6351-49F6-8009-C326D318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 LEAKAGE #1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164C6B-B957-436A-A659-0F25D69D5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0" cy="4664074"/>
          </a:xfrm>
        </p:spPr>
        <p:txBody>
          <a:bodyPr>
            <a:normAutofit/>
          </a:bodyPr>
          <a:lstStyle/>
          <a:p>
            <a:r>
              <a:rPr lang="en-US" altLang="ko-KR" dirty="0"/>
              <a:t>Rule 2, </a:t>
            </a:r>
            <a:r>
              <a:rPr lang="en-US" altLang="ko-KR" b="1" dirty="0"/>
              <a:t>MA</a:t>
            </a:r>
            <a:r>
              <a:rPr lang="ko-KR" altLang="en-US" b="1" dirty="0"/>
              <a:t>에 서명을 위한 </a:t>
            </a:r>
            <a:r>
              <a:rPr lang="en-US" altLang="ko-KR" b="1" dirty="0"/>
              <a:t>Private key </a:t>
            </a:r>
            <a:r>
              <a:rPr lang="ko-KR" altLang="en-US" b="1" dirty="0"/>
              <a:t>등의 </a:t>
            </a:r>
            <a:r>
              <a:rPr lang="en-US" altLang="ko-KR" b="1" dirty="0"/>
              <a:t>Secret</a:t>
            </a:r>
            <a:r>
              <a:rPr lang="ko-KR" altLang="en-US" b="1" dirty="0"/>
              <a:t>가 있어서는 안된다</a:t>
            </a:r>
            <a:r>
              <a:rPr lang="en-US" altLang="ko-KR" b="1" dirty="0"/>
              <a:t>. </a:t>
            </a:r>
            <a:r>
              <a:rPr lang="ko-KR" altLang="en-US" dirty="0"/>
              <a:t>위반 시 발생</a:t>
            </a:r>
            <a:endParaRPr lang="en-US" altLang="ko-KR" dirty="0"/>
          </a:p>
          <a:p>
            <a:pPr lvl="1"/>
            <a:r>
              <a:rPr lang="ko-KR" altLang="en-US" dirty="0"/>
              <a:t>만약 </a:t>
            </a:r>
            <a:r>
              <a:rPr lang="en-US" altLang="ko-KR" dirty="0"/>
              <a:t>Key </a:t>
            </a:r>
            <a:r>
              <a:rPr lang="ko-KR" altLang="en-US" dirty="0"/>
              <a:t>등이 </a:t>
            </a:r>
            <a:r>
              <a:rPr lang="en-US" altLang="ko-KR" dirty="0"/>
              <a:t>attacker</a:t>
            </a:r>
            <a:r>
              <a:rPr lang="ko-KR" altLang="en-US" dirty="0"/>
              <a:t>에게 유출 된다면 공격이 가능하기 때문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Pattern matching </a:t>
            </a:r>
            <a:r>
              <a:rPr lang="ko-KR" altLang="en-US" dirty="0"/>
              <a:t>과 </a:t>
            </a:r>
            <a:r>
              <a:rPr lang="en-US" altLang="ko-KR" dirty="0"/>
              <a:t>Dynamic testing </a:t>
            </a:r>
            <a:r>
              <a:rPr lang="ko-KR" altLang="en-US" dirty="0"/>
              <a:t>기술을 합쳐 </a:t>
            </a:r>
            <a:r>
              <a:rPr lang="en-US" altLang="ko-KR" dirty="0"/>
              <a:t>KEY leakage</a:t>
            </a:r>
            <a:r>
              <a:rPr lang="ko-KR" altLang="en-US" dirty="0"/>
              <a:t>를 찾는다</a:t>
            </a:r>
            <a:endParaRPr lang="en-US" altLang="ko-KR" dirty="0"/>
          </a:p>
          <a:p>
            <a:pPr lvl="1"/>
            <a:r>
              <a:rPr lang="en-US" altLang="ko-KR" dirty="0" err="1"/>
              <a:t>Androguard</a:t>
            </a:r>
            <a:r>
              <a:rPr lang="ko-KR" altLang="en-US" dirty="0"/>
              <a:t>라는 툴을 사용했음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CA9BA6-B5EC-4D6F-9E1A-CE498899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F1AF7-91BB-4258-A0D9-59F36489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39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5E1D3-6351-49F6-8009-C326D318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 LEAKAGE #2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164C6B-B957-436A-A659-0F25D69D5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0" cy="4664074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r>
              <a:rPr lang="en-US" altLang="ko-KR" dirty="0" err="1"/>
              <a:t>Wexpay</a:t>
            </a:r>
            <a:r>
              <a:rPr lang="ko-KR" altLang="en-US" dirty="0"/>
              <a:t>는 </a:t>
            </a:r>
            <a:r>
              <a:rPr lang="en-US" altLang="ko-KR" dirty="0"/>
              <a:t>message </a:t>
            </a:r>
            <a:r>
              <a:rPr lang="ko-KR" altLang="en-US" dirty="0"/>
              <a:t>서명에 </a:t>
            </a:r>
            <a:r>
              <a:rPr lang="en-US" altLang="ko-KR" dirty="0"/>
              <a:t>hash function</a:t>
            </a:r>
            <a:r>
              <a:rPr lang="ko-KR" altLang="en-US" dirty="0"/>
              <a:t>으로 만든 </a:t>
            </a:r>
            <a:r>
              <a:rPr lang="en-US" altLang="ko-KR" dirty="0"/>
              <a:t>secret key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/>
            <a:r>
              <a:rPr lang="en-US" altLang="ko-KR" dirty="0"/>
              <a:t>32 Byte</a:t>
            </a:r>
            <a:r>
              <a:rPr lang="ko-KR" altLang="en-US" dirty="0"/>
              <a:t>의 </a:t>
            </a:r>
            <a:r>
              <a:rPr lang="en-US" altLang="ko-KR" dirty="0"/>
              <a:t>secret key</a:t>
            </a:r>
          </a:p>
          <a:p>
            <a:pPr lvl="1"/>
            <a:r>
              <a:rPr lang="en-US" altLang="ko-KR" dirty="0" err="1"/>
              <a:t>Wexpay</a:t>
            </a:r>
            <a:r>
              <a:rPr lang="ko-KR" altLang="en-US" dirty="0"/>
              <a:t>에서 제공하는 </a:t>
            </a:r>
            <a:r>
              <a:rPr lang="en-US" altLang="ko-KR" dirty="0"/>
              <a:t>Web API</a:t>
            </a:r>
            <a:r>
              <a:rPr lang="ko-KR" altLang="en-US" dirty="0"/>
              <a:t>를 이용</a:t>
            </a:r>
            <a:endParaRPr lang="en-US" altLang="ko-KR" dirty="0"/>
          </a:p>
          <a:p>
            <a:pPr lvl="2"/>
            <a:r>
              <a:rPr lang="ko-KR" altLang="en-US" dirty="0"/>
              <a:t>이 </a:t>
            </a:r>
            <a:r>
              <a:rPr lang="en-US" altLang="ko-KR" dirty="0"/>
              <a:t>Web API</a:t>
            </a:r>
            <a:r>
              <a:rPr lang="ko-KR" altLang="en-US" dirty="0"/>
              <a:t>는 </a:t>
            </a:r>
            <a:r>
              <a:rPr lang="en-US" altLang="ko-KR" dirty="0" err="1"/>
              <a:t>appid</a:t>
            </a:r>
            <a:r>
              <a:rPr lang="en-US" altLang="ko-KR" dirty="0"/>
              <a:t>, </a:t>
            </a:r>
            <a:r>
              <a:rPr lang="en-US" altLang="ko-KR" dirty="0" err="1"/>
              <a:t>merchant_id</a:t>
            </a:r>
            <a:r>
              <a:rPr lang="en-US" altLang="ko-KR" dirty="0"/>
              <a:t>, secret  key</a:t>
            </a:r>
            <a:r>
              <a:rPr lang="ko-KR" altLang="en-US" dirty="0"/>
              <a:t>로 구성되어 있기 때문에 </a:t>
            </a:r>
            <a:r>
              <a:rPr lang="en-US" altLang="ko-KR" dirty="0"/>
              <a:t>secret key</a:t>
            </a:r>
            <a:r>
              <a:rPr lang="ko-KR" altLang="en-US" dirty="0"/>
              <a:t>를 찾는데 사용</a:t>
            </a:r>
            <a:endParaRPr lang="en-US" altLang="ko-KR" dirty="0"/>
          </a:p>
          <a:p>
            <a:pPr lvl="2"/>
            <a:r>
              <a:rPr lang="ko-KR" altLang="en-US" dirty="0"/>
              <a:t>즉</a:t>
            </a:r>
            <a:r>
              <a:rPr lang="en-US" altLang="ko-KR" dirty="0"/>
              <a:t> </a:t>
            </a:r>
            <a:r>
              <a:rPr lang="ko-KR" altLang="en-US" dirty="0"/>
              <a:t>일정한 형식을 갖고 있는 </a:t>
            </a:r>
            <a:r>
              <a:rPr lang="en-US" altLang="ko-KR" dirty="0"/>
              <a:t>18byte</a:t>
            </a:r>
            <a:r>
              <a:rPr lang="ko-KR" altLang="en-US" dirty="0"/>
              <a:t>의 </a:t>
            </a:r>
            <a:r>
              <a:rPr lang="en-US" altLang="ko-KR" dirty="0" err="1"/>
              <a:t>appid</a:t>
            </a:r>
            <a:r>
              <a:rPr lang="ko-KR" altLang="en-US" dirty="0"/>
              <a:t>와 </a:t>
            </a:r>
            <a:r>
              <a:rPr lang="en-US" altLang="ko-KR" dirty="0"/>
              <a:t>10 byte</a:t>
            </a:r>
            <a:r>
              <a:rPr lang="ko-KR" altLang="en-US" dirty="0"/>
              <a:t>의 </a:t>
            </a:r>
            <a:r>
              <a:rPr lang="en-US" altLang="ko-KR" dirty="0" err="1"/>
              <a:t>mct_id</a:t>
            </a:r>
            <a:r>
              <a:rPr lang="ko-KR" altLang="en-US" dirty="0"/>
              <a:t>를 이용하는 것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Web API query</a:t>
            </a:r>
            <a:r>
              <a:rPr lang="ko-KR" altLang="en-US" dirty="0"/>
              <a:t>를 보낼</a:t>
            </a:r>
            <a:r>
              <a:rPr lang="en-US" altLang="ko-KR" dirty="0"/>
              <a:t> </a:t>
            </a:r>
            <a:r>
              <a:rPr lang="ko-KR" altLang="en-US" dirty="0"/>
              <a:t>때 앞의</a:t>
            </a:r>
            <a:r>
              <a:rPr lang="en-US" altLang="ko-KR" dirty="0"/>
              <a:t> </a:t>
            </a:r>
            <a:r>
              <a:rPr lang="en-US" altLang="ko-KR" dirty="0" err="1"/>
              <a:t>appid</a:t>
            </a:r>
            <a:r>
              <a:rPr lang="ko-KR" altLang="en-US" dirty="0"/>
              <a:t>가 맞지 않으면 뒤의 </a:t>
            </a:r>
            <a:r>
              <a:rPr lang="en-US" altLang="ko-KR" dirty="0" err="1"/>
              <a:t>mch_id</a:t>
            </a:r>
            <a:r>
              <a:rPr lang="en-US" altLang="ko-KR" dirty="0"/>
              <a:t> </a:t>
            </a:r>
            <a:r>
              <a:rPr lang="ko-KR" altLang="en-US" dirty="0"/>
              <a:t>등은 확인하지 않고 </a:t>
            </a:r>
            <a:r>
              <a:rPr lang="en-US" altLang="ko-KR" dirty="0"/>
              <a:t>incorrect return</a:t>
            </a:r>
            <a:r>
              <a:rPr lang="ko-KR" altLang="en-US" dirty="0"/>
              <a:t>을 주기 때문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이런 방식으로 앞의 </a:t>
            </a:r>
            <a:r>
              <a:rPr lang="en-US" altLang="ko-KR" dirty="0"/>
              <a:t>APPID</a:t>
            </a:r>
            <a:r>
              <a:rPr lang="ko-KR" altLang="en-US" dirty="0"/>
              <a:t>와 </a:t>
            </a:r>
            <a:r>
              <a:rPr lang="en-US" altLang="ko-KR" dirty="0"/>
              <a:t>MCT_ID</a:t>
            </a:r>
            <a:r>
              <a:rPr lang="ko-KR" altLang="en-US" dirty="0"/>
              <a:t>를 찾아낸다면 </a:t>
            </a:r>
            <a:r>
              <a:rPr lang="en-US" altLang="ko-KR" dirty="0"/>
              <a:t>secret key</a:t>
            </a:r>
            <a:r>
              <a:rPr lang="ko-KR" altLang="en-US" dirty="0"/>
              <a:t>를 찾는 것이 더 효율적으로 바뀔 것</a:t>
            </a:r>
            <a:r>
              <a:rPr lang="en-US" altLang="ko-KR" dirty="0"/>
              <a:t>( </a:t>
            </a:r>
            <a:r>
              <a:rPr lang="ko-KR" altLang="en-US" dirty="0"/>
              <a:t>더 찾기가 </a:t>
            </a:r>
            <a:r>
              <a:rPr lang="ko-KR" altLang="en-US" dirty="0" err="1"/>
              <a:t>용이해진다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Web API</a:t>
            </a:r>
            <a:r>
              <a:rPr lang="ko-KR" altLang="en-US" dirty="0"/>
              <a:t>에 위의 </a:t>
            </a:r>
            <a:r>
              <a:rPr lang="en-US" altLang="ko-KR" dirty="0"/>
              <a:t>3</a:t>
            </a:r>
            <a:r>
              <a:rPr lang="ko-KR" altLang="en-US" dirty="0"/>
              <a:t>가지 요소를 다 찾아내 </a:t>
            </a:r>
            <a:r>
              <a:rPr lang="en-US" altLang="ko-KR" dirty="0"/>
              <a:t>query</a:t>
            </a:r>
            <a:r>
              <a:rPr lang="ko-KR" altLang="en-US" dirty="0"/>
              <a:t>를 보내면 실제 </a:t>
            </a:r>
            <a:r>
              <a:rPr lang="en-US" altLang="ko-KR" dirty="0"/>
              <a:t>Bill data</a:t>
            </a:r>
            <a:r>
              <a:rPr lang="ko-KR" altLang="en-US" dirty="0"/>
              <a:t>를 </a:t>
            </a:r>
            <a:r>
              <a:rPr lang="en-US" altLang="ko-KR" dirty="0"/>
              <a:t>Return </a:t>
            </a:r>
            <a:r>
              <a:rPr lang="ko-KR" altLang="en-US" dirty="0"/>
              <a:t>해 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CA9BA6-B5EC-4D6F-9E1A-CE498899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F1AF7-91BB-4258-A0D9-59F36489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707574"/>
      </p:ext>
    </p:extLst>
  </p:cSld>
  <p:clrMapOvr>
    <a:masterClrMapping/>
  </p:clrMapOvr>
</p:sld>
</file>

<file path=ppt/theme/theme1.xml><?xml version="1.0" encoding="utf-8"?>
<a:theme xmlns:a="http://schemas.openxmlformats.org/drawingml/2006/main" name="HIT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4">
      <a:majorFont>
        <a:latin typeface="Britannic Bold"/>
        <a:ea typeface="아리따-부리(TTF)-SemiBold"/>
        <a:cs typeface=""/>
      </a:majorFont>
      <a:minorFont>
        <a:latin typeface="Amaranth"/>
        <a:ea typeface="아리따-부리(TTF)-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t.potx" id="{576E892E-1C82-461B-9C0A-F45142AB4FA1}" vid="{CA5F3DAA-E299-447E-9B0A-6ACFC6013F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HIT템플릿</Template>
  <TotalTime>4336</TotalTime>
  <Words>1094</Words>
  <Application>Microsoft Office PowerPoint</Application>
  <PresentationFormat>와이드스크린</PresentationFormat>
  <Paragraphs>176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Amaranth</vt:lpstr>
      <vt:lpstr>Inconsolata</vt:lpstr>
      <vt:lpstr>맑은 고딕</vt:lpstr>
      <vt:lpstr>Arial</vt:lpstr>
      <vt:lpstr>Britannic Bold</vt:lpstr>
      <vt:lpstr>Calibri</vt:lpstr>
      <vt:lpstr>Cambria Math</vt:lpstr>
      <vt:lpstr>Wingdings</vt:lpstr>
      <vt:lpstr>HIT템플릿</vt:lpstr>
      <vt:lpstr>Finding Flawed Implementations of Third-party In-app Payment in Android Apps</vt:lpstr>
      <vt:lpstr>이전 Conclusion</vt:lpstr>
      <vt:lpstr>이전 Future Work</vt:lpstr>
      <vt:lpstr>Contents</vt:lpstr>
      <vt:lpstr>DETECTING FLAWED IN-APP PAYMENTS</vt:lpstr>
      <vt:lpstr>Detecting Flaw with 7 Security Rules</vt:lpstr>
      <vt:lpstr>LOCAL ORDERING</vt:lpstr>
      <vt:lpstr>KEY LEAKAGE #1</vt:lpstr>
      <vt:lpstr>KEY LEAKAGE #2</vt:lpstr>
      <vt:lpstr>KEY LEAKAGE #3</vt:lpstr>
      <vt:lpstr>INCOMPLETE PROMT</vt:lpstr>
      <vt:lpstr>TRANSACTION VERIFICATION MISSING</vt:lpstr>
      <vt:lpstr>INSECURE COMMUNICATION</vt:lpstr>
      <vt:lpstr>NOTIFIED PAYMENT CONFIRMATION MISSING</vt:lpstr>
      <vt:lpstr>SIGNATURE VALIDATION MISSING</vt:lpstr>
      <vt:lpstr>CONCLUSION</vt:lpstr>
      <vt:lpstr>CONCLUSION</vt:lpstr>
      <vt:lpstr>FUTURE WORK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Fonts 글꼴</dc:title>
  <dc:creator>John</dc:creator>
  <cp:lastModifiedBy>Oh Dongchan</cp:lastModifiedBy>
  <cp:revision>250</cp:revision>
  <cp:lastPrinted>2016-11-28T00:53:03Z</cp:lastPrinted>
  <dcterms:created xsi:type="dcterms:W3CDTF">2019-03-02T03:50:50Z</dcterms:created>
  <dcterms:modified xsi:type="dcterms:W3CDTF">2019-06-06T18:42:41Z</dcterms:modified>
</cp:coreProperties>
</file>