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74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6" r:id="rId10"/>
    <p:sldId id="387" r:id="rId11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chan Oh" initials="DO" lastIdx="2" clrIdx="0">
    <p:extLst>
      <p:ext uri="{19B8F6BF-5375-455C-9EA6-DF929625EA0E}">
        <p15:presenceInfo xmlns:p15="http://schemas.microsoft.com/office/powerpoint/2012/main" userId="62de1d87eb8a31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1D9"/>
    <a:srgbClr val="DDB0FF"/>
    <a:srgbClr val="99E3FF"/>
    <a:srgbClr val="FCE5D6"/>
    <a:srgbClr val="FFF2CD"/>
    <a:srgbClr val="00BAFF"/>
    <a:srgbClr val="B14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86381" autoAdjust="0"/>
  </p:normalViewPr>
  <p:slideViewPr>
    <p:cSldViewPr snapToGrid="0">
      <p:cViewPr varScale="1">
        <p:scale>
          <a:sx n="76" d="100"/>
          <a:sy n="76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8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9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14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72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59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41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20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00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220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latin typeface="Inconsolata" charset="0"/>
              <a:ea typeface="Inconsolata" charset="0"/>
              <a:cs typeface="Inconsolat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04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801D-89B1-48C3-A869-7285259ECB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4090E8-9E50-4D40-960D-6C11E84075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08CAC-1CCC-4D4A-A3DA-4B9FDA7E12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C1DB2-454B-4132-AB72-4AB70DE146A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12948-ED41-4DC4-94C6-503CA6B648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3D2F50-4FEB-4C40-A8DA-F1A7B69B4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2DE3-7135-4163-B327-E49B032D8F8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A013C-38AA-4729-930D-DDF86AA6FC3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F3911A4-6123-4AE8-A63B-45FF9C92AA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D7ECF-0ED7-40C8-A977-448BBFFE68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9" y="6524949"/>
            <a:ext cx="1444922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#6</a:t>
            </a:r>
            <a:br>
              <a:rPr lang="en-US" dirty="0"/>
            </a:br>
            <a:r>
              <a:rPr lang="en-US" b="1" dirty="0"/>
              <a:t>Web Recon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218715" cy="4664074"/>
          </a:xfrm>
        </p:spPr>
        <p:txBody>
          <a:bodyPr/>
          <a:lstStyle/>
          <a:p>
            <a:pPr marL="411463" lvl="1" indent="0">
              <a:buNone/>
            </a:pPr>
            <a:endParaRPr lang="en-US" altLang="ko-KR" dirty="0"/>
          </a:p>
          <a:p>
            <a:r>
              <a:rPr lang="ko-KR" altLang="en-US" dirty="0"/>
              <a:t>정보수집의 중요성</a:t>
            </a:r>
            <a:endParaRPr lang="en-US" altLang="ko-KR" dirty="0"/>
          </a:p>
          <a:p>
            <a:pPr lvl="1"/>
            <a:r>
              <a:rPr lang="ko-KR" altLang="en-US" dirty="0"/>
              <a:t>많은 정보 </a:t>
            </a:r>
            <a:r>
              <a:rPr lang="en-US" altLang="ko-KR" dirty="0"/>
              <a:t>-&gt; </a:t>
            </a:r>
            <a:r>
              <a:rPr lang="ko-KR" altLang="en-US" dirty="0"/>
              <a:t>공격 성공확률 증가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외부 라이브러리가 웹 사이트와 인터넷에 손쉽게 접근할 수 있도록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29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#6</a:t>
            </a:r>
            <a:br>
              <a:rPr lang="en-US" dirty="0"/>
            </a:br>
            <a:r>
              <a:rPr lang="en-US" b="1" dirty="0"/>
              <a:t>Web Recon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9855201" cy="4664074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이메일 공격</a:t>
            </a:r>
            <a:r>
              <a:rPr lang="en-US" altLang="ko-KR" dirty="0"/>
              <a:t>(contd.)</a:t>
            </a:r>
          </a:p>
          <a:p>
            <a:pPr lvl="1"/>
            <a:r>
              <a:rPr lang="ko-KR" altLang="en-US" dirty="0"/>
              <a:t>여태까지의 구글 및 트윗 등의 정보수집으로 얻은 정보로 공격대상에게 알맞은 피싱 메일을 작성해야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요약</a:t>
            </a:r>
            <a:endParaRPr lang="en-US" altLang="ko-KR" dirty="0"/>
          </a:p>
          <a:p>
            <a:pPr lvl="1"/>
            <a:r>
              <a:rPr lang="ko-KR" altLang="en-US" dirty="0"/>
              <a:t>공격대상의 여러 사회 정보를 얻음으로써 사회공학 기반의 공격을 가능케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이메일을 이용한 피싱의 경우 얻은 정보를 통해 공격 대상이 낚일</a:t>
            </a:r>
            <a:r>
              <a:rPr lang="en-US" altLang="ko-KR" dirty="0"/>
              <a:t>(?) </a:t>
            </a:r>
            <a:r>
              <a:rPr lang="ko-KR" altLang="en-US" dirty="0"/>
              <a:t>수 있는</a:t>
            </a:r>
            <a:r>
              <a:rPr lang="en-US" altLang="ko-KR" dirty="0"/>
              <a:t>, </a:t>
            </a:r>
            <a:r>
              <a:rPr lang="ko-KR" altLang="en-US" dirty="0"/>
              <a:t>혹은 클릭 할 만한 링크를 보내는 것에 주력한다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4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#6</a:t>
            </a:r>
            <a:br>
              <a:rPr lang="en-US" dirty="0"/>
            </a:br>
            <a:r>
              <a:rPr lang="en-US" b="1" dirty="0"/>
              <a:t>Web Recon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218715" cy="4664074"/>
          </a:xfrm>
        </p:spPr>
        <p:txBody>
          <a:bodyPr/>
          <a:lstStyle/>
          <a:p>
            <a:pPr marL="411463" lvl="1" indent="0">
              <a:buNone/>
            </a:pPr>
            <a:endParaRPr lang="en-US" altLang="ko-KR" dirty="0"/>
          </a:p>
          <a:p>
            <a:r>
              <a:rPr lang="en-US" altLang="ko-KR" dirty="0"/>
              <a:t>Mechanize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r>
              <a:rPr lang="en-US" altLang="ko-KR" dirty="0" err="1"/>
              <a:t>Syngress</a:t>
            </a:r>
            <a:r>
              <a:rPr lang="ko-KR" altLang="en-US" dirty="0"/>
              <a:t>의 인덱스 페이지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74D244-29E2-4068-B893-0CF4DF4D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110" y="1325563"/>
            <a:ext cx="3486150" cy="1905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E02A78-286B-459C-B92C-BDC2C815C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56" y="3230563"/>
            <a:ext cx="63150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9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#6</a:t>
            </a:r>
            <a:br>
              <a:rPr lang="en-US" dirty="0"/>
            </a:br>
            <a:r>
              <a:rPr lang="en-US" b="1" dirty="0"/>
              <a:t>Web Recon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664074"/>
          </a:xfrm>
        </p:spPr>
        <p:txBody>
          <a:bodyPr/>
          <a:lstStyle/>
          <a:p>
            <a:pPr marL="411463" lvl="1" indent="0">
              <a:buNone/>
            </a:pPr>
            <a:endParaRPr lang="en-US" altLang="ko-KR" dirty="0"/>
          </a:p>
          <a:p>
            <a:r>
              <a:rPr lang="ko-KR" altLang="en-US" dirty="0"/>
              <a:t>익명유지</a:t>
            </a:r>
            <a:r>
              <a:rPr lang="en-US" altLang="ko-KR" dirty="0"/>
              <a:t> - </a:t>
            </a:r>
            <a:r>
              <a:rPr lang="ko-KR" altLang="en-US" dirty="0"/>
              <a:t>프록시</a:t>
            </a:r>
            <a:r>
              <a:rPr lang="en-US" altLang="ko-KR" dirty="0"/>
              <a:t>, User-Agent, </a:t>
            </a:r>
            <a:r>
              <a:rPr lang="ko-KR" altLang="en-US" dirty="0"/>
              <a:t>쿠키 추가하기</a:t>
            </a:r>
            <a:endParaRPr lang="en-US" altLang="ko-KR" dirty="0"/>
          </a:p>
          <a:p>
            <a:pPr lvl="1"/>
            <a:r>
              <a:rPr lang="en-US" altLang="ko-KR" dirty="0"/>
              <a:t>Request</a:t>
            </a:r>
            <a:r>
              <a:rPr lang="ko-KR" altLang="en-US" dirty="0"/>
              <a:t> 의 </a:t>
            </a:r>
            <a:r>
              <a:rPr lang="en-US" altLang="ko-KR" dirty="0"/>
              <a:t>IP </a:t>
            </a:r>
            <a:r>
              <a:rPr lang="ko-KR" altLang="en-US" dirty="0"/>
              <a:t>주소 기록 </a:t>
            </a:r>
            <a:r>
              <a:rPr lang="en-US" altLang="ko-KR" dirty="0"/>
              <a:t>-&gt; VPN(Virtual Private Network) or Tor Network </a:t>
            </a:r>
            <a:r>
              <a:rPr lang="ko-KR" altLang="en-US" dirty="0"/>
              <a:t>이용 완화 </a:t>
            </a:r>
            <a:r>
              <a:rPr lang="en-US" altLang="ko-KR" dirty="0"/>
              <a:t>(</a:t>
            </a:r>
            <a:r>
              <a:rPr lang="ko-KR" altLang="en-US" dirty="0"/>
              <a:t>익명성 확보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Ex) </a:t>
            </a:r>
            <a:r>
              <a:rPr lang="ko-KR" altLang="en-US" dirty="0"/>
              <a:t>프록시 설정으로 익명성 보장</a:t>
            </a:r>
            <a:endParaRPr lang="en-US" altLang="ko-KR" dirty="0"/>
          </a:p>
          <a:p>
            <a:pPr lvl="2"/>
            <a:r>
              <a:rPr lang="en-US" altLang="ko-KR" dirty="0"/>
              <a:t>User-Agent </a:t>
            </a:r>
            <a:r>
              <a:rPr lang="ko-KR" altLang="en-US" dirty="0"/>
              <a:t>문자열 바꾸기</a:t>
            </a:r>
            <a:r>
              <a:rPr lang="en-US" altLang="ko-KR" dirty="0"/>
              <a:t>(User-Agent</a:t>
            </a:r>
            <a:r>
              <a:rPr lang="ko-KR" altLang="en-US" dirty="0"/>
              <a:t>는 커널 정보</a:t>
            </a:r>
            <a:r>
              <a:rPr lang="en-US" altLang="ko-KR" dirty="0"/>
              <a:t>, </a:t>
            </a:r>
            <a:r>
              <a:rPr lang="ko-KR" altLang="en-US" dirty="0"/>
              <a:t>브라우저 정보 등 여러 정보가 포함되어 있다</a:t>
            </a:r>
            <a:r>
              <a:rPr lang="en-US" altLang="ko-KR" dirty="0"/>
              <a:t>.) -403 Error</a:t>
            </a:r>
          </a:p>
          <a:p>
            <a:pPr lvl="2"/>
            <a:r>
              <a:rPr lang="ko-KR" altLang="en-US" dirty="0"/>
              <a:t>쿠키 삭제</a:t>
            </a:r>
            <a:r>
              <a:rPr lang="en-US" altLang="ko-KR" dirty="0"/>
              <a:t>(</a:t>
            </a:r>
            <a:r>
              <a:rPr lang="ko-KR" altLang="en-US" dirty="0"/>
              <a:t>쿠키는 </a:t>
            </a:r>
            <a:r>
              <a:rPr lang="en-US" altLang="ko-KR" dirty="0"/>
              <a:t>User</a:t>
            </a:r>
            <a:r>
              <a:rPr lang="ko-KR" altLang="en-US" dirty="0"/>
              <a:t>의 정보를 담고 있을 수 있음</a:t>
            </a:r>
            <a:r>
              <a:rPr lang="en-US" altLang="ko-KR" dirty="0"/>
              <a:t>) (</a:t>
            </a:r>
            <a:r>
              <a:rPr lang="ko-KR" altLang="en-US" dirty="0"/>
              <a:t>사진</a:t>
            </a:r>
            <a:r>
              <a:rPr lang="en-US" altLang="ko-KR" dirty="0"/>
              <a:t> 1.naver.com, 2.icampus.ac.kr)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AB0C64-8FF5-4B2D-A1C0-559C33AC8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283" y="4284665"/>
            <a:ext cx="3381375" cy="2019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CE1446-99A5-4B3B-B945-046F041C9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58" y="4265142"/>
            <a:ext cx="5725884" cy="222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0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#6</a:t>
            </a:r>
            <a:br>
              <a:rPr lang="en-US" dirty="0"/>
            </a:br>
            <a:r>
              <a:rPr lang="en-US" b="1" dirty="0"/>
              <a:t>Web Recon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944430" cy="4664074"/>
          </a:xfrm>
        </p:spPr>
        <p:txBody>
          <a:bodyPr/>
          <a:lstStyle/>
          <a:p>
            <a:pPr marL="411463" lvl="1" indent="0">
              <a:buNone/>
            </a:pPr>
            <a:endParaRPr lang="en-US" altLang="ko-KR" dirty="0"/>
          </a:p>
          <a:p>
            <a:r>
              <a:rPr lang="en-US" altLang="ko-KR" dirty="0" err="1"/>
              <a:t>AnonBrowser</a:t>
            </a:r>
            <a:r>
              <a:rPr lang="en-US" altLang="ko-KR" dirty="0"/>
              <a:t> </a:t>
            </a:r>
            <a:r>
              <a:rPr lang="ko-KR" altLang="en-US" dirty="0" err="1"/>
              <a:t>최종화하기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앞의 내용 종합</a:t>
            </a:r>
            <a:r>
              <a:rPr lang="en-US" altLang="ko-KR" dirty="0"/>
              <a:t>, </a:t>
            </a:r>
            <a:r>
              <a:rPr lang="ko-KR" altLang="en-US" dirty="0"/>
              <a:t>정보수집으로 이어짐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특정 웹사이트를 속여서 방문할 때마다 고유한</a:t>
            </a:r>
            <a:r>
              <a:rPr lang="en-US" altLang="ko-KR" dirty="0"/>
              <a:t>(</a:t>
            </a:r>
            <a:r>
              <a:rPr lang="ko-KR" altLang="en-US" dirty="0"/>
              <a:t>다른</a:t>
            </a:r>
            <a:r>
              <a:rPr lang="en-US" altLang="ko-KR" dirty="0"/>
              <a:t>)</a:t>
            </a:r>
            <a:r>
              <a:rPr lang="ko-KR" altLang="en-US" dirty="0"/>
              <a:t>쿠키를 얻을 수 있는지 확인</a:t>
            </a:r>
            <a:r>
              <a:rPr lang="en-US" altLang="ko-KR" dirty="0"/>
              <a:t>(kittenTest.py)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AB79C8-93D3-4E13-BDC6-85476051B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89" y="3767299"/>
            <a:ext cx="4010025" cy="1809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360A01-CB7F-41D2-B199-E3AFFCC75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14" y="3767299"/>
            <a:ext cx="6172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8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#6</a:t>
            </a:r>
            <a:br>
              <a:rPr lang="en-US" dirty="0"/>
            </a:br>
            <a:r>
              <a:rPr lang="en-US" b="1" dirty="0"/>
              <a:t>Web Recon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944430" cy="4664074"/>
          </a:xfrm>
        </p:spPr>
        <p:txBody>
          <a:bodyPr/>
          <a:lstStyle/>
          <a:p>
            <a:pPr marL="411463" lvl="1" indent="0">
              <a:buNone/>
            </a:pPr>
            <a:endParaRPr lang="en-US" altLang="ko-KR" dirty="0"/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구글 </a:t>
            </a:r>
            <a:r>
              <a:rPr lang="en-US" altLang="ko-KR" dirty="0"/>
              <a:t>API</a:t>
            </a:r>
            <a:r>
              <a:rPr lang="ko-KR" altLang="en-US" dirty="0"/>
              <a:t>가져오기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87EAF4-3AB3-4378-A784-413AF2287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17600"/>
            <a:ext cx="401828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9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#6</a:t>
            </a:r>
            <a:br>
              <a:rPr lang="en-US" dirty="0"/>
            </a:br>
            <a:r>
              <a:rPr lang="en-US" b="1" dirty="0"/>
              <a:t>Web Recon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944430" cy="4664074"/>
          </a:xfrm>
        </p:spPr>
        <p:txBody>
          <a:bodyPr/>
          <a:lstStyle/>
          <a:p>
            <a:pPr marL="411463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트윗 처리하기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트윗에서 데이터 가져오기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E1C627-3A1C-4CE4-B2A2-31E42AD22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85" y="1478921"/>
            <a:ext cx="4330944" cy="51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6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#6</a:t>
            </a:r>
            <a:br>
              <a:rPr lang="en-US" dirty="0"/>
            </a:br>
            <a:r>
              <a:rPr lang="en-US" b="1" dirty="0"/>
              <a:t>Web Recon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944430" cy="4664074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트윗에서 데이터 가져오기</a:t>
            </a:r>
            <a:endParaRPr lang="en-US" altLang="ko-KR" dirty="0"/>
          </a:p>
          <a:p>
            <a:pPr lvl="1"/>
            <a:r>
              <a:rPr lang="ko-KR" altLang="en-US" dirty="0"/>
              <a:t>도시 목록을 이용해 </a:t>
            </a:r>
            <a:r>
              <a:rPr lang="en-US" altLang="ko-KR" dirty="0"/>
              <a:t>Red sox</a:t>
            </a:r>
            <a:r>
              <a:rPr lang="ko-KR" altLang="en-US" dirty="0"/>
              <a:t>와 </a:t>
            </a:r>
            <a:r>
              <a:rPr lang="en-US" altLang="ko-KR" dirty="0"/>
              <a:t>National</a:t>
            </a:r>
            <a:r>
              <a:rPr lang="ko-KR" altLang="en-US" dirty="0"/>
              <a:t>의 계정에 대한 정보 수집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8A9B66-B4F1-47DC-82DD-6DB8943EC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968" y="730935"/>
            <a:ext cx="4278064" cy="60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2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#6</a:t>
            </a:r>
            <a:br>
              <a:rPr lang="en-US" dirty="0"/>
            </a:br>
            <a:r>
              <a:rPr lang="en-US" b="1" dirty="0"/>
              <a:t>Web Recon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944430" cy="4664074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Extra) </a:t>
            </a:r>
            <a:r>
              <a:rPr lang="ko-KR" altLang="en-US" dirty="0"/>
              <a:t>정규표현으로 트위터의 관심 사항 추출</a:t>
            </a:r>
            <a:endParaRPr lang="en-US" altLang="ko-KR" dirty="0"/>
          </a:p>
          <a:p>
            <a:pPr lvl="1"/>
            <a:r>
              <a:rPr lang="ko-KR" altLang="en-US" dirty="0"/>
              <a:t>링크</a:t>
            </a:r>
            <a:r>
              <a:rPr lang="en-US" altLang="ko-KR" dirty="0"/>
              <a:t>, 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해시태그를 추출하여 </a:t>
            </a:r>
            <a:r>
              <a:rPr lang="en-US" altLang="ko-KR" dirty="0"/>
              <a:t>Data </a:t>
            </a:r>
            <a:r>
              <a:rPr lang="ko-KR" altLang="en-US" dirty="0"/>
              <a:t>수집</a:t>
            </a:r>
            <a:endParaRPr lang="en-US" altLang="ko-KR" dirty="0"/>
          </a:p>
          <a:p>
            <a:pPr lvl="2"/>
            <a:r>
              <a:rPr lang="ko-KR" altLang="en-US" dirty="0"/>
              <a:t>이 </a:t>
            </a:r>
            <a:r>
              <a:rPr lang="en-US" altLang="ko-KR" dirty="0"/>
              <a:t>Data</a:t>
            </a:r>
            <a:r>
              <a:rPr lang="ko-KR" altLang="en-US" dirty="0"/>
              <a:t>는 사회공학기법 공격의 기반이 됨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63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Week #6</a:t>
            </a:r>
            <a:br>
              <a:rPr lang="en-US" dirty="0"/>
            </a:br>
            <a:r>
              <a:rPr lang="en-US" b="1" dirty="0"/>
              <a:t>Web Recon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49F5E-C8A3-4E51-986D-A3323BF231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91CDBAE-8121-48A2-86F1-5AAB6CC2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944430" cy="4664074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이메일 공격</a:t>
            </a:r>
            <a:endParaRPr lang="en-US" altLang="ko-KR" dirty="0"/>
          </a:p>
          <a:p>
            <a:pPr lvl="1"/>
            <a:r>
              <a:rPr lang="en-US" altLang="ko-KR" dirty="0" err="1"/>
              <a:t>Smtplib</a:t>
            </a:r>
            <a:r>
              <a:rPr lang="ko-KR" altLang="en-US" dirty="0"/>
              <a:t>으로 이메일 전송하기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! </a:t>
            </a:r>
            <a:r>
              <a:rPr lang="ko-KR" altLang="en-US" dirty="0"/>
              <a:t>공격대상을 속일 수 있는 메일의 내용이 필요하다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8FD9DE-3AF0-4BD1-82C8-47DB1F5C3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1325563"/>
            <a:ext cx="4514850" cy="4752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4DF35D-A2B7-43E8-B945-6FA5E3A47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91" y="4802512"/>
            <a:ext cx="65436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405377B-26D9-4E32-8D37-E5E9540F091C}" vid="{A929E1D1-F248-4087-997A-5566ED9827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hit_format</Template>
  <TotalTime>1172</TotalTime>
  <Words>337</Words>
  <Application>Microsoft Office PowerPoint</Application>
  <PresentationFormat>와이드스크린</PresentationFormat>
  <Paragraphs>116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Inconsolata</vt:lpstr>
      <vt:lpstr>맑은 고딕</vt:lpstr>
      <vt:lpstr>Amaranth</vt:lpstr>
      <vt:lpstr>Arial</vt:lpstr>
      <vt:lpstr>Britannic Bold</vt:lpstr>
      <vt:lpstr>Calibri</vt:lpstr>
      <vt:lpstr>Wingdings</vt:lpstr>
      <vt:lpstr>Tema de Office</vt:lpstr>
      <vt:lpstr>Week #6 Web Recon with Python</vt:lpstr>
      <vt:lpstr>Week #6 Web Recon with Python</vt:lpstr>
      <vt:lpstr>Week #6 Web Recon with Python</vt:lpstr>
      <vt:lpstr>Week #6 Web Recon with Python</vt:lpstr>
      <vt:lpstr>Week #6 Web Recon with Python</vt:lpstr>
      <vt:lpstr>Week #6 Web Recon with Python</vt:lpstr>
      <vt:lpstr>Week #6 Web Recon with Python</vt:lpstr>
      <vt:lpstr>Week #6 Web Recon with Python</vt:lpstr>
      <vt:lpstr>Week #6 Web Recon with Python</vt:lpstr>
      <vt:lpstr>Week #6 Web Recon with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Dongchan Oh</dc:creator>
  <cp:lastModifiedBy>Dongchan Oh</cp:lastModifiedBy>
  <cp:revision>80</cp:revision>
  <cp:lastPrinted>2016-11-28T00:53:03Z</cp:lastPrinted>
  <dcterms:created xsi:type="dcterms:W3CDTF">2019-02-19T10:36:04Z</dcterms:created>
  <dcterms:modified xsi:type="dcterms:W3CDTF">2019-03-28T19:28:45Z</dcterms:modified>
</cp:coreProperties>
</file>