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0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Users/user/Downloads/m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Users/user/Downloads/m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[ml.xlsx]Sheet2!$B$1</c:f>
              <c:strCache>
                <c:ptCount val="1"/>
                <c:pt idx="0">
                  <c:v>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[ml.xlsx]Sheet2!$A$2:$A$4</c:f>
              <c:numCache>
                <c:formatCode>@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[ml.xlsx]Sheet2!$B$2:$B$4</c:f>
              <c:numCache>
                <c:formatCode>General</c:formatCode>
                <c:ptCount val="3"/>
                <c:pt idx="0">
                  <c:v>0.285163626897025</c:v>
                </c:pt>
                <c:pt idx="1">
                  <c:v>0.286590549508679</c:v>
                </c:pt>
                <c:pt idx="2">
                  <c:v>0.286590549508679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5802915"/>
        <c:axId val="194626101"/>
      </c:scatterChart>
      <c:valAx>
        <c:axId val="8458029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626101"/>
        <c:crosses val="autoZero"/>
        <c:crossBetween val="midCat"/>
      </c:valAx>
      <c:valAx>
        <c:axId val="19462610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58029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3"/>
          <c:y val="0.0949074074074074"/>
          <c:w val="0.869361111111111"/>
          <c:h val="0.837592592592593"/>
        </c:manualLayout>
      </c:layout>
      <c:scatterChart>
        <c:scatterStyle val="lineMarker"/>
        <c:varyColors val="0"/>
        <c:ser>
          <c:idx val="0"/>
          <c:order val="0"/>
          <c:tx>
            <c:strRef>
              <c:f>[ml.xlsx]Sheet2!$B$1</c:f>
              <c:strCache>
                <c:ptCount val="1"/>
                <c:pt idx="0">
                  <c:v>result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[ml.xlsx]Sheet2!$A$2:$A$4</c:f>
              <c:numCache>
                <c:formatCode>General</c:formatCode>
                <c:ptCount val="3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</c:numCache>
            </c:numRef>
          </c:xVal>
          <c:yVal>
            <c:numRef>
              <c:f>[ml.xlsx]Sheet2!$B$2:$B$4</c:f>
              <c:numCache>
                <c:formatCode>General</c:formatCode>
                <c:ptCount val="3"/>
                <c:pt idx="0">
                  <c:v>0.286590549508679</c:v>
                </c:pt>
                <c:pt idx="1">
                  <c:v>0.287999025635892</c:v>
                </c:pt>
                <c:pt idx="2">
                  <c:v>0.283403277770325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5802915"/>
        <c:axId val="194626101"/>
      </c:scatterChart>
      <c:valAx>
        <c:axId val="8458029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4626101"/>
        <c:crosses val="autoZero"/>
        <c:crossBetween val="midCat"/>
      </c:valAx>
      <c:valAx>
        <c:axId val="19462610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58029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其中</a:t>
            </a:r>
            <a:r>
              <a:rPr lang="en-US" altLang="zh-CN"/>
              <a:t>encoder</a:t>
            </a:r>
            <a:r>
              <a:rPr lang="zh-CN" altLang="en-US"/>
              <a:t>与</a:t>
            </a:r>
            <a:r>
              <a:rPr lang="en-US" altLang="zh-CN"/>
              <a:t>decoder</a:t>
            </a:r>
            <a:r>
              <a:rPr lang="zh-CN" altLang="en-US"/>
              <a:t>的关键部分代码如图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baseline</a:t>
            </a:r>
            <a:r>
              <a:rPr lang="zh-CN" altLang="en-US"/>
              <a:t>训练数据集的参数配置以及获得的</a:t>
            </a:r>
            <a:r>
              <a:rPr lang="en-US" altLang="zh-CN"/>
              <a:t>bleu</a:t>
            </a:r>
            <a:r>
              <a:rPr lang="zh-CN" altLang="en-US"/>
              <a:t>值如图所示，我们的目标是调整参数获得更大的</a:t>
            </a:r>
            <a:r>
              <a:rPr lang="en-US" altLang="zh-CN"/>
              <a:t>bleu</a:t>
            </a:r>
            <a:r>
              <a:rPr lang="zh-CN" altLang="en-US"/>
              <a:t>值。在</a:t>
            </a:r>
            <a:r>
              <a:rPr lang="en-US" altLang="zh-CN"/>
              <a:t>baseline</a:t>
            </a:r>
            <a:r>
              <a:rPr lang="zh-CN" altLang="en-US"/>
              <a:t>中，我们使用的是小数据集，在参数配置上，我们的隐藏节点数均设置成</a:t>
            </a:r>
            <a:r>
              <a:rPr lang="en-US" altLang="zh-CN"/>
              <a:t>512</a:t>
            </a:r>
            <a:r>
              <a:rPr lang="zh-CN" altLang="en-US"/>
              <a:t>，</a:t>
            </a:r>
            <a:r>
              <a:rPr lang="en-US" altLang="zh-CN"/>
              <a:t>drop_out</a:t>
            </a:r>
            <a:r>
              <a:rPr lang="zh-CN" altLang="en-US"/>
              <a:t>为</a:t>
            </a:r>
            <a:r>
              <a:rPr lang="en-US" altLang="zh-CN"/>
              <a:t>0.5</a:t>
            </a:r>
            <a:r>
              <a:rPr lang="zh-CN" altLang="en-US"/>
              <a:t>，这意味着我们每次将忽略半数的节点不予考虑。此外我们将神经网络层数设置为</a:t>
            </a:r>
            <a:r>
              <a:rPr lang="en-US" altLang="zh-CN"/>
              <a:t>1.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增加神经网络深度形成深度学习以获得更好的学习效果，从实践上来看确实获得提升，但是从</a:t>
            </a:r>
            <a:r>
              <a:rPr lang="en-US" altLang="zh-CN"/>
              <a:t>2</a:t>
            </a:r>
            <a:r>
              <a:rPr lang="zh-CN" altLang="en-US"/>
              <a:t>层往后便不再变化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之后我们将神经网络层数固定为</a:t>
            </a:r>
            <a:r>
              <a:rPr lang="en-US" altLang="zh-CN"/>
              <a:t>2</a:t>
            </a:r>
            <a:r>
              <a:rPr lang="zh-CN" altLang="en-US"/>
              <a:t>，改变</a:t>
            </a:r>
            <a:r>
              <a:rPr lang="en-US" altLang="zh-CN"/>
              <a:t>dropout</a:t>
            </a:r>
            <a:r>
              <a:rPr lang="zh-CN" altLang="en-US"/>
              <a:t>值来对比</a:t>
            </a:r>
            <a:r>
              <a:rPr lang="en-US" altLang="zh-CN"/>
              <a:t>bleu</a:t>
            </a:r>
            <a:r>
              <a:rPr lang="zh-CN" altLang="en-US"/>
              <a:t>变化。</a:t>
            </a:r>
            <a:r>
              <a:rPr lang="en-US" altLang="zh-CN"/>
              <a:t>dropout</a:t>
            </a:r>
            <a:r>
              <a:rPr lang="zh-CN" altLang="en-US"/>
              <a:t>允许我们屏蔽相应量的隐藏节点，</a:t>
            </a:r>
            <a:r>
              <a:rPr lang="en-US" altLang="zh-CN"/>
              <a:t>drop</a:t>
            </a:r>
            <a:r>
              <a:rPr lang="zh-CN" altLang="en-US"/>
              <a:t>过低会导致过拟合，过高则会导致欠拟合现象。在这里我们改变</a:t>
            </a:r>
            <a:r>
              <a:rPr lang="en-US" altLang="zh-CN"/>
              <a:t>drop</a:t>
            </a:r>
            <a:r>
              <a:rPr lang="zh-CN" altLang="en-US"/>
              <a:t>值，发现</a:t>
            </a:r>
            <a:r>
              <a:rPr lang="en-US" altLang="zh-CN"/>
              <a:t>dropout</a:t>
            </a:r>
            <a:r>
              <a:rPr lang="zh-CN" altLang="en-US"/>
              <a:t>变为</a:t>
            </a:r>
            <a:r>
              <a:rPr lang="en-US" altLang="zh-CN"/>
              <a:t>0.6</a:t>
            </a:r>
            <a:r>
              <a:rPr lang="zh-CN" altLang="en-US"/>
              <a:t>时，效果比</a:t>
            </a:r>
            <a:r>
              <a:rPr lang="en-US" altLang="zh-CN"/>
              <a:t>0.5</a:t>
            </a:r>
            <a:r>
              <a:rPr lang="zh-CN" altLang="en-US"/>
              <a:t>要好，而继续增大，则效果反而会下降。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在调整多个参数值之后，我们选择了黄色标注的参数值，将神经网络层数设为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dropout</a:t>
            </a:r>
            <a:r>
              <a:rPr lang="zh-CN" altLang="en-US"/>
              <a:t>为</a:t>
            </a:r>
            <a:r>
              <a:rPr lang="en-US" altLang="zh-CN"/>
              <a:t>0.6</a:t>
            </a:r>
            <a:r>
              <a:rPr lang="zh-CN" altLang="en-US"/>
              <a:t>，得到的</a:t>
            </a:r>
            <a:r>
              <a:rPr lang="en-US" altLang="zh-CN"/>
              <a:t>bleu</a:t>
            </a:r>
            <a:r>
              <a:rPr lang="zh-CN" altLang="en-US"/>
              <a:t>值比</a:t>
            </a:r>
            <a:r>
              <a:rPr lang="en-US" altLang="zh-CN"/>
              <a:t>baseline</a:t>
            </a:r>
            <a:r>
              <a:rPr lang="zh-CN" altLang="en-US"/>
              <a:t>的</a:t>
            </a:r>
            <a:r>
              <a:rPr lang="en-US" altLang="zh-CN"/>
              <a:t>0.2852</a:t>
            </a:r>
            <a:r>
              <a:rPr lang="zh-CN" altLang="en-US"/>
              <a:t>稍大。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报告分为四个部分，首相阐述一下</a:t>
            </a:r>
            <a:r>
              <a:rPr lang="en-US" altLang="zh-CN"/>
              <a:t>project2</a:t>
            </a:r>
            <a:r>
              <a:rPr lang="zh-CN" altLang="en-US"/>
              <a:t>的简要信息，然后分析本次项目的代码组成，接着简述我们的参数调整思路和结果，最后我们会对本次项目进行总结反思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讲述</a:t>
            </a:r>
            <a:r>
              <a:rPr lang="en-US" altLang="zh-CN"/>
              <a:t>chatbot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 </a:t>
            </a:r>
            <a:r>
              <a:rPr lang="zh-CN" altLang="en-US"/>
              <a:t>讲述我们做的相关工作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讲述</a:t>
            </a:r>
            <a:r>
              <a:rPr lang="en-US" altLang="zh-CN"/>
              <a:t>chatbot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chatbot</a:t>
            </a:r>
            <a:r>
              <a:rPr lang="zh-CN" altLang="en-US"/>
              <a:t>的实现的流程思路如图，将输入语句转化成序列经过</a:t>
            </a:r>
            <a:r>
              <a:rPr lang="en-US" altLang="zh-CN"/>
              <a:t>embedding</a:t>
            </a:r>
            <a:r>
              <a:rPr lang="zh-CN" altLang="en-US"/>
              <a:t>，并进一步编码整合后传递给</a:t>
            </a:r>
            <a:r>
              <a:rPr lang="en-US" altLang="zh-CN"/>
              <a:t>decoder</a:t>
            </a:r>
            <a:r>
              <a:rPr lang="zh-CN" altLang="en-US"/>
              <a:t>输出序列，最终转化成语句。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jpeg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1.jpeg"/><Relationship Id="rId2" Type="http://schemas.openxmlformats.org/officeDocument/2006/relationships/tags" Target="../tags/tag38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532250" y="4968360"/>
            <a:ext cx="1633781" cy="16337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9" name="矩形: 圆角 8"/>
          <p:cNvSpPr/>
          <p:nvPr>
            <p:custDataLst>
              <p:tags r:id="rId5"/>
            </p:custDataLst>
          </p:nvPr>
        </p:nvSpPr>
        <p:spPr>
          <a:xfrm>
            <a:off x="1349141" y="720855"/>
            <a:ext cx="9493718" cy="5416288"/>
          </a:xfrm>
          <a:prstGeom prst="roundRect">
            <a:avLst>
              <a:gd name="adj" fmla="val 13483"/>
            </a:avLst>
          </a:prstGeom>
          <a:solidFill>
            <a:schemeClr val="bg1">
              <a:alpha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9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10590745" y="901299"/>
            <a:ext cx="673100" cy="673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510972" y="2774848"/>
            <a:ext cx="7170058" cy="1000826"/>
          </a:xfr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algn="ctr">
              <a:defRPr lang="zh-CN" altLang="en-US" sz="4800" b="0" spc="10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2510972" y="3850928"/>
            <a:ext cx="7170058" cy="903324"/>
          </a:xfrm>
          <a:noFill/>
        </p:spPr>
        <p:txBody>
          <a:bodyPr wrap="square" lIns="91440" tIns="45720" rIns="91440" bIns="45720" rtlCol="0">
            <a:normAutofit/>
          </a:bodyPr>
          <a:lstStyle>
            <a:lvl1pPr marL="0" indent="0" algn="ctr">
              <a:buNone/>
              <a:defRPr lang="zh-CN" altLang="en-US" sz="1800" spc="600" baseline="0" dirty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lvl="0"/>
            <a:r>
              <a:rPr lang="zh-CN" altLang="en-US" dirty="0"/>
              <a:t>单击此处编辑副标题</a:t>
            </a:r>
            <a:endParaRPr lang="en-US" altLang="zh-CN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2927350" y="260349"/>
            <a:ext cx="6337300" cy="6337300"/>
          </a:xfrm>
          <a:prstGeom prst="ellipse">
            <a:avLst/>
          </a:prstGeom>
          <a:solidFill>
            <a:schemeClr val="bg1">
              <a:alpha val="9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322438" y="901700"/>
            <a:ext cx="1066800" cy="10668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8544379" y="4413703"/>
            <a:ext cx="2183946" cy="2183946"/>
          </a:xfrm>
          <a:prstGeom prst="ellipse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027536" y="2680294"/>
            <a:ext cx="4136929" cy="1071157"/>
          </a:xfrm>
        </p:spPr>
        <p:txBody>
          <a:bodyPr vert="horz" lIns="101600" tIns="38100" rIns="254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027534" y="3887978"/>
            <a:ext cx="4136929" cy="452945"/>
          </a:xfrm>
          <a:noFill/>
        </p:spPr>
        <p:txBody>
          <a:bodyPr wrap="square" lIns="91440" tIns="45720" rIns="91440" bIns="45720" rtlCol="0">
            <a:normAutofit/>
          </a:bodyPr>
          <a:lstStyle>
            <a:lvl1pPr marL="0" indent="0" algn="ctr">
              <a:buNone/>
              <a:defRPr lang="zh-CN" altLang="en-US" sz="2000" spc="800" baseline="0" dirty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lvl="0" algn="ctr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234014" y="5871725"/>
            <a:ext cx="749300" cy="749300"/>
            <a:chOff x="234014" y="5871725"/>
            <a:chExt cx="749300" cy="749300"/>
          </a:xfrm>
        </p:grpSpPr>
        <p:sp>
          <p:nvSpPr>
            <p:cNvPr id="6" name="椭圆 5"/>
            <p:cNvSpPr/>
            <p:nvPr userDrawn="1">
              <p:custDataLst>
                <p:tags r:id="rId3"/>
              </p:custDataLst>
            </p:nvPr>
          </p:nvSpPr>
          <p:spPr>
            <a:xfrm>
              <a:off x="234014" y="5871725"/>
              <a:ext cx="749300" cy="749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7" name="椭圆 6"/>
            <p:cNvSpPr/>
            <p:nvPr userDrawn="1">
              <p:custDataLst>
                <p:tags r:id="rId4"/>
              </p:custDataLst>
            </p:nvPr>
          </p:nvSpPr>
          <p:spPr>
            <a:xfrm>
              <a:off x="638684" y="5976029"/>
              <a:ext cx="151891" cy="1518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8" name="椭圆 7"/>
            <p:cNvSpPr/>
            <p:nvPr userDrawn="1">
              <p:custDataLst>
                <p:tags r:id="rId5"/>
              </p:custDataLst>
            </p:nvPr>
          </p:nvSpPr>
          <p:spPr>
            <a:xfrm>
              <a:off x="751539" y="6149657"/>
              <a:ext cx="78072" cy="7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234315" y="5871845"/>
            <a:ext cx="749300" cy="749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638810" y="5975985"/>
            <a:ext cx="151765" cy="1517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751840" y="6149340"/>
            <a:ext cx="78105" cy="78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11442065" y="307975"/>
            <a:ext cx="536575" cy="536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11332210" y="143510"/>
            <a:ext cx="323215" cy="3232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cap="all" baseline="0" dirty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234014" y="5871725"/>
            <a:ext cx="749300" cy="749300"/>
            <a:chOff x="234014" y="5871725"/>
            <a:chExt cx="749300" cy="749300"/>
          </a:xfrm>
        </p:grpSpPr>
        <p:sp>
          <p:nvSpPr>
            <p:cNvPr id="10" name="椭圆 9"/>
            <p:cNvSpPr/>
            <p:nvPr userDrawn="1">
              <p:custDataLst>
                <p:tags r:id="rId4"/>
              </p:custDataLst>
            </p:nvPr>
          </p:nvSpPr>
          <p:spPr>
            <a:xfrm>
              <a:off x="234014" y="5871725"/>
              <a:ext cx="749300" cy="749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cap="all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5"/>
              </p:custDataLst>
            </p:nvPr>
          </p:nvSpPr>
          <p:spPr>
            <a:xfrm>
              <a:off x="638684" y="5976029"/>
              <a:ext cx="151891" cy="1518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cap="all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6"/>
              </p:custDataLst>
            </p:nvPr>
          </p:nvSpPr>
          <p:spPr>
            <a:xfrm>
              <a:off x="751539" y="6149657"/>
              <a:ext cx="78072" cy="7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cap="all" baseline="0">
                <a:latin typeface="Arial" panose="020B0604020202090204" pitchFamily="34" charset="0"/>
                <a:ea typeface="微软雅黑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cap="all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cap="all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cap="all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cap="all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cap="all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228950" y="154550"/>
            <a:ext cx="749300" cy="749300"/>
            <a:chOff x="228950" y="154550"/>
            <a:chExt cx="749300" cy="749300"/>
          </a:xfrm>
        </p:grpSpPr>
        <p:sp>
          <p:nvSpPr>
            <p:cNvPr id="11" name="椭圆 10"/>
            <p:cNvSpPr/>
            <p:nvPr userDrawn="1">
              <p:custDataLst>
                <p:tags r:id="rId4"/>
              </p:custDataLst>
            </p:nvPr>
          </p:nvSpPr>
          <p:spPr>
            <a:xfrm>
              <a:off x="228950" y="154550"/>
              <a:ext cx="749300" cy="749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5"/>
              </p:custDataLst>
            </p:nvPr>
          </p:nvSpPr>
          <p:spPr>
            <a:xfrm>
              <a:off x="633620" y="258854"/>
              <a:ext cx="151891" cy="1518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3" name="椭圆 12"/>
            <p:cNvSpPr/>
            <p:nvPr userDrawn="1">
              <p:custDataLst>
                <p:tags r:id="rId6"/>
              </p:custDataLst>
            </p:nvPr>
          </p:nvSpPr>
          <p:spPr>
            <a:xfrm>
              <a:off x="746475" y="432482"/>
              <a:ext cx="78072" cy="780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11139099" y="191324"/>
            <a:ext cx="824301" cy="629586"/>
            <a:chOff x="11139099" y="191324"/>
            <a:chExt cx="824301" cy="629586"/>
          </a:xfrm>
        </p:grpSpPr>
        <p:sp>
          <p:nvSpPr>
            <p:cNvPr id="10" name="椭圆 9"/>
            <p:cNvSpPr/>
            <p:nvPr userDrawn="1">
              <p:custDataLst>
                <p:tags r:id="rId10"/>
              </p:custDataLst>
            </p:nvPr>
          </p:nvSpPr>
          <p:spPr>
            <a:xfrm>
              <a:off x="11333814" y="191324"/>
              <a:ext cx="629586" cy="6295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11"/>
              </p:custDataLst>
            </p:nvPr>
          </p:nvSpPr>
          <p:spPr>
            <a:xfrm>
              <a:off x="11139099" y="436895"/>
              <a:ext cx="384015" cy="3840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 baseline="0">
                <a:latin typeface="Arial" panose="020B0604020202090204" pitchFamily="34" charset="0"/>
                <a:ea typeface="微软雅黑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234315" y="5871845"/>
            <a:ext cx="749300" cy="749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4" name="椭圆 13"/>
          <p:cNvSpPr/>
          <p:nvPr>
            <p:custDataLst>
              <p:tags r:id="rId12"/>
            </p:custDataLst>
          </p:nvPr>
        </p:nvSpPr>
        <p:spPr>
          <a:xfrm>
            <a:off x="638810" y="5975985"/>
            <a:ext cx="151765" cy="1517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5" name="椭圆 14"/>
          <p:cNvSpPr/>
          <p:nvPr>
            <p:custDataLst>
              <p:tags r:id="rId13"/>
            </p:custDataLst>
          </p:nvPr>
        </p:nvSpPr>
        <p:spPr>
          <a:xfrm>
            <a:off x="751840" y="6149340"/>
            <a:ext cx="78105" cy="781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6" name="椭圆 15"/>
          <p:cNvSpPr/>
          <p:nvPr>
            <p:custDataLst>
              <p:tags r:id="rId14"/>
            </p:custDataLst>
          </p:nvPr>
        </p:nvSpPr>
        <p:spPr>
          <a:xfrm>
            <a:off x="11125835" y="5871845"/>
            <a:ext cx="629285" cy="629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7" name="椭圆 16"/>
          <p:cNvSpPr/>
          <p:nvPr>
            <p:custDataLst>
              <p:tags r:id="rId15"/>
            </p:custDataLst>
          </p:nvPr>
        </p:nvSpPr>
        <p:spPr>
          <a:xfrm>
            <a:off x="10930890" y="6117590"/>
            <a:ext cx="384175" cy="384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72085" y="6061075"/>
            <a:ext cx="654685" cy="6546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9" name="椭圆 8"/>
          <p:cNvSpPr/>
          <p:nvPr>
            <p:custDataLst>
              <p:tags r:id="rId9"/>
            </p:custDataLst>
          </p:nvPr>
        </p:nvSpPr>
        <p:spPr>
          <a:xfrm>
            <a:off x="536575" y="6169025"/>
            <a:ext cx="132715" cy="1327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648970" y="6333490"/>
            <a:ext cx="67945" cy="679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11334115" y="191135"/>
            <a:ext cx="629285" cy="629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3" name="椭圆 12"/>
          <p:cNvSpPr/>
          <p:nvPr>
            <p:custDataLst>
              <p:tags r:id="rId12"/>
            </p:custDataLst>
          </p:nvPr>
        </p:nvSpPr>
        <p:spPr>
          <a:xfrm>
            <a:off x="11139170" y="436880"/>
            <a:ext cx="384175" cy="384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857250" y="260349"/>
            <a:ext cx="6337300" cy="6337300"/>
          </a:xfrm>
          <a:prstGeom prst="ellipse">
            <a:avLst/>
          </a:prstGeom>
          <a:solidFill>
            <a:schemeClr val="bg1">
              <a:alpha val="9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7518400" y="889000"/>
            <a:ext cx="1066800" cy="1066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7908925" y="3263900"/>
            <a:ext cx="2705100" cy="27051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599575" y="4099590"/>
            <a:ext cx="4852648" cy="738664"/>
          </a:xfrm>
          <a:noFill/>
        </p:spPr>
        <p:txBody>
          <a:bodyPr wrap="square" lIns="91440" tIns="45720" rIns="91440" bIns="45720" rtlCol="0">
            <a:normAutofit/>
          </a:bodyPr>
          <a:lstStyle>
            <a:lvl1pPr marL="0" indent="0" algn="ctr">
              <a:buNone/>
              <a:defRPr lang="zh-CN" altLang="en-US" sz="2000" spc="300" baseline="0" dirty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77976" y="3291942"/>
            <a:ext cx="4874248" cy="73866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0" baseline="0"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-5802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2336725 w 12192000"/>
              <a:gd name="connsiteY3" fmla="*/ 6858000 h 6858000"/>
              <a:gd name="connsiteX4" fmla="*/ 2494487 w 12192000"/>
              <a:gd name="connsiteY4" fmla="*/ 6762157 h 6858000"/>
              <a:gd name="connsiteX5" fmla="*/ 4235873 w 12192000"/>
              <a:gd name="connsiteY5" fmla="*/ 3487004 h 6858000"/>
              <a:gd name="connsiteX6" fmla="*/ 2168834 w 12192000"/>
              <a:gd name="connsiteY6" fmla="*/ 14012 h 6858000"/>
              <a:gd name="connsiteX7" fmla="*/ 2141479 w 12192000"/>
              <a:gd name="connsiteY7" fmla="*/ 1 h 6858000"/>
              <a:gd name="connsiteX8" fmla="*/ 0 w 12192000"/>
              <a:gd name="connsiteY8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336725" y="6858000"/>
                </a:lnTo>
                <a:lnTo>
                  <a:pt x="2494487" y="6762157"/>
                </a:lnTo>
                <a:cubicBezTo>
                  <a:pt x="3545114" y="6052368"/>
                  <a:pt x="4235873" y="4850354"/>
                  <a:pt x="4235873" y="3487004"/>
                </a:cubicBezTo>
                <a:cubicBezTo>
                  <a:pt x="4235873" y="1987320"/>
                  <a:pt x="3400055" y="682851"/>
                  <a:pt x="2168834" y="14012"/>
                </a:cubicBezTo>
                <a:lnTo>
                  <a:pt x="2141479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-5802" y="627865"/>
            <a:ext cx="2763280" cy="5526560"/>
          </a:xfrm>
          <a:custGeom>
            <a:avLst/>
            <a:gdLst>
              <a:gd name="connsiteX0" fmla="*/ 0 w 2763280"/>
              <a:gd name="connsiteY0" fmla="*/ 0 h 5526560"/>
              <a:gd name="connsiteX1" fmla="*/ 2763280 w 2763280"/>
              <a:gd name="connsiteY1" fmla="*/ 2763280 h 5526560"/>
              <a:gd name="connsiteX2" fmla="*/ 0 w 2763280"/>
              <a:gd name="connsiteY2" fmla="*/ 5526560 h 55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3280" h="5526560">
                <a:moveTo>
                  <a:pt x="0" y="0"/>
                </a:moveTo>
                <a:cubicBezTo>
                  <a:pt x="1526117" y="0"/>
                  <a:pt x="2763280" y="1237163"/>
                  <a:pt x="2763280" y="2763280"/>
                </a:cubicBezTo>
                <a:cubicBezTo>
                  <a:pt x="2763280" y="4289397"/>
                  <a:pt x="1526117" y="5526560"/>
                  <a:pt x="0" y="552656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640349" y="412379"/>
            <a:ext cx="1544544" cy="15445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4.xml"/><Relationship Id="rId23" Type="http://schemas.openxmlformats.org/officeDocument/2006/relationships/tags" Target="../tags/tag153.xml"/><Relationship Id="rId22" Type="http://schemas.openxmlformats.org/officeDocument/2006/relationships/tags" Target="../tags/tag15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1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1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1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34.xml"/><Relationship Id="rId2" Type="http://schemas.openxmlformats.org/officeDocument/2006/relationships/image" Target="../media/image10.png"/><Relationship Id="rId1" Type="http://schemas.openxmlformats.org/officeDocument/2006/relationships/tags" Target="../tags/tag23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4.xml"/><Relationship Id="rId3" Type="http://schemas.openxmlformats.org/officeDocument/2006/relationships/image" Target="../media/image2.jpeg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7.xml"/><Relationship Id="rId3" Type="http://schemas.openxmlformats.org/officeDocument/2006/relationships/image" Target="../media/image3.png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0" Type="http://schemas.openxmlformats.org/officeDocument/2006/relationships/notesSlide" Target="../notesSlides/notesSlide6.xml"/><Relationship Id="rId3" Type="http://schemas.openxmlformats.org/officeDocument/2006/relationships/tags" Target="../tags/tag180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05.xml"/><Relationship Id="rId27" Type="http://schemas.openxmlformats.org/officeDocument/2006/relationships/tags" Target="../tags/tag204.xml"/><Relationship Id="rId26" Type="http://schemas.openxmlformats.org/officeDocument/2006/relationships/tags" Target="../tags/tag203.xml"/><Relationship Id="rId25" Type="http://schemas.openxmlformats.org/officeDocument/2006/relationships/tags" Target="../tags/tag202.xml"/><Relationship Id="rId24" Type="http://schemas.openxmlformats.org/officeDocument/2006/relationships/tags" Target="../tags/tag201.xml"/><Relationship Id="rId23" Type="http://schemas.openxmlformats.org/officeDocument/2006/relationships/tags" Target="../tags/tag200.xml"/><Relationship Id="rId22" Type="http://schemas.openxmlformats.org/officeDocument/2006/relationships/tags" Target="../tags/tag199.xml"/><Relationship Id="rId21" Type="http://schemas.openxmlformats.org/officeDocument/2006/relationships/tags" Target="../tags/tag198.xml"/><Relationship Id="rId20" Type="http://schemas.openxmlformats.org/officeDocument/2006/relationships/tags" Target="../tags/tag197.xml"/><Relationship Id="rId2" Type="http://schemas.openxmlformats.org/officeDocument/2006/relationships/tags" Target="../tags/tag179.xml"/><Relationship Id="rId19" Type="http://schemas.openxmlformats.org/officeDocument/2006/relationships/tags" Target="../tags/tag196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tags" Target="../tags/tag17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0972" y="3558438"/>
            <a:ext cx="7170058" cy="1000826"/>
          </a:xfrm>
        </p:spPr>
        <p:txBody>
          <a:bodyPr>
            <a:normAutofit fontScale="90000"/>
          </a:bodyPr>
          <a:p>
            <a:pPr algn="ctr"/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en-US" altLang="zh-CN"/>
              <a:t>Machine Learning</a:t>
            </a:r>
            <a:br>
              <a:rPr lang="en-US" altLang="zh-CN"/>
            </a:br>
            <a:r>
              <a:rPr lang="en-US" altLang="zh-CN"/>
              <a:t>         </a:t>
            </a:r>
            <a:r>
              <a:rPr lang="en-US" altLang="zh-CN" sz="2400">
                <a:cs typeface="Arial" panose="020B0604020202090204" pitchFamily="34" charset="0"/>
              </a:rPr>
              <a:t>―</a:t>
            </a:r>
            <a:r>
              <a:rPr lang="en-US" altLang="zh-CN" sz="2400">
                <a:cs typeface="Arial" panose="020B0604020202090204" pitchFamily="34" charset="0"/>
                <a:sym typeface="+mn-ea"/>
              </a:rPr>
              <a:t>―project2</a:t>
            </a:r>
            <a:br>
              <a:rPr lang="en-US" altLang="zh-CN" sz="2400">
                <a:cs typeface="Arial" panose="020B0604020202090204" pitchFamily="34" charset="0"/>
                <a:sym typeface="+mn-ea"/>
              </a:rPr>
            </a:br>
            <a:br>
              <a:rPr lang="en-US" altLang="zh-CN">
                <a:cs typeface="Arial" panose="020B0604020202090204" pitchFamily="34" charset="0"/>
              </a:rPr>
            </a:br>
            <a:r>
              <a:rPr>
                <a:cs typeface="Arial" panose="020B0604020202090204" pitchFamily="34" charset="0"/>
              </a:rPr>
              <a:t>项目报告</a:t>
            </a:r>
            <a:endParaRPr>
              <a:cs typeface="Arial" panose="020B060402020209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-technology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5" name="Rounded Rectangle 84"/>
          <p:cNvSpPr/>
          <p:nvPr/>
        </p:nvSpPr>
        <p:spPr>
          <a:xfrm>
            <a:off x="3653705" y="2481947"/>
            <a:ext cx="484163" cy="290498"/>
          </a:xfrm>
          <a:prstGeom prst="roundRect">
            <a:avLst/>
          </a:prstGeom>
          <a:solidFill>
            <a:srgbClr val="E1D5E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6" name="Rounded Rectangle 85"/>
          <p:cNvSpPr/>
          <p:nvPr/>
        </p:nvSpPr>
        <p:spPr>
          <a:xfrm>
            <a:off x="3658642" y="3148050"/>
            <a:ext cx="484163" cy="290498"/>
          </a:xfrm>
          <a:prstGeom prst="roundRect">
            <a:avLst/>
          </a:prstGeom>
          <a:solidFill>
            <a:srgbClr val="E1D5E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7" name="Rounded Rectangle 86"/>
          <p:cNvSpPr/>
          <p:nvPr/>
        </p:nvSpPr>
        <p:spPr>
          <a:xfrm>
            <a:off x="3653707" y="3814968"/>
            <a:ext cx="484163" cy="290498"/>
          </a:xfrm>
          <a:prstGeom prst="roundRect">
            <a:avLst/>
          </a:prstGeom>
          <a:solidFill>
            <a:srgbClr val="E1D5E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88"/>
          <p:cNvCxnSpPr>
            <a:stCxn id="5" idx="2"/>
            <a:endCxn id="6" idx="0"/>
          </p:cNvCxnSpPr>
          <p:nvPr/>
        </p:nvCxnSpPr>
        <p:spPr>
          <a:xfrm>
            <a:off x="3895785" y="2772448"/>
            <a:ext cx="5080" cy="375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98"/>
          <p:cNvCxnSpPr>
            <a:stCxn id="7" idx="3"/>
            <a:endCxn id="11" idx="1"/>
          </p:cNvCxnSpPr>
          <p:nvPr/>
        </p:nvCxnSpPr>
        <p:spPr>
          <a:xfrm flipV="1">
            <a:off x="4137660" y="2474595"/>
            <a:ext cx="816610" cy="1485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05"/>
          <p:cNvCxnSpPr>
            <a:stCxn id="11" idx="3"/>
            <a:endCxn id="13" idx="1"/>
          </p:cNvCxnSpPr>
          <p:nvPr/>
        </p:nvCxnSpPr>
        <p:spPr>
          <a:xfrm>
            <a:off x="5438257" y="2474671"/>
            <a:ext cx="383540" cy="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6"/>
          <p:cNvSpPr/>
          <p:nvPr/>
        </p:nvSpPr>
        <p:spPr>
          <a:xfrm>
            <a:off x="4954077" y="2329410"/>
            <a:ext cx="484163" cy="290498"/>
          </a:xfrm>
          <a:prstGeom prst="roundRect">
            <a:avLst/>
          </a:prstGeom>
          <a:solidFill>
            <a:srgbClr val="F8CECC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2" name="TextBox 107"/>
          <p:cNvSpPr txBox="1"/>
          <p:nvPr/>
        </p:nvSpPr>
        <p:spPr>
          <a:xfrm>
            <a:off x="5816157" y="2653459"/>
            <a:ext cx="46984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I</a:t>
            </a:r>
            <a:endParaRPr lang="en-US" sz="2000" baseline="-25000" dirty="0"/>
          </a:p>
        </p:txBody>
      </p:sp>
      <p:sp>
        <p:nvSpPr>
          <p:cNvPr id="13" name="Rounded Rectangle 108"/>
          <p:cNvSpPr/>
          <p:nvPr/>
        </p:nvSpPr>
        <p:spPr>
          <a:xfrm>
            <a:off x="5821508" y="2329659"/>
            <a:ext cx="484163" cy="290498"/>
          </a:xfrm>
          <a:prstGeom prst="roundRect">
            <a:avLst/>
          </a:prstGeom>
          <a:solidFill>
            <a:srgbClr val="F8CECC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4" name="Rounded Rectangle 109"/>
          <p:cNvSpPr/>
          <p:nvPr/>
        </p:nvSpPr>
        <p:spPr>
          <a:xfrm>
            <a:off x="6651848" y="2329659"/>
            <a:ext cx="484163" cy="290498"/>
          </a:xfrm>
          <a:prstGeom prst="roundRect">
            <a:avLst/>
          </a:prstGeom>
          <a:solidFill>
            <a:srgbClr val="F8CECC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10"/>
          <p:cNvCxnSpPr>
            <a:stCxn id="13" idx="3"/>
            <a:endCxn id="14" idx="1"/>
          </p:cNvCxnSpPr>
          <p:nvPr/>
        </p:nvCxnSpPr>
        <p:spPr>
          <a:xfrm>
            <a:off x="6305671" y="2475541"/>
            <a:ext cx="346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1"/>
          <p:cNvSpPr txBox="1"/>
          <p:nvPr/>
        </p:nvSpPr>
        <p:spPr>
          <a:xfrm>
            <a:off x="6645897" y="2627196"/>
            <a:ext cx="4960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like</a:t>
            </a:r>
            <a:endParaRPr lang="en-US" sz="2000" baseline="-25000" dirty="0"/>
          </a:p>
        </p:txBody>
      </p:sp>
      <p:sp>
        <p:nvSpPr>
          <p:cNvPr id="17" name="TextBox 113"/>
          <p:cNvSpPr txBox="1"/>
          <p:nvPr/>
        </p:nvSpPr>
        <p:spPr>
          <a:xfrm>
            <a:off x="5773621" y="1981578"/>
            <a:ext cx="52464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like</a:t>
            </a:r>
            <a:endParaRPr lang="en-US" sz="2000" baseline="-25000" dirty="0"/>
          </a:p>
        </p:txBody>
      </p:sp>
      <p:sp>
        <p:nvSpPr>
          <p:cNvPr id="18" name="TextBox 114"/>
          <p:cNvSpPr txBox="1"/>
          <p:nvPr/>
        </p:nvSpPr>
        <p:spPr>
          <a:xfrm>
            <a:off x="6545381" y="1972981"/>
            <a:ext cx="6911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tennis</a:t>
            </a:r>
            <a:endParaRPr lang="en-US" sz="2000" baseline="-25000" dirty="0"/>
          </a:p>
        </p:txBody>
      </p:sp>
      <p:sp>
        <p:nvSpPr>
          <p:cNvPr id="19" name="TextBox 115"/>
          <p:cNvSpPr txBox="1"/>
          <p:nvPr/>
        </p:nvSpPr>
        <p:spPr>
          <a:xfrm>
            <a:off x="4938921" y="1981579"/>
            <a:ext cx="5207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I</a:t>
            </a:r>
            <a:endParaRPr lang="en-US" sz="2000" baseline="-25000" dirty="0"/>
          </a:p>
        </p:txBody>
      </p:sp>
      <p:sp>
        <p:nvSpPr>
          <p:cNvPr id="20" name="TextBox 116"/>
          <p:cNvSpPr txBox="1"/>
          <p:nvPr/>
        </p:nvSpPr>
        <p:spPr>
          <a:xfrm>
            <a:off x="4923711" y="2627196"/>
            <a:ext cx="5265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&lt;s&gt;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125"/>
              <p:cNvSpPr txBox="1"/>
              <p:nvPr/>
            </p:nvSpPr>
            <p:spPr>
              <a:xfrm>
                <a:off x="4143024" y="3554750"/>
                <a:ext cx="3256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1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24" y="3554750"/>
                <a:ext cx="325647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87" t="-5" r="54" b="-15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2" name="Straight Arrow Connector 132"/>
          <p:cNvCxnSpPr>
            <a:endCxn id="7" idx="0"/>
          </p:cNvCxnSpPr>
          <p:nvPr/>
        </p:nvCxnSpPr>
        <p:spPr>
          <a:xfrm flipH="1">
            <a:off x="3895801" y="3415983"/>
            <a:ext cx="3278" cy="398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33"/>
          <p:cNvSpPr/>
          <p:nvPr/>
        </p:nvSpPr>
        <p:spPr>
          <a:xfrm>
            <a:off x="4880958" y="3008341"/>
            <a:ext cx="2390008" cy="137746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350"/>
          </a:p>
        </p:txBody>
      </p:sp>
      <p:sp>
        <p:nvSpPr>
          <p:cNvPr id="24" name="Rounded Rectangle 134"/>
          <p:cNvSpPr/>
          <p:nvPr/>
        </p:nvSpPr>
        <p:spPr>
          <a:xfrm>
            <a:off x="5059225" y="3167842"/>
            <a:ext cx="405313" cy="2616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500" baseline="-25000" dirty="0">
              <a:solidFill>
                <a:schemeClr val="tx1"/>
              </a:solidFill>
            </a:endParaRPr>
          </a:p>
        </p:txBody>
      </p:sp>
      <p:sp>
        <p:nvSpPr>
          <p:cNvPr id="25" name="Rounded Rectangle 135"/>
          <p:cNvSpPr/>
          <p:nvPr/>
        </p:nvSpPr>
        <p:spPr>
          <a:xfrm>
            <a:off x="5059225" y="3554967"/>
            <a:ext cx="405313" cy="275073"/>
          </a:xfrm>
          <a:prstGeom prst="roundRect">
            <a:avLst/>
          </a:prstGeom>
          <a:solidFill>
            <a:srgbClr val="E1D5E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500" baseline="-25000" dirty="0">
              <a:solidFill>
                <a:schemeClr val="tx1"/>
              </a:solidFill>
            </a:endParaRPr>
          </a:p>
        </p:txBody>
      </p:sp>
      <p:sp>
        <p:nvSpPr>
          <p:cNvPr id="26" name="Rounded Rectangle 136"/>
          <p:cNvSpPr/>
          <p:nvPr/>
        </p:nvSpPr>
        <p:spPr>
          <a:xfrm>
            <a:off x="5062964" y="3955135"/>
            <a:ext cx="397803" cy="260010"/>
          </a:xfrm>
          <a:prstGeom prst="roundRect">
            <a:avLst/>
          </a:prstGeom>
          <a:solidFill>
            <a:srgbClr val="F8CECC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500" baseline="-25000" dirty="0">
              <a:solidFill>
                <a:schemeClr val="tx1"/>
              </a:solidFill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5564629" y="3171095"/>
            <a:ext cx="14747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1400" b="1" dirty="0"/>
              <a:t>utterance encoder</a:t>
            </a:r>
            <a:endParaRPr lang="en-US" sz="1400" b="1" dirty="0"/>
          </a:p>
        </p:txBody>
      </p:sp>
      <p:sp>
        <p:nvSpPr>
          <p:cNvPr id="28" name="TextBox 139"/>
          <p:cNvSpPr txBox="1"/>
          <p:nvPr/>
        </p:nvSpPr>
        <p:spPr>
          <a:xfrm>
            <a:off x="5638201" y="3566560"/>
            <a:ext cx="1312382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1400" b="1" dirty="0"/>
              <a:t>context      encoder</a:t>
            </a:r>
            <a:endParaRPr lang="en-US" sz="1400" b="1" dirty="0"/>
          </a:p>
        </p:txBody>
      </p:sp>
      <p:sp>
        <p:nvSpPr>
          <p:cNvPr id="29" name="TextBox 141"/>
          <p:cNvSpPr txBox="1"/>
          <p:nvPr/>
        </p:nvSpPr>
        <p:spPr>
          <a:xfrm>
            <a:off x="5595311" y="3946677"/>
            <a:ext cx="14219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1400" b="1" dirty="0"/>
              <a:t>response decoder</a:t>
            </a:r>
            <a:endParaRPr lang="en-US" sz="1400" b="1" dirty="0"/>
          </a:p>
        </p:txBody>
      </p:sp>
      <p:cxnSp>
        <p:nvCxnSpPr>
          <p:cNvPr id="30" name="Straight Arrow Connector 153"/>
          <p:cNvCxnSpPr>
            <a:stCxn id="31" idx="3"/>
            <a:endCxn id="32" idx="1"/>
          </p:cNvCxnSpPr>
          <p:nvPr/>
        </p:nvCxnSpPr>
        <p:spPr>
          <a:xfrm>
            <a:off x="1113847" y="2628359"/>
            <a:ext cx="531495" cy="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54"/>
          <p:cNvSpPr/>
          <p:nvPr/>
        </p:nvSpPr>
        <p:spPr>
          <a:xfrm>
            <a:off x="629684" y="2483110"/>
            <a:ext cx="484163" cy="2904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32" name="Rounded Rectangle 155"/>
          <p:cNvSpPr/>
          <p:nvPr/>
        </p:nvSpPr>
        <p:spPr>
          <a:xfrm>
            <a:off x="1645478" y="2483259"/>
            <a:ext cx="484163" cy="2904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33" name="Rounded Rectangle 156"/>
          <p:cNvSpPr/>
          <p:nvPr/>
        </p:nvSpPr>
        <p:spPr>
          <a:xfrm>
            <a:off x="2611918" y="2483259"/>
            <a:ext cx="484163" cy="2904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157"/>
          <p:cNvCxnSpPr>
            <a:stCxn id="32" idx="3"/>
            <a:endCxn id="33" idx="1"/>
          </p:cNvCxnSpPr>
          <p:nvPr/>
        </p:nvCxnSpPr>
        <p:spPr>
          <a:xfrm>
            <a:off x="2129006" y="2629143"/>
            <a:ext cx="482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58"/>
          <p:cNvCxnSpPr>
            <a:stCxn id="36" idx="3"/>
            <a:endCxn id="37" idx="1"/>
          </p:cNvCxnSpPr>
          <p:nvPr/>
        </p:nvCxnSpPr>
        <p:spPr>
          <a:xfrm>
            <a:off x="1101703" y="3293147"/>
            <a:ext cx="531495" cy="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159"/>
          <p:cNvSpPr/>
          <p:nvPr/>
        </p:nvSpPr>
        <p:spPr>
          <a:xfrm>
            <a:off x="617540" y="3147898"/>
            <a:ext cx="484163" cy="2904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37" name="Rounded Rectangle 160"/>
          <p:cNvSpPr/>
          <p:nvPr/>
        </p:nvSpPr>
        <p:spPr>
          <a:xfrm>
            <a:off x="1633333" y="3148050"/>
            <a:ext cx="484163" cy="2904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38" name="Rounded Rectangle 161"/>
          <p:cNvSpPr/>
          <p:nvPr/>
        </p:nvSpPr>
        <p:spPr>
          <a:xfrm>
            <a:off x="2599773" y="3148050"/>
            <a:ext cx="484163" cy="2904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162"/>
          <p:cNvCxnSpPr>
            <a:stCxn id="37" idx="3"/>
            <a:endCxn id="38" idx="1"/>
          </p:cNvCxnSpPr>
          <p:nvPr/>
        </p:nvCxnSpPr>
        <p:spPr>
          <a:xfrm>
            <a:off x="2116861" y="3293934"/>
            <a:ext cx="482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63"/>
          <p:cNvCxnSpPr>
            <a:stCxn id="41" idx="3"/>
            <a:endCxn id="42" idx="1"/>
          </p:cNvCxnSpPr>
          <p:nvPr/>
        </p:nvCxnSpPr>
        <p:spPr>
          <a:xfrm>
            <a:off x="1113847" y="3958755"/>
            <a:ext cx="5314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64"/>
          <p:cNvSpPr/>
          <p:nvPr/>
        </p:nvSpPr>
        <p:spPr>
          <a:xfrm>
            <a:off x="629684" y="3812871"/>
            <a:ext cx="484163" cy="2904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42" name="Rounded Rectangle 165"/>
          <p:cNvSpPr/>
          <p:nvPr/>
        </p:nvSpPr>
        <p:spPr>
          <a:xfrm>
            <a:off x="1645478" y="3813022"/>
            <a:ext cx="484163" cy="2904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sp>
        <p:nvSpPr>
          <p:cNvPr id="43" name="Rounded Rectangle 166"/>
          <p:cNvSpPr/>
          <p:nvPr/>
        </p:nvSpPr>
        <p:spPr>
          <a:xfrm>
            <a:off x="2611918" y="3813022"/>
            <a:ext cx="484163" cy="2904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aseline="-25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167"/>
          <p:cNvCxnSpPr>
            <a:stCxn id="42" idx="3"/>
            <a:endCxn id="43" idx="1"/>
          </p:cNvCxnSpPr>
          <p:nvPr/>
        </p:nvCxnSpPr>
        <p:spPr>
          <a:xfrm>
            <a:off x="2129006" y="3958906"/>
            <a:ext cx="482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68"/>
          <p:cNvCxnSpPr>
            <a:stCxn id="33" idx="3"/>
            <a:endCxn id="5" idx="1"/>
          </p:cNvCxnSpPr>
          <p:nvPr/>
        </p:nvCxnSpPr>
        <p:spPr>
          <a:xfrm flipV="1">
            <a:off x="3095446" y="2627873"/>
            <a:ext cx="558165" cy="1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69"/>
          <p:cNvCxnSpPr>
            <a:stCxn id="38" idx="3"/>
            <a:endCxn id="6" idx="1"/>
          </p:cNvCxnSpPr>
          <p:nvPr/>
        </p:nvCxnSpPr>
        <p:spPr>
          <a:xfrm>
            <a:off x="3083301" y="3293934"/>
            <a:ext cx="5753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70"/>
          <p:cNvCxnSpPr>
            <a:stCxn id="43" idx="3"/>
            <a:endCxn id="7" idx="1"/>
          </p:cNvCxnSpPr>
          <p:nvPr/>
        </p:nvCxnSpPr>
        <p:spPr>
          <a:xfrm>
            <a:off x="3095446" y="3958906"/>
            <a:ext cx="558165" cy="1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73"/>
          <p:cNvSpPr txBox="1"/>
          <p:nvPr/>
        </p:nvSpPr>
        <p:spPr>
          <a:xfrm>
            <a:off x="563305" y="2755370"/>
            <a:ext cx="5122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I</a:t>
            </a:r>
            <a:endParaRPr lang="en-US" sz="2000" baseline="-25000" dirty="0"/>
          </a:p>
        </p:txBody>
      </p:sp>
      <p:sp>
        <p:nvSpPr>
          <p:cNvPr id="49" name="TextBox 174"/>
          <p:cNvSpPr txBox="1"/>
          <p:nvPr/>
        </p:nvSpPr>
        <p:spPr>
          <a:xfrm>
            <a:off x="1590875" y="2752947"/>
            <a:ext cx="5882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like</a:t>
            </a:r>
            <a:endParaRPr lang="en-US" sz="2000" baseline="-25000" dirty="0"/>
          </a:p>
        </p:txBody>
      </p:sp>
      <p:sp>
        <p:nvSpPr>
          <p:cNvPr id="50" name="TextBox 175"/>
          <p:cNvSpPr txBox="1"/>
          <p:nvPr/>
        </p:nvSpPr>
        <p:spPr>
          <a:xfrm>
            <a:off x="2485146" y="2746739"/>
            <a:ext cx="8745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2000" dirty="0"/>
              <a:t>football</a:t>
            </a:r>
            <a:endParaRPr lang="en-US" sz="2000" dirty="0"/>
          </a:p>
        </p:txBody>
      </p:sp>
      <p:sp>
        <p:nvSpPr>
          <p:cNvPr id="51" name="TextBox 176"/>
          <p:cNvSpPr txBox="1"/>
          <p:nvPr/>
        </p:nvSpPr>
        <p:spPr>
          <a:xfrm>
            <a:off x="575811" y="4069394"/>
            <a:ext cx="5606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2000" dirty="0"/>
              <a:t>what</a:t>
            </a:r>
            <a:endParaRPr lang="en-US" sz="2000" baseline="-25000" dirty="0"/>
          </a:p>
        </p:txBody>
      </p:sp>
      <p:sp>
        <p:nvSpPr>
          <p:cNvPr id="52" name="TextBox 177"/>
          <p:cNvSpPr txBox="1"/>
          <p:nvPr/>
        </p:nvSpPr>
        <p:spPr>
          <a:xfrm>
            <a:off x="1510665" y="4089400"/>
            <a:ext cx="73406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about</a:t>
            </a:r>
            <a:endParaRPr lang="en-US" sz="2000" baseline="-25000" dirty="0"/>
          </a:p>
        </p:txBody>
      </p:sp>
      <p:sp>
        <p:nvSpPr>
          <p:cNvPr id="53" name="TextBox 178"/>
          <p:cNvSpPr txBox="1"/>
          <p:nvPr/>
        </p:nvSpPr>
        <p:spPr>
          <a:xfrm>
            <a:off x="2586891" y="4078111"/>
            <a:ext cx="45470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you</a:t>
            </a:r>
            <a:endParaRPr lang="en-US" sz="2000" baseline="-25000" dirty="0"/>
          </a:p>
        </p:txBody>
      </p:sp>
      <p:sp>
        <p:nvSpPr>
          <p:cNvPr id="54" name="TextBox 179"/>
          <p:cNvSpPr txBox="1"/>
          <p:nvPr/>
        </p:nvSpPr>
        <p:spPr>
          <a:xfrm>
            <a:off x="580105" y="3415100"/>
            <a:ext cx="5606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that</a:t>
            </a:r>
            <a:endParaRPr lang="en-US" sz="2000" dirty="0"/>
          </a:p>
        </p:txBody>
      </p:sp>
      <p:sp>
        <p:nvSpPr>
          <p:cNvPr id="55" name="TextBox 180"/>
          <p:cNvSpPr txBox="1"/>
          <p:nvPr/>
        </p:nvSpPr>
        <p:spPr>
          <a:xfrm>
            <a:off x="1668182" y="3412525"/>
            <a:ext cx="3899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is</a:t>
            </a:r>
            <a:endParaRPr lang="en-US" sz="2000" baseline="-25000" dirty="0"/>
          </a:p>
        </p:txBody>
      </p:sp>
      <p:sp>
        <p:nvSpPr>
          <p:cNvPr id="56" name="TextBox 181"/>
          <p:cNvSpPr txBox="1"/>
          <p:nvPr/>
        </p:nvSpPr>
        <p:spPr>
          <a:xfrm>
            <a:off x="2556042" y="3407033"/>
            <a:ext cx="5606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2000" dirty="0"/>
              <a:t>cool</a:t>
            </a:r>
            <a:endParaRPr lang="en-US" sz="2000" baseline="-25000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485" y="1513205"/>
            <a:ext cx="2571115" cy="40944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-implementation details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5" y="1651000"/>
            <a:ext cx="10067925" cy="1928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45" y="3811905"/>
            <a:ext cx="7591425" cy="2286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-evaluation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359275"/>
            <a:ext cx="10591800" cy="1200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9175" y="1995805"/>
            <a:ext cx="392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bleu value </a:t>
            </a:r>
            <a:r>
              <a:rPr lang="zh-CN" altLang="en-US"/>
              <a:t>： </a:t>
            </a:r>
            <a:r>
              <a:rPr lang="en-US" altLang="zh-CN"/>
              <a:t>0.28516362689702557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0" y="1249045"/>
            <a:ext cx="4585335" cy="27578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77976" y="3598012"/>
            <a:ext cx="4874248" cy="738664"/>
          </a:xfrm>
        </p:spPr>
        <p:txBody>
          <a:bodyPr/>
          <a:lstStyle/>
          <a:p>
            <a:r>
              <a:rPr lang="zh-CN" altLang="en-US" dirty="0"/>
              <a:t>参数配置</a:t>
            </a:r>
            <a:endParaRPr lang="zh-CN" altLang="en-US" dirty="0"/>
          </a:p>
        </p:txBody>
      </p:sp>
      <p:sp>
        <p:nvSpPr>
          <p:cNvPr id="14" name="标题 8"/>
          <p:cNvSpPr txBox="1"/>
          <p:nvPr>
            <p:custDataLst>
              <p:tags r:id="rId2"/>
            </p:custDataLst>
          </p:nvPr>
        </p:nvSpPr>
        <p:spPr>
          <a:xfrm>
            <a:off x="1599580" y="2095775"/>
            <a:ext cx="4852641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0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algn="ctr"/>
            <a:r>
              <a:rPr lang="en-US" altLang="zh-CN" sz="7200" b="0">
                <a:ea typeface="微软雅黑" charset="-122"/>
                <a:sym typeface="Arial" panose="020B0604020202090204" pitchFamily="34" charset="0"/>
              </a:rPr>
              <a:t>PART 03</a:t>
            </a:r>
            <a:endParaRPr lang="en-US" altLang="zh-CN" sz="7200" b="0"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-comparison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3808730" y="36125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0" name="表格 -1"/>
          <p:cNvGraphicFramePr/>
          <p:nvPr>
            <p:custDataLst>
              <p:tags r:id="rId3"/>
            </p:custDataLst>
          </p:nvPr>
        </p:nvGraphicFramePr>
        <p:xfrm>
          <a:off x="3325495" y="2291715"/>
          <a:ext cx="5391150" cy="122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575"/>
                <a:gridCol w="2695575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n_layers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result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0.285163627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0.28659055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0.28659055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27830" y="1923415"/>
            <a:ext cx="358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改变神经网络层数后</a:t>
            </a:r>
            <a:r>
              <a:rPr lang="en-US" altLang="zh-CN"/>
              <a:t>bleu</a:t>
            </a:r>
            <a:r>
              <a:rPr lang="zh-CN" altLang="en-US"/>
              <a:t>值的变化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-comparison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graphicFrame>
        <p:nvGraphicFramePr>
          <p:cNvPr id="0" name="表格 -1"/>
          <p:cNvGraphicFramePr/>
          <p:nvPr>
            <p:custDataLst>
              <p:tags r:id="rId3"/>
            </p:custDataLst>
          </p:nvPr>
        </p:nvGraphicFramePr>
        <p:xfrm>
          <a:off x="3399155" y="2291715"/>
          <a:ext cx="5391150" cy="122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575"/>
                <a:gridCol w="2695575"/>
              </a:tblGrid>
              <a:tr h="167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dropout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result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0.28659055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0.6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0.287999026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0.7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0.283403278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27830" y="1923415"/>
            <a:ext cx="298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改变</a:t>
            </a:r>
            <a:r>
              <a:rPr lang="en-US" altLang="zh-CN"/>
              <a:t>dropout</a:t>
            </a:r>
            <a:r>
              <a:rPr lang="zh-CN" altLang="en-US"/>
              <a:t>后</a:t>
            </a:r>
            <a:r>
              <a:rPr lang="en-US" altLang="zh-CN"/>
              <a:t>bleu</a:t>
            </a:r>
            <a:r>
              <a:rPr lang="zh-CN" altLang="en-US"/>
              <a:t>值的变化</a:t>
            </a:r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3808730" y="3686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-comparison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7980" y="1812925"/>
            <a:ext cx="312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改变其他参数后</a:t>
            </a:r>
            <a:r>
              <a:rPr lang="en-US" altLang="zh-CN"/>
              <a:t>bleu</a:t>
            </a:r>
            <a:r>
              <a:rPr lang="zh-CN" altLang="en-US"/>
              <a:t>值的变化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2080895" y="2315845"/>
          <a:ext cx="8030210" cy="3442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/>
                <a:gridCol w="1570355"/>
                <a:gridCol w="961390"/>
                <a:gridCol w="842645"/>
                <a:gridCol w="3288030"/>
              </a:tblGrid>
              <a:tr h="655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n_layers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dropout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init_w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clip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result</a:t>
                      </a:r>
                      <a:endParaRPr lang="en-US" altLang="zh-CN" sz="1100" b="0">
                        <a:solidFill>
                          <a:srgbClr val="000000"/>
                        </a:solidFill>
                        <a:latin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0.05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0.285163627</a:t>
                      </a:r>
                      <a:endParaRPr lang="en-US" altLang="zh-CN" sz="1100" b="0">
                        <a:solidFill>
                          <a:srgbClr val="000000"/>
                        </a:solidFill>
                        <a:latin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0.05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0.28659055</a:t>
                      </a:r>
                      <a:endParaRPr lang="en-US" altLang="zh-CN" sz="1100" b="0">
                        <a:solidFill>
                          <a:srgbClr val="000000"/>
                        </a:solidFill>
                        <a:latin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0.6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0.05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等线" charset="0"/>
                          <a:cs typeface="等线" charset="0"/>
                        </a:rPr>
                        <a:t>0.287999026</a:t>
                      </a:r>
                      <a:endParaRPr lang="zh-CN" altLang="en-US" sz="1100" b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0.6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0.05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0.285777782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0.7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0.05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0.283403278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0.6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0.06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0.287999026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0.6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0.05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0.287999026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0.05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0.28659055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77976" y="3598012"/>
            <a:ext cx="4874248" cy="738664"/>
          </a:xfrm>
        </p:spPr>
        <p:txBody>
          <a:bodyPr/>
          <a:lstStyle/>
          <a:p>
            <a:r>
              <a:rPr lang="zh-CN" altLang="en-US" dirty="0"/>
              <a:t>项目总结</a:t>
            </a:r>
            <a:endParaRPr lang="zh-CN" altLang="en-US" dirty="0"/>
          </a:p>
        </p:txBody>
      </p:sp>
      <p:sp>
        <p:nvSpPr>
          <p:cNvPr id="14" name="标题 8"/>
          <p:cNvSpPr txBox="1"/>
          <p:nvPr>
            <p:custDataLst>
              <p:tags r:id="rId2"/>
            </p:custDataLst>
          </p:nvPr>
        </p:nvSpPr>
        <p:spPr>
          <a:xfrm>
            <a:off x="1599580" y="2095775"/>
            <a:ext cx="4852641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0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algn="ctr"/>
            <a:r>
              <a:rPr lang="en-US" altLang="zh-CN" sz="7200" b="0">
                <a:ea typeface="微软雅黑" charset="-122"/>
                <a:sym typeface="Arial" panose="020B0604020202090204" pitchFamily="34" charset="0"/>
              </a:rPr>
              <a:t>PART 04</a:t>
            </a:r>
            <a:endParaRPr lang="en-US" altLang="zh-CN" sz="7200" b="0"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-conclusion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0" y="1972945"/>
            <a:ext cx="10990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本次</a:t>
            </a:r>
            <a:r>
              <a:rPr lang="en-US" altLang="zh-CN"/>
              <a:t>chatbot</a:t>
            </a:r>
            <a:r>
              <a:rPr lang="zh-CN" altLang="en-US"/>
              <a:t>令我们收获很大，由于时间匆忙，没有做深入研究，但仍然掌握了不少机器学习课程学习的方法与技巧。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在前期的准备阶段，我们阅读了很多关于</a:t>
            </a:r>
            <a:r>
              <a:rPr lang="en-US" altLang="zh-CN"/>
              <a:t>chatbot</a:t>
            </a:r>
            <a:r>
              <a:rPr lang="zh-CN" altLang="en-US"/>
              <a:t>技术研究的文献，也了解了机器学习在日常生活中的广泛应用。机器学习中的很多算法可以巧妙地构造</a:t>
            </a:r>
            <a:r>
              <a:rPr lang="en-US" altLang="zh-CN"/>
              <a:t>chatbot</a:t>
            </a:r>
            <a:r>
              <a:rPr lang="zh-CN" altLang="en-US"/>
              <a:t>，比如</a:t>
            </a:r>
            <a:r>
              <a:rPr lang="en-US" altLang="zh-CN"/>
              <a:t>LSTM</a:t>
            </a:r>
            <a:r>
              <a:rPr lang="zh-CN" altLang="en-US"/>
              <a:t>、</a:t>
            </a:r>
            <a:r>
              <a:rPr lang="en-US" altLang="zh-CN"/>
              <a:t>RNN</a:t>
            </a:r>
            <a:r>
              <a:rPr lang="zh-CN" altLang="en-US"/>
              <a:t>等模型。在文献阅读中，我们也欣赏了相关学者构造的学习模型，比如通过语句匹配预测的流程图：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0" y="3609340"/>
            <a:ext cx="2061210" cy="2287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-conclusion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440" y="2829560"/>
            <a:ext cx="109905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调参是机器学习模型优化的重要步骤，在本项目中，我们通过调整</a:t>
            </a:r>
            <a:r>
              <a:rPr lang="en-US" altLang="zh-CN"/>
              <a:t>baseline</a:t>
            </a:r>
            <a:r>
              <a:rPr lang="zh-CN" altLang="en-US"/>
              <a:t>参数直接体会了参数对于模型优化的重要性。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在本次项目中，我们还学习了如何使用</a:t>
            </a:r>
            <a:r>
              <a:rPr lang="en-US" altLang="zh-CN"/>
              <a:t>pytorch</a:t>
            </a:r>
            <a:r>
              <a:rPr lang="zh-CN" altLang="en-US"/>
              <a:t>等包来构建我们需要的神经网络模型。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最后感谢在课程作业过程中老师与助教的耐心指导和答疑！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0972" y="1158773"/>
            <a:ext cx="7170058" cy="1000826"/>
          </a:xfrm>
        </p:spPr>
        <p:txBody>
          <a:bodyPr/>
          <a:p>
            <a:r>
              <a:t>小组成员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0972" y="2552988"/>
            <a:ext cx="7170058" cy="903324"/>
          </a:xfrm>
        </p:spPr>
        <p:txBody>
          <a:bodyPr>
            <a:noAutofit/>
          </a:bodyPr>
          <a:p>
            <a:pPr algn="ctr"/>
            <a:r>
              <a:rPr sz="2800"/>
              <a:t>窦嘉伟   </a:t>
            </a:r>
            <a:r>
              <a:rPr lang="en-US" altLang="zh-CN" sz="2800"/>
              <a:t>518021911160</a:t>
            </a:r>
            <a:endParaRPr lang="en-US" altLang="zh-CN" sz="2800"/>
          </a:p>
          <a:p>
            <a:pPr algn="ctr"/>
            <a:endParaRPr lang="en-US" altLang="zh-CN" sz="2800"/>
          </a:p>
          <a:p>
            <a:pPr algn="ctr"/>
            <a:r>
              <a:rPr sz="2800"/>
              <a:t>付玉晗   </a:t>
            </a:r>
            <a:r>
              <a:rPr lang="en-US" altLang="zh-CN" sz="2800"/>
              <a:t>111111111111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1440" tIns="45720" rIns="91440" bIns="45720">
            <a:normAutofit fontScale="90000"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-task allocation</a:t>
            </a:r>
            <a:br>
              <a:rPr lang="en-US" altLang="zh-CN">
                <a:sym typeface="Arial" panose="020B0604020202090204" pitchFamily="34" charset="0"/>
              </a:rPr>
            </a:b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440" y="2220595"/>
            <a:ext cx="10990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2400"/>
              <a:t>我们小组的任务分工如下：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付玉晗：</a:t>
            </a:r>
            <a:r>
              <a:rPr lang="en-US" altLang="zh-CN" sz="2400"/>
              <a:t>	</a:t>
            </a:r>
            <a:r>
              <a:rPr lang="zh-CN" altLang="en-US" sz="2400"/>
              <a:t>参数调整、项目报告、模型优化</a:t>
            </a:r>
            <a:endParaRPr lang="zh-CN" altLang="en-US" sz="2400"/>
          </a:p>
          <a:p>
            <a:r>
              <a:rPr lang="en-US" altLang="zh-CN" sz="2400"/>
              <a:t>			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窦嘉伟：</a:t>
            </a:r>
            <a:r>
              <a:rPr lang="en-US" altLang="zh-CN" sz="2400"/>
              <a:t>	</a:t>
            </a:r>
            <a:r>
              <a:rPr lang="zh-CN" altLang="en-US" sz="2400"/>
              <a:t>文献整理、</a:t>
            </a:r>
            <a:r>
              <a:rPr lang="en-US" altLang="zh-CN" sz="2400"/>
              <a:t>PPT</a:t>
            </a:r>
            <a:r>
              <a:rPr lang="zh-CN" altLang="en-US" sz="2400"/>
              <a:t>制作、代码分析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099345" y="944299"/>
            <a:ext cx="3262432" cy="46166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2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项目简述</a:t>
            </a:r>
            <a:endParaRPr lang="zh-CN" altLang="en-US" sz="2400" b="1" spc="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099345" y="2454044"/>
            <a:ext cx="3262432" cy="46166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2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代码分析</a:t>
            </a:r>
            <a:endParaRPr lang="zh-CN" altLang="en-US" sz="2400" b="1" spc="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7099345" y="3973355"/>
            <a:ext cx="3262432" cy="46166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2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参数配置</a:t>
            </a:r>
            <a:endParaRPr lang="zh-CN" altLang="en-US" sz="2400" b="1" spc="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7099345" y="5441211"/>
            <a:ext cx="3262432" cy="46166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2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项目总结</a:t>
            </a:r>
            <a:endParaRPr lang="zh-CN" altLang="en-US" sz="2400" b="1" spc="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5"/>
            </p:custDataLst>
          </p:nvPr>
        </p:nvSpPr>
        <p:spPr>
          <a:xfrm>
            <a:off x="5780858" y="759960"/>
            <a:ext cx="998991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spc="5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01</a:t>
            </a:r>
            <a:endParaRPr lang="zh-CN" altLang="en-US" sz="4800" spc="5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6"/>
            </p:custDataLst>
          </p:nvPr>
        </p:nvSpPr>
        <p:spPr>
          <a:xfrm>
            <a:off x="5780858" y="2269705"/>
            <a:ext cx="998991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spc="5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02</a:t>
            </a:r>
            <a:endParaRPr lang="zh-CN" altLang="en-US" sz="4800" spc="5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5780858" y="3788381"/>
            <a:ext cx="998991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spc="5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03</a:t>
            </a:r>
            <a:endParaRPr lang="zh-CN" altLang="en-US" sz="4800" spc="5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8"/>
            </p:custDataLst>
          </p:nvPr>
        </p:nvSpPr>
        <p:spPr>
          <a:xfrm>
            <a:off x="5780858" y="5256426"/>
            <a:ext cx="998991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spc="500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04</a:t>
            </a:r>
            <a:endParaRPr lang="zh-CN" altLang="en-US" sz="4800" spc="500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571500" y="4498343"/>
            <a:ext cx="876300" cy="62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449466" y="2496178"/>
            <a:ext cx="2366305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 fontScale="40000"/>
          </a:bodyPr>
          <a:lstStyle>
            <a:lvl1pPr fontAlgn="auto">
              <a:lnSpc>
                <a:spcPct val="100000"/>
              </a:lnSpc>
              <a:spcBef>
                <a:spcPct val="0"/>
              </a:spcBef>
              <a:buNone/>
              <a:defRPr sz="5400" b="0" u="none" strike="noStrike" cap="none" spc="200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sym typeface="+mn-ea"/>
              </a:defRPr>
            </a:lvl1pPr>
          </a:lstStyle>
          <a:p>
            <a:r>
              <a:rPr lang="zh-CN" altLang="en-US" dirty="0"/>
              <a:t>报告内容</a:t>
            </a:r>
            <a:endParaRPr lang="zh-CN" altLang="en-US" dirty="0"/>
          </a:p>
        </p:txBody>
      </p: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449466" y="3580210"/>
            <a:ext cx="2366305" cy="71150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indent="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2000" u="none" strike="noStrike" cap="none" spc="6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charset="-122"/>
                <a:ea typeface="微软雅黑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cap="none" spc="150" normalizeH="0" baseline="0">
                <a:uFillTx/>
                <a:latin typeface="微软雅黑" charset="-122"/>
                <a:ea typeface="微软雅黑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cap="none" spc="150" normalizeH="0" baseline="0">
                <a:uFillTx/>
                <a:latin typeface="微软雅黑" charset="-122"/>
                <a:ea typeface="微软雅黑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cap="none" spc="150" normalizeH="0" baseline="0">
                <a:uFillTx/>
                <a:latin typeface="微软雅黑" charset="-122"/>
                <a:ea typeface="微软雅黑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r>
              <a:rPr lang="en-US" altLang="zh-CN"/>
              <a:t>CONTENTS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77976" y="3598012"/>
            <a:ext cx="4874248" cy="738664"/>
          </a:xfrm>
        </p:spPr>
        <p:txBody>
          <a:bodyPr/>
          <a:lstStyle/>
          <a:p>
            <a:r>
              <a:rPr lang="zh-CN" altLang="en-US" dirty="0"/>
              <a:t>项目简述</a:t>
            </a:r>
            <a:endParaRPr lang="zh-CN" altLang="en-US" dirty="0"/>
          </a:p>
        </p:txBody>
      </p:sp>
      <p:sp>
        <p:nvSpPr>
          <p:cNvPr id="14" name="标题 8"/>
          <p:cNvSpPr txBox="1"/>
          <p:nvPr>
            <p:custDataLst>
              <p:tags r:id="rId2"/>
            </p:custDataLst>
          </p:nvPr>
        </p:nvSpPr>
        <p:spPr>
          <a:xfrm>
            <a:off x="1599580" y="2095775"/>
            <a:ext cx="4852641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0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algn="ctr"/>
            <a:r>
              <a:rPr lang="en-US" altLang="zh-CN" sz="7200" b="0">
                <a:ea typeface="微软雅黑" charset="-122"/>
                <a:sym typeface="Arial" panose="020B0604020202090204" pitchFamily="34" charset="0"/>
              </a:rPr>
              <a:t>PART 01</a:t>
            </a:r>
            <a:endParaRPr lang="en-US" altLang="zh-CN" sz="7200" b="0"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-background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 lIns="91440" tIns="45720" rIns="91440" bIns="45720">
            <a:normAutofit lnSpcReduction="10000"/>
          </a:bodyPr>
          <a:lstStyle/>
          <a:p>
            <a:pPr marL="0" indent="0">
              <a:buNone/>
            </a:pPr>
            <a:r>
              <a:rPr lang="zh-CN" altLang="en-US">
                <a:sym typeface="Arial" panose="020B0604020202090204" pitchFamily="34" charset="0"/>
              </a:rPr>
              <a:t>聊天机器人（</a:t>
            </a:r>
            <a:r>
              <a:rPr lang="en-US" altLang="zh-CN">
                <a:sym typeface="Arial" panose="020B0604020202090204" pitchFamily="34" charset="0"/>
              </a:rPr>
              <a:t>chatbot</a:t>
            </a:r>
            <a:r>
              <a:rPr lang="zh-CN" altLang="en-US">
                <a:sym typeface="Arial" panose="020B0604020202090204" pitchFamily="34" charset="0"/>
              </a:rPr>
              <a:t>）如今是行业发展的热项目，关于</a:t>
            </a:r>
            <a:r>
              <a:rPr lang="en-US" altLang="zh-CN">
                <a:sym typeface="Arial" panose="020B0604020202090204" pitchFamily="34" charset="0"/>
              </a:rPr>
              <a:t>chatbot</a:t>
            </a:r>
            <a:r>
              <a:rPr lang="zh-CN" altLang="en-US">
                <a:sym typeface="Arial" panose="020B0604020202090204" pitchFamily="34" charset="0"/>
              </a:rPr>
              <a:t>是下一个行业风口的说法也不绝于耳，甚至有人说：“总有一款聊天机器人适合你！”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zh-CN" altLang="en-US">
                <a:sym typeface="Arial" panose="020B0604020202090204" pitchFamily="34" charset="0"/>
              </a:rPr>
              <a:t>事实上，聊天机器人给我们的生活带来了诸多便利，如微软的小娜、苹果的</a:t>
            </a:r>
            <a:r>
              <a:rPr lang="en-US" altLang="zh-CN">
                <a:sym typeface="Arial" panose="020B0604020202090204" pitchFamily="34" charset="0"/>
              </a:rPr>
              <a:t>Siri</a:t>
            </a:r>
            <a:r>
              <a:rPr lang="zh-CN" altLang="en-US">
                <a:sym typeface="Arial" panose="020B0604020202090204" pitchFamily="34" charset="0"/>
              </a:rPr>
              <a:t>，通过与机器人对话，我们甚至能过直接直接操作机器而不需要动用我们的的手指头。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zh-CN" altLang="en-US">
                <a:sym typeface="Arial" panose="020B0604020202090204" pitchFamily="34" charset="0"/>
              </a:rPr>
              <a:t>然而，机器人毕竟是机器，难以匹配人类的思维，答非所问、尴尬对话是</a:t>
            </a:r>
            <a:r>
              <a:rPr lang="en-US" altLang="zh-CN">
                <a:sym typeface="Arial" panose="020B0604020202090204" pitchFamily="34" charset="0"/>
              </a:rPr>
              <a:t>chatbot</a:t>
            </a:r>
            <a:r>
              <a:rPr lang="zh-CN" altLang="en-US">
                <a:sym typeface="Arial" panose="020B0604020202090204" pitchFamily="34" charset="0"/>
              </a:rPr>
              <a:t>的问题所在。因此，我们需要开发更加成熟的聊天机器人。</a:t>
            </a: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2" name="图片 1" descr="1BF55B1F27B7291EB230115F8C91922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745" y="2875280"/>
            <a:ext cx="3061970" cy="1108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-project goal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 lIns="91440" tIns="45720" rIns="91440" bIns="45720"/>
          <a:lstStyle/>
          <a:p>
            <a:pPr marL="0" indent="0">
              <a:buNone/>
            </a:pPr>
            <a:r>
              <a:rPr lang="zh-CN" altLang="en-US">
                <a:sym typeface="Arial" panose="020B0604020202090204" pitchFamily="34" charset="0"/>
              </a:rPr>
              <a:t>本次项目使用深度学习知识实现一个聊天机器人。实现尽可能高的准确率。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zh-CN" altLang="en-US">
                <a:sym typeface="Arial" panose="020B0604020202090204" pitchFamily="34" charset="0"/>
              </a:rPr>
              <a:t>使用</a:t>
            </a:r>
            <a:r>
              <a:rPr lang="en-US" altLang="zh-CN">
                <a:sym typeface="Arial" panose="020B0604020202090204" pitchFamily="34" charset="0"/>
              </a:rPr>
              <a:t>RNN</a:t>
            </a:r>
            <a:r>
              <a:rPr lang="zh-CN" altLang="en-US">
                <a:sym typeface="Arial" panose="020B0604020202090204" pitchFamily="34" charset="0"/>
              </a:rPr>
              <a:t>以及词嵌入部分知识实现能够由上下文推测下一句回答。例如：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-661" b="57643"/>
          <a:stretch>
            <a:fillRect/>
          </a:stretch>
        </p:blipFill>
        <p:spPr>
          <a:xfrm>
            <a:off x="1281430" y="3397885"/>
            <a:ext cx="5995670" cy="15976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9840" y="3397977"/>
            <a:ext cx="2137893" cy="68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8696"/>
          <p:cNvSpPr/>
          <p:nvPr>
            <p:custDataLst>
              <p:tags r:id="rId1"/>
            </p:custDataLst>
          </p:nvPr>
        </p:nvSpPr>
        <p:spPr>
          <a:xfrm>
            <a:off x="3987703" y="4196969"/>
            <a:ext cx="1592943" cy="430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92" extrusionOk="0">
                <a:moveTo>
                  <a:pt x="0" y="18692"/>
                </a:moveTo>
                <a:cubicBezTo>
                  <a:pt x="5757" y="2869"/>
                  <a:pt x="12957" y="-2908"/>
                  <a:pt x="21600" y="1360"/>
                </a:cubicBez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  <a:headEnd type="triangle"/>
            <a:tailEnd type="oval"/>
          </a:ln>
        </p:spPr>
        <p:txBody>
          <a:bodyPr/>
          <a:lstStyle/>
          <a:p>
            <a:endParaRPr sz="17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6" name="Shape 8697"/>
          <p:cNvSpPr/>
          <p:nvPr>
            <p:custDataLst>
              <p:tags r:id="rId2"/>
            </p:custDataLst>
          </p:nvPr>
        </p:nvSpPr>
        <p:spPr>
          <a:xfrm rot="20700000">
            <a:off x="4032201" y="2723945"/>
            <a:ext cx="1853108" cy="100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634" y="1942"/>
                  <a:pt x="18834" y="9142"/>
                  <a:pt x="21600" y="21600"/>
                </a:cubicBez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  <a:headEnd type="triangle"/>
            <a:tailEnd type="oval"/>
          </a:ln>
        </p:spPr>
        <p:txBody>
          <a:bodyPr/>
          <a:lstStyle/>
          <a:p>
            <a:endParaRPr sz="17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7" name="Shape 8698"/>
          <p:cNvSpPr/>
          <p:nvPr>
            <p:custDataLst>
              <p:tags r:id="rId3"/>
            </p:custDataLst>
          </p:nvPr>
        </p:nvSpPr>
        <p:spPr>
          <a:xfrm rot="20765318">
            <a:off x="6718650" y="4393406"/>
            <a:ext cx="1607905" cy="420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98" extrusionOk="0">
                <a:moveTo>
                  <a:pt x="21600" y="19298"/>
                </a:moveTo>
                <a:cubicBezTo>
                  <a:pt x="15915" y="3877"/>
                  <a:pt x="8715" y="-2302"/>
                  <a:pt x="0" y="761"/>
                </a:cubicBez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  <a:headEnd type="triangle"/>
            <a:tailEnd type="oval"/>
          </a:ln>
        </p:spPr>
        <p:txBody>
          <a:bodyPr/>
          <a:lstStyle/>
          <a:p>
            <a:endParaRPr sz="17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8" name="Shape 8699"/>
          <p:cNvSpPr/>
          <p:nvPr>
            <p:custDataLst>
              <p:tags r:id="rId4"/>
            </p:custDataLst>
          </p:nvPr>
        </p:nvSpPr>
        <p:spPr>
          <a:xfrm rot="21096178">
            <a:off x="6816658" y="3097109"/>
            <a:ext cx="1620913" cy="39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0517" y="895"/>
                  <a:pt x="3317" y="8095"/>
                  <a:pt x="0" y="21600"/>
                </a:cubicBez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  <a:headEnd type="triangle"/>
            <a:tailEnd type="oval"/>
          </a:ln>
        </p:spPr>
        <p:txBody>
          <a:bodyPr/>
          <a:lstStyle/>
          <a:p>
            <a:endParaRPr sz="175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3575648" y="839316"/>
            <a:ext cx="51855" cy="4025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3433101" y="965660"/>
            <a:ext cx="50102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3287370" y="1082342"/>
            <a:ext cx="51855" cy="159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1" name="矩形 30"/>
          <p:cNvSpPr/>
          <p:nvPr>
            <p:custDataLst>
              <p:tags r:id="rId8"/>
            </p:custDataLst>
          </p:nvPr>
        </p:nvSpPr>
        <p:spPr>
          <a:xfrm>
            <a:off x="8564495" y="839315"/>
            <a:ext cx="51855" cy="4025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9"/>
            </p:custDataLst>
          </p:nvPr>
        </p:nvSpPr>
        <p:spPr>
          <a:xfrm>
            <a:off x="8710226" y="965659"/>
            <a:ext cx="49922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0"/>
            </p:custDataLst>
          </p:nvPr>
        </p:nvSpPr>
        <p:spPr>
          <a:xfrm>
            <a:off x="8852773" y="1082341"/>
            <a:ext cx="51855" cy="159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>
                  <a:lumMod val="50000"/>
                  <a:lumOff val="50000"/>
                </a:sys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11"/>
            </p:custDataLst>
          </p:nvPr>
        </p:nvSpPr>
        <p:spPr>
          <a:xfrm>
            <a:off x="1022470" y="2592174"/>
            <a:ext cx="2580163" cy="48413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参数调整</a:t>
            </a:r>
            <a:endParaRPr lang="zh-CN" altLang="en-US" sz="2000" b="1" spc="30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6" name="文本框 18"/>
          <p:cNvSpPr txBox="1"/>
          <p:nvPr>
            <p:custDataLst>
              <p:tags r:id="rId12"/>
            </p:custDataLst>
          </p:nvPr>
        </p:nvSpPr>
        <p:spPr>
          <a:xfrm>
            <a:off x="1022470" y="3100350"/>
            <a:ext cx="2580163" cy="794865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调整参数，提高性能使超过</a:t>
            </a:r>
            <a:r>
              <a:rPr lang="en-US" altLang="zh-CN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baseline</a:t>
            </a:r>
            <a:endParaRPr lang="en-US" altLang="zh-CN" sz="1400" spc="150">
              <a:solidFill>
                <a:schemeClr val="tx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>
            <a:off x="1022470" y="4119588"/>
            <a:ext cx="2580163" cy="48413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4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背景了解</a:t>
            </a:r>
            <a:endParaRPr lang="zh-CN" altLang="en-US" sz="2000" b="1" spc="300">
              <a:solidFill>
                <a:schemeClr val="accent4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1" name="文本框 18"/>
          <p:cNvSpPr txBox="1"/>
          <p:nvPr>
            <p:custDataLst>
              <p:tags r:id="rId14"/>
            </p:custDataLst>
          </p:nvPr>
        </p:nvSpPr>
        <p:spPr>
          <a:xfrm>
            <a:off x="1022470" y="4627764"/>
            <a:ext cx="2580163" cy="794865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通过网络和文献了解</a:t>
            </a:r>
            <a:r>
              <a:rPr lang="en-US" altLang="zh-CN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chatbot</a:t>
            </a:r>
            <a:r>
              <a:rPr lang="zh-CN" altLang="en-US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时下的发展和能力</a:t>
            </a:r>
            <a:endParaRPr lang="zh-CN" altLang="en-US" sz="1400" spc="150">
              <a:solidFill>
                <a:schemeClr val="tx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3" name="文本框 62"/>
          <p:cNvSpPr txBox="1"/>
          <p:nvPr>
            <p:custDataLst>
              <p:tags r:id="rId15"/>
            </p:custDataLst>
          </p:nvPr>
        </p:nvSpPr>
        <p:spPr>
          <a:xfrm>
            <a:off x="8589367" y="2592174"/>
            <a:ext cx="2580163" cy="48413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chemeClr val="accent2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demo</a:t>
            </a:r>
            <a:r>
              <a:rPr lang="zh-CN" altLang="en-US" sz="2000" b="1" spc="300">
                <a:solidFill>
                  <a:schemeClr val="accent2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理解</a:t>
            </a:r>
            <a:endParaRPr lang="zh-CN" altLang="en-US" sz="2000" b="1" spc="300">
              <a:solidFill>
                <a:schemeClr val="accent2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4" name="文本框 18"/>
          <p:cNvSpPr txBox="1"/>
          <p:nvPr>
            <p:custDataLst>
              <p:tags r:id="rId16"/>
            </p:custDataLst>
          </p:nvPr>
        </p:nvSpPr>
        <p:spPr>
          <a:xfrm>
            <a:off x="8589367" y="3100350"/>
            <a:ext cx="2580163" cy="794865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理解</a:t>
            </a:r>
            <a:r>
              <a:rPr lang="en-US" altLang="zh-CN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baseline</a:t>
            </a:r>
            <a:r>
              <a:rPr lang="zh-CN" altLang="en-US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的代码组成，了解代码实现原理</a:t>
            </a:r>
            <a:endParaRPr lang="zh-CN" altLang="en-US" sz="1400" spc="150">
              <a:solidFill>
                <a:schemeClr val="tx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17"/>
            </p:custDataLst>
          </p:nvPr>
        </p:nvSpPr>
        <p:spPr>
          <a:xfrm>
            <a:off x="8589367" y="4119588"/>
            <a:ext cx="2580163" cy="48413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知识储备</a:t>
            </a:r>
            <a:endParaRPr lang="zh-CN" altLang="en-US" sz="2000" b="1" spc="300">
              <a:solidFill>
                <a:schemeClr val="accent3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2" name="文本框 18"/>
          <p:cNvSpPr txBox="1"/>
          <p:nvPr>
            <p:custDataLst>
              <p:tags r:id="rId18"/>
            </p:custDataLst>
          </p:nvPr>
        </p:nvSpPr>
        <p:spPr>
          <a:xfrm>
            <a:off x="8589367" y="4627764"/>
            <a:ext cx="2580163" cy="794865"/>
          </a:xfrm>
          <a:prstGeom prst="rect">
            <a:avLst/>
          </a:prstGeom>
          <a:noFill/>
        </p:spPr>
        <p:txBody>
          <a:bodyPr wrap="square" lIns="90000" tIns="0" rIns="90000" bIns="4680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学习</a:t>
            </a:r>
            <a:r>
              <a:rPr lang="en-US" altLang="zh-CN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dp</a:t>
            </a:r>
            <a:r>
              <a:rPr lang="zh-CN" altLang="en-US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部分知识，了解</a:t>
            </a:r>
            <a:r>
              <a:rPr lang="en-US" altLang="zh-CN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rnn</a:t>
            </a:r>
            <a:r>
              <a:rPr lang="zh-CN" altLang="en-US" sz="140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原理以及序列到序列部分课堂知识</a:t>
            </a:r>
            <a:endParaRPr lang="zh-CN" altLang="en-US" sz="1400" spc="150">
              <a:solidFill>
                <a:schemeClr val="tx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0" name="Shape 8683"/>
          <p:cNvSpPr/>
          <p:nvPr>
            <p:custDataLst>
              <p:tags r:id="rId19"/>
            </p:custDataLst>
          </p:nvPr>
        </p:nvSpPr>
        <p:spPr>
          <a:xfrm>
            <a:off x="5603791" y="3932158"/>
            <a:ext cx="1123249" cy="1937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03" y="21600"/>
                </a:moveTo>
                <a:cubicBezTo>
                  <a:pt x="7703" y="21600"/>
                  <a:pt x="9620" y="14257"/>
                  <a:pt x="8497" y="12086"/>
                </a:cubicBezTo>
                <a:lnTo>
                  <a:pt x="0" y="5437"/>
                </a:lnTo>
                <a:lnTo>
                  <a:pt x="1378" y="4710"/>
                </a:lnTo>
                <a:lnTo>
                  <a:pt x="9371" y="9988"/>
                </a:lnTo>
                <a:lnTo>
                  <a:pt x="10244" y="0"/>
                </a:lnTo>
                <a:lnTo>
                  <a:pt x="12276" y="0"/>
                </a:lnTo>
                <a:lnTo>
                  <a:pt x="13114" y="6514"/>
                </a:lnTo>
                <a:lnTo>
                  <a:pt x="20103" y="2173"/>
                </a:lnTo>
                <a:lnTo>
                  <a:pt x="21600" y="3331"/>
                </a:lnTo>
                <a:lnTo>
                  <a:pt x="14237" y="8468"/>
                </a:lnTo>
                <a:cubicBezTo>
                  <a:pt x="14237" y="8468"/>
                  <a:pt x="12990" y="8468"/>
                  <a:pt x="13738" y="13605"/>
                </a:cubicBezTo>
                <a:cubicBezTo>
                  <a:pt x="14487" y="18743"/>
                  <a:pt x="15111" y="21492"/>
                  <a:pt x="15111" y="21492"/>
                </a:cubicBezTo>
                <a:cubicBezTo>
                  <a:pt x="15111" y="21492"/>
                  <a:pt x="7703" y="21600"/>
                  <a:pt x="7703" y="216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1" name="Shape 8684"/>
          <p:cNvSpPr/>
          <p:nvPr>
            <p:custDataLst>
              <p:tags r:id="rId20"/>
            </p:custDataLst>
          </p:nvPr>
        </p:nvSpPr>
        <p:spPr>
          <a:xfrm>
            <a:off x="5203254" y="2145447"/>
            <a:ext cx="1903742" cy="1903744"/>
          </a:xfrm>
          <a:prstGeom prst="ellipse">
            <a:avLst/>
          </a:prstGeom>
          <a:solidFill>
            <a:schemeClr val="accent1"/>
          </a:solidFill>
          <a:ln w="635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2" name="Shape 8685"/>
          <p:cNvSpPr/>
          <p:nvPr>
            <p:custDataLst>
              <p:tags r:id="rId21"/>
            </p:custDataLst>
          </p:nvPr>
        </p:nvSpPr>
        <p:spPr>
          <a:xfrm>
            <a:off x="6462262" y="3082797"/>
            <a:ext cx="1480945" cy="1480941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3" name="Shape 8686"/>
          <p:cNvSpPr/>
          <p:nvPr>
            <p:custDataLst>
              <p:tags r:id="rId22"/>
            </p:custDataLst>
          </p:nvPr>
        </p:nvSpPr>
        <p:spPr>
          <a:xfrm>
            <a:off x="4633863" y="3484499"/>
            <a:ext cx="1408887" cy="1408890"/>
          </a:xfrm>
          <a:prstGeom prst="ellipse">
            <a:avLst/>
          </a:pr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4" name="Shape 8685"/>
          <p:cNvSpPr/>
          <p:nvPr>
            <p:custDataLst>
              <p:tags r:id="rId23"/>
            </p:custDataLst>
          </p:nvPr>
        </p:nvSpPr>
        <p:spPr>
          <a:xfrm>
            <a:off x="6373685" y="4144270"/>
            <a:ext cx="1123249" cy="1123246"/>
          </a:xfrm>
          <a:prstGeom prst="ellipse">
            <a:avLst/>
          </a:pr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4"/>
            </p:custDataLst>
          </p:nvPr>
        </p:nvSpPr>
        <p:spPr>
          <a:xfrm>
            <a:off x="3627503" y="659423"/>
            <a:ext cx="4936992" cy="738554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>
                <a:sym typeface="Arial" panose="020B0604020202090204" pitchFamily="34" charset="0"/>
              </a:rPr>
              <a:t>chatbot    -related works</a:t>
            </a:r>
            <a:endParaRPr lang="en-US" altLang="zh-CN" sz="3600">
              <a:sym typeface="Arial" panose="020B060402020209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25"/>
            </p:custDataLst>
          </p:nvPr>
        </p:nvSpPr>
        <p:spPr>
          <a:xfrm>
            <a:off x="228950" y="154550"/>
            <a:ext cx="749300" cy="7493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26"/>
            </p:custDataLst>
          </p:nvPr>
        </p:nvSpPr>
        <p:spPr>
          <a:xfrm>
            <a:off x="633620" y="258854"/>
            <a:ext cx="151891" cy="1518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27"/>
            </p:custDataLst>
          </p:nvPr>
        </p:nvSpPr>
        <p:spPr>
          <a:xfrm>
            <a:off x="746475" y="432482"/>
            <a:ext cx="78072" cy="7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28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/>
          <a:p>
            <a:r>
              <a:rPr lang="en-US" altLang="zh-CN">
                <a:sym typeface="Arial" panose="020B0604020202090204" pitchFamily="34" charset="0"/>
              </a:rPr>
              <a:t>chatbot    -related works</a:t>
            </a:r>
            <a:endParaRPr lang="en-US" altLang="zh-CN"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 lIns="91440" tIns="45720" rIns="91440" bIns="45720">
            <a:normAutofit fontScale="70000"/>
          </a:bodyPr>
          <a:lstStyle/>
          <a:p>
            <a:pPr marL="0" indent="0">
              <a:buNone/>
            </a:pPr>
            <a:r>
              <a:rPr lang="zh-CN" altLang="en-US" sz="2000">
                <a:sym typeface="Arial" panose="020B0604020202090204" pitchFamily="34" charset="0"/>
              </a:rPr>
              <a:t>在本次项目中，我们找到并参考了以下一些文献：</a:t>
            </a:r>
            <a:endParaRPr lang="zh-CN" altLang="en-US" sz="2000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zh-CN" altLang="en-US">
                <a:sym typeface="Arial" panose="020B0604020202090204" pitchFamily="34" charset="0"/>
              </a:rPr>
              <a:t>吴石松,林志达.</a:t>
            </a:r>
            <a:r>
              <a:rPr lang="zh-CN" altLang="en-US" b="1">
                <a:sym typeface="Arial" panose="020B0604020202090204" pitchFamily="34" charset="0"/>
              </a:rPr>
              <a:t>基于seq2 seq和Attention模型的聊天机器人对话生成机制研究</a:t>
            </a:r>
            <a:r>
              <a:rPr lang="zh-CN" altLang="en-US">
                <a:sym typeface="Arial" panose="020B0604020202090204" pitchFamily="34" charset="0"/>
              </a:rPr>
              <a:t>[J].自动化与仪器仪表,2020(07):186-189.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本文介绍了利用seq2 seq模型对词向量编码和分解,结合词向量编码和分解结果与语义匹配结果,生   成聊天机器人对话中的特征向量,并利用Attention模型查找聊天对话中相似成分和相异成分,根据相似度最高的问题对应的答案反应出去,进行对话,以此完成基于seq2 seq和Attention模型的聊天机器人对话生成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zh-CN" altLang="en-US">
                <a:sym typeface="Arial" panose="020B0604020202090204" pitchFamily="34" charset="0"/>
              </a:rPr>
              <a:t>Xuan Li, Huixin Zhong, Bin Zhang, et al. </a:t>
            </a:r>
            <a:r>
              <a:rPr lang="zh-CN" altLang="en-US" b="1"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rPr>
              <a:t>A General Chinese Chatbot Based on Deep Learning and Its’ Application for Children with ASD</a:t>
            </a:r>
            <a:r>
              <a:rPr lang="zh-CN" altLang="en-US">
                <a:sym typeface="Arial" panose="020B0604020202090204" pitchFamily="34" charset="0"/>
              </a:rPr>
              <a:t>. 2020, 10(4)</a:t>
            </a:r>
            <a:endParaRPr lang="zh-CN" altLang="en-US">
              <a:sym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>
                <a:sym typeface="Arial" panose="020B0604020202090204" pitchFamily="34" charset="0"/>
              </a:rPr>
              <a:t>	</a:t>
            </a:r>
            <a:r>
              <a:rPr lang="zh-CN" altLang="en-US">
                <a:sym typeface="Arial" panose="020B0604020202090204" pitchFamily="34" charset="0"/>
              </a:rPr>
              <a:t>本文介绍了如何使用</a:t>
            </a:r>
            <a:r>
              <a:rPr lang="en-US" altLang="zh-CN">
                <a:sym typeface="Arial" panose="020B0604020202090204" pitchFamily="34" charset="0"/>
              </a:rPr>
              <a:t>LSTM</a:t>
            </a:r>
            <a:r>
              <a:rPr lang="zh-CN" altLang="en-US">
                <a:sym typeface="Arial" panose="020B0604020202090204" pitchFamily="34" charset="0"/>
              </a:rPr>
              <a:t>以及</a:t>
            </a:r>
            <a:r>
              <a:rPr lang="en-US" altLang="zh-CN">
                <a:sym typeface="Arial" panose="020B0604020202090204" pitchFamily="34" charset="0"/>
              </a:rPr>
              <a:t>attention</a:t>
            </a:r>
            <a:r>
              <a:rPr lang="zh-CN" altLang="en-US">
                <a:sym typeface="Arial" panose="020B0604020202090204" pitchFamily="34" charset="0"/>
              </a:rPr>
              <a:t>机制构建面向儿童的中文对话机器人</a:t>
            </a:r>
            <a:endParaRPr lang="zh-CN" altLang="en-US"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77976" y="3598012"/>
            <a:ext cx="4874248" cy="738664"/>
          </a:xfrm>
        </p:spPr>
        <p:txBody>
          <a:bodyPr/>
          <a:lstStyle/>
          <a:p>
            <a:r>
              <a:rPr lang="zh-CN" altLang="en-US" dirty="0"/>
              <a:t>代码分析</a:t>
            </a:r>
            <a:endParaRPr lang="zh-CN" altLang="en-US" dirty="0"/>
          </a:p>
        </p:txBody>
      </p:sp>
      <p:sp>
        <p:nvSpPr>
          <p:cNvPr id="14" name="标题 8"/>
          <p:cNvSpPr txBox="1"/>
          <p:nvPr>
            <p:custDataLst>
              <p:tags r:id="rId2"/>
            </p:custDataLst>
          </p:nvPr>
        </p:nvSpPr>
        <p:spPr>
          <a:xfrm>
            <a:off x="1599580" y="2095775"/>
            <a:ext cx="4852641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0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algn="ctr"/>
            <a:r>
              <a:rPr lang="en-US" altLang="zh-CN" sz="7200" b="0">
                <a:ea typeface="微软雅黑" charset="-122"/>
                <a:sym typeface="Arial" panose="020B0604020202090204" pitchFamily="34" charset="0"/>
              </a:rPr>
              <a:t>PART 02</a:t>
            </a:r>
            <a:endParaRPr lang="en-US" altLang="zh-CN" sz="7200" b="0"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6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TEMPLATE_THUMBS_INDEX" val="1、5、7、10、13、15、16、17、19、20、21、22、24"/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6"/>
  <p:tag name="KSO_WM_TEMPLATE_MASTER_THUMB_INDEX" val="12"/>
</p:tagLst>
</file>

<file path=ppt/tags/tag155.xml><?xml version="1.0" encoding="utf-8"?>
<p:tagLst xmlns:p="http://schemas.openxmlformats.org/presentationml/2006/main">
  <p:tag name="KSO_WM_TEMPLATE_CATEGORY" val="custom"/>
  <p:tag name="KSO_WM_TEMPLATE_INDEX" val="20205246"/>
  <p:tag name="KSO_WM_SLIDE_MODEL_TYPE" val="cover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6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5246_4*l_h_a*1_1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5246_4*l_h_a*1_2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5246_4*l_h_a*1_3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5246_4*l_h_a*1_4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5246_4*l_h_i*1_1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5246_4*l_h_i*1_2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5246_4*l_h_i*1_3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5246_4*l_h_i*1_4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246_4*i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246_4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246_4*b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SLIDE_ID" val="custom2020524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246"/>
  <p:tag name="KSO_WM_SLIDE_LAYOUT" val="a_b_l"/>
  <p:tag name="KSO_WM_SLIDE_LAYOUT_CNT" val="1_1_1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7*a*1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5246_7*e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PART 01"/>
</p:tagLst>
</file>

<file path=ppt/tags/tag171.xml><?xml version="1.0" encoding="utf-8"?>
<p:tagLst xmlns:p="http://schemas.openxmlformats.org/presentationml/2006/main">
  <p:tag name="KSO_WM_SLIDE_ID" val="custom2020524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6"/>
  <p:tag name="KSO_WM_SLIDE_LAYOUT" val="a_b_e"/>
  <p:tag name="KSO_WM_SLIDE_LAYOUT_CNT" val="1_1_1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173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74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176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77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178.xml><?xml version="1.0" encoding="utf-8"?>
<p:tagLst xmlns:p="http://schemas.openxmlformats.org/presentationml/2006/main"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2"/>
  <p:tag name="KSO_WM_UNIT_ID" val="custom20205246_10*l_h_i*1_3_2"/>
  <p:tag name="KSO_WM_TEMPLATE_CATEGORY" val="custom"/>
  <p:tag name="KSO_WM_TEMPLATE_INDEX" val="20205246"/>
  <p:tag name="KSO_WM_UNIT_LAYERLEVEL" val="1_1_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2"/>
  <p:tag name="KSO_WM_UNIT_ID" val="custom20205246_10*l_h_i*1_1_2"/>
  <p:tag name="KSO_WM_TEMPLATE_CATEGORY" val="custom"/>
  <p:tag name="KSO_WM_TEMPLATE_INDEX" val="20205246"/>
  <p:tag name="KSO_WM_UNIT_LAYERLEVEL" val="1_1_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2"/>
  <p:tag name="KSO_WM_UNIT_ID" val="custom20205246_10*l_h_i*1_4_2"/>
  <p:tag name="KSO_WM_TEMPLATE_CATEGORY" val="custom"/>
  <p:tag name="KSO_WM_TEMPLATE_INDEX" val="20205246"/>
  <p:tag name="KSO_WM_UNIT_LAYERLEVEL" val="1_1_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2"/>
  <p:tag name="KSO_WM_UNIT_ID" val="custom20205246_10*l_h_i*1_2_2"/>
  <p:tag name="KSO_WM_TEMPLATE_CATEGORY" val="custom"/>
  <p:tag name="KSO_WM_TEMPLATE_INDEX" val="20205246"/>
  <p:tag name="KSO_WM_UNIT_LAYERLEVEL" val="1_1_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5246_10*i*1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5246_10*i*2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5246_10*i*3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5246_10*i*4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5246_10*i*5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5246_10*i*6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5246_10*l_h_a*1_1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添加标题"/>
</p:tagLst>
</file>

<file path=ppt/tags/tag189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5246_10*l_h_f*1_1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5246_10*l_h_a*1_3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添加标题"/>
</p:tagLst>
</file>

<file path=ppt/tags/tag19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5246_10*l_h_f*1_3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</p:tagLst>
</file>

<file path=ppt/tags/tag192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5246_10*l_h_a*1_2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添加标题"/>
</p:tagLst>
</file>

<file path=ppt/tags/tag193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5246_10*l_h_f*1_2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</p:tagLst>
</file>

<file path=ppt/tags/tag194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5246_10*l_h_a*1_4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添加标题"/>
</p:tagLst>
</file>

<file path=ppt/tags/tag19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5246_10*l_h_f*1_4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</p:tagLst>
</file>

<file path=ppt/tags/tag196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i"/>
  <p:tag name="KSO_WM_UNIT_INDEX" val="1_1"/>
  <p:tag name="KSO_WM_UNIT_ID" val="custom20205246_10*l_i*1_1"/>
  <p:tag name="KSO_WM_TEMPLATE_CATEGORY" val="custom"/>
  <p:tag name="KSO_WM_TEMPLATE_INDEX" val="20205246"/>
  <p:tag name="KSO_WM_UNIT_LAYERLEVEL" val="1_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5246_10*l_h_i*1_1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98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05246_10*l_h_i*1_2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99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1"/>
  <p:tag name="KSO_WM_UNIT_ID" val="custom20205246_10*l_h_i*1_3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1"/>
  <p:tag name="KSO_WM_UNIT_ID" val="custom20205246_10*l_h_i*1_4_1"/>
  <p:tag name="KSO_WM_TEMPLATE_CATEGORY" val="custom"/>
  <p:tag name="KSO_WM_TEMPLATE_INDEX" val="20205246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0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05246_10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5246_10*i*7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8"/>
  <p:tag name="KSO_WM_UNIT_ID" val="custom20205246_10*i*8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9"/>
  <p:tag name="KSO_WM_UNIT_ID" val="custom20205246_10*i*9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SLIDE_ID" val="custom20205246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0"/>
  <p:tag name="KSO_WM_SLIDE_SIZE" val="798.981*293.221"/>
  <p:tag name="KSO_WM_SLIDE_POSITION" val="80.5094*168.933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5246"/>
  <p:tag name="KSO_WM_SLIDE_LAYOUT" val="a_l"/>
  <p:tag name="KSO_WM_SLIDE_LAYOUT_CNT" val="1_1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07.xml><?xml version="1.0" encoding="utf-8"?>
<p:tagLst xmlns:p="http://schemas.openxmlformats.org/presentationml/2006/main">
  <p:tag name="KSO_WM_UNIT_NOCLEAR" val="0"/>
  <p:tag name="KSO_WM_UNIT_VALUE" val="5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246_18*f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208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7*a*1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5246_7*e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PART 01"/>
</p:tagLst>
</file>

<file path=ppt/tags/tag211.xml><?xml version="1.0" encoding="utf-8"?>
<p:tagLst xmlns:p="http://schemas.openxmlformats.org/presentationml/2006/main">
  <p:tag name="KSO_WM_SLIDE_ID" val="custom2020524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6"/>
  <p:tag name="KSO_WM_SLIDE_LAYOUT" val="a_b_e"/>
  <p:tag name="KSO_WM_SLIDE_LAYOUT_CNT" val="1_1_1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13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15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17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7*a*1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5246_7*e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PART 0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524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6"/>
  <p:tag name="KSO_WM_SLIDE_LAYOUT" val="a_b_e"/>
  <p:tag name="KSO_WM_SLIDE_LAYOUT_CNT" val="1_1_1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22.xml><?xml version="1.0" encoding="utf-8"?>
<p:tagLst xmlns:p="http://schemas.openxmlformats.org/presentationml/2006/main">
  <p:tag name="KSO_WM_UNIT_TABLE_BEAUTIFY" val="smartTable{c6669310-5afc-4f69-a3ce-16d0a1b37a32}"/>
</p:tagLst>
</file>

<file path=ppt/tags/tag223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25.xml><?xml version="1.0" encoding="utf-8"?>
<p:tagLst xmlns:p="http://schemas.openxmlformats.org/presentationml/2006/main">
  <p:tag name="KSO_WM_UNIT_TABLE_BEAUTIFY" val="smartTable{c6669310-5afc-4f69-a3ce-16d0a1b37a32}"/>
</p:tagLst>
</file>

<file path=ppt/tags/tag226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28.xml><?xml version="1.0" encoding="utf-8"?>
<p:tagLst xmlns:p="http://schemas.openxmlformats.org/presentationml/2006/main">
  <p:tag name="KSO_WM_UNIT_TABLE_BEAUTIFY" val="smartTable{f3b6ec6a-c931-47b0-8c21-de5eab1a3fe6}"/>
</p:tagLst>
</file>

<file path=ppt/tags/tag229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7*a*1"/>
  <p:tag name="KSO_WM_TEMPLATE_CATEGORY" val="custom"/>
  <p:tag name="KSO_WM_TEMPLATE_INDEX" val="20205246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5246_7*e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PART 01"/>
</p:tagLst>
</file>

<file path=ppt/tags/tag232.xml><?xml version="1.0" encoding="utf-8"?>
<p:tagLst xmlns:p="http://schemas.openxmlformats.org/presentationml/2006/main">
  <p:tag name="KSO_WM_SLIDE_ID" val="custom2020524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6"/>
  <p:tag name="KSO_WM_SLIDE_LAYOUT" val="a_b_e"/>
  <p:tag name="KSO_WM_SLIDE_LAYOUT_CNT" val="1_1_1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34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36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6_18*a*1"/>
  <p:tag name="KSO_WM_TEMPLATE_CATEGORY" val="custom"/>
  <p:tag name="KSO_WM_TEMPLATE_INDEX" val="20205246"/>
  <p:tag name="KSO_WM_UNIT_LAYERLEVEL" val="1"/>
  <p:tag name="KSO_WM_TAG_VERSION" val="1.0"/>
  <p:tag name="KSO_WM_BEAUTIFY_FLAG" val="#wm#"/>
  <p:tag name="KSO_WM_UNIT_PRESET_TEXT" val="单击此处添加标题"/>
</p:tagLst>
</file>

<file path=ppt/tags/tag238.xml><?xml version="1.0" encoding="utf-8"?>
<p:tagLst xmlns:p="http://schemas.openxmlformats.org/presentationml/2006/main">
  <p:tag name="KSO_WM_SLIDE_ID" val="custom20205246_1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8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5246"/>
  <p:tag name="KSO_WM_SLIDE_LAYOUT" val="a_f"/>
  <p:tag name="KSO_WM_SLIDE_LAYOUT_CNT" val="1_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022436">
      <a:dk1>
        <a:sysClr val="windowText" lastClr="000000"/>
      </a:dk1>
      <a:lt1>
        <a:sysClr val="window" lastClr="FFFFFF"/>
      </a:lt1>
      <a:dk2>
        <a:srgbClr val="FAF5EC"/>
      </a:dk2>
      <a:lt2>
        <a:srgbClr val="FFFFFF"/>
      </a:lt2>
      <a:accent1>
        <a:srgbClr val="D8C4A0"/>
      </a:accent1>
      <a:accent2>
        <a:srgbClr val="CDC6AB"/>
      </a:accent2>
      <a:accent3>
        <a:srgbClr val="C2C9B6"/>
      </a:accent3>
      <a:accent4>
        <a:srgbClr val="B6CBC2"/>
      </a:accent4>
      <a:accent5>
        <a:srgbClr val="ABCECD"/>
      </a:accent5>
      <a:accent6>
        <a:srgbClr val="A0D0D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2214</Words>
  <Application>WPS 演示</Application>
  <PresentationFormat>宽屏</PresentationFormat>
  <Paragraphs>295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汉仪旗黑-85S</vt:lpstr>
      <vt:lpstr>苹方-简</vt:lpstr>
      <vt:lpstr>微软雅黑</vt:lpstr>
      <vt:lpstr>Apple Color Emoji</vt:lpstr>
      <vt:lpstr>Helvetica Light</vt:lpstr>
      <vt:lpstr>Arial Bold</vt:lpstr>
      <vt:lpstr>Cambria Math</vt:lpstr>
      <vt:lpstr>Kingsoft Math</vt:lpstr>
      <vt:lpstr>等线</vt:lpstr>
      <vt:lpstr>汉仪中等线KW</vt:lpstr>
      <vt:lpstr>Office 主题​​</vt:lpstr>
      <vt:lpstr>PowerPoint 演示文稿</vt:lpstr>
      <vt:lpstr>PowerPoint 演示文稿</vt:lpstr>
      <vt:lpstr>PowerPoint 演示文稿</vt:lpstr>
      <vt:lpstr>单击此处添加标题</vt:lpstr>
      <vt:lpstr>chatbot</vt:lpstr>
      <vt:lpstr>单击此处添加标题</vt:lpstr>
      <vt:lpstr>PowerPoint 演示文稿</vt:lpstr>
      <vt:lpstr>chatbot    -background</vt:lpstr>
      <vt:lpstr>项目简述</vt:lpstr>
      <vt:lpstr>chatbot    -related works</vt:lpstr>
      <vt:lpstr>chatbot    -technology </vt:lpstr>
      <vt:lpstr>chatbot    -technology </vt:lpstr>
      <vt:lpstr>代码分析</vt:lpstr>
      <vt:lpstr>chatbot    -evaluation </vt:lpstr>
      <vt:lpstr>chatbot    -comparison </vt:lpstr>
      <vt:lpstr>chatbot    -comparison </vt:lpstr>
      <vt:lpstr>参数配置</vt:lpstr>
      <vt:lpstr>chatbot    -comparison </vt:lpstr>
      <vt:lpstr>chatbot    -conclusion </vt:lpstr>
      <vt:lpstr>chatbot    -conclusion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2020-12-31T09:56:44Z</dcterms:created>
  <dcterms:modified xsi:type="dcterms:W3CDTF">2020-12-31T09:56:44Z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