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86.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 id="2147485198" r:id="rId2"/>
  </p:sldMasterIdLst>
  <p:notesMasterIdLst>
    <p:notesMasterId r:id="rId4"/>
  </p:notesMasterIdLst>
  <p:handoutMasterIdLst>
    <p:handoutMasterId r:id="rId5"/>
  </p:handoutMasterIdLst>
  <p:sldIdLst>
    <p:sldId id="362" r:id="rId3"/>
  </p:sldIdLst>
  <p:sldSz cx="12192000" cy="6858000"/>
  <p:notesSz cx="6950075" cy="9236075"/>
  <p:custShowLst>
    <p:custShow name="Format Guide Workshop" id="0">
      <p:sldLst/>
    </p:custShow>
  </p:custShowLst>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2" autoAdjust="0"/>
    <p:restoredTop sz="96281" autoAdjust="0"/>
  </p:normalViewPr>
  <p:slideViewPr>
    <p:cSldViewPr snapToGrid="0">
      <p:cViewPr varScale="1">
        <p:scale>
          <a:sx n="59" d="100"/>
          <a:sy n="59" d="100"/>
        </p:scale>
        <p:origin x="872" y="5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pPr/>
              <a:t>6/11/2023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pPr/>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pPr/>
              <a:t>6/11/2023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e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e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3.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8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8" name="think-cell Slide" r:id="rId6" imgW="360" imgH="360" progId="">
                  <p:embed/>
                </p:oleObj>
              </mc:Choice>
              <mc:Fallback>
                <p:oleObj name="think-cell Slide" r:id="rId6" imgW="360" imgH="360" progId="">
                  <p:embed/>
                  <p:pic>
                    <p:nvPicPr>
                      <p:cNvPr id="0" name="Picture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8" cy="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0" name="think-cell Slide" r:id="rId4" imgW="360" imgH="360" progId="">
                  <p:embed/>
                </p:oleObj>
              </mc:Choice>
              <mc:Fallback>
                <p:oleObj name="think-cell Slide" r:id="rId4" imgW="360" imgH="360" progId="">
                  <p:embed/>
                  <p:pic>
                    <p:nvPicPr>
                      <p:cNvPr id="0" name="Picture 1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7" name="think-cell Slide" r:id="rId3" imgW="360" imgH="360" progId="">
                  <p:embed/>
                </p:oleObj>
              </mc:Choice>
              <mc:Fallback>
                <p:oleObj name="think-cell Slide" r:id="rId3" imgW="360" imgH="360" progId="">
                  <p:embed/>
                  <p:pic>
                    <p:nvPicPr>
                      <p:cNvPr id="0" name="Picture 1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0" name="think-cell Slide" r:id="rId5" imgW="360" imgH="360" progId="">
                  <p:embed/>
                </p:oleObj>
              </mc:Choice>
              <mc:Fallback>
                <p:oleObj name="think-cell Slide" r:id="rId5" imgW="360" imgH="360" progId="">
                  <p:embed/>
                  <p:pic>
                    <p:nvPicPr>
                      <p:cNvPr id="0" name="Picture 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2" name="think-cell Slide" r:id="rId6" imgW="360" imgH="360" progId="">
                  <p:embed/>
                </p:oleObj>
              </mc:Choice>
              <mc:Fallback>
                <p:oleObj name="think-cell Slide" r:id="rId6" imgW="360" imgH="360" progId="">
                  <p:embed/>
                  <p:pic>
                    <p:nvPicPr>
                      <p:cNvPr id="0" name="Picture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8" cy="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4" name="think-cell Slide" r:id="rId4" imgW="360" imgH="360" progId="">
                  <p:embed/>
                </p:oleObj>
              </mc:Choice>
              <mc:Fallback>
                <p:oleObj name="think-cell Slide" r:id="rId4" imgW="360" imgH="360" progId="">
                  <p:embed/>
                  <p:pic>
                    <p:nvPicPr>
                      <p:cNvPr id="0" name="Picture 1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9" name="think-cell Slide" r:id="rId3" imgW="360" imgH="360" progId="">
                  <p:embed/>
                </p:oleObj>
              </mc:Choice>
              <mc:Fallback>
                <p:oleObj name="think-cell Slide" r:id="rId3" imgW="360" imgH="360" progId="">
                  <p:embed/>
                  <p:pic>
                    <p:nvPicPr>
                      <p:cNvPr id="0" name="Picture 1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2" name="think-cell Slide" r:id="rId5" imgW="360" imgH="360" progId="">
                  <p:embed/>
                </p:oleObj>
              </mc:Choice>
              <mc:Fallback>
                <p:oleObj name="think-cell Slide" r:id="rId5" imgW="360" imgH="360" progId="">
                  <p:embed/>
                  <p:pic>
                    <p:nvPicPr>
                      <p:cNvPr id="0" name="Picture 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9" name="think-cell Slide" r:id="rId4" imgW="360" imgH="360" progId="">
                  <p:embed/>
                </p:oleObj>
              </mc:Choice>
              <mc:Fallback>
                <p:oleObj name="think-cell Slide" r:id="rId4" imgW="360" imgH="360" progId="">
                  <p:embed/>
                  <p:pic>
                    <p:nvPicPr>
                      <p:cNvPr id="0" name="Picture 1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3" name="think-cell Slide" r:id="rId3" imgW="360" imgH="360" progId="">
                  <p:embed/>
                </p:oleObj>
              </mc:Choice>
              <mc:Fallback>
                <p:oleObj name="think-cell Slide" r:id="rId3" imgW="360" imgH="360" progId="">
                  <p:embed/>
                  <p:pic>
                    <p:nvPicPr>
                      <p:cNvPr id="0" name="Picture 1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7" name="think-cell Slide" r:id="rId3" imgW="360" imgH="360" progId="">
                  <p:embed/>
                </p:oleObj>
              </mc:Choice>
              <mc:Fallback>
                <p:oleObj name="think-cell Slide" r:id="rId3" imgW="360" imgH="360" progId="">
                  <p:embed/>
                  <p:pic>
                    <p:nvPicPr>
                      <p:cNvPr id="0" name="Picture 1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1" name="think-cell Slide" r:id="rId4" imgW="360" imgH="360" progId="">
                  <p:embed/>
                </p:oleObj>
              </mc:Choice>
              <mc:Fallback>
                <p:oleObj name="think-cell Slide" r:id="rId4" imgW="360" imgH="360" progId="">
                  <p:embed/>
                  <p:pic>
                    <p:nvPicPr>
                      <p:cNvPr id="0" name="Picture 1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5" name="think-cell Slide" r:id="rId4" imgW="360" imgH="360" progId="">
                  <p:embed/>
                </p:oleObj>
              </mc:Choice>
              <mc:Fallback>
                <p:oleObj name="think-cell Slide" r:id="rId4" imgW="360" imgH="360" progId="">
                  <p:embed/>
                  <p:pic>
                    <p:nvPicPr>
                      <p:cNvPr id="0" name="Picture 1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9" name="think-cell Slide" r:id="rId3" imgW="360" imgH="360" progId="">
                  <p:embed/>
                </p:oleObj>
              </mc:Choice>
              <mc:Fallback>
                <p:oleObj name="think-cell Slide" r:id="rId3" imgW="360" imgH="360" progId="">
                  <p:embed/>
                  <p:pic>
                    <p:nvPicPr>
                      <p:cNvPr id="0" name="Picture 1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3" name="think-cell Slide" r:id="rId3" imgW="360" imgH="360" progId="">
                  <p:embed/>
                </p:oleObj>
              </mc:Choice>
              <mc:Fallback>
                <p:oleObj name="think-cell Slide" r:id="rId3" imgW="360" imgH="360" progId="">
                  <p:embed/>
                  <p:pic>
                    <p:nvPicPr>
                      <p:cNvPr id="0" name="Picture 1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7" name="think-cell Slide" r:id="rId4" imgW="360" imgH="360" progId="">
                  <p:embed/>
                </p:oleObj>
              </mc:Choice>
              <mc:Fallback>
                <p:oleObj name="think-cell Slide" r:id="rId4" imgW="360" imgH="360" progId="">
                  <p:embed/>
                  <p:pic>
                    <p:nvPicPr>
                      <p:cNvPr id="0" name="Picture 1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1" name="think-cell Slide" r:id="rId3" imgW="360" imgH="360" progId="">
                  <p:embed/>
                </p:oleObj>
              </mc:Choice>
              <mc:Fallback>
                <p:oleObj name="think-cell Slide" r:id="rId3" imgW="360" imgH="360" progId="">
                  <p:embed/>
                  <p:pic>
                    <p:nvPicPr>
                      <p:cNvPr id="0" name="Picture 1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dirty="0"/>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6F42FDE4-A7DD-41A7-A0A6-9B649FB43336}" type="slidenum">
              <a:rPr kumimoji="0" lang="en-US" smtClean="0"/>
              <a:pPr/>
              <a:t>‹#›</a:t>
            </a:fld>
            <a:endParaRPr kumimoji="0" lang="en-US" sz="1400" dirty="0">
              <a:solidFill>
                <a:srgbClr val="FFFFFF"/>
              </a:solidFill>
            </a:endParaRP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0769600" y="6356351"/>
            <a:ext cx="812800" cy="365125"/>
          </a:xfrm>
        </p:spPr>
        <p:txBody>
          <a:bodyPr/>
          <a:lstStyle/>
          <a:p>
            <a:fld id="{6F42FDE4-A7DD-41A7-A0A6-9B649FB43336}" type="slidenum">
              <a:rPr kumimoji="0" lang="en-US" smtClean="0"/>
              <a:pPr/>
              <a:t>‹#›</a:t>
            </a:fld>
            <a:endParaRPr kumimoji="0"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theme" Target="../theme/theme2.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image" Target="../media/image1.emf"/><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oleObject" Target="../embeddings/oleObject19.bin"/><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tags" Target="../tags/tag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2" name="think-cell Slide" r:id="rId70" imgW="360" imgH="360" progId="">
                  <p:embed/>
                </p:oleObj>
              </mc:Choice>
              <mc:Fallback>
                <p:oleObj name="think-cell Slide" r:id="rId70" imgW="360" imgH="360" progId="">
                  <p:embed/>
                  <p:pic>
                    <p:nvPicPr>
                      <p:cNvPr id="0" name="Picture 554"/>
                      <p:cNvPicPr>
                        <a:picLocks noChangeAspect="1"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graphicFrame>
        <p:nvGraphicFramePr>
          <p:cNvPr id="14" name="Object 13" hidden="1"/>
          <p:cNvGraphicFramePr>
            <a:graphicFrameLocks noChangeAspect="1"/>
          </p:cNvGraphicFramePr>
          <p:nvPr userDrawn="1">
            <p:custDataLst>
              <p:tags r:id="rId14"/>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482" name="think-cell Slide" r:id="rId15" imgW="360" imgH="360" progId="">
                  <p:embed/>
                </p:oleObj>
              </mc:Choice>
              <mc:Fallback>
                <p:oleObj name="think-cell Slide" r:id="rId15" imgW="360" imgH="360" progId="">
                  <p:embed/>
                  <p:pic>
                    <p:nvPicPr>
                      <p:cNvPr id="0" name="Object 55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cSld>
  <p:clrMap bg1="lt1" tx1="dk1" bg2="lt2" tx2="dk2" accent1="accent1" accent2="accent2" accent3="accent3" accent4="accent4" accent5="accent5" accent6="accent6" hlink="hlink" folHlink="folHlink"/>
  <p:sldLayoutIdLst>
    <p:sldLayoutId id="2147485199" r:id="rId1"/>
    <p:sldLayoutId id="2147485200" r:id="rId2"/>
    <p:sldLayoutId id="2147485201" r:id="rId3"/>
    <p:sldLayoutId id="2147485202" r:id="rId4"/>
    <p:sldLayoutId id="2147485203" r:id="rId5"/>
    <p:sldLayoutId id="2147485204" r:id="rId6"/>
    <p:sldLayoutId id="2147485205" r:id="rId7"/>
    <p:sldLayoutId id="2147485206" r:id="rId8"/>
    <p:sldLayoutId id="2147485207" r:id="rId9"/>
    <p:sldLayoutId id="2147485208" r:id="rId10"/>
    <p:sldLayoutId id="2147485209" r:id="rId11"/>
    <p:sldLayoutId id="2147485210" r:id="rId12"/>
  </p:sldLayoutIdLst>
  <p:transition>
    <p:fade/>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9.xml"/><Relationship Id="rId1" Type="http://schemas.openxmlformats.org/officeDocument/2006/relationships/tags" Target="../tags/tag86.xml"/><Relationship Id="rId5" Type="http://schemas.openxmlformats.org/officeDocument/2006/relationships/image" Target="../media/image11.emf"/><Relationship Id="rId4" Type="http://schemas.openxmlformats.org/officeDocument/2006/relationships/oleObject" Target="../embeddings/oleObject2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36" name="think-cell Slide" r:id="rId4" imgW="7761960" imgH="10047960" progId="">
                  <p:embed/>
                </p:oleObj>
              </mc:Choice>
              <mc:Fallback>
                <p:oleObj name="think-cell Slide" r:id="rId4" imgW="7761960" imgH="10047960" progId="">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227" cy="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a:xfrm>
            <a:off x="630000" y="1610436"/>
            <a:ext cx="2478638" cy="3712192"/>
          </a:xfrm>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143374" y="571500"/>
            <a:ext cx="7208567" cy="604931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800" b="1" dirty="0">
                <a:solidFill>
                  <a:schemeClr val="tx1">
                    <a:lumMod val="100000"/>
                  </a:schemeClr>
                </a:solidFill>
                <a:latin typeface="Times New Roman" pitchFamily="18" charset="0"/>
                <a:cs typeface="Times New Roman" pitchFamily="18" charset="0"/>
              </a:rPr>
              <a:t>Situation</a:t>
            </a:r>
          </a:p>
          <a:p>
            <a:pPr marL="393750" lvl="1" indent="-285750">
              <a:buClr>
                <a:schemeClr val="tx2">
                  <a:lumMod val="100000"/>
                </a:schemeClr>
              </a:buClr>
              <a:buSzPct val="100000"/>
            </a:pPr>
            <a:r>
              <a:rPr lang="en-US" sz="1800" dirty="0" err="1">
                <a:solidFill>
                  <a:schemeClr val="tx1">
                    <a:lumMod val="100000"/>
                  </a:schemeClr>
                </a:solidFill>
                <a:latin typeface="Times New Roman" pitchFamily="18" charset="0"/>
                <a:cs typeface="Times New Roman" pitchFamily="18" charset="0"/>
              </a:rPr>
              <a:t>PowerCo</a:t>
            </a:r>
            <a:r>
              <a:rPr lang="en-US" sz="1800" dirty="0">
                <a:solidFill>
                  <a:schemeClr val="tx1">
                    <a:lumMod val="100000"/>
                  </a:schemeClr>
                </a:solidFill>
                <a:latin typeface="Times New Roman" pitchFamily="18" charset="0"/>
                <a:cs typeface="Times New Roman" pitchFamily="18" charset="0"/>
              </a:rPr>
              <a:t> is experiencing customer churn, they assume that the churn is driven by the customer price sensitivities, one possible strategy is to offer customers who have high probability to churn a 20% discount</a:t>
            </a:r>
          </a:p>
          <a:p>
            <a:pPr marL="550800" lvl="2" indent="-216000">
              <a:buClr>
                <a:schemeClr val="tx2">
                  <a:lumMod val="100000"/>
                </a:schemeClr>
              </a:buClr>
              <a:buSzPct val="100000"/>
              <a:buFont typeface="Trebuchet MS" panose="020B0703020202090204" pitchFamily="34" charset="0"/>
              <a:buChar char="•"/>
            </a:pPr>
            <a:endParaRPr lang="en-US" sz="1800" dirty="0">
              <a:solidFill>
                <a:schemeClr val="tx1">
                  <a:lumMod val="100000"/>
                </a:schemeClr>
              </a:solidFill>
              <a:latin typeface="Times New Roman" pitchFamily="18" charset="0"/>
              <a:cs typeface="Times New Roman" pitchFamily="18" charset="0"/>
            </a:endParaRPr>
          </a:p>
          <a:p>
            <a:pPr marL="108000" lvl="1" indent="0">
              <a:buClr>
                <a:schemeClr val="tx2">
                  <a:lumMod val="100000"/>
                </a:schemeClr>
              </a:buClr>
              <a:buSzPct val="100000"/>
              <a:buNone/>
            </a:pPr>
            <a:r>
              <a:rPr lang="en-US" sz="1800" b="1" dirty="0">
                <a:solidFill>
                  <a:schemeClr val="tx1">
                    <a:lumMod val="100000"/>
                  </a:schemeClr>
                </a:solidFill>
                <a:latin typeface="Times New Roman" pitchFamily="18" charset="0"/>
                <a:cs typeface="Times New Roman" pitchFamily="18" charset="0"/>
              </a:rPr>
              <a:t>Machine Learning Modeling </a:t>
            </a:r>
          </a:p>
          <a:p>
            <a:pPr marL="393750" lvl="1" indent="-285750">
              <a:buClr>
                <a:schemeClr val="tx2">
                  <a:lumMod val="100000"/>
                </a:schemeClr>
              </a:buClr>
              <a:buSzPct val="100000"/>
            </a:pPr>
            <a:r>
              <a:rPr lang="en-US" sz="1800" dirty="0">
                <a:solidFill>
                  <a:schemeClr val="tx1">
                    <a:lumMod val="100000"/>
                  </a:schemeClr>
                </a:solidFill>
                <a:latin typeface="Times New Roman" pitchFamily="18" charset="0"/>
                <a:cs typeface="Times New Roman" pitchFamily="18" charset="0"/>
              </a:rPr>
              <a:t>After the data cleaning, DEA and feature engineering, compared several classification model such as Logistic Regression. Finally a Random Forest model has been built to predict customers’ churn probability, achieving an accuracy 0f 0.92 and AUC score of 0.67 on test set </a:t>
            </a:r>
          </a:p>
          <a:p>
            <a:pPr marL="334800" lvl="2" indent="0">
              <a:buClr>
                <a:schemeClr val="tx2">
                  <a:lumMod val="100000"/>
                </a:schemeClr>
              </a:buClr>
              <a:buSzPct val="100000"/>
              <a:buNone/>
            </a:pPr>
            <a:endParaRPr lang="en-US" sz="1800" dirty="0">
              <a:solidFill>
                <a:schemeClr val="tx1">
                  <a:lumMod val="100000"/>
                </a:schemeClr>
              </a:solidFill>
              <a:latin typeface="Times New Roman" pitchFamily="18" charset="0"/>
              <a:cs typeface="Times New Roman" pitchFamily="18" charset="0"/>
            </a:endParaRPr>
          </a:p>
          <a:p>
            <a:pPr marL="108000" lvl="1" indent="0">
              <a:buClr>
                <a:schemeClr val="tx2">
                  <a:lumMod val="100000"/>
                </a:schemeClr>
              </a:buClr>
              <a:buSzPct val="100000"/>
              <a:buNone/>
            </a:pPr>
            <a:r>
              <a:rPr lang="en-US" sz="1800" b="1" dirty="0">
                <a:solidFill>
                  <a:schemeClr val="tx1">
                    <a:lumMod val="100000"/>
                  </a:schemeClr>
                </a:solidFill>
                <a:latin typeface="Times New Roman" pitchFamily="18" charset="0"/>
                <a:cs typeface="Times New Roman" pitchFamily="18" charset="0"/>
              </a:rPr>
              <a:t>Insight </a:t>
            </a:r>
          </a:p>
          <a:p>
            <a:pPr marL="393750" lvl="1" indent="-285750">
              <a:buClr>
                <a:schemeClr val="tx2">
                  <a:lumMod val="100000"/>
                </a:schemeClr>
              </a:buClr>
              <a:buSzPct val="100000"/>
            </a:pPr>
            <a:r>
              <a:rPr lang="en-US" sz="1800" dirty="0">
                <a:solidFill>
                  <a:schemeClr val="tx1">
                    <a:lumMod val="100000"/>
                  </a:schemeClr>
                </a:solidFill>
                <a:latin typeface="Times New Roman" pitchFamily="18" charset="0"/>
                <a:cs typeface="Times New Roman" pitchFamily="18" charset="0"/>
              </a:rPr>
              <a:t> Around 10% churn rate exists in current customers</a:t>
            </a:r>
          </a:p>
          <a:p>
            <a:pPr marL="393750" lvl="1" indent="-285750">
              <a:buClr>
                <a:schemeClr val="tx2">
                  <a:lumMod val="100000"/>
                </a:schemeClr>
              </a:buClr>
              <a:buSzPct val="100000"/>
            </a:pPr>
            <a:r>
              <a:rPr lang="en-US" sz="1800" dirty="0">
                <a:solidFill>
                  <a:schemeClr val="tx1">
                    <a:lumMod val="100000"/>
                  </a:schemeClr>
                </a:solidFill>
                <a:latin typeface="Times New Roman" pitchFamily="18" charset="0"/>
                <a:cs typeface="Times New Roman" pitchFamily="18" charset="0"/>
              </a:rPr>
              <a:t>Major features driving customer churn, including:</a:t>
            </a:r>
          </a:p>
          <a:p>
            <a:pPr marL="620550" lvl="2" indent="-285750">
              <a:buClr>
                <a:schemeClr val="tx2">
                  <a:lumMod val="100000"/>
                </a:schemeClr>
              </a:buClr>
              <a:buSzPct val="100000"/>
              <a:buFont typeface="Wingdings" pitchFamily="2" charset="2"/>
              <a:buChar char="Ø"/>
            </a:pPr>
            <a:r>
              <a:rPr lang="en-US" sz="1800" dirty="0">
                <a:solidFill>
                  <a:schemeClr val="tx1">
                    <a:lumMod val="100000"/>
                  </a:schemeClr>
                </a:solidFill>
                <a:latin typeface="Times New Roman" pitchFamily="18" charset="0"/>
                <a:cs typeface="Times New Roman" pitchFamily="18" charset="0"/>
              </a:rPr>
              <a:t>A high net margin on power subscription</a:t>
            </a:r>
          </a:p>
          <a:p>
            <a:pPr marL="620550" lvl="2" indent="-285750">
              <a:buClr>
                <a:schemeClr val="tx2">
                  <a:lumMod val="100000"/>
                </a:schemeClr>
              </a:buClr>
              <a:buSzPct val="100000"/>
              <a:buFont typeface="Wingdings" pitchFamily="2" charset="2"/>
              <a:buChar char="Ø"/>
            </a:pPr>
            <a:r>
              <a:rPr lang="en-US" sz="1800" dirty="0">
                <a:solidFill>
                  <a:schemeClr val="tx1">
                    <a:lumMod val="100000"/>
                  </a:schemeClr>
                </a:solidFill>
                <a:latin typeface="Times New Roman" pitchFamily="18" charset="0"/>
                <a:cs typeface="Times New Roman" pitchFamily="18" charset="0"/>
              </a:rPr>
              <a:t>A high gross  margin on power subscription</a:t>
            </a:r>
          </a:p>
          <a:p>
            <a:pPr marL="620550" lvl="2" indent="-285750">
              <a:buClr>
                <a:schemeClr val="tx2">
                  <a:lumMod val="100000"/>
                </a:schemeClr>
              </a:buClr>
              <a:buSzPct val="100000"/>
              <a:buFont typeface="Wingdings" pitchFamily="2" charset="2"/>
              <a:buChar char="Ø"/>
            </a:pPr>
            <a:r>
              <a:rPr lang="en-US" sz="1800" dirty="0">
                <a:solidFill>
                  <a:schemeClr val="tx1">
                    <a:lumMod val="100000"/>
                  </a:schemeClr>
                </a:solidFill>
                <a:latin typeface="Times New Roman" pitchFamily="18" charset="0"/>
                <a:cs typeface="Times New Roman" pitchFamily="18" charset="0"/>
              </a:rPr>
              <a:t>Original campaigns that customer first subscribed to, especially with ‘</a:t>
            </a:r>
            <a:r>
              <a:rPr lang="en-US" sz="1800" dirty="0" err="1">
                <a:solidFill>
                  <a:schemeClr val="tx1">
                    <a:lumMod val="100000"/>
                  </a:schemeClr>
                </a:solidFill>
                <a:latin typeface="Times New Roman" pitchFamily="18" charset="0"/>
                <a:cs typeface="Times New Roman" pitchFamily="18" charset="0"/>
              </a:rPr>
              <a:t>lxid</a:t>
            </a:r>
            <a:r>
              <a:rPr lang="en-US" sz="1800" dirty="0">
                <a:solidFill>
                  <a:schemeClr val="tx1">
                    <a:lumMod val="100000"/>
                  </a:schemeClr>
                </a:solidFill>
                <a:latin typeface="Times New Roman" pitchFamily="18" charset="0"/>
                <a:cs typeface="Times New Roman" pitchFamily="18" charset="0"/>
              </a:rPr>
              <a:t>’</a:t>
            </a:r>
          </a:p>
          <a:p>
            <a:pPr marL="620550" lvl="2" indent="-285750">
              <a:buClr>
                <a:schemeClr val="tx2">
                  <a:lumMod val="100000"/>
                </a:schemeClr>
              </a:buClr>
              <a:buSzPct val="100000"/>
              <a:buFont typeface="Wingdings" pitchFamily="2" charset="2"/>
              <a:buChar char="Ø"/>
            </a:pPr>
            <a:r>
              <a:rPr lang="en-US" sz="1800" dirty="0">
                <a:solidFill>
                  <a:schemeClr val="tx1">
                    <a:lumMod val="100000"/>
                  </a:schemeClr>
                </a:solidFill>
                <a:latin typeface="Times New Roman" pitchFamily="18" charset="0"/>
                <a:cs typeface="Times New Roman" pitchFamily="18" charset="0"/>
              </a:rPr>
              <a:t>A low subscribed power </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_rels/theme2.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434</TotalTime>
  <Words>144</Words>
  <Application>Microsoft Office PowerPoint</Application>
  <PresentationFormat>Widescreen</PresentationFormat>
  <Paragraphs>15</Paragraphs>
  <Slides>1</Slides>
  <Notes>1</Notes>
  <HiddenSlides>0</HiddenSlides>
  <MMClips>0</MMClips>
  <ScaleCrop>false</ScaleCrop>
  <HeadingPairs>
    <vt:vector size="10"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12" baseType="lpstr">
      <vt:lpstr>Arial</vt:lpstr>
      <vt:lpstr>Calibri</vt:lpstr>
      <vt:lpstr>Constantia</vt:lpstr>
      <vt:lpstr>Times New Roman</vt:lpstr>
      <vt:lpstr>Trebuchet MS</vt:lpstr>
      <vt:lpstr>Wingdings</vt:lpstr>
      <vt:lpstr>Wingdings 2</vt:lpstr>
      <vt:lpstr>BCG Grid 16:9</vt:lpstr>
      <vt:lpstr>Flow</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Duong Nhat Thanh</cp:lastModifiedBy>
  <cp:revision>460</cp:revision>
  <cp:lastPrinted>2016-04-06T18:59:25Z</cp:lastPrinted>
  <dcterms:created xsi:type="dcterms:W3CDTF">2016-11-04T11:46:04Z</dcterms:created>
  <dcterms:modified xsi:type="dcterms:W3CDTF">2023-06-11T02:32:12Z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