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3"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Analysis</a:t>
            </a:r>
            <a:endParaRPr dirty="0"/>
          </a:p>
        </p:txBody>
      </p:sp>
      <p:sp>
        <p:nvSpPr>
          <p:cNvPr id="124" name="Shape 73"/>
          <p:cNvSpPr/>
          <p:nvPr/>
        </p:nvSpPr>
        <p:spPr>
          <a:xfrm>
            <a:off x="205024" y="2164724"/>
            <a:ext cx="4944491" cy="17606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a:t>Age Distributions</a:t>
            </a:r>
          </a:p>
          <a:p>
            <a:pPr marL="285750" indent="-285750">
              <a:buFont typeface="Wingdings" panose="05000000000000000000" pitchFamily="2" charset="2"/>
              <a:buChar char="v"/>
            </a:pPr>
            <a:r>
              <a:rPr lang="en-US" dirty="0"/>
              <a:t>Number of bike purchased in 3 years / percentage purchases.</a:t>
            </a:r>
          </a:p>
          <a:p>
            <a:pPr marL="285750" indent="-285750">
              <a:buFont typeface="Wingdings" panose="05000000000000000000" pitchFamily="2" charset="2"/>
              <a:buChar char="v"/>
            </a:pPr>
            <a:r>
              <a:rPr lang="en-US" dirty="0"/>
              <a:t>Job industry category</a:t>
            </a:r>
          </a:p>
          <a:p>
            <a:pPr marL="285750" indent="-285750">
              <a:buFont typeface="Wingdings" panose="05000000000000000000" pitchFamily="2" charset="2"/>
              <a:buChar char="v"/>
            </a:pPr>
            <a:r>
              <a:rPr lang="en-US" dirty="0"/>
              <a:t>Wealth segments</a:t>
            </a:r>
          </a:p>
          <a:p>
            <a:pPr marL="285750" indent="-285750">
              <a:buFont typeface="Wingdings" panose="05000000000000000000" pitchFamily="2" charset="2"/>
              <a:buChar char="v"/>
            </a:pPr>
            <a:r>
              <a:rPr lang="en-US" dirty="0"/>
              <a:t>Number of cars own on each states.</a:t>
            </a:r>
          </a:p>
        </p:txBody>
      </p:sp>
      <p:sp>
        <p:nvSpPr>
          <p:cNvPr id="2" name="TextBox 1">
            <a:extLst>
              <a:ext uri="{FF2B5EF4-FFF2-40B4-BE49-F238E27FC236}">
                <a16:creationId xmlns:a16="http://schemas.microsoft.com/office/drawing/2014/main" id="{79C0AF23-3653-DD41-CD75-3EC7884AA9E3}"/>
              </a:ext>
            </a:extLst>
          </p:cNvPr>
          <p:cNvSpPr txBox="1"/>
          <p:nvPr/>
        </p:nvSpPr>
        <p:spPr>
          <a:xfrm>
            <a:off x="565484" y="1856949"/>
            <a:ext cx="4704347" cy="323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mn-lt"/>
                <a:ea typeface="+mn-ea"/>
                <a:cs typeface="+mn-cs"/>
                <a:sym typeface="Arial"/>
              </a:rPr>
              <a:t>Analyze the following factors for new customers: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5191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Age distribution</a:t>
            </a:r>
            <a:endParaRPr dirty="0"/>
          </a:p>
        </p:txBody>
      </p:sp>
      <p:sp>
        <p:nvSpPr>
          <p:cNvPr id="133" name="Shape 82"/>
          <p:cNvSpPr/>
          <p:nvPr/>
        </p:nvSpPr>
        <p:spPr>
          <a:xfrm>
            <a:off x="183112" y="1480608"/>
            <a:ext cx="4828717" cy="3353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a:t>As you can see, mostly our new customer are between 25 and 48 years old as the same is noticed for the old customer data also. Hence, we can infer that, people belonging to this group are most likely to purchase frequently.</a:t>
            </a:r>
          </a:p>
          <a:p>
            <a:pPr marL="285750" indent="-285750">
              <a:buFont typeface="Wingdings" panose="05000000000000000000" pitchFamily="2" charset="2"/>
              <a:buChar char="v"/>
            </a:pPr>
            <a:r>
              <a:rPr lang="en-US" dirty="0"/>
              <a:t>Number of customers from 48 and 59 years old has big drops on percentage.</a:t>
            </a:r>
          </a:p>
          <a:p>
            <a:pPr marL="285750" indent="-285750">
              <a:buFont typeface="Wingdings" panose="05000000000000000000" pitchFamily="2" charset="2"/>
              <a:buChar char="v"/>
            </a:pPr>
            <a:r>
              <a:rPr lang="en-US" dirty="0"/>
              <a:t>There is significantly increase in the number of customer over 59 years old in term of percentages.</a:t>
            </a:r>
          </a:p>
          <a:p>
            <a:pPr marL="285750" indent="-285750">
              <a:buFont typeface="Wingdings" panose="05000000000000000000" pitchFamily="2" charset="2"/>
              <a:buChar char="v"/>
            </a:pPr>
            <a:r>
              <a:rPr lang="en-US" dirty="0"/>
              <a:t>Number of people under 25 years old is not really change.</a:t>
            </a:r>
          </a:p>
        </p:txBody>
      </p:sp>
      <p:pic>
        <p:nvPicPr>
          <p:cNvPr id="3" name="Picture 2">
            <a:extLst>
              <a:ext uri="{FF2B5EF4-FFF2-40B4-BE49-F238E27FC236}">
                <a16:creationId xmlns:a16="http://schemas.microsoft.com/office/drawing/2014/main" id="{8FCF5EE1-1E2B-1308-CAA7-1409BB37A0BE}"/>
              </a:ext>
            </a:extLst>
          </p:cNvPr>
          <p:cNvPicPr>
            <a:picLocks noChangeAspect="1"/>
          </p:cNvPicPr>
          <p:nvPr/>
        </p:nvPicPr>
        <p:blipFill>
          <a:blip r:embed="rId2"/>
          <a:stretch>
            <a:fillRect/>
          </a:stretch>
        </p:blipFill>
        <p:spPr>
          <a:xfrm>
            <a:off x="5341893" y="811964"/>
            <a:ext cx="2948970" cy="2135343"/>
          </a:xfrm>
          <a:prstGeom prst="rect">
            <a:avLst/>
          </a:prstGeom>
        </p:spPr>
      </p:pic>
      <p:pic>
        <p:nvPicPr>
          <p:cNvPr id="5" name="Picture 4">
            <a:extLst>
              <a:ext uri="{FF2B5EF4-FFF2-40B4-BE49-F238E27FC236}">
                <a16:creationId xmlns:a16="http://schemas.microsoft.com/office/drawing/2014/main" id="{101B29D6-DAEF-52C4-6E71-41E43A9FB266}"/>
              </a:ext>
            </a:extLst>
          </p:cNvPr>
          <p:cNvPicPr>
            <a:picLocks noChangeAspect="1"/>
          </p:cNvPicPr>
          <p:nvPr/>
        </p:nvPicPr>
        <p:blipFill>
          <a:blip r:embed="rId3"/>
          <a:stretch>
            <a:fillRect/>
          </a:stretch>
        </p:blipFill>
        <p:spPr>
          <a:xfrm>
            <a:off x="5341893" y="3091063"/>
            <a:ext cx="2948970" cy="1938275"/>
          </a:xfrm>
          <a:prstGeom prst="rect">
            <a:avLst/>
          </a:prstGeom>
        </p:spPr>
      </p:pic>
      <p:sp>
        <p:nvSpPr>
          <p:cNvPr id="6" name="TextBox 5">
            <a:extLst>
              <a:ext uri="{FF2B5EF4-FFF2-40B4-BE49-F238E27FC236}">
                <a16:creationId xmlns:a16="http://schemas.microsoft.com/office/drawing/2014/main" id="{4E1E36EE-6E31-9BF2-562B-4C86B7452CB5}"/>
              </a:ext>
            </a:extLst>
          </p:cNvPr>
          <p:cNvSpPr txBox="1"/>
          <p:nvPr/>
        </p:nvSpPr>
        <p:spPr>
          <a:xfrm>
            <a:off x="7258049" y="939543"/>
            <a:ext cx="5061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New</a:t>
            </a:r>
            <a:endParaRPr kumimoji="0" lang="en-US" sz="1400" b="0" i="0" u="none" strike="noStrike" cap="none" spc="0" normalizeH="0" baseline="0" dirty="0">
              <a:ln>
                <a:noFill/>
              </a:ln>
              <a:solidFill>
                <a:srgbClr val="FF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EE5AC19D-454D-B1E5-9D4A-C180B5C938D4}"/>
              </a:ext>
            </a:extLst>
          </p:cNvPr>
          <p:cNvSpPr txBox="1"/>
          <p:nvPr/>
        </p:nvSpPr>
        <p:spPr>
          <a:xfrm>
            <a:off x="7655378" y="3231363"/>
            <a:ext cx="5061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Old</a:t>
            </a:r>
            <a:endParaRPr kumimoji="0" lang="en-US" sz="1400" b="0" i="0" u="none" strike="noStrike" cap="none" spc="0" normalizeH="0" baseline="0" dirty="0">
              <a:ln>
                <a:noFill/>
              </a:ln>
              <a:solidFill>
                <a:srgbClr val="FF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purchased last 3 years</a:t>
            </a:r>
            <a:endParaRPr dirty="0"/>
          </a:p>
        </p:txBody>
      </p:sp>
      <p:sp>
        <p:nvSpPr>
          <p:cNvPr id="142" name="Shape 91"/>
          <p:cNvSpPr/>
          <p:nvPr/>
        </p:nvSpPr>
        <p:spPr>
          <a:xfrm>
            <a:off x="205024" y="2164724"/>
            <a:ext cx="4775019"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dirty="0"/>
              <a:t>As we can see, mostly our new customer are Female with 50.6% purchases with total of 25212 bikes.</a:t>
            </a:r>
          </a:p>
          <a:p>
            <a:pPr marL="285750" indent="-285750">
              <a:buFont typeface="Wingdings" panose="05000000000000000000" pitchFamily="2" charset="2"/>
              <a:buChar char="v"/>
            </a:pPr>
            <a:r>
              <a:rPr lang="en-US" dirty="0"/>
              <a:t>Male contributed to 47.7% purchases with 23,765 bikes.</a:t>
            </a:r>
          </a:p>
          <a:p>
            <a:pPr marL="285750" indent="-285750">
              <a:buFont typeface="Wingdings" panose="05000000000000000000" pitchFamily="2" charset="2"/>
              <a:buChar char="v"/>
            </a:pPr>
            <a:r>
              <a:rPr lang="en-US" dirty="0"/>
              <a:t>Therefore, the target customer for our marketing strategy should be inclined to provide focus on females than males.</a:t>
            </a:r>
          </a:p>
        </p:txBody>
      </p:sp>
      <p:pic>
        <p:nvPicPr>
          <p:cNvPr id="5" name="Picture 4">
            <a:extLst>
              <a:ext uri="{FF2B5EF4-FFF2-40B4-BE49-F238E27FC236}">
                <a16:creationId xmlns:a16="http://schemas.microsoft.com/office/drawing/2014/main" id="{700B0C34-17AA-A63D-0CD1-EF31B5C2EFC5}"/>
              </a:ext>
            </a:extLst>
          </p:cNvPr>
          <p:cNvPicPr>
            <a:picLocks noChangeAspect="1"/>
          </p:cNvPicPr>
          <p:nvPr/>
        </p:nvPicPr>
        <p:blipFill>
          <a:blip r:embed="rId2"/>
          <a:stretch>
            <a:fillRect/>
          </a:stretch>
        </p:blipFill>
        <p:spPr>
          <a:xfrm>
            <a:off x="5591197" y="2997400"/>
            <a:ext cx="2973551" cy="2146099"/>
          </a:xfrm>
          <a:prstGeom prst="rect">
            <a:avLst/>
          </a:prstGeom>
        </p:spPr>
      </p:pic>
      <p:pic>
        <p:nvPicPr>
          <p:cNvPr id="7" name="Picture 6">
            <a:extLst>
              <a:ext uri="{FF2B5EF4-FFF2-40B4-BE49-F238E27FC236}">
                <a16:creationId xmlns:a16="http://schemas.microsoft.com/office/drawing/2014/main" id="{490BCA32-99DF-1EEB-29BD-3C2D2C62A817}"/>
              </a:ext>
            </a:extLst>
          </p:cNvPr>
          <p:cNvPicPr>
            <a:picLocks noChangeAspect="1"/>
          </p:cNvPicPr>
          <p:nvPr/>
        </p:nvPicPr>
        <p:blipFill>
          <a:blip r:embed="rId3"/>
          <a:stretch>
            <a:fillRect/>
          </a:stretch>
        </p:blipFill>
        <p:spPr>
          <a:xfrm>
            <a:off x="5591197" y="820524"/>
            <a:ext cx="2973551" cy="217687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128172" y="928028"/>
            <a:ext cx="316829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Join industry </a:t>
            </a:r>
            <a:endParaRPr dirty="0"/>
          </a:p>
        </p:txBody>
      </p:sp>
      <p:sp>
        <p:nvSpPr>
          <p:cNvPr id="151" name="Shape 100"/>
          <p:cNvSpPr/>
          <p:nvPr/>
        </p:nvSpPr>
        <p:spPr>
          <a:xfrm>
            <a:off x="289061" y="2214608"/>
            <a:ext cx="4744433" cy="158264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600" dirty="0"/>
              <a:t>Mostly our new customers are on Finance industry and our Manufacturing customers are still on top 2.</a:t>
            </a:r>
          </a:p>
          <a:p>
            <a:pPr marL="285750" indent="-285750">
              <a:buFont typeface="Wingdings" panose="05000000000000000000" pitchFamily="2" charset="2"/>
              <a:buChar char="v"/>
            </a:pPr>
            <a:r>
              <a:rPr lang="en-US" sz="1600" dirty="0"/>
              <a:t>Rest of the industries seem to remain in the same positions.</a:t>
            </a:r>
          </a:p>
        </p:txBody>
      </p:sp>
      <p:pic>
        <p:nvPicPr>
          <p:cNvPr id="5" name="Picture 4">
            <a:extLst>
              <a:ext uri="{FF2B5EF4-FFF2-40B4-BE49-F238E27FC236}">
                <a16:creationId xmlns:a16="http://schemas.microsoft.com/office/drawing/2014/main" id="{0831CB63-E49A-25DC-9480-15F34F3E99AE}"/>
              </a:ext>
            </a:extLst>
          </p:cNvPr>
          <p:cNvPicPr>
            <a:picLocks noChangeAspect="1"/>
          </p:cNvPicPr>
          <p:nvPr/>
        </p:nvPicPr>
        <p:blipFill>
          <a:blip r:embed="rId2"/>
          <a:stretch>
            <a:fillRect/>
          </a:stretch>
        </p:blipFill>
        <p:spPr>
          <a:xfrm>
            <a:off x="5208815" y="820525"/>
            <a:ext cx="3614322" cy="2185406"/>
          </a:xfrm>
          <a:prstGeom prst="rect">
            <a:avLst/>
          </a:prstGeom>
        </p:spPr>
      </p:pic>
      <p:pic>
        <p:nvPicPr>
          <p:cNvPr id="17" name="Picture 16">
            <a:extLst>
              <a:ext uri="{FF2B5EF4-FFF2-40B4-BE49-F238E27FC236}">
                <a16:creationId xmlns:a16="http://schemas.microsoft.com/office/drawing/2014/main" id="{310FA973-47DB-2DC7-90A8-23CDBC4550CA}"/>
              </a:ext>
            </a:extLst>
          </p:cNvPr>
          <p:cNvPicPr>
            <a:picLocks noChangeAspect="1"/>
          </p:cNvPicPr>
          <p:nvPr/>
        </p:nvPicPr>
        <p:blipFill>
          <a:blip r:embed="rId3"/>
          <a:stretch>
            <a:fillRect/>
          </a:stretch>
        </p:blipFill>
        <p:spPr>
          <a:xfrm>
            <a:off x="5208815" y="2997829"/>
            <a:ext cx="3614322" cy="212288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pic>
        <p:nvPicPr>
          <p:cNvPr id="7" name="Picture 6">
            <a:extLst>
              <a:ext uri="{FF2B5EF4-FFF2-40B4-BE49-F238E27FC236}">
                <a16:creationId xmlns:a16="http://schemas.microsoft.com/office/drawing/2014/main" id="{8249771F-94F7-7564-7481-519C20BC4C67}"/>
              </a:ext>
            </a:extLst>
          </p:cNvPr>
          <p:cNvPicPr>
            <a:picLocks noChangeAspect="1"/>
          </p:cNvPicPr>
          <p:nvPr/>
        </p:nvPicPr>
        <p:blipFill>
          <a:blip r:embed="rId2"/>
          <a:stretch>
            <a:fillRect/>
          </a:stretch>
        </p:blipFill>
        <p:spPr>
          <a:xfrm>
            <a:off x="5233551" y="2988998"/>
            <a:ext cx="3464975" cy="2014103"/>
          </a:xfrm>
          <a:prstGeom prst="rect">
            <a:avLst/>
          </a:prstGeom>
        </p:spPr>
      </p:pic>
      <p:pic>
        <p:nvPicPr>
          <p:cNvPr id="15" name="Picture 14">
            <a:extLst>
              <a:ext uri="{FF2B5EF4-FFF2-40B4-BE49-F238E27FC236}">
                <a16:creationId xmlns:a16="http://schemas.microsoft.com/office/drawing/2014/main" id="{BB931205-DD12-62B3-67BB-FFFB36FEF93D}"/>
              </a:ext>
            </a:extLst>
          </p:cNvPr>
          <p:cNvPicPr>
            <a:picLocks noChangeAspect="1"/>
          </p:cNvPicPr>
          <p:nvPr/>
        </p:nvPicPr>
        <p:blipFill>
          <a:blip r:embed="rId3"/>
          <a:stretch>
            <a:fillRect/>
          </a:stretch>
        </p:blipFill>
        <p:spPr>
          <a:xfrm>
            <a:off x="5233552" y="817740"/>
            <a:ext cx="3464974" cy="2171258"/>
          </a:xfrm>
          <a:prstGeom prst="rect">
            <a:avLst/>
          </a:prstGeom>
        </p:spPr>
      </p:pic>
      <p:sp>
        <p:nvSpPr>
          <p:cNvPr id="24" name="Shape 99">
            <a:extLst>
              <a:ext uri="{FF2B5EF4-FFF2-40B4-BE49-F238E27FC236}">
                <a16:creationId xmlns:a16="http://schemas.microsoft.com/office/drawing/2014/main" id="{AB1C57AF-C1A9-E545-1B01-35405846EF86}"/>
              </a:ext>
            </a:extLst>
          </p:cNvPr>
          <p:cNvSpPr/>
          <p:nvPr/>
        </p:nvSpPr>
        <p:spPr>
          <a:xfrm>
            <a:off x="205025" y="921589"/>
            <a:ext cx="316829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segments</a:t>
            </a:r>
            <a:endParaRPr dirty="0"/>
          </a:p>
        </p:txBody>
      </p:sp>
      <p:sp>
        <p:nvSpPr>
          <p:cNvPr id="25" name="Shape 100">
            <a:extLst>
              <a:ext uri="{FF2B5EF4-FFF2-40B4-BE49-F238E27FC236}">
                <a16:creationId xmlns:a16="http://schemas.microsoft.com/office/drawing/2014/main" id="{1637D89E-F73B-2172-85FB-9AD262471750}"/>
              </a:ext>
            </a:extLst>
          </p:cNvPr>
          <p:cNvSpPr/>
          <p:nvPr/>
        </p:nvSpPr>
        <p:spPr>
          <a:xfrm>
            <a:off x="205025" y="1903369"/>
            <a:ext cx="4487410" cy="214895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600" dirty="0"/>
              <a:t>We notice that in all ages, the number of Mass Customers is the highest so we should provide extra attention on this class.</a:t>
            </a:r>
          </a:p>
          <a:p>
            <a:pPr marL="285750" indent="-285750">
              <a:buFont typeface="Wingdings" panose="05000000000000000000" pitchFamily="2" charset="2"/>
              <a:buChar char="v"/>
            </a:pPr>
            <a:r>
              <a:rPr lang="en-US" sz="1600" dirty="0"/>
              <a:t>The next one should be focused is High Net category.</a:t>
            </a:r>
          </a:p>
          <a:p>
            <a:pPr marL="285750" indent="-285750">
              <a:buFont typeface="Wingdings" panose="05000000000000000000" pitchFamily="2" charset="2"/>
              <a:buChar char="v"/>
            </a:pPr>
            <a:r>
              <a:rPr lang="en-US" sz="1600" dirty="0"/>
              <a:t>Then followed by Affluent Customers.</a:t>
            </a:r>
          </a:p>
        </p:txBody>
      </p:sp>
    </p:spTree>
    <p:extLst>
      <p:ext uri="{BB962C8B-B14F-4D97-AF65-F5344CB8AC3E}">
        <p14:creationId xmlns:p14="http://schemas.microsoft.com/office/powerpoint/2010/main" val="28232965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63" name="Shape 115"/>
          <p:cNvSpPr/>
          <p:nvPr/>
        </p:nvSpPr>
        <p:spPr>
          <a:xfrm>
            <a:off x="205025" y="1083299"/>
            <a:ext cx="3705238"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a:t>
            </a:r>
            <a:endParaRPr dirty="0"/>
          </a:p>
        </p:txBody>
      </p:sp>
      <p:sp>
        <p:nvSpPr>
          <p:cNvPr id="3" name="Shape 100">
            <a:extLst>
              <a:ext uri="{FF2B5EF4-FFF2-40B4-BE49-F238E27FC236}">
                <a16:creationId xmlns:a16="http://schemas.microsoft.com/office/drawing/2014/main" id="{C575079A-0A49-E933-BAE2-7A87CBBF98F3}"/>
              </a:ext>
            </a:extLst>
          </p:cNvPr>
          <p:cNvSpPr/>
          <p:nvPr/>
        </p:nvSpPr>
        <p:spPr>
          <a:xfrm>
            <a:off x="173080" y="1843120"/>
            <a:ext cx="4134600" cy="22737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US" dirty="0"/>
              <a:t>VIC and QLD has more customers that own car so NSW should be considered</a:t>
            </a:r>
          </a:p>
          <a:p>
            <a:pPr marL="342900" indent="-342900">
              <a:buFont typeface="Wingdings" panose="05000000000000000000" pitchFamily="2" charset="2"/>
              <a:buChar char="v"/>
            </a:pPr>
            <a:r>
              <a:rPr lang="en-US" dirty="0"/>
              <a:t>NSW cars category should be prioritized the most for now, since numbers of customers that don’t own a car is significantly larger than the number of customers who own one.</a:t>
            </a:r>
          </a:p>
          <a:p>
            <a:pPr marL="342900" indent="-342900">
              <a:buFont typeface="Wingdings" panose="05000000000000000000" pitchFamily="2" charset="2"/>
              <a:buChar char="v"/>
            </a:pPr>
            <a:endParaRPr lang="en-US" sz="1400" dirty="0">
              <a:latin typeface="Comic Sans MS" pitchFamily="66" charset="0"/>
              <a:cs typeface="Times New Roman" panose="02020603050405020304" pitchFamily="18" charset="0"/>
            </a:endParaRPr>
          </a:p>
        </p:txBody>
      </p:sp>
      <p:pic>
        <p:nvPicPr>
          <p:cNvPr id="5" name="Picture 4">
            <a:extLst>
              <a:ext uri="{FF2B5EF4-FFF2-40B4-BE49-F238E27FC236}">
                <a16:creationId xmlns:a16="http://schemas.microsoft.com/office/drawing/2014/main" id="{B9D19276-3595-8D5D-A000-2938C4E86E95}"/>
              </a:ext>
            </a:extLst>
          </p:cNvPr>
          <p:cNvPicPr>
            <a:picLocks noChangeAspect="1"/>
          </p:cNvPicPr>
          <p:nvPr/>
        </p:nvPicPr>
        <p:blipFill>
          <a:blip r:embed="rId2"/>
          <a:stretch>
            <a:fillRect/>
          </a:stretch>
        </p:blipFill>
        <p:spPr>
          <a:xfrm>
            <a:off x="4836322" y="1150528"/>
            <a:ext cx="4089610" cy="2971953"/>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3160784" y="2041013"/>
            <a:ext cx="3649090" cy="8617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4400" dirty="0"/>
              <a:t>THANK YOU</a:t>
            </a:r>
            <a:endParaRPr sz="4400"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On-screen Show (16:9)</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Comic Sans MS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Duong Mai</cp:lastModifiedBy>
  <cp:revision>1</cp:revision>
  <dcterms:modified xsi:type="dcterms:W3CDTF">2023-02-19T06:59:44Z</dcterms:modified>
</cp:coreProperties>
</file>