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5"/>
  </p:notesMasterIdLst>
  <p:sldIdLst>
    <p:sldId id="311" r:id="rId3"/>
    <p:sldId id="260" r:id="rId4"/>
    <p:sldId id="276" r:id="rId5"/>
    <p:sldId id="262" r:id="rId6"/>
    <p:sldId id="277" r:id="rId7"/>
    <p:sldId id="285" r:id="rId8"/>
    <p:sldId id="286" r:id="rId9"/>
    <p:sldId id="287" r:id="rId10"/>
    <p:sldId id="288" r:id="rId11"/>
    <p:sldId id="289" r:id="rId12"/>
    <p:sldId id="290" r:id="rId13"/>
    <p:sldId id="291" r:id="rId14"/>
    <p:sldId id="292" r:id="rId15"/>
    <p:sldId id="293" r:id="rId16"/>
    <p:sldId id="299" r:id="rId17"/>
    <p:sldId id="300" r:id="rId18"/>
    <p:sldId id="301" r:id="rId19"/>
    <p:sldId id="302" r:id="rId20"/>
    <p:sldId id="304" r:id="rId21"/>
    <p:sldId id="308" r:id="rId22"/>
    <p:sldId id="306" r:id="rId23"/>
    <p:sldId id="274" r:id="rId24"/>
  </p:sldIdLst>
  <p:sldSz cx="9144000" cy="5143500" type="screen16x9"/>
  <p:notesSz cx="6858000" cy="9144000"/>
  <p:custDataLst>
    <p:tags r:id="rId26"/>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封面" id="{5382BB61-BD14-4CBE-A93E-5913618D24A2}">
          <p14:sldIdLst>
            <p14:sldId id="311"/>
          </p14:sldIdLst>
        </p14:section>
        <p14:section name="项目背景" id="{F80EA8E2-1652-4B99-85D1-40B36E1D01FA}">
          <p14:sldIdLst>
            <p14:sldId id="260"/>
            <p14:sldId id="276"/>
          </p14:sldIdLst>
        </p14:section>
        <p14:section name="项目成果" id="{90DBCD70-5BBF-4A95-91EE-10F726FDEE6A}">
          <p14:sldIdLst>
            <p14:sldId id="262"/>
            <p14:sldId id="277"/>
            <p14:sldId id="285"/>
            <p14:sldId id="286"/>
            <p14:sldId id="287"/>
          </p14:sldIdLst>
        </p14:section>
        <p14:section name="方案" id="{6AD2D446-425D-4C67-B572-1B5CCA33BFD8}">
          <p14:sldIdLst>
            <p14:sldId id="288"/>
            <p14:sldId id="289"/>
            <p14:sldId id="290"/>
            <p14:sldId id="291"/>
            <p14:sldId id="292"/>
            <p14:sldId id="293"/>
            <p14:sldId id="299"/>
            <p14:sldId id="300"/>
            <p14:sldId id="301"/>
            <p14:sldId id="302"/>
            <p14:sldId id="304"/>
            <p14:sldId id="308"/>
          </p14:sldIdLst>
        </p14:section>
        <p14:section name="总结" id="{EBD53FDF-D6E9-4927-AFAA-39B6C73FE808}">
          <p14:sldIdLst>
            <p14:sldId id="306"/>
          </p14:sldIdLst>
        </p14:section>
        <p14:section name="谢谢" id="{5E89FEE5-A3CB-46F1-8208-DED231312C96}">
          <p14:sldIdLst>
            <p14:sldId id="274"/>
          </p14:sldIdLst>
        </p14:section>
      </p14:sectionLst>
    </p:ext>
    <p:ext uri="{EFAFB233-063F-42B5-8137-9DF3F51BA10A}">
      <p15:sldGuideLst xmlns:p15="http://schemas.microsoft.com/office/powerpoint/2012/main">
        <p15:guide id="1" orient="horz" pos="1620" userDrawn="1">
          <p15:clr>
            <a:srgbClr val="A4A3A4"/>
          </p15:clr>
        </p15:guide>
        <p15:guide id="2" pos="2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3E62"/>
    <a:srgbClr val="333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10" d="100"/>
          <a:sy n="110" d="100"/>
        </p:scale>
        <p:origin x="658" y="-130"/>
      </p:cViewPr>
      <p:guideLst>
        <p:guide orient="horz" pos="1620"/>
        <p:guide pos="2832"/>
      </p:guideLst>
    </p:cSldViewPr>
  </p:slideViewPr>
  <p:notesTextViewPr>
    <p:cViewPr>
      <p:scale>
        <a:sx n="1" d="1"/>
        <a:sy n="1" d="1"/>
      </p:scale>
      <p:origin x="0" y="0"/>
    </p:cViewPr>
  </p:notesTextViewPr>
  <p:sorterViewPr showFormatting="0">
    <p:cViewPr varScale="1">
      <p:scale>
        <a:sx n="1" d="1"/>
        <a:sy n="1" d="1"/>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4E68E42-DE5C-4A87-8274-7DF9F58D9972}"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2024/10/21</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7FEB87F-CC9A-4912-AD0A-629FC458FB4F}"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45620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27B16AD-C4BA-4B35-BC34-8BD95EF99711}"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CAA82D-1B45-46DA-B4E0-37DA5E779FF8}"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4BC4B1D-B269-4606-9A7F-A3F82FDD1DEB}"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2FF5C5A-A3CA-4402-8811-BAEA61CF865B}"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CBC9DF-D500-41E8-A434-D825C20E11D6}"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5D9F6-BFB7-4A08-911D-D3E992F4CFE4}"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5B3AD0B-A58F-4497-83C9-C63002B34F77}"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CCEC4D4-528D-4C57-8C34-1EA6C2BBA127}"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D46E691-7F6F-4AF3-8E14-FFB9B98F026E}"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0C0E6A3-B5E4-4CDD-90A4-384DEC0DE835}"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2B7E5A0-CE26-49DB-992C-9C7CCF8E89F3}"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E98C2E6-33BA-4B19-9FFB-BCD39C6734E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7BE9B63-21BC-47D6-84FB-1035376B4B7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9A30FC6-B39B-4090-856C-DD5EC49BCA10}"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17875A5-82D3-42A6-8AB4-9DA7B672380D}"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209480C-B89E-4505-B656-50B91DE8B00A}"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B9E64A9-7C17-476D-A92B-7D74BBAC6EE4}"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672503F-D986-4431-B3FE-2C963B52DE2A}"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EC17FC-08B3-4A58-8895-2D0D7E06C101}"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4806812-7C30-4008-BABC-1680193D2D92}"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49B31AD-9CF7-42EB-8C3E-A2877C62B33E}"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3CC317-69FE-448D-ACC0-F0D9505AE14F}"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4638"/>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7EAD4C8-C6B9-4082-A122-CF9E2F7F68A2}"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4767263"/>
            <a:ext cx="2895600" cy="274638"/>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4767263"/>
            <a:ext cx="2133600" cy="274638"/>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4638"/>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19414AF-4822-4598-957D-5B97DD8F7A18}"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2024/10/22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4767263"/>
            <a:ext cx="2895600" cy="274638"/>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4767263"/>
            <a:ext cx="2133600" cy="274638"/>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0.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15.png"/><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7.jpe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20"/>
          <p:cNvPicPr>
            <a:picLocks noChangeAspect="1"/>
          </p:cNvPicPr>
          <p:nvPr/>
        </p:nvPicPr>
        <p:blipFill>
          <a:blip r:embed="rId2">
            <a:lum bright="70001" contrast="-70000"/>
          </a:blip>
          <a:stretch>
            <a:fillRect/>
          </a:stretch>
        </p:blipFill>
        <p:spPr>
          <a:xfrm>
            <a:off x="0" y="0"/>
            <a:ext cx="9144000" cy="5143500"/>
          </a:xfrm>
          <a:prstGeom prst="rect">
            <a:avLst/>
          </a:prstGeom>
          <a:noFill/>
          <a:ln w="9525">
            <a:noFill/>
          </a:ln>
        </p:spPr>
      </p:pic>
      <p:sp>
        <p:nvSpPr>
          <p:cNvPr id="3" name="文本框 2"/>
          <p:cNvSpPr txBox="1"/>
          <p:nvPr/>
        </p:nvSpPr>
        <p:spPr>
          <a:xfrm>
            <a:off x="684000" y="627750"/>
            <a:ext cx="7776000" cy="3939540"/>
          </a:xfrm>
          <a:prstGeom prst="rect">
            <a:avLst/>
          </a:prstGeom>
        </p:spPr>
        <p:txBody>
          <a:bodyPr wrap="square">
            <a:spAutoFit/>
          </a:bodyPr>
          <a:lstStyle/>
          <a:p>
            <a:pPr marL="0" indent="0" algn="ctr" defTabSz="266700">
              <a:spcBef>
                <a:spcPct val="0"/>
              </a:spcBef>
              <a:spcAft>
                <a:spcPct val="0"/>
              </a:spcAft>
            </a:pPr>
            <a:r>
              <a:rPr lang="en-US" altLang="zh-CN" sz="2400" b="1" dirty="0">
                <a:solidFill>
                  <a:srgbClr val="002060"/>
                </a:solidFill>
                <a:latin typeface="Times New Roman" panose="02020603050405020304"/>
                <a:ea typeface="宋体" panose="02010600030101010101" pitchFamily="2" charset="-122"/>
              </a:rPr>
              <a:t>2023</a:t>
            </a:r>
            <a:r>
              <a:rPr lang="zh-CN" altLang="en-US" sz="2400" b="1" dirty="0">
                <a:solidFill>
                  <a:srgbClr val="002060"/>
                </a:solidFill>
                <a:latin typeface="宋体" panose="02010600030101010101" pitchFamily="2" charset="-122"/>
                <a:ea typeface="宋体" panose="02010600030101010101" pitchFamily="2" charset="-122"/>
              </a:rPr>
              <a:t>年谷歌中国教育合作项目</a:t>
            </a:r>
          </a:p>
          <a:p>
            <a:pPr marL="0" indent="0" algn="ctr" defTabSz="266700">
              <a:spcBef>
                <a:spcPts val="600"/>
              </a:spcBef>
              <a:spcAft>
                <a:spcPts val="600"/>
              </a:spcAft>
            </a:pPr>
            <a:r>
              <a:rPr lang="zh-CN" altLang="en-US" sz="2400" b="1" dirty="0">
                <a:solidFill>
                  <a:srgbClr val="002060"/>
                </a:solidFill>
                <a:latin typeface="宋体" panose="02010600030101010101" pitchFamily="2" charset="-122"/>
                <a:ea typeface="宋体" panose="02010600030101010101" pitchFamily="2" charset="-122"/>
              </a:rPr>
              <a:t>教师发展项目</a:t>
            </a:r>
            <a:endParaRPr lang="en-US" altLang="zh-CN" sz="2400" b="1" dirty="0">
              <a:solidFill>
                <a:srgbClr val="002060"/>
              </a:solidFill>
              <a:latin typeface="宋体" panose="02010600030101010101" pitchFamily="2" charset="-122"/>
              <a:ea typeface="宋体" panose="02010600030101010101" pitchFamily="2" charset="-122"/>
            </a:endParaRPr>
          </a:p>
          <a:p>
            <a:pPr marL="0" indent="0" algn="ctr" defTabSz="266700">
              <a:spcBef>
                <a:spcPts val="600"/>
              </a:spcBef>
              <a:spcAft>
                <a:spcPts val="600"/>
              </a:spcAft>
            </a:pPr>
            <a:endParaRPr lang="zh-CN" altLang="en-US" sz="2400" dirty="0">
              <a:solidFill>
                <a:srgbClr val="0070C0"/>
              </a:solidFill>
              <a:latin typeface="宋体" panose="02010600030101010101" pitchFamily="2" charset="-122"/>
              <a:ea typeface="宋体" panose="02010600030101010101" pitchFamily="2" charset="-122"/>
            </a:endParaRPr>
          </a:p>
          <a:p>
            <a:pPr marL="0" indent="0" algn="ctr" defTabSz="266700">
              <a:spcBef>
                <a:spcPct val="0"/>
              </a:spcBef>
              <a:spcAft>
                <a:spcPct val="0"/>
              </a:spcAft>
            </a:pPr>
            <a:r>
              <a:rPr lang="en-US" altLang="zh-CN" sz="2400" dirty="0">
                <a:latin typeface="Times New Roman" panose="02020603050405020304"/>
                <a:ea typeface="宋体" panose="02010600030101010101" pitchFamily="2" charset="-122"/>
              </a:rPr>
              <a:t> </a:t>
            </a:r>
            <a:r>
              <a:rPr lang="zh-CN" altLang="en-US" sz="3200" b="1" dirty="0">
                <a:solidFill>
                  <a:srgbClr val="0070C0"/>
                </a:solidFill>
                <a:latin typeface="宋体" panose="02010600030101010101" pitchFamily="2" charset="-122"/>
                <a:ea typeface="宋体" panose="02010600030101010101" pitchFamily="2" charset="-122"/>
              </a:rPr>
              <a:t>组织计算机视觉学生社团助力校园开发者培育</a:t>
            </a:r>
          </a:p>
          <a:p>
            <a:pPr marL="0" indent="0" algn="ctr" defTabSz="266700">
              <a:spcBef>
                <a:spcPct val="0"/>
              </a:spcBef>
              <a:spcAft>
                <a:spcPct val="0"/>
              </a:spcAft>
            </a:pPr>
            <a:r>
              <a:rPr lang="en-US" altLang="zh-CN" sz="2400" dirty="0">
                <a:latin typeface="Times New Roman" panose="02020603050405020304"/>
                <a:ea typeface="宋体" panose="02010600030101010101" pitchFamily="2" charset="-122"/>
              </a:rPr>
              <a:t> </a:t>
            </a:r>
          </a:p>
          <a:p>
            <a:pPr marL="0" indent="0" algn="ctr" defTabSz="266700">
              <a:spcBef>
                <a:spcPct val="0"/>
              </a:spcBef>
              <a:spcAft>
                <a:spcPct val="0"/>
              </a:spcAft>
            </a:pPr>
            <a:endParaRPr lang="en-US" altLang="zh-CN" sz="2000" dirty="0">
              <a:latin typeface="宋体" panose="02010600030101010101" pitchFamily="2" charset="-122"/>
              <a:ea typeface="宋体" panose="02010600030101010101" pitchFamily="2" charset="-122"/>
            </a:endParaRPr>
          </a:p>
          <a:p>
            <a:pPr marL="0" indent="0" algn="ctr" defTabSz="266700">
              <a:spcBef>
                <a:spcPct val="0"/>
              </a:spcBef>
              <a:spcAft>
                <a:spcPts val="600"/>
              </a:spcAft>
            </a:pPr>
            <a:r>
              <a:rPr lang="zh-CN" altLang="en-US" sz="2000" b="1" dirty="0">
                <a:latin typeface="宋体" panose="02010600030101010101" pitchFamily="2" charset="-122"/>
                <a:ea typeface="宋体" panose="02010600030101010101" pitchFamily="2" charset="-122"/>
              </a:rPr>
              <a:t>燕山大学</a:t>
            </a:r>
          </a:p>
          <a:p>
            <a:pPr marL="0" indent="0" algn="ctr" defTabSz="266700">
              <a:spcBef>
                <a:spcPts val="600"/>
              </a:spcBef>
              <a:spcAft>
                <a:spcPct val="0"/>
              </a:spcAft>
            </a:pPr>
            <a:r>
              <a:rPr lang="zh-CN" altLang="en-US" sz="2000" b="1" dirty="0">
                <a:latin typeface="宋体" panose="02010600030101010101" pitchFamily="2" charset="-122"/>
                <a:ea typeface="宋体" panose="02010600030101010101" pitchFamily="2" charset="-122"/>
              </a:rPr>
              <a:t>司菁菁</a:t>
            </a:r>
          </a:p>
        </p:txBody>
      </p:sp>
      <p:sp>
        <p:nvSpPr>
          <p:cNvPr id="2" name="灯片编号占位符 1">
            <a:extLst>
              <a:ext uri="{FF2B5EF4-FFF2-40B4-BE49-F238E27FC236}">
                <a16:creationId xmlns:a16="http://schemas.microsoft.com/office/drawing/2014/main" id="{08D04E6E-19B0-4FCF-8A5E-A4F537C57D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71926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rPr>
              <a:t>方案一、基于VGG16的水果品质分级算法</a:t>
            </a:r>
          </a:p>
        </p:txBody>
      </p:sp>
      <p:grpSp>
        <p:nvGrpSpPr>
          <p:cNvPr id="5" name="组合 4"/>
          <p:cNvGrpSpPr/>
          <p:nvPr/>
        </p:nvGrpSpPr>
        <p:grpSpPr>
          <a:xfrm>
            <a:off x="2340000" y="1089860"/>
            <a:ext cx="4415790" cy="1913890"/>
            <a:chOff x="2903" y="1720"/>
            <a:chExt cx="7475" cy="3633"/>
          </a:xfrm>
        </p:grpSpPr>
        <p:pic>
          <p:nvPicPr>
            <p:cNvPr id="9" name="图片 9" descr="test_7"/>
            <p:cNvPicPr>
              <a:picLocks noChangeAspect="1"/>
            </p:cNvPicPr>
            <p:nvPr/>
          </p:nvPicPr>
          <p:blipFill>
            <a:blip r:embed="rId5"/>
            <a:stretch>
              <a:fillRect/>
            </a:stretch>
          </p:blipFill>
          <p:spPr>
            <a:xfrm>
              <a:off x="2903" y="1720"/>
              <a:ext cx="3633" cy="3633"/>
            </a:xfrm>
            <a:prstGeom prst="rect">
              <a:avLst/>
            </a:prstGeom>
          </p:spPr>
        </p:pic>
        <p:pic>
          <p:nvPicPr>
            <p:cNvPr id="10" name="图片 10" descr="test_4"/>
            <p:cNvPicPr>
              <a:picLocks noChangeAspect="1"/>
            </p:cNvPicPr>
            <p:nvPr/>
          </p:nvPicPr>
          <p:blipFill>
            <a:blip r:embed="rId6"/>
            <a:stretch>
              <a:fillRect/>
            </a:stretch>
          </p:blipFill>
          <p:spPr>
            <a:xfrm>
              <a:off x="6746" y="1721"/>
              <a:ext cx="3632" cy="3632"/>
            </a:xfrm>
            <a:prstGeom prst="rect">
              <a:avLst/>
            </a:prstGeom>
          </p:spPr>
        </p:pic>
      </p:grpSp>
      <p:sp>
        <p:nvSpPr>
          <p:cNvPr id="6" name="文本框 5"/>
          <p:cNvSpPr txBox="1"/>
          <p:nvPr/>
        </p:nvSpPr>
        <p:spPr>
          <a:xfrm>
            <a:off x="3203575" y="3098565"/>
            <a:ext cx="2738755" cy="337185"/>
          </a:xfrm>
          <a:prstGeom prst="rect">
            <a:avLst/>
          </a:prstGeom>
        </p:spPr>
        <p:txBody>
          <a:bodyPr wrap="square">
            <a:spAutoFit/>
          </a:bodyPr>
          <a:lstStyle/>
          <a:p>
            <a:pPr marL="0" indent="0" algn="just" defTabSz="266700">
              <a:spcBef>
                <a:spcPct val="0"/>
              </a:spcBef>
              <a:spcAft>
                <a:spcPct val="0"/>
              </a:spcAft>
            </a:pPr>
            <a:r>
              <a:rPr lang="zh-CN" altLang="en-US" sz="1600" dirty="0">
                <a:latin typeface="宋体" panose="02010600030101010101" pitchFamily="2" charset="-122"/>
                <a:ea typeface="宋体" panose="02010600030101010101" pitchFamily="2" charset="-122"/>
              </a:rPr>
              <a:t>图</a:t>
            </a:r>
            <a:r>
              <a:rPr lang="en-US" altLang="zh-CN" sz="1600" dirty="0">
                <a:latin typeface="Times New Roman" panose="02020603050405020304"/>
                <a:ea typeface="宋体" panose="02010600030101010101" pitchFamily="2" charset="-122"/>
              </a:rPr>
              <a:t>5  </a:t>
            </a:r>
            <a:r>
              <a:rPr lang="zh-CN" altLang="en-US" sz="1600" dirty="0">
                <a:latin typeface="宋体" panose="02010600030101010101" pitchFamily="2" charset="-122"/>
                <a:ea typeface="宋体" panose="02010600030101010101" pitchFamily="2" charset="-122"/>
              </a:rPr>
              <a:t>方案一输出结果的示例</a:t>
            </a:r>
          </a:p>
        </p:txBody>
      </p:sp>
      <p:sp>
        <p:nvSpPr>
          <p:cNvPr id="7" name="文本框 6"/>
          <p:cNvSpPr txBox="1"/>
          <p:nvPr/>
        </p:nvSpPr>
        <p:spPr>
          <a:xfrm>
            <a:off x="180000" y="3363750"/>
            <a:ext cx="8784000" cy="1689373"/>
          </a:xfrm>
          <a:prstGeom prst="rect">
            <a:avLst/>
          </a:prstGeom>
        </p:spPr>
        <p:txBody>
          <a:bodyPr wrap="square">
            <a:spAutoFit/>
          </a:bodyPr>
          <a:lstStyle/>
          <a:p>
            <a:pPr marL="0" algn="just" defTabSz="266700">
              <a:lnSpc>
                <a:spcPct val="150000"/>
              </a:lnSpc>
              <a:spcBef>
                <a:spcPct val="0"/>
              </a:spcBef>
              <a:spcAft>
                <a:spcPct val="0"/>
              </a:spcAft>
            </a:pPr>
            <a:r>
              <a:rPr lang="zh-CN" altLang="en-US" sz="1800" b="1" dirty="0">
                <a:solidFill>
                  <a:srgbClr val="7030A0"/>
                </a:solidFill>
                <a:latin typeface="宋体" panose="02010600030101010101" pitchFamily="2" charset="-122"/>
                <a:ea typeface="宋体" panose="02010600030101010101" pitchFamily="2" charset="-122"/>
              </a:rPr>
              <a:t>    方案特色</a:t>
            </a:r>
            <a:r>
              <a:rPr lang="zh-CN" altLang="en-US" sz="1800" dirty="0">
                <a:latin typeface="宋体" panose="02010600030101010101" pitchFamily="2" charset="-122"/>
                <a:ea typeface="宋体" panose="02010600030101010101" pitchFamily="2" charset="-122"/>
              </a:rPr>
              <a:t>：该方案亮点主要包括迁移学习的应用、数据增强技术的使用以及分类结果的可视化。本模型能够准确地对水果进行二分类，并输出带有标注的结果图像，提升了分类的可解释性和应用效果。该方案的设计思路可进一步优化，并应用于农产品质量的自动检测。</a:t>
            </a:r>
          </a:p>
        </p:txBody>
      </p:sp>
      <p:sp>
        <p:nvSpPr>
          <p:cNvPr id="4" name="灯片编号占位符 3">
            <a:extLst>
              <a:ext uri="{FF2B5EF4-FFF2-40B4-BE49-F238E27FC236}">
                <a16:creationId xmlns:a16="http://schemas.microsoft.com/office/drawing/2014/main" id="{A66EB34C-9386-46F9-9189-66FE0DF4BB8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2025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71926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rPr>
              <a:t>方案二、基于卷积神经网络的水果分类算法</a:t>
            </a:r>
          </a:p>
        </p:txBody>
      </p:sp>
      <p:sp>
        <p:nvSpPr>
          <p:cNvPr id="4" name="文本框 3"/>
          <p:cNvSpPr txBox="1"/>
          <p:nvPr/>
        </p:nvSpPr>
        <p:spPr>
          <a:xfrm>
            <a:off x="252000" y="1059750"/>
            <a:ext cx="8496000" cy="1830475"/>
          </a:xfrm>
          <a:prstGeom prst="rect">
            <a:avLst/>
          </a:prstGeom>
        </p:spPr>
        <p:txBody>
          <a:bodyPr wrap="square">
            <a:noAutofit/>
          </a:bodyPr>
          <a:lstStyle/>
          <a:p>
            <a:pPr marL="285750" indent="-285750" algn="just" defTabSz="266700">
              <a:lnSpc>
                <a:spcPct val="150000"/>
              </a:lnSpc>
              <a:spcBef>
                <a:spcPct val="0"/>
              </a:spcBef>
              <a:spcAft>
                <a:spcPct val="0"/>
              </a:spcAft>
              <a:buFont typeface="Wingdings" panose="05000000000000000000" pitchFamily="2" charset="2"/>
              <a:buChar char="l"/>
            </a:pPr>
            <a:r>
              <a:rPr lang="zh-CN" altLang="en-US" sz="1800" b="1" dirty="0">
                <a:solidFill>
                  <a:srgbClr val="7030A0"/>
                </a:solidFill>
                <a:latin typeface="宋体" panose="02010600030101010101" pitchFamily="2" charset="-122"/>
                <a:ea typeface="宋体" panose="02010600030101010101" pitchFamily="2" charset="-122"/>
              </a:rPr>
              <a:t>拟解决的实际问题</a:t>
            </a:r>
            <a:r>
              <a:rPr lang="zh-CN" altLang="en-US" sz="1800" dirty="0">
                <a:latin typeface="宋体" panose="02010600030101010101" pitchFamily="2" charset="-122"/>
                <a:ea typeface="宋体" panose="02010600030101010101" pitchFamily="2" charset="-122"/>
              </a:rPr>
              <a:t>：</a:t>
            </a:r>
            <a:r>
              <a:rPr lang="zh-CN" altLang="en-US" sz="1800" dirty="0">
                <a:latin typeface="Times New Roman" panose="02020603050405020304" pitchFamily="18" charset="0"/>
                <a:cs typeface="Times New Roman" panose="02020603050405020304" pitchFamily="18" charset="0"/>
              </a:rPr>
              <a:t>设计一个简单易用的水果分类算法，使得非专业的使用者也能方便地用其进行水果分类，并尽量提高模型对不同环境条件</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如光照、背景、角度等</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的适应能力。</a:t>
            </a:r>
          </a:p>
          <a:p>
            <a:pPr marL="285750" indent="-285750" algn="just" defTabSz="266700">
              <a:lnSpc>
                <a:spcPct val="150000"/>
              </a:lnSpc>
              <a:spcBef>
                <a:spcPct val="0"/>
              </a:spcBef>
              <a:spcAft>
                <a:spcPct val="0"/>
              </a:spcAft>
              <a:buFont typeface="Wingdings" panose="05000000000000000000" pitchFamily="2" charset="2"/>
              <a:buChar char="l"/>
            </a:pPr>
            <a:r>
              <a:rPr lang="zh-CN" altLang="en-US" sz="1800" b="1" dirty="0">
                <a:solidFill>
                  <a:srgbClr val="7030A0"/>
                </a:solidFill>
                <a:latin typeface="Times New Roman" panose="02020603050405020304" pitchFamily="18" charset="0"/>
                <a:cs typeface="Times New Roman" panose="02020603050405020304" pitchFamily="18" charset="0"/>
              </a:rPr>
              <a:t>基于TensorFlow的解决方案</a:t>
            </a:r>
            <a:r>
              <a:rPr lang="zh-CN" altLang="en-US" sz="1800" dirty="0">
                <a:latin typeface="Times New Roman" panose="02020603050405020304" pitchFamily="18" charset="0"/>
                <a:cs typeface="Times New Roman" panose="02020603050405020304" pitchFamily="18" charset="0"/>
              </a:rPr>
              <a:t>：构建基于卷积神经网络的水果分类网络。</a:t>
            </a:r>
          </a:p>
        </p:txBody>
      </p:sp>
      <p:pic>
        <p:nvPicPr>
          <p:cNvPr id="15" name="图片 15"/>
          <p:cNvPicPr>
            <a:picLocks noChangeAspect="1"/>
          </p:cNvPicPr>
          <p:nvPr/>
        </p:nvPicPr>
        <p:blipFill>
          <a:blip r:embed="rId5"/>
          <a:stretch>
            <a:fillRect/>
          </a:stretch>
        </p:blipFill>
        <p:spPr>
          <a:xfrm>
            <a:off x="1331595" y="3003750"/>
            <a:ext cx="6279515" cy="1501775"/>
          </a:xfrm>
          <a:prstGeom prst="rect">
            <a:avLst/>
          </a:prstGeom>
          <a:noFill/>
          <a:ln>
            <a:noFill/>
          </a:ln>
        </p:spPr>
      </p:pic>
      <p:sp>
        <p:nvSpPr>
          <p:cNvPr id="8" name="文本框 7"/>
          <p:cNvSpPr txBox="1"/>
          <p:nvPr/>
        </p:nvSpPr>
        <p:spPr>
          <a:xfrm>
            <a:off x="3395345" y="4682565"/>
            <a:ext cx="2244725" cy="337185"/>
          </a:xfrm>
          <a:prstGeom prst="rect">
            <a:avLst/>
          </a:prstGeom>
        </p:spPr>
        <p:txBody>
          <a:bodyPr wrap="square">
            <a:spAutoFit/>
          </a:bodyPr>
          <a:lstStyle/>
          <a:p>
            <a:pPr marL="0" indent="0" algn="just" defTabSz="266700">
              <a:spcBef>
                <a:spcPct val="0"/>
              </a:spcBef>
              <a:spcAft>
                <a:spcPct val="0"/>
              </a:spcAft>
            </a:pPr>
            <a:r>
              <a:rPr lang="zh-CN" altLang="en-US" sz="1600" dirty="0">
                <a:latin typeface="宋体" panose="02010600030101010101" pitchFamily="2" charset="-122"/>
                <a:ea typeface="宋体" panose="02010600030101010101" pitchFamily="2" charset="-122"/>
              </a:rPr>
              <a:t>图</a:t>
            </a:r>
            <a:r>
              <a:rPr lang="en-US" altLang="zh-CN" sz="1600" dirty="0">
                <a:latin typeface="Times New Roman" panose="02020603050405020304"/>
                <a:ea typeface="宋体" panose="02010600030101010101" pitchFamily="2" charset="-122"/>
              </a:rPr>
              <a:t>6  </a:t>
            </a:r>
            <a:r>
              <a:rPr lang="zh-CN" altLang="en-US" sz="1600" dirty="0">
                <a:latin typeface="宋体" panose="02010600030101010101" pitchFamily="2" charset="-122"/>
                <a:ea typeface="宋体" panose="02010600030101010101" pitchFamily="2" charset="-122"/>
              </a:rPr>
              <a:t>方案二的网络结构</a:t>
            </a:r>
          </a:p>
        </p:txBody>
      </p:sp>
      <p:sp>
        <p:nvSpPr>
          <p:cNvPr id="5" name="灯片编号占位符 4">
            <a:extLst>
              <a:ext uri="{FF2B5EF4-FFF2-40B4-BE49-F238E27FC236}">
                <a16:creationId xmlns:a16="http://schemas.microsoft.com/office/drawing/2014/main" id="{DE023996-DCB1-4CE5-BAA7-F230871B7A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71926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rPr>
              <a:t>方案二、基于卷积神经网络的水果分类算法</a:t>
            </a:r>
          </a:p>
        </p:txBody>
      </p:sp>
      <p:sp>
        <p:nvSpPr>
          <p:cNvPr id="8" name="文本框 7"/>
          <p:cNvSpPr txBox="1"/>
          <p:nvPr/>
        </p:nvSpPr>
        <p:spPr>
          <a:xfrm>
            <a:off x="3208020" y="4659630"/>
            <a:ext cx="2705100" cy="337185"/>
          </a:xfrm>
          <a:prstGeom prst="rect">
            <a:avLst/>
          </a:prstGeom>
        </p:spPr>
        <p:txBody>
          <a:bodyPr wrap="square">
            <a:spAutoFit/>
          </a:bodyPr>
          <a:lstStyle/>
          <a:p>
            <a:pPr marL="0" indent="0" algn="just" defTabSz="266700">
              <a:spcBef>
                <a:spcPct val="0"/>
              </a:spcBef>
              <a:spcAft>
                <a:spcPct val="0"/>
              </a:spcAft>
            </a:pPr>
            <a:r>
              <a:rPr sz="1600" dirty="0">
                <a:latin typeface="Times New Roman" panose="02020603050405020304" pitchFamily="18" charset="0"/>
                <a:ea typeface="+mn-ea"/>
                <a:cs typeface="Times New Roman" panose="02020603050405020304" pitchFamily="18" charset="0"/>
              </a:rPr>
              <a:t>图7 </a:t>
            </a:r>
            <a:r>
              <a:rPr lang="en-US" sz="1600" dirty="0">
                <a:latin typeface="Times New Roman" panose="02020603050405020304" pitchFamily="18" charset="0"/>
                <a:ea typeface="+mn-ea"/>
                <a:cs typeface="Times New Roman" panose="02020603050405020304" pitchFamily="18" charset="0"/>
              </a:rPr>
              <a:t> </a:t>
            </a:r>
            <a:r>
              <a:rPr sz="1600" dirty="0" err="1">
                <a:latin typeface="Times New Roman" panose="02020603050405020304" pitchFamily="18" charset="0"/>
                <a:ea typeface="+mn-ea"/>
                <a:cs typeface="Times New Roman" panose="02020603050405020304" pitchFamily="18" charset="0"/>
              </a:rPr>
              <a:t>方案二输出结果的示例</a:t>
            </a:r>
            <a:endParaRPr sz="1600" dirty="0">
              <a:latin typeface="Times New Roman" panose="02020603050405020304" pitchFamily="18" charset="0"/>
              <a:ea typeface="+mn-ea"/>
              <a:cs typeface="Times New Roman" panose="02020603050405020304" pitchFamily="18" charset="0"/>
            </a:endParaRPr>
          </a:p>
        </p:txBody>
      </p:sp>
      <p:pic>
        <p:nvPicPr>
          <p:cNvPr id="12" name="图片 12" descr="水果识别1"/>
          <p:cNvPicPr>
            <a:picLocks noChangeAspect="1"/>
          </p:cNvPicPr>
          <p:nvPr/>
        </p:nvPicPr>
        <p:blipFill>
          <a:blip r:embed="rId5"/>
          <a:srcRect t="31977" r="3777"/>
          <a:stretch>
            <a:fillRect/>
          </a:stretch>
        </p:blipFill>
        <p:spPr>
          <a:xfrm>
            <a:off x="1993265" y="1124585"/>
            <a:ext cx="4944110" cy="1664970"/>
          </a:xfrm>
          <a:prstGeom prst="rect">
            <a:avLst/>
          </a:prstGeom>
        </p:spPr>
      </p:pic>
      <p:pic>
        <p:nvPicPr>
          <p:cNvPr id="11" name="图片 11" descr="水果识别2.png"/>
          <p:cNvPicPr>
            <a:picLocks noChangeAspect="1"/>
          </p:cNvPicPr>
          <p:nvPr/>
        </p:nvPicPr>
        <p:blipFill>
          <a:blip r:embed="rId6"/>
          <a:stretch>
            <a:fillRect/>
          </a:stretch>
        </p:blipFill>
        <p:spPr>
          <a:xfrm>
            <a:off x="1993265" y="2933065"/>
            <a:ext cx="4954905" cy="1648460"/>
          </a:xfrm>
          <a:prstGeom prst="rect">
            <a:avLst/>
          </a:prstGeom>
        </p:spPr>
      </p:pic>
      <p:sp>
        <p:nvSpPr>
          <p:cNvPr id="4" name="灯片编号占位符 3">
            <a:extLst>
              <a:ext uri="{FF2B5EF4-FFF2-40B4-BE49-F238E27FC236}">
                <a16:creationId xmlns:a16="http://schemas.microsoft.com/office/drawing/2014/main" id="{9E778DDD-1096-4F3D-A94F-27C1B68C55F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71926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rPr>
              <a:t>方案二、基于卷积神经网络的水果分类算法</a:t>
            </a:r>
          </a:p>
        </p:txBody>
      </p:sp>
      <p:sp>
        <p:nvSpPr>
          <p:cNvPr id="4" name="文本框 3"/>
          <p:cNvSpPr txBox="1"/>
          <p:nvPr/>
        </p:nvSpPr>
        <p:spPr>
          <a:xfrm>
            <a:off x="468000" y="1786710"/>
            <a:ext cx="8064000" cy="2657040"/>
          </a:xfrm>
          <a:prstGeom prst="rect">
            <a:avLst/>
          </a:prstGeom>
        </p:spPr>
        <p:txBody>
          <a:bodyPr wrap="square">
            <a:noAutofit/>
          </a:bodyPr>
          <a:lstStyle/>
          <a:p>
            <a:pPr marL="0" algn="just" defTabSz="266700">
              <a:lnSpc>
                <a:spcPct val="150000"/>
              </a:lnSpc>
              <a:spcBef>
                <a:spcPct val="0"/>
              </a:spcBef>
              <a:spcAft>
                <a:spcPct val="0"/>
              </a:spcAft>
            </a:pPr>
            <a:r>
              <a:rPr lang="en-US" sz="2000" b="1" dirty="0">
                <a:solidFill>
                  <a:srgbClr val="7030A0"/>
                </a:solidFill>
                <a:latin typeface="Times New Roman" panose="02020603050405020304" pitchFamily="18" charset="0"/>
                <a:ea typeface="+mn-ea"/>
                <a:cs typeface="Times New Roman" panose="02020603050405020304" pitchFamily="18" charset="0"/>
              </a:rPr>
              <a:t>        </a:t>
            </a:r>
            <a:r>
              <a:rPr sz="2000" b="1" dirty="0">
                <a:solidFill>
                  <a:srgbClr val="7030A0"/>
                </a:solidFill>
                <a:latin typeface="Times New Roman" panose="02020603050405020304" pitchFamily="18" charset="0"/>
                <a:ea typeface="+mn-ea"/>
                <a:cs typeface="Times New Roman" panose="02020603050405020304" pitchFamily="18" charset="0"/>
              </a:rPr>
              <a:t>方案特色</a:t>
            </a:r>
            <a:r>
              <a:rPr sz="2000" dirty="0">
                <a:latin typeface="Times New Roman" panose="02020603050405020304" pitchFamily="18" charset="0"/>
                <a:ea typeface="+mn-ea"/>
                <a:cs typeface="Times New Roman" panose="02020603050405020304" pitchFamily="18" charset="0"/>
              </a:rPr>
              <a:t>：本方案在TensorFlow平台下基于CNN模型实现了水果分类，具有较高的准确性和用户友好性。未来，本方案可以扩展到更多种类的农产品检测，并结合物联网技术，实现实时监测与数据分析，为农业生产提供更智能的解决方案。此外，本方案还可以与电商平台结合，提供在线检测服务，推动农产品的销售和流通。</a:t>
            </a:r>
          </a:p>
        </p:txBody>
      </p:sp>
      <p:sp>
        <p:nvSpPr>
          <p:cNvPr id="5" name="灯片编号占位符 4">
            <a:extLst>
              <a:ext uri="{FF2B5EF4-FFF2-40B4-BE49-F238E27FC236}">
                <a16:creationId xmlns:a16="http://schemas.microsoft.com/office/drawing/2014/main" id="{14A577BB-0142-45BF-AAE7-FECF5EBE40E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13</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71926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rPr>
              <a:t>方案三、基于YOLOv4的水果检测与计数算法</a:t>
            </a:r>
          </a:p>
        </p:txBody>
      </p:sp>
      <p:sp>
        <p:nvSpPr>
          <p:cNvPr id="4" name="文本框 3"/>
          <p:cNvSpPr txBox="1"/>
          <p:nvPr/>
        </p:nvSpPr>
        <p:spPr>
          <a:xfrm>
            <a:off x="180000" y="1289705"/>
            <a:ext cx="8568000" cy="3586045"/>
          </a:xfrm>
          <a:prstGeom prst="rect">
            <a:avLst/>
          </a:prstGeom>
        </p:spPr>
        <p:txBody>
          <a:bodyPr wrap="square">
            <a:noAutofit/>
          </a:bodyPr>
          <a:lstStyle/>
          <a:p>
            <a:pPr marL="285750" indent="-285750" algn="just" defTabSz="266700">
              <a:lnSpc>
                <a:spcPct val="150000"/>
              </a:lnSpc>
              <a:spcBef>
                <a:spcPct val="0"/>
              </a:spcBef>
              <a:spcAft>
                <a:spcPct val="0"/>
              </a:spcAft>
              <a:buFont typeface="Wingdings" panose="05000000000000000000" pitchFamily="2" charset="2"/>
              <a:buChar char="l"/>
            </a:pPr>
            <a:r>
              <a:rPr sz="1800" b="1" dirty="0">
                <a:solidFill>
                  <a:srgbClr val="7030A0"/>
                </a:solidFill>
                <a:latin typeface="Times New Roman" panose="02020603050405020304" pitchFamily="18" charset="0"/>
                <a:ea typeface="+mn-ea"/>
                <a:cs typeface="Times New Roman" panose="02020603050405020304" pitchFamily="18" charset="0"/>
              </a:rPr>
              <a:t>拟解决的实际问题</a:t>
            </a:r>
            <a:r>
              <a:rPr sz="1800" dirty="0">
                <a:latin typeface="Times New Roman" panose="02020603050405020304" pitchFamily="18" charset="0"/>
                <a:ea typeface="+mn-ea"/>
                <a:cs typeface="Times New Roman" panose="02020603050405020304" pitchFamily="18" charset="0"/>
              </a:rPr>
              <a:t>：基于计算机视觉技术与神经网络，设计一种高效的水果检测与计数算法，通过实时图像处理与分析，帮助果农与商家提升农产品识别、统计效率，实现精准销售。</a:t>
            </a:r>
            <a:endParaRPr lang="en-US" sz="1800" dirty="0">
              <a:latin typeface="Times New Roman" panose="02020603050405020304" pitchFamily="18" charset="0"/>
              <a:ea typeface="+mn-ea"/>
              <a:cs typeface="Times New Roman" panose="02020603050405020304" pitchFamily="18" charset="0"/>
            </a:endParaRPr>
          </a:p>
          <a:p>
            <a:pPr marL="285750" indent="-285750" algn="just" defTabSz="266700">
              <a:lnSpc>
                <a:spcPct val="150000"/>
              </a:lnSpc>
              <a:spcBef>
                <a:spcPct val="0"/>
              </a:spcBef>
              <a:spcAft>
                <a:spcPct val="0"/>
              </a:spcAft>
              <a:buFont typeface="Wingdings" panose="05000000000000000000" pitchFamily="2" charset="2"/>
              <a:buChar char="l"/>
            </a:pPr>
            <a:r>
              <a:rPr sz="1800" b="1" dirty="0">
                <a:solidFill>
                  <a:srgbClr val="7030A0"/>
                </a:solidFill>
                <a:latin typeface="Times New Roman" panose="02020603050405020304" pitchFamily="18" charset="0"/>
                <a:ea typeface="+mn-ea"/>
                <a:cs typeface="Times New Roman" panose="02020603050405020304" pitchFamily="18" charset="0"/>
              </a:rPr>
              <a:t>基于TensorFlow的解决方案</a:t>
            </a:r>
            <a:r>
              <a:rPr sz="1800" dirty="0">
                <a:latin typeface="Times New Roman" panose="02020603050405020304" pitchFamily="18" charset="0"/>
                <a:ea typeface="+mn-ea"/>
                <a:cs typeface="Times New Roman" panose="02020603050405020304" pitchFamily="18" charset="0"/>
              </a:rPr>
              <a:t>：构建基于YOLOv4的水果检测网络</a:t>
            </a:r>
            <a:r>
              <a:rPr lang="zh-CN" altLang="en-US" sz="1800" dirty="0">
                <a:latin typeface="Times New Roman" panose="02020603050405020304" pitchFamily="18" charset="0"/>
                <a:ea typeface="+mn-ea"/>
                <a:cs typeface="Times New Roman" panose="02020603050405020304" pitchFamily="18" charset="0"/>
              </a:rPr>
              <a:t>。</a:t>
            </a:r>
            <a:endParaRPr sz="1800" dirty="0">
              <a:latin typeface="Times New Roman" panose="02020603050405020304" pitchFamily="18" charset="0"/>
              <a:ea typeface="+mn-ea"/>
              <a:cs typeface="Times New Roman" panose="02020603050405020304" pitchFamily="18" charset="0"/>
            </a:endParaRPr>
          </a:p>
          <a:p>
            <a:pPr marL="742950" lvl="1" indent="-285750" algn="just" defTabSz="266700">
              <a:lnSpc>
                <a:spcPct val="150000"/>
              </a:lnSpc>
              <a:buFont typeface="Wingdings" panose="05000000000000000000" pitchFamily="2" charset="2"/>
              <a:buChar char="Ø"/>
            </a:pPr>
            <a:r>
              <a:rPr dirty="0" err="1">
                <a:latin typeface="Times New Roman" panose="02020603050405020304" pitchFamily="18" charset="0"/>
                <a:ea typeface="+mn-ea"/>
                <a:cs typeface="Times New Roman" panose="02020603050405020304" pitchFamily="18" charset="0"/>
                <a:sym typeface="+mn-ea"/>
              </a:rPr>
              <a:t>采用CSPDarknet为主干网络</a:t>
            </a:r>
            <a:r>
              <a:rPr dirty="0">
                <a:latin typeface="Times New Roman" panose="02020603050405020304" pitchFamily="18" charset="0"/>
                <a:ea typeface="+mn-ea"/>
                <a:cs typeface="Times New Roman" panose="02020603050405020304" pitchFamily="18" charset="0"/>
                <a:sym typeface="+mn-ea"/>
              </a:rPr>
              <a:t>，</a:t>
            </a:r>
            <a:r>
              <a:rPr lang="zh-CN" altLang="en-US" dirty="0">
                <a:latin typeface="Times New Roman" panose="02020603050405020304" pitchFamily="18" charset="0"/>
                <a:ea typeface="+mn-ea"/>
                <a:cs typeface="Times New Roman" panose="02020603050405020304" pitchFamily="18" charset="0"/>
                <a:sym typeface="+mn-ea"/>
              </a:rPr>
              <a:t>利用</a:t>
            </a:r>
            <a:r>
              <a:rPr dirty="0" err="1">
                <a:latin typeface="Times New Roman" panose="02020603050405020304" pitchFamily="18" charset="0"/>
                <a:ea typeface="+mn-ea"/>
                <a:cs typeface="Times New Roman" panose="02020603050405020304" pitchFamily="18" charset="0"/>
                <a:sym typeface="+mn-ea"/>
              </a:rPr>
              <a:t>多个卷积层及残差块增强特征提取能力</a:t>
            </a:r>
            <a:r>
              <a:rPr lang="zh-CN" dirty="0">
                <a:latin typeface="Times New Roman" panose="02020603050405020304" pitchFamily="18" charset="0"/>
                <a:ea typeface="+mn-ea"/>
                <a:cs typeface="Times New Roman" panose="02020603050405020304" pitchFamily="18" charset="0"/>
                <a:sym typeface="+mn-ea"/>
              </a:rPr>
              <a:t>；</a:t>
            </a:r>
            <a:endParaRPr dirty="0">
              <a:latin typeface="Times New Roman" panose="02020603050405020304" pitchFamily="18" charset="0"/>
              <a:ea typeface="+mn-ea"/>
              <a:cs typeface="Times New Roman" panose="02020603050405020304" pitchFamily="18" charset="0"/>
              <a:sym typeface="+mn-ea"/>
            </a:endParaRPr>
          </a:p>
          <a:p>
            <a:pPr marL="742950" lvl="1" indent="-285750" algn="just" defTabSz="266700">
              <a:lnSpc>
                <a:spcPct val="150000"/>
              </a:lnSpc>
              <a:buFont typeface="Wingdings" panose="05000000000000000000" pitchFamily="2" charset="2"/>
              <a:buChar char="Ø"/>
            </a:pPr>
            <a:r>
              <a:rPr dirty="0" err="1">
                <a:latin typeface="Times New Roman" panose="02020603050405020304" pitchFamily="18" charset="0"/>
                <a:ea typeface="+mn-ea"/>
                <a:cs typeface="Times New Roman" panose="02020603050405020304" pitchFamily="18" charset="0"/>
                <a:sym typeface="+mn-ea"/>
              </a:rPr>
              <a:t>引入特征金字塔网络提高模型对不同物体的识别能力</a:t>
            </a:r>
            <a:r>
              <a:rPr lang="zh-CN" dirty="0">
                <a:latin typeface="Times New Roman" panose="02020603050405020304" pitchFamily="18" charset="0"/>
                <a:ea typeface="+mn-ea"/>
                <a:cs typeface="Times New Roman" panose="02020603050405020304" pitchFamily="18" charset="0"/>
                <a:sym typeface="+mn-ea"/>
              </a:rPr>
              <a:t>；</a:t>
            </a:r>
            <a:endParaRPr dirty="0">
              <a:latin typeface="Times New Roman" panose="02020603050405020304" pitchFamily="18" charset="0"/>
              <a:ea typeface="+mn-ea"/>
              <a:cs typeface="Times New Roman" panose="02020603050405020304" pitchFamily="18" charset="0"/>
              <a:sym typeface="+mn-ea"/>
            </a:endParaRPr>
          </a:p>
          <a:p>
            <a:pPr marL="742950" lvl="1" indent="-285750" algn="just" defTabSz="266700">
              <a:lnSpc>
                <a:spcPct val="150000"/>
              </a:lnSpc>
              <a:buFont typeface="Wingdings" panose="05000000000000000000" pitchFamily="2" charset="2"/>
              <a:buChar char="Ø"/>
            </a:pPr>
            <a:r>
              <a:rPr dirty="0" err="1">
                <a:latin typeface="Times New Roman" panose="02020603050405020304" pitchFamily="18" charset="0"/>
                <a:ea typeface="+mn-ea"/>
                <a:cs typeface="Times New Roman" panose="02020603050405020304" pitchFamily="18" charset="0"/>
                <a:sym typeface="+mn-ea"/>
              </a:rPr>
              <a:t>使用三个检测头，分别针对不同尺度的物体进行检测，输出边界框坐标、置信度和类别概率</a:t>
            </a:r>
            <a:r>
              <a:rPr dirty="0">
                <a:latin typeface="Times New Roman" panose="02020603050405020304" pitchFamily="18" charset="0"/>
                <a:ea typeface="+mn-ea"/>
                <a:cs typeface="Times New Roman" panose="02020603050405020304" pitchFamily="18" charset="0"/>
                <a:sym typeface="+mn-ea"/>
              </a:rPr>
              <a:t>。</a:t>
            </a:r>
            <a:endParaRPr dirty="0">
              <a:latin typeface="Times New Roman" panose="02020603050405020304" pitchFamily="18" charset="0"/>
              <a:ea typeface="+mn-ea"/>
              <a:cs typeface="Times New Roman" panose="02020603050405020304" pitchFamily="18" charset="0"/>
            </a:endParaRPr>
          </a:p>
        </p:txBody>
      </p:sp>
      <p:sp>
        <p:nvSpPr>
          <p:cNvPr id="5" name="灯片编号占位符 4">
            <a:extLst>
              <a:ext uri="{FF2B5EF4-FFF2-40B4-BE49-F238E27FC236}">
                <a16:creationId xmlns:a16="http://schemas.microsoft.com/office/drawing/2014/main" id="{52922D49-622B-4EBE-BF15-8AFB41F8D9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14</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71926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rPr>
              <a:t>方案三、基于YOLOv4的水果检测与计数算法</a:t>
            </a:r>
          </a:p>
        </p:txBody>
      </p:sp>
      <p:sp>
        <p:nvSpPr>
          <p:cNvPr id="4" name="文本框 3"/>
          <p:cNvSpPr txBox="1"/>
          <p:nvPr/>
        </p:nvSpPr>
        <p:spPr>
          <a:xfrm>
            <a:off x="252000" y="1275125"/>
            <a:ext cx="3327400" cy="3312625"/>
          </a:xfrm>
          <a:prstGeom prst="rect">
            <a:avLst/>
          </a:prstGeom>
        </p:spPr>
        <p:txBody>
          <a:bodyPr wrap="square">
            <a:noAutofit/>
          </a:bodyPr>
          <a:lstStyle/>
          <a:p>
            <a:pPr marL="0" indent="457200" algn="just" defTabSz="266700">
              <a:lnSpc>
                <a:spcPct val="150000"/>
              </a:lnSpc>
              <a:spcBef>
                <a:spcPct val="0"/>
              </a:spcBef>
              <a:spcAft>
                <a:spcPct val="0"/>
              </a:spcAft>
            </a:pPr>
            <a:r>
              <a:rPr sz="1800" dirty="0">
                <a:ea typeface="宋体" panose="02010600030101010101" pitchFamily="2" charset="-122"/>
              </a:rPr>
              <a:t>为模型设计应用界面，支持实时检测功能，用户可以通过上传图像进行实时检测，系统会自动输出识别结果。检测结果以可视化的方式展示，包括识别的水果类别、数量及其位置信息，用户可以直观地查看检测效果。</a:t>
            </a:r>
            <a:endParaRPr lang="zh-CN" altLang="en-US" sz="1800" dirty="0">
              <a:latin typeface="宋体" panose="02010600030101010101" pitchFamily="2" charset="-122"/>
              <a:ea typeface="宋体" panose="02010600030101010101" pitchFamily="2" charset="-122"/>
            </a:endParaRPr>
          </a:p>
        </p:txBody>
      </p:sp>
      <p:sp>
        <p:nvSpPr>
          <p:cNvPr id="5" name="文本框 4"/>
          <p:cNvSpPr txBox="1"/>
          <p:nvPr/>
        </p:nvSpPr>
        <p:spPr>
          <a:xfrm>
            <a:off x="4859655" y="4731385"/>
            <a:ext cx="2705100" cy="337185"/>
          </a:xfrm>
          <a:prstGeom prst="rect">
            <a:avLst/>
          </a:prstGeom>
        </p:spPr>
        <p:txBody>
          <a:bodyPr wrap="square">
            <a:spAutoFit/>
          </a:bodyPr>
          <a:lstStyle/>
          <a:p>
            <a:pPr marL="0" indent="0" algn="just" defTabSz="266700">
              <a:spcBef>
                <a:spcPct val="0"/>
              </a:spcBef>
              <a:spcAft>
                <a:spcPct val="0"/>
              </a:spcAft>
            </a:pPr>
            <a:r>
              <a:rPr sz="1600" dirty="0">
                <a:latin typeface="Times New Roman" panose="02020603050405020304" pitchFamily="18" charset="0"/>
                <a:ea typeface="+mn-ea"/>
                <a:cs typeface="Times New Roman" panose="02020603050405020304" pitchFamily="18" charset="0"/>
              </a:rPr>
              <a:t>图8 </a:t>
            </a:r>
            <a:r>
              <a:rPr lang="en-US" sz="1600" dirty="0">
                <a:latin typeface="Times New Roman" panose="02020603050405020304" pitchFamily="18" charset="0"/>
                <a:ea typeface="+mn-ea"/>
                <a:cs typeface="Times New Roman" panose="02020603050405020304" pitchFamily="18" charset="0"/>
              </a:rPr>
              <a:t> </a:t>
            </a:r>
            <a:r>
              <a:rPr sz="1600" dirty="0" err="1">
                <a:latin typeface="Times New Roman" panose="02020603050405020304" pitchFamily="18" charset="0"/>
                <a:ea typeface="+mn-ea"/>
                <a:cs typeface="Times New Roman" panose="02020603050405020304" pitchFamily="18" charset="0"/>
              </a:rPr>
              <a:t>方案二输出结果的示例</a:t>
            </a:r>
            <a:endParaRPr sz="1600" dirty="0">
              <a:latin typeface="Times New Roman" panose="02020603050405020304" pitchFamily="18" charset="0"/>
              <a:ea typeface="+mn-ea"/>
              <a:cs typeface="Times New Roman" panose="02020603050405020304" pitchFamily="18" charset="0"/>
            </a:endParaRPr>
          </a:p>
        </p:txBody>
      </p:sp>
      <p:pic>
        <p:nvPicPr>
          <p:cNvPr id="7" name="图片 6" descr="方案四水果计数图1"/>
          <p:cNvPicPr>
            <a:picLocks noChangeAspect="1"/>
          </p:cNvPicPr>
          <p:nvPr/>
        </p:nvPicPr>
        <p:blipFill>
          <a:blip r:embed="rId5"/>
          <a:srcRect t="11113"/>
          <a:stretch>
            <a:fillRect/>
          </a:stretch>
        </p:blipFill>
        <p:spPr>
          <a:xfrm>
            <a:off x="3720215" y="988060"/>
            <a:ext cx="4883785" cy="1848485"/>
          </a:xfrm>
          <a:prstGeom prst="rect">
            <a:avLst/>
          </a:prstGeom>
        </p:spPr>
      </p:pic>
      <p:pic>
        <p:nvPicPr>
          <p:cNvPr id="8" name="图片 7" descr="方案四水果计数图2"/>
          <p:cNvPicPr>
            <a:picLocks noChangeAspect="1"/>
          </p:cNvPicPr>
          <p:nvPr/>
        </p:nvPicPr>
        <p:blipFill>
          <a:blip r:embed="rId6"/>
          <a:srcRect t="11928"/>
          <a:stretch>
            <a:fillRect/>
          </a:stretch>
        </p:blipFill>
        <p:spPr>
          <a:xfrm>
            <a:off x="3726565" y="2859405"/>
            <a:ext cx="4877435" cy="1845945"/>
          </a:xfrm>
          <a:prstGeom prst="rect">
            <a:avLst/>
          </a:prstGeom>
        </p:spPr>
      </p:pic>
      <p:sp>
        <p:nvSpPr>
          <p:cNvPr id="6" name="灯片编号占位符 5">
            <a:extLst>
              <a:ext uri="{FF2B5EF4-FFF2-40B4-BE49-F238E27FC236}">
                <a16:creationId xmlns:a16="http://schemas.microsoft.com/office/drawing/2014/main" id="{558205E7-218D-4634-8E0D-9FD73028A1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71926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sym typeface="+mn-ea"/>
              </a:rPr>
              <a:t>方案三、基于YOLOv4的水果检测与计数算法</a:t>
            </a:r>
            <a:endParaRPr lang="zh-CN" altLang="en-US" sz="2400" b="1" dirty="0">
              <a:solidFill>
                <a:srgbClr val="33375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84000" y="1275750"/>
            <a:ext cx="7920000" cy="3416520"/>
          </a:xfrm>
          <a:prstGeom prst="rect">
            <a:avLst/>
          </a:prstGeom>
        </p:spPr>
        <p:txBody>
          <a:bodyPr wrap="square">
            <a:noAutofit/>
          </a:bodyPr>
          <a:lstStyle/>
          <a:p>
            <a:pPr marL="0" defTabSz="266700">
              <a:lnSpc>
                <a:spcPct val="150000"/>
              </a:lnSpc>
              <a:spcBef>
                <a:spcPct val="0"/>
              </a:spcBef>
              <a:spcAft>
                <a:spcPct val="0"/>
              </a:spcAft>
            </a:pPr>
            <a:r>
              <a:rPr lang="en-US" sz="2000" b="1" dirty="0">
                <a:solidFill>
                  <a:srgbClr val="7030A0"/>
                </a:solidFill>
                <a:latin typeface="Times New Roman" panose="02020603050405020304" pitchFamily="18" charset="0"/>
                <a:ea typeface="+mn-ea"/>
                <a:cs typeface="Times New Roman" panose="02020603050405020304" pitchFamily="18" charset="0"/>
              </a:rPr>
              <a:t>         </a:t>
            </a:r>
            <a:r>
              <a:rPr sz="2000" b="1" dirty="0" err="1">
                <a:solidFill>
                  <a:srgbClr val="7030A0"/>
                </a:solidFill>
                <a:latin typeface="Times New Roman" panose="02020603050405020304" pitchFamily="18" charset="0"/>
                <a:ea typeface="+mn-ea"/>
                <a:cs typeface="Times New Roman" panose="02020603050405020304" pitchFamily="18" charset="0"/>
              </a:rPr>
              <a:t>方案特色</a:t>
            </a:r>
            <a:r>
              <a:rPr sz="2000" dirty="0">
                <a:latin typeface="Times New Roman" panose="02020603050405020304" pitchFamily="18" charset="0"/>
                <a:ea typeface="+mn-ea"/>
                <a:cs typeface="Times New Roman" panose="02020603050405020304" pitchFamily="18" charset="0"/>
              </a:rPr>
              <a:t>：</a:t>
            </a:r>
            <a:r>
              <a:rPr lang="zh-CN" altLang="en-US" sz="2000" dirty="0">
                <a:latin typeface="Times New Roman" panose="02020603050405020304" pitchFamily="18" charset="0"/>
                <a:ea typeface="+mn-ea"/>
                <a:cs typeface="Times New Roman" panose="02020603050405020304" pitchFamily="18" charset="0"/>
              </a:rPr>
              <a:t>基于</a:t>
            </a:r>
            <a:r>
              <a:rPr sz="2000" dirty="0">
                <a:latin typeface="Times New Roman" panose="02020603050405020304" pitchFamily="18" charset="0"/>
                <a:ea typeface="+mn-ea"/>
                <a:cs typeface="Times New Roman" panose="02020603050405020304" pitchFamily="18" charset="0"/>
              </a:rPr>
              <a:t>TensorFlow平台上的YOLOv4</a:t>
            </a:r>
            <a:r>
              <a:rPr lang="zh-CN" altLang="en-US" sz="2000" dirty="0">
                <a:latin typeface="Times New Roman" panose="02020603050405020304" pitchFamily="18" charset="0"/>
                <a:ea typeface="+mn-ea"/>
                <a:cs typeface="Times New Roman" panose="02020603050405020304" pitchFamily="18" charset="0"/>
              </a:rPr>
              <a:t>模型</a:t>
            </a:r>
            <a:r>
              <a:rPr sz="2000" dirty="0">
                <a:latin typeface="Times New Roman" panose="02020603050405020304" pitchFamily="18" charset="0"/>
                <a:ea typeface="+mn-ea"/>
                <a:cs typeface="Times New Roman" panose="02020603050405020304" pitchFamily="18" charset="0"/>
              </a:rPr>
              <a:t>，实现了水果识别与计数。本方案通过改进的卷积神经网络和多种优化技术提升检测性能，识别准确率超过85%。</a:t>
            </a:r>
            <a:r>
              <a:rPr sz="2000" dirty="0" err="1">
                <a:latin typeface="Times New Roman" panose="02020603050405020304" pitchFamily="18" charset="0"/>
                <a:ea typeface="+mn-ea"/>
                <a:cs typeface="Times New Roman" panose="02020603050405020304" pitchFamily="18" charset="0"/>
              </a:rPr>
              <a:t>本方案</a:t>
            </a:r>
            <a:r>
              <a:rPr lang="zh-CN" altLang="en-US" sz="2000" dirty="0">
                <a:latin typeface="Times New Roman" panose="02020603050405020304" pitchFamily="18" charset="0"/>
                <a:ea typeface="+mn-ea"/>
                <a:cs typeface="Times New Roman" panose="02020603050405020304" pitchFamily="18" charset="0"/>
              </a:rPr>
              <a:t>具有</a:t>
            </a:r>
            <a:r>
              <a:rPr sz="2000" dirty="0" err="1">
                <a:latin typeface="Times New Roman" panose="02020603050405020304" pitchFamily="18" charset="0"/>
                <a:ea typeface="+mn-ea"/>
                <a:cs typeface="Times New Roman" panose="02020603050405020304" pitchFamily="18" charset="0"/>
              </a:rPr>
              <a:t>用户界面，可对上传图像进行检测，适用于生产线的实时检测需求。下一步</a:t>
            </a:r>
            <a:r>
              <a:rPr lang="zh-CN" altLang="en-US" sz="2000" dirty="0">
                <a:latin typeface="Times New Roman" panose="02020603050405020304" pitchFamily="18" charset="0"/>
                <a:ea typeface="+mn-ea"/>
                <a:cs typeface="Times New Roman" panose="02020603050405020304" pitchFamily="18" charset="0"/>
              </a:rPr>
              <a:t>，</a:t>
            </a:r>
            <a:r>
              <a:rPr sz="2000" dirty="0">
                <a:latin typeface="Times New Roman" panose="02020603050405020304" pitchFamily="18" charset="0"/>
                <a:ea typeface="+mn-ea"/>
                <a:cs typeface="Times New Roman" panose="02020603050405020304" pitchFamily="18" charset="0"/>
              </a:rPr>
              <a:t>将持续增强数据集，优化模型，调整参数，提升检测的准确性和速度。同时，收集用户反馈并分析模型在实际应用中的表现，进行迭代改进，进一步提升系统的实用性和稳定性。</a:t>
            </a:r>
          </a:p>
        </p:txBody>
      </p:sp>
      <p:sp>
        <p:nvSpPr>
          <p:cNvPr id="5" name="灯片编号占位符 4">
            <a:extLst>
              <a:ext uri="{FF2B5EF4-FFF2-40B4-BE49-F238E27FC236}">
                <a16:creationId xmlns:a16="http://schemas.microsoft.com/office/drawing/2014/main" id="{8B73FCFD-1A6C-434E-BA35-3857D0EDB94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16</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5">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71926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sym typeface="+mn-ea"/>
              </a:rPr>
              <a:t>方案四、基于YOLOv7的水果检测算法</a:t>
            </a:r>
          </a:p>
        </p:txBody>
      </p:sp>
      <p:sp>
        <p:nvSpPr>
          <p:cNvPr id="4" name="文本框 3"/>
          <p:cNvSpPr txBox="1"/>
          <p:nvPr/>
        </p:nvSpPr>
        <p:spPr>
          <a:xfrm>
            <a:off x="324000" y="1243964"/>
            <a:ext cx="8496000" cy="3443605"/>
          </a:xfrm>
          <a:prstGeom prst="rect">
            <a:avLst/>
          </a:prstGeom>
        </p:spPr>
        <p:txBody>
          <a:bodyPr wrap="square">
            <a:noAutofit/>
          </a:bodyPr>
          <a:lstStyle/>
          <a:p>
            <a:pPr marL="285750" indent="-285750" algn="just" defTabSz="266700">
              <a:lnSpc>
                <a:spcPct val="150000"/>
              </a:lnSpc>
              <a:spcBef>
                <a:spcPct val="0"/>
              </a:spcBef>
              <a:spcAft>
                <a:spcPct val="0"/>
              </a:spcAft>
              <a:buFont typeface="Wingdings" panose="05000000000000000000" pitchFamily="2" charset="2"/>
              <a:buChar char="l"/>
            </a:pPr>
            <a:r>
              <a:rPr sz="1800" b="1" dirty="0">
                <a:solidFill>
                  <a:srgbClr val="7030A0"/>
                </a:solidFill>
                <a:latin typeface="Times New Roman" panose="02020603050405020304" pitchFamily="18" charset="0"/>
                <a:ea typeface="+mn-ea"/>
                <a:cs typeface="Times New Roman" panose="02020603050405020304" pitchFamily="18" charset="0"/>
              </a:rPr>
              <a:t>拟解决的实际问题</a:t>
            </a:r>
            <a:r>
              <a:rPr sz="1800" dirty="0">
                <a:latin typeface="Times New Roman" panose="02020603050405020304" pitchFamily="18" charset="0"/>
                <a:ea typeface="+mn-ea"/>
                <a:cs typeface="Times New Roman" panose="02020603050405020304" pitchFamily="18" charset="0"/>
              </a:rPr>
              <a:t>：农产品的自动检测在农业供应链中至关重要，尤其是对于果蔬等易损产品。传统的手工检测不仅耗时耗力，还高度依赖人为主观判断，难以实现大规模自动化。因此，希望能够开发出一套农产品无损检测系统，实时识别和统计图像中的果实，自动标记每个果实的位置、类别等，避免对果实造成任何物理损伤，确保产品的完整性。</a:t>
            </a:r>
            <a:endParaRPr lang="en-US" sz="1800" dirty="0">
              <a:latin typeface="Times New Roman" panose="02020603050405020304" pitchFamily="18" charset="0"/>
              <a:ea typeface="+mn-ea"/>
              <a:cs typeface="Times New Roman" panose="02020603050405020304" pitchFamily="18" charset="0"/>
            </a:endParaRPr>
          </a:p>
          <a:p>
            <a:pPr marL="285750" indent="-285750" algn="just" defTabSz="266700">
              <a:lnSpc>
                <a:spcPct val="150000"/>
              </a:lnSpc>
              <a:spcBef>
                <a:spcPct val="0"/>
              </a:spcBef>
              <a:spcAft>
                <a:spcPct val="0"/>
              </a:spcAft>
              <a:buFont typeface="Wingdings" panose="05000000000000000000" pitchFamily="2" charset="2"/>
              <a:buChar char="l"/>
            </a:pPr>
            <a:r>
              <a:rPr sz="1800" b="1" dirty="0">
                <a:solidFill>
                  <a:srgbClr val="7030A0"/>
                </a:solidFill>
                <a:latin typeface="Times New Roman" panose="02020603050405020304" pitchFamily="18" charset="0"/>
                <a:ea typeface="+mn-ea"/>
                <a:cs typeface="Times New Roman" panose="02020603050405020304" pitchFamily="18" charset="0"/>
              </a:rPr>
              <a:t>基于TensorFlow的解决方案</a:t>
            </a:r>
            <a:r>
              <a:rPr sz="1800" dirty="0">
                <a:latin typeface="Times New Roman" panose="02020603050405020304" pitchFamily="18" charset="0"/>
                <a:ea typeface="+mn-ea"/>
                <a:cs typeface="Times New Roman" panose="02020603050405020304" pitchFamily="18" charset="0"/>
              </a:rPr>
              <a:t>：基于YOLOv7的果实检测网络。</a:t>
            </a:r>
            <a:endParaRPr lang="en-US" sz="1800" dirty="0">
              <a:latin typeface="Times New Roman" panose="02020603050405020304" pitchFamily="18" charset="0"/>
              <a:ea typeface="+mn-ea"/>
              <a:cs typeface="Times New Roman" panose="02020603050405020304" pitchFamily="18" charset="0"/>
            </a:endParaRPr>
          </a:p>
          <a:p>
            <a:pPr marL="0" algn="just" defTabSz="266700">
              <a:lnSpc>
                <a:spcPct val="150000"/>
              </a:lnSpc>
              <a:spcBef>
                <a:spcPct val="0"/>
              </a:spcBef>
              <a:spcAft>
                <a:spcPct val="0"/>
              </a:spcAft>
            </a:pPr>
            <a:r>
              <a:rPr lang="en-US" sz="1800" dirty="0">
                <a:latin typeface="Times New Roman" panose="02020603050405020304" pitchFamily="18" charset="0"/>
                <a:ea typeface="+mn-ea"/>
                <a:cs typeface="Times New Roman" panose="02020603050405020304" pitchFamily="18" charset="0"/>
              </a:rPr>
              <a:t>     </a:t>
            </a:r>
            <a:r>
              <a:rPr sz="1800" dirty="0" err="1">
                <a:latin typeface="Times New Roman" panose="02020603050405020304" pitchFamily="18" charset="0"/>
                <a:ea typeface="+mn-ea"/>
                <a:cs typeface="Times New Roman" panose="02020603050405020304" pitchFamily="18" charset="0"/>
              </a:rPr>
              <a:t>本方案专注于苹果的自动识别，利用基于神经网络的图像识别技术快速确定图像中的苹果数量，并标注出每个苹果的位置与置信度</a:t>
            </a:r>
            <a:r>
              <a:rPr sz="1800" dirty="0">
                <a:latin typeface="Times New Roman" panose="02020603050405020304" pitchFamily="18" charset="0"/>
                <a:ea typeface="+mn-ea"/>
                <a:cs typeface="Times New Roman" panose="02020603050405020304" pitchFamily="18" charset="0"/>
              </a:rPr>
              <a:t>。</a:t>
            </a:r>
          </a:p>
        </p:txBody>
      </p:sp>
      <p:sp>
        <p:nvSpPr>
          <p:cNvPr id="5" name="灯片编号占位符 4">
            <a:extLst>
              <a:ext uri="{FF2B5EF4-FFF2-40B4-BE49-F238E27FC236}">
                <a16:creationId xmlns:a16="http://schemas.microsoft.com/office/drawing/2014/main" id="{A7EA410F-B79C-486B-9D84-BD32A60979E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17</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71926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sym typeface="+mn-ea"/>
              </a:rPr>
              <a:t>方案四、基于YOLOv7的水果检测算法</a:t>
            </a:r>
          </a:p>
        </p:txBody>
      </p:sp>
      <p:sp>
        <p:nvSpPr>
          <p:cNvPr id="4" name="文本框 3"/>
          <p:cNvSpPr txBox="1"/>
          <p:nvPr/>
        </p:nvSpPr>
        <p:spPr>
          <a:xfrm>
            <a:off x="0" y="1563750"/>
            <a:ext cx="3492000" cy="2519935"/>
          </a:xfrm>
          <a:prstGeom prst="rect">
            <a:avLst/>
          </a:prstGeom>
        </p:spPr>
        <p:txBody>
          <a:bodyPr wrap="square">
            <a:noAutofit/>
          </a:bodyPr>
          <a:lstStyle/>
          <a:p>
            <a:pPr marL="0" indent="457200" algn="just" defTabSz="266700">
              <a:lnSpc>
                <a:spcPct val="150000"/>
              </a:lnSpc>
              <a:spcBef>
                <a:spcPct val="0"/>
              </a:spcBef>
              <a:spcAft>
                <a:spcPct val="0"/>
              </a:spcAft>
            </a:pPr>
            <a:r>
              <a:rPr lang="en-US" sz="2000" dirty="0">
                <a:ea typeface="宋体" panose="02010600030101010101" pitchFamily="2" charset="-122"/>
              </a:rPr>
              <a:t> </a:t>
            </a:r>
            <a:r>
              <a:rPr sz="2000" dirty="0">
                <a:latin typeface="Times New Roman" panose="02020603050405020304" pitchFamily="18" charset="0"/>
                <a:ea typeface="+mn-ea"/>
                <a:cs typeface="Times New Roman" panose="02020603050405020304" pitchFamily="18" charset="0"/>
              </a:rPr>
              <a:t>采用开源的YOLOv7目标检测框架，并在TensorFlow平台上进行了模型开发和优化。</a:t>
            </a:r>
            <a:endParaRPr lang="en-US" sz="2000" dirty="0">
              <a:latin typeface="Times New Roman" panose="02020603050405020304" pitchFamily="18" charset="0"/>
              <a:ea typeface="+mn-ea"/>
              <a:cs typeface="Times New Roman" panose="02020603050405020304" pitchFamily="18" charset="0"/>
            </a:endParaRPr>
          </a:p>
          <a:p>
            <a:pPr marL="0" indent="457200" algn="just" defTabSz="266700">
              <a:lnSpc>
                <a:spcPct val="150000"/>
              </a:lnSpc>
              <a:spcBef>
                <a:spcPct val="0"/>
              </a:spcBef>
              <a:spcAft>
                <a:spcPct val="0"/>
              </a:spcAft>
            </a:pPr>
            <a:r>
              <a:rPr lang="en-US" sz="2000" dirty="0">
                <a:latin typeface="Times New Roman" panose="02020603050405020304" pitchFamily="18" charset="0"/>
                <a:ea typeface="+mn-ea"/>
                <a:cs typeface="Times New Roman" panose="02020603050405020304" pitchFamily="18" charset="0"/>
              </a:rPr>
              <a:t> </a:t>
            </a:r>
            <a:r>
              <a:rPr sz="2000" dirty="0">
                <a:latin typeface="Times New Roman" panose="02020603050405020304" pitchFamily="18" charset="0"/>
                <a:ea typeface="+mn-ea"/>
                <a:cs typeface="Times New Roman" panose="02020603050405020304" pitchFamily="18" charset="0"/>
              </a:rPr>
              <a:t>网络结构如图9所示。</a:t>
            </a:r>
          </a:p>
        </p:txBody>
      </p:sp>
      <p:pic>
        <p:nvPicPr>
          <p:cNvPr id="16" name="图片 1"/>
          <p:cNvPicPr>
            <a:picLocks noChangeAspect="1"/>
          </p:cNvPicPr>
          <p:nvPr/>
        </p:nvPicPr>
        <p:blipFill>
          <a:blip r:embed="rId5"/>
          <a:stretch>
            <a:fillRect/>
          </a:stretch>
        </p:blipFill>
        <p:spPr>
          <a:xfrm>
            <a:off x="3564000" y="1013970"/>
            <a:ext cx="5426075" cy="3573780"/>
          </a:xfrm>
          <a:prstGeom prst="rect">
            <a:avLst/>
          </a:prstGeom>
          <a:noFill/>
          <a:ln>
            <a:noFill/>
          </a:ln>
        </p:spPr>
      </p:pic>
      <p:sp>
        <p:nvSpPr>
          <p:cNvPr id="5" name="文本框 4"/>
          <p:cNvSpPr txBox="1"/>
          <p:nvPr/>
        </p:nvSpPr>
        <p:spPr>
          <a:xfrm>
            <a:off x="5358620" y="4659750"/>
            <a:ext cx="2741380" cy="338554"/>
          </a:xfrm>
          <a:prstGeom prst="rect">
            <a:avLst/>
          </a:prstGeom>
        </p:spPr>
        <p:txBody>
          <a:bodyPr wrap="square">
            <a:spAutoFit/>
          </a:bodyPr>
          <a:lstStyle/>
          <a:p>
            <a:pPr marL="0" indent="0" algn="just" defTabSz="266700">
              <a:spcBef>
                <a:spcPct val="0"/>
              </a:spcBef>
              <a:spcAft>
                <a:spcPct val="0"/>
              </a:spcAft>
            </a:pPr>
            <a:r>
              <a:rPr lang="zh-CN" altLang="en-US" sz="1600" dirty="0">
                <a:latin typeface="Times New Roman" panose="02020603050405020304" pitchFamily="18" charset="0"/>
                <a:ea typeface="+mn-ea"/>
                <a:cs typeface="Times New Roman" panose="02020603050405020304" pitchFamily="18" charset="0"/>
              </a:rPr>
              <a:t>图</a:t>
            </a:r>
            <a:r>
              <a:rPr lang="en-US" altLang="zh-CN" sz="1600" dirty="0">
                <a:latin typeface="Times New Roman" panose="02020603050405020304" pitchFamily="18" charset="0"/>
                <a:ea typeface="+mn-ea"/>
                <a:cs typeface="Times New Roman" panose="02020603050405020304" pitchFamily="18" charset="0"/>
              </a:rPr>
              <a:t>9  </a:t>
            </a:r>
            <a:r>
              <a:rPr lang="zh-CN" altLang="en-US" sz="1600" dirty="0">
                <a:latin typeface="Times New Roman" panose="02020603050405020304" pitchFamily="18" charset="0"/>
                <a:ea typeface="+mn-ea"/>
                <a:cs typeface="Times New Roman" panose="02020603050405020304" pitchFamily="18" charset="0"/>
              </a:rPr>
              <a:t>方案四的网络结构</a:t>
            </a:r>
          </a:p>
        </p:txBody>
      </p:sp>
      <p:sp>
        <p:nvSpPr>
          <p:cNvPr id="6" name="灯片编号占位符 5">
            <a:extLst>
              <a:ext uri="{FF2B5EF4-FFF2-40B4-BE49-F238E27FC236}">
                <a16:creationId xmlns:a16="http://schemas.microsoft.com/office/drawing/2014/main" id="{A476323B-A816-4B5F-9D5D-019FF5AB96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18</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71926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sym typeface="+mn-ea"/>
              </a:rPr>
              <a:t>方案四、基于YOLOv7的水果检测算法</a:t>
            </a:r>
          </a:p>
        </p:txBody>
      </p:sp>
      <p:sp>
        <p:nvSpPr>
          <p:cNvPr id="4" name="文本框 3"/>
          <p:cNvSpPr txBox="1"/>
          <p:nvPr/>
        </p:nvSpPr>
        <p:spPr>
          <a:xfrm>
            <a:off x="252000" y="1262325"/>
            <a:ext cx="7992000" cy="733425"/>
          </a:xfrm>
          <a:prstGeom prst="rect">
            <a:avLst/>
          </a:prstGeom>
        </p:spPr>
        <p:txBody>
          <a:bodyPr wrap="square">
            <a:noAutofit/>
          </a:bodyPr>
          <a:lstStyle/>
          <a:p>
            <a:pPr marL="0" indent="457200" algn="just" defTabSz="266700">
              <a:spcBef>
                <a:spcPct val="0"/>
              </a:spcBef>
              <a:spcAft>
                <a:spcPct val="0"/>
              </a:spcAft>
            </a:pPr>
            <a:r>
              <a:rPr sz="1800" dirty="0" err="1">
                <a:ea typeface="宋体" panose="02010600030101010101" pitchFamily="2" charset="-122"/>
              </a:rPr>
              <a:t>本方案输出层将检测结果绘制在原始图像上，标记出每个检测到的苹果</a:t>
            </a:r>
            <a:r>
              <a:rPr sz="1800" dirty="0">
                <a:ea typeface="宋体" panose="02010600030101010101" pitchFamily="2" charset="-122"/>
              </a:rPr>
              <a:t>。</a:t>
            </a:r>
          </a:p>
        </p:txBody>
      </p:sp>
      <p:sp>
        <p:nvSpPr>
          <p:cNvPr id="5" name="文本框 4"/>
          <p:cNvSpPr txBox="1"/>
          <p:nvPr/>
        </p:nvSpPr>
        <p:spPr>
          <a:xfrm>
            <a:off x="3277480" y="4587875"/>
            <a:ext cx="3238520" cy="338554"/>
          </a:xfrm>
          <a:prstGeom prst="rect">
            <a:avLst/>
          </a:prstGeom>
        </p:spPr>
        <p:txBody>
          <a:bodyPr wrap="square">
            <a:spAutoFit/>
          </a:bodyPr>
          <a:lstStyle/>
          <a:p>
            <a:pPr marL="0" indent="0" algn="just" defTabSz="266700">
              <a:spcBef>
                <a:spcPct val="0"/>
              </a:spcBef>
              <a:spcAft>
                <a:spcPct val="0"/>
              </a:spcAft>
            </a:pPr>
            <a:r>
              <a:rPr sz="1600" dirty="0">
                <a:latin typeface="Times New Roman" panose="02020603050405020304" pitchFamily="18" charset="0"/>
                <a:ea typeface="+mn-ea"/>
                <a:cs typeface="Times New Roman" panose="02020603050405020304" pitchFamily="18" charset="0"/>
              </a:rPr>
              <a:t>图10 </a:t>
            </a:r>
            <a:r>
              <a:rPr lang="en-US" sz="1600" dirty="0">
                <a:latin typeface="Times New Roman" panose="02020603050405020304" pitchFamily="18" charset="0"/>
                <a:ea typeface="+mn-ea"/>
                <a:cs typeface="Times New Roman" panose="02020603050405020304" pitchFamily="18" charset="0"/>
              </a:rPr>
              <a:t> </a:t>
            </a:r>
            <a:r>
              <a:rPr sz="1600" dirty="0" err="1">
                <a:latin typeface="Times New Roman" panose="02020603050405020304" pitchFamily="18" charset="0"/>
                <a:ea typeface="+mn-ea"/>
                <a:cs typeface="Times New Roman" panose="02020603050405020304" pitchFamily="18" charset="0"/>
              </a:rPr>
              <a:t>方案四输出结果的示例</a:t>
            </a:r>
            <a:endParaRPr sz="1600" dirty="0">
              <a:latin typeface="Times New Roman" panose="02020603050405020304" pitchFamily="18" charset="0"/>
              <a:ea typeface="+mn-ea"/>
              <a:cs typeface="Times New Roman" panose="02020603050405020304" pitchFamily="18" charset="0"/>
            </a:endParaRPr>
          </a:p>
        </p:txBody>
      </p:sp>
      <p:pic>
        <p:nvPicPr>
          <p:cNvPr id="8" name="图片 8" descr="苹果识别图2.jpg"/>
          <p:cNvPicPr>
            <a:picLocks noChangeAspect="1"/>
          </p:cNvPicPr>
          <p:nvPr/>
        </p:nvPicPr>
        <p:blipFill>
          <a:blip r:embed="rId5"/>
          <a:srcRect l="1737" r="1570" b="15292"/>
          <a:stretch>
            <a:fillRect/>
          </a:stretch>
        </p:blipFill>
        <p:spPr>
          <a:xfrm>
            <a:off x="1691640" y="1851025"/>
            <a:ext cx="2804795" cy="2588895"/>
          </a:xfrm>
          <a:prstGeom prst="rect">
            <a:avLst/>
          </a:prstGeom>
        </p:spPr>
      </p:pic>
      <p:pic>
        <p:nvPicPr>
          <p:cNvPr id="7" name="图片 7" descr="苹果识别图1"/>
          <p:cNvPicPr>
            <a:picLocks noChangeAspect="1"/>
          </p:cNvPicPr>
          <p:nvPr/>
        </p:nvPicPr>
        <p:blipFill>
          <a:blip r:embed="rId6"/>
          <a:srcRect l="1762" r="1626" b="9617"/>
          <a:stretch>
            <a:fillRect/>
          </a:stretch>
        </p:blipFill>
        <p:spPr>
          <a:xfrm>
            <a:off x="4643755" y="1851025"/>
            <a:ext cx="2627630" cy="2588895"/>
          </a:xfrm>
          <a:prstGeom prst="rect">
            <a:avLst/>
          </a:prstGeom>
        </p:spPr>
      </p:pic>
      <p:sp>
        <p:nvSpPr>
          <p:cNvPr id="6" name="灯片编号占位符 5">
            <a:extLst>
              <a:ext uri="{FF2B5EF4-FFF2-40B4-BE49-F238E27FC236}">
                <a16:creationId xmlns:a16="http://schemas.microsoft.com/office/drawing/2014/main" id="{87CAEA59-1ED6-41B6-A5FC-8F66ED2719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20"/>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7" name="PA_矩形 6"/>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PA_文本框 7"/>
          <p:cNvSpPr txBox="1"/>
          <p:nvPr>
            <p:custDataLst>
              <p:tags r:id="rId2"/>
            </p:custDataLst>
          </p:nvPr>
        </p:nvSpPr>
        <p:spPr>
          <a:xfrm>
            <a:off x="963613" y="455613"/>
            <a:ext cx="14382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rPr>
              <a:t>项目背景</a:t>
            </a:r>
          </a:p>
        </p:txBody>
      </p:sp>
      <p:sp>
        <p:nvSpPr>
          <p:cNvPr id="2" name="文本框 1"/>
          <p:cNvSpPr txBox="1"/>
          <p:nvPr/>
        </p:nvSpPr>
        <p:spPr>
          <a:xfrm>
            <a:off x="684000" y="1102208"/>
            <a:ext cx="7848000" cy="3197542"/>
          </a:xfrm>
          <a:prstGeom prst="rect">
            <a:avLst/>
          </a:prstGeom>
        </p:spPr>
        <p:txBody>
          <a:bodyPr wrap="square">
            <a:noAutofit/>
          </a:bodyPr>
          <a:lstStyle/>
          <a:p>
            <a:pPr marL="0" algn="just" defTabSz="266700">
              <a:lnSpc>
                <a:spcPct val="150000"/>
              </a:lnSpc>
              <a:spcBef>
                <a:spcPts val="1500"/>
              </a:spcBef>
              <a:spcAft>
                <a:spcPct val="0"/>
              </a:spcAft>
            </a:pPr>
            <a:r>
              <a:rPr lang="zh-CN" altLang="en-US" sz="2000" dirty="0">
                <a:latin typeface="宋体" panose="02010600030101010101" pitchFamily="2" charset="-122"/>
                <a:ea typeface="宋体" panose="02010600030101010101" pitchFamily="2" charset="-122"/>
              </a:rPr>
              <a:t>    计算机视觉技术是一种利用计算机及相关设备模仿生物视觉功能的技术。该技术涉及到计算机科学、神经生物学、模式识别以及图像处理等多个学科。多学科技术的综合运用使得计算机具有了</a:t>
            </a:r>
            <a:r>
              <a:rPr lang="zh-CN" altLang="en-US" sz="2000" dirty="0">
                <a:latin typeface="Times New Roman" panose="02020603050405020304"/>
                <a:ea typeface="宋体" panose="02010600030101010101" pitchFamily="2" charset="-122"/>
              </a:rPr>
              <a:t>“</a:t>
            </a:r>
            <a:r>
              <a:rPr lang="zh-CN" altLang="en-US" sz="2000" dirty="0">
                <a:latin typeface="宋体" panose="02010600030101010101" pitchFamily="2" charset="-122"/>
                <a:ea typeface="宋体" panose="02010600030101010101" pitchFamily="2" charset="-122"/>
              </a:rPr>
              <a:t>感知</a:t>
            </a:r>
            <a:r>
              <a:rPr lang="zh-CN" altLang="en-US" sz="2000" dirty="0">
                <a:latin typeface="Times New Roman" panose="02020603050405020304"/>
                <a:ea typeface="宋体" panose="02010600030101010101" pitchFamily="2" charset="-122"/>
              </a:rPr>
              <a:t>”</a:t>
            </a:r>
            <a:r>
              <a:rPr lang="zh-CN" altLang="en-US" sz="2000" dirty="0">
                <a:latin typeface="宋体" panose="02010600030101010101" pitchFamily="2" charset="-122"/>
                <a:ea typeface="宋体" panose="02010600030101010101" pitchFamily="2" charset="-122"/>
              </a:rPr>
              <a:t>周围世界的能力。</a:t>
            </a:r>
            <a:endParaRPr lang="en-US" altLang="zh-CN" sz="2000" dirty="0">
              <a:latin typeface="宋体" panose="02010600030101010101" pitchFamily="2" charset="-122"/>
              <a:ea typeface="宋体" panose="02010600030101010101" pitchFamily="2" charset="-122"/>
            </a:endParaRPr>
          </a:p>
          <a:p>
            <a:pPr marL="0" algn="just" defTabSz="266700">
              <a:lnSpc>
                <a:spcPct val="150000"/>
              </a:lnSpc>
              <a:spcBef>
                <a:spcPts val="0"/>
              </a:spcBef>
              <a:spcAft>
                <a:spcPct val="0"/>
              </a:spcAft>
            </a:pPr>
            <a:r>
              <a:rPr lang="zh-CN" altLang="en-US" sz="2000" dirty="0">
                <a:latin typeface="宋体" panose="02010600030101010101" pitchFamily="2" charset="-122"/>
                <a:ea typeface="宋体" panose="02010600030101010101" pitchFamily="2" charset="-122"/>
              </a:rPr>
              <a:t>    随着互联网技术的发展以及移动终端设备的普及，计算机视觉技术正在以各种形式逐渐融入生活。大学生有各种机会接触、了解、使用到计算机视觉技术。</a:t>
            </a:r>
          </a:p>
          <a:p>
            <a:pPr marL="0" indent="304800" algn="just" defTabSz="266700">
              <a:spcBef>
                <a:spcPct val="0"/>
              </a:spcBef>
              <a:spcAft>
                <a:spcPct val="0"/>
              </a:spcAft>
            </a:pPr>
            <a:r>
              <a:rPr lang="en-US" altLang="zh-CN" sz="1800" dirty="0">
                <a:latin typeface="Times New Roman" panose="02020603050405020304"/>
                <a:ea typeface="宋体" panose="02010600030101010101" pitchFamily="2" charset="-122"/>
              </a:rPr>
              <a:t> </a:t>
            </a:r>
          </a:p>
        </p:txBody>
      </p:sp>
      <p:sp>
        <p:nvSpPr>
          <p:cNvPr id="3" name="灯片编号占位符 2">
            <a:extLst>
              <a:ext uri="{FF2B5EF4-FFF2-40B4-BE49-F238E27FC236}">
                <a16:creationId xmlns:a16="http://schemas.microsoft.com/office/drawing/2014/main" id="{7D3BD386-7A7A-4123-941C-2724D31DF3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71926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sym typeface="+mn-ea"/>
              </a:rPr>
              <a:t>方案四、基于YOLOv7的水果检测算法</a:t>
            </a:r>
            <a:endParaRPr lang="zh-CN" altLang="en-US" sz="2400" b="1" dirty="0">
              <a:solidFill>
                <a:srgbClr val="33375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12000" y="1506630"/>
            <a:ext cx="7632000" cy="2865120"/>
          </a:xfrm>
          <a:prstGeom prst="rect">
            <a:avLst/>
          </a:prstGeom>
        </p:spPr>
        <p:txBody>
          <a:bodyPr wrap="square">
            <a:noAutofit/>
          </a:bodyPr>
          <a:lstStyle/>
          <a:p>
            <a:pPr marL="0" algn="just" defTabSz="266700">
              <a:lnSpc>
                <a:spcPct val="150000"/>
              </a:lnSpc>
              <a:spcBef>
                <a:spcPct val="0"/>
              </a:spcBef>
              <a:spcAft>
                <a:spcPct val="0"/>
              </a:spcAft>
            </a:pPr>
            <a:r>
              <a:rPr lang="en-US" sz="2000" b="1" dirty="0">
                <a:solidFill>
                  <a:srgbClr val="7030A0"/>
                </a:solidFill>
                <a:ea typeface="宋体" panose="02010600030101010101" pitchFamily="2" charset="-122"/>
              </a:rPr>
              <a:t>          </a:t>
            </a:r>
            <a:r>
              <a:rPr sz="2000" b="1" dirty="0">
                <a:solidFill>
                  <a:srgbClr val="7030A0"/>
                </a:solidFill>
                <a:latin typeface="Times New Roman" panose="02020603050405020304" pitchFamily="18" charset="0"/>
                <a:ea typeface="+mn-ea"/>
                <a:cs typeface="Times New Roman" panose="02020603050405020304" pitchFamily="18" charset="0"/>
              </a:rPr>
              <a:t>方案特色</a:t>
            </a:r>
            <a:r>
              <a:rPr sz="2000" dirty="0">
                <a:latin typeface="Times New Roman" panose="02020603050405020304" pitchFamily="18" charset="0"/>
                <a:ea typeface="+mn-ea"/>
                <a:cs typeface="Times New Roman" panose="02020603050405020304" pitchFamily="18" charset="0"/>
              </a:rPr>
              <a:t>：该方案基于YOLOv7模型实现了果实自动检测与识别，并针对苹果</a:t>
            </a:r>
            <a:r>
              <a:rPr lang="zh-CN" altLang="en-US" sz="2000" dirty="0">
                <a:latin typeface="Times New Roman" panose="02020603050405020304" pitchFamily="18" charset="0"/>
                <a:ea typeface="+mn-ea"/>
                <a:cs typeface="Times New Roman" panose="02020603050405020304" pitchFamily="18" charset="0"/>
              </a:rPr>
              <a:t>进行了</a:t>
            </a:r>
            <a:r>
              <a:rPr sz="2000" dirty="0" err="1">
                <a:latin typeface="Times New Roman" panose="02020603050405020304" pitchFamily="18" charset="0"/>
                <a:ea typeface="+mn-ea"/>
                <a:cs typeface="Times New Roman" panose="02020603050405020304" pitchFamily="18" charset="0"/>
              </a:rPr>
              <a:t>具体应用</a:t>
            </a:r>
            <a:r>
              <a:rPr lang="zh-CN" altLang="en-US" sz="2000" dirty="0">
                <a:latin typeface="Times New Roman" panose="02020603050405020304" pitchFamily="18" charset="0"/>
                <a:ea typeface="+mn-ea"/>
                <a:cs typeface="Times New Roman" panose="02020603050405020304" pitchFamily="18" charset="0"/>
              </a:rPr>
              <a:t>。利用</a:t>
            </a:r>
            <a:r>
              <a:rPr sz="2000" dirty="0">
                <a:latin typeface="Times New Roman" panose="02020603050405020304" pitchFamily="18" charset="0"/>
                <a:ea typeface="+mn-ea"/>
                <a:cs typeface="Times New Roman" panose="02020603050405020304" pitchFamily="18" charset="0"/>
              </a:rPr>
              <a:t>大规模数据集训练出的网络能够对输入图像中的多个苹果进行识别，并自动标记出每个苹果的位置、类别和置信度。该方案的检测准确率高于85%。</a:t>
            </a:r>
            <a:r>
              <a:rPr sz="2000" dirty="0" err="1">
                <a:latin typeface="Times New Roman" panose="02020603050405020304" pitchFamily="18" charset="0"/>
                <a:ea typeface="+mn-ea"/>
                <a:cs typeface="Times New Roman" panose="02020603050405020304" pitchFamily="18" charset="0"/>
              </a:rPr>
              <a:t>该方案具备快速处理图像的能力。此外，该方案属于无损检测技术，避免了对苹果造成任何物理损伤，能够确保产品的完整性</a:t>
            </a:r>
            <a:r>
              <a:rPr sz="2000" dirty="0">
                <a:latin typeface="Times New Roman" panose="02020603050405020304" pitchFamily="18" charset="0"/>
                <a:ea typeface="+mn-ea"/>
                <a:cs typeface="Times New Roman" panose="02020603050405020304" pitchFamily="18" charset="0"/>
              </a:rPr>
              <a:t>。</a:t>
            </a:r>
          </a:p>
        </p:txBody>
      </p:sp>
      <p:sp>
        <p:nvSpPr>
          <p:cNvPr id="5" name="灯片编号占位符 4">
            <a:extLst>
              <a:ext uri="{FF2B5EF4-FFF2-40B4-BE49-F238E27FC236}">
                <a16:creationId xmlns:a16="http://schemas.microsoft.com/office/drawing/2014/main" id="{9565EAFB-3BEC-464E-BB45-E718C4429DB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71926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sym typeface="+mn-ea"/>
              </a:rPr>
              <a:t>总结</a:t>
            </a:r>
            <a:endParaRPr lang="zh-CN" altLang="en-US" sz="2400" b="1" dirty="0">
              <a:solidFill>
                <a:srgbClr val="33375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96000" y="1419750"/>
            <a:ext cx="8136000" cy="2865120"/>
          </a:xfrm>
          <a:prstGeom prst="rect">
            <a:avLst/>
          </a:prstGeom>
        </p:spPr>
        <p:txBody>
          <a:bodyPr wrap="square">
            <a:noAutofit/>
          </a:bodyPr>
          <a:lstStyle/>
          <a:p>
            <a:pPr marL="0" algn="just" defTabSz="266700">
              <a:lnSpc>
                <a:spcPct val="150000"/>
              </a:lnSpc>
              <a:spcBef>
                <a:spcPct val="0"/>
              </a:spcBef>
              <a:spcAft>
                <a:spcPct val="0"/>
              </a:spcAft>
            </a:pPr>
            <a:r>
              <a:rPr lang="en-US" sz="2000" dirty="0">
                <a:latin typeface="Times New Roman" panose="02020603050405020304" pitchFamily="18" charset="0"/>
                <a:ea typeface="+mn-ea"/>
                <a:cs typeface="Times New Roman" panose="02020603050405020304" pitchFamily="18" charset="0"/>
              </a:rPr>
              <a:t>         </a:t>
            </a:r>
            <a:r>
              <a:rPr sz="2000" dirty="0" err="1">
                <a:latin typeface="Times New Roman" panose="02020603050405020304" pitchFamily="18" charset="0"/>
                <a:ea typeface="+mn-ea"/>
                <a:cs typeface="Times New Roman" panose="02020603050405020304" pitchFamily="18" charset="0"/>
              </a:rPr>
              <a:t>在本项目的支持下，负责人以指导教师的身份促成了我校计算机视觉学生社团</a:t>
            </a:r>
            <a:r>
              <a:rPr lang="zh-CN" altLang="en-US" sz="2000" dirty="0">
                <a:latin typeface="Times New Roman" panose="02020603050405020304" pitchFamily="18" charset="0"/>
                <a:ea typeface="+mn-ea"/>
                <a:cs typeface="Times New Roman" panose="02020603050405020304" pitchFamily="18" charset="0"/>
              </a:rPr>
              <a:t>“</a:t>
            </a:r>
            <a:r>
              <a:rPr sz="2000" dirty="0" err="1">
                <a:latin typeface="Times New Roman" panose="02020603050405020304" pitchFamily="18" charset="0"/>
                <a:ea typeface="+mn-ea"/>
                <a:cs typeface="Times New Roman" panose="02020603050405020304" pitchFamily="18" charset="0"/>
              </a:rPr>
              <a:t>燕山大学计算机视觉兴趣爱好组</a:t>
            </a:r>
            <a:r>
              <a:rPr lang="zh-CN" altLang="en-US" sz="2000" dirty="0">
                <a:latin typeface="Times New Roman" panose="02020603050405020304" pitchFamily="18" charset="0"/>
                <a:ea typeface="+mn-ea"/>
                <a:cs typeface="Times New Roman" panose="02020603050405020304" pitchFamily="18" charset="0"/>
              </a:rPr>
              <a:t>”</a:t>
            </a:r>
            <a:r>
              <a:rPr sz="2000" dirty="0" err="1">
                <a:latin typeface="Times New Roman" panose="02020603050405020304" pitchFamily="18" charset="0"/>
                <a:ea typeface="+mn-ea"/>
                <a:cs typeface="Times New Roman" panose="02020603050405020304" pitchFamily="18" charset="0"/>
              </a:rPr>
              <a:t>的成立；指导学生在TensorFlow平台上进行了计算机视觉方向的开发实践</a:t>
            </a:r>
            <a:r>
              <a:rPr sz="2000" dirty="0">
                <a:latin typeface="Times New Roman" panose="02020603050405020304" pitchFamily="18" charset="0"/>
                <a:ea typeface="+mn-ea"/>
                <a:cs typeface="Times New Roman" panose="02020603050405020304" pitchFamily="18" charset="0"/>
              </a:rPr>
              <a:t>，</a:t>
            </a:r>
            <a:r>
              <a:rPr lang="zh-CN" altLang="en-US" sz="2000" dirty="0">
                <a:latin typeface="Times New Roman" panose="02020603050405020304" pitchFamily="18" charset="0"/>
                <a:ea typeface="+mn-ea"/>
                <a:cs typeface="Times New Roman" panose="02020603050405020304" pitchFamily="18" charset="0"/>
              </a:rPr>
              <a:t>助力了</a:t>
            </a:r>
            <a:r>
              <a:rPr sz="2000" dirty="0" err="1">
                <a:latin typeface="Times New Roman" panose="02020603050405020304" pitchFamily="18" charset="0"/>
                <a:ea typeface="+mn-ea"/>
                <a:cs typeface="Times New Roman" panose="02020603050405020304" pitchFamily="18" charset="0"/>
              </a:rPr>
              <a:t>校园开发者</a:t>
            </a:r>
            <a:r>
              <a:rPr lang="zh-CN" altLang="en-US" sz="2000" dirty="0">
                <a:latin typeface="Times New Roman" panose="02020603050405020304" pitchFamily="18" charset="0"/>
                <a:ea typeface="+mn-ea"/>
                <a:cs typeface="Times New Roman" panose="02020603050405020304" pitchFamily="18" charset="0"/>
              </a:rPr>
              <a:t>的培育</a:t>
            </a:r>
            <a:r>
              <a:rPr sz="2000" dirty="0">
                <a:latin typeface="Times New Roman" panose="02020603050405020304" pitchFamily="18" charset="0"/>
                <a:ea typeface="+mn-ea"/>
                <a:cs typeface="Times New Roman" panose="02020603050405020304" pitchFamily="18" charset="0"/>
              </a:rPr>
              <a:t>；</a:t>
            </a:r>
            <a:r>
              <a:rPr sz="2000" dirty="0" err="1">
                <a:latin typeface="Times New Roman" panose="02020603050405020304" pitchFamily="18" charset="0"/>
                <a:ea typeface="+mn-ea"/>
                <a:cs typeface="Times New Roman" panose="02020603050405020304" pitchFamily="18" charset="0"/>
              </a:rPr>
              <a:t>面向农产品包装、销售的实际需求，组织了</a:t>
            </a:r>
            <a:r>
              <a:rPr lang="zh-CN" altLang="en-US" sz="2000" dirty="0">
                <a:latin typeface="Times New Roman" panose="02020603050405020304" pitchFamily="18" charset="0"/>
                <a:ea typeface="+mn-ea"/>
                <a:cs typeface="Times New Roman" panose="02020603050405020304" pitchFamily="18" charset="0"/>
              </a:rPr>
              <a:t>“</a:t>
            </a:r>
            <a:r>
              <a:rPr sz="2000" dirty="0" err="1">
                <a:latin typeface="Times New Roman" panose="02020603050405020304" pitchFamily="18" charset="0"/>
                <a:ea typeface="+mn-ea"/>
                <a:cs typeface="Times New Roman" panose="02020603050405020304" pitchFamily="18" charset="0"/>
              </a:rPr>
              <a:t>农产品无损品质检测与分级</a:t>
            </a:r>
            <a:r>
              <a:rPr lang="zh-CN" altLang="en-US" sz="2000" dirty="0">
                <a:latin typeface="Times New Roman" panose="02020603050405020304" pitchFamily="18" charset="0"/>
                <a:ea typeface="+mn-ea"/>
                <a:cs typeface="Times New Roman" panose="02020603050405020304" pitchFamily="18" charset="0"/>
              </a:rPr>
              <a:t>”</a:t>
            </a:r>
            <a:r>
              <a:rPr sz="2000" dirty="0" err="1">
                <a:latin typeface="Times New Roman" panose="02020603050405020304" pitchFamily="18" charset="0"/>
                <a:ea typeface="+mn-ea"/>
                <a:cs typeface="Times New Roman" panose="02020603050405020304" pitchFamily="18" charset="0"/>
              </a:rPr>
              <a:t>方向的开发竞赛，选拔出了四项优秀成果，为参加较高级别的大学生技术类、创新创业类竞赛储备了人才与作品</a:t>
            </a:r>
            <a:r>
              <a:rPr sz="2000" dirty="0">
                <a:latin typeface="Times New Roman" panose="02020603050405020304" pitchFamily="18" charset="0"/>
                <a:ea typeface="+mn-ea"/>
                <a:cs typeface="Times New Roman" panose="02020603050405020304" pitchFamily="18" charset="0"/>
              </a:rPr>
              <a:t>。</a:t>
            </a:r>
          </a:p>
        </p:txBody>
      </p:sp>
      <p:sp>
        <p:nvSpPr>
          <p:cNvPr id="5" name="灯片编号占位符 4">
            <a:extLst>
              <a:ext uri="{FF2B5EF4-FFF2-40B4-BE49-F238E27FC236}">
                <a16:creationId xmlns:a16="http://schemas.microsoft.com/office/drawing/2014/main" id="{7E3B4CA6-1826-4B9A-B047-BF6B22D1DA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
          <p:cNvPicPr>
            <a:picLocks noChangeAspect="1"/>
          </p:cNvPicPr>
          <p:nvPr/>
        </p:nvPicPr>
        <p:blipFill>
          <a:blip r:embed="rId4">
            <a:lum bright="70001" contrast="-70000"/>
          </a:blip>
          <a:stretch>
            <a:fillRect/>
          </a:stretch>
        </p:blipFill>
        <p:spPr>
          <a:xfrm>
            <a:off x="0" y="-19050"/>
            <a:ext cx="9144000" cy="5143500"/>
          </a:xfrm>
          <a:prstGeom prst="rect">
            <a:avLst/>
          </a:prstGeom>
          <a:noFill/>
          <a:ln w="9525">
            <a:noFill/>
          </a:ln>
        </p:spPr>
      </p:pic>
      <p:sp>
        <p:nvSpPr>
          <p:cNvPr id="3" name="PA_文本框 2"/>
          <p:cNvSpPr txBox="1"/>
          <p:nvPr>
            <p:custDataLst>
              <p:tags r:id="rId1"/>
            </p:custDataLst>
          </p:nvPr>
        </p:nvSpPr>
        <p:spPr>
          <a:xfrm>
            <a:off x="3560398" y="2139750"/>
            <a:ext cx="3099602" cy="70788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4000" b="1" dirty="0">
                <a:solidFill>
                  <a:srgbClr val="393E62"/>
                </a:solidFill>
                <a:latin typeface="微软雅黑" panose="020B0503020204020204" pitchFamily="34" charset="-122"/>
                <a:ea typeface="微软雅黑" panose="020B0503020204020204" pitchFamily="34" charset="-122"/>
              </a:rPr>
              <a:t>感 谢 观 看</a:t>
            </a:r>
          </a:p>
        </p:txBody>
      </p:sp>
      <p:sp>
        <p:nvSpPr>
          <p:cNvPr id="4" name="PA_矩形 2"/>
          <p:cNvSpPr/>
          <p:nvPr>
            <p:custDataLst>
              <p:tags r:id="rId2"/>
            </p:custDataLst>
          </p:nvPr>
        </p:nvSpPr>
        <p:spPr>
          <a:xfrm>
            <a:off x="0" y="-30162"/>
            <a:ext cx="3200400" cy="5265738"/>
          </a:xfrm>
          <a:custGeom>
            <a:avLst/>
            <a:gdLst>
              <a:gd name="connsiteX0" fmla="*/ 0 w 4283968"/>
              <a:gd name="connsiteY0" fmla="*/ 0 h 5143500"/>
              <a:gd name="connsiteX1" fmla="*/ 4283968 w 4283968"/>
              <a:gd name="connsiteY1" fmla="*/ 0 h 5143500"/>
              <a:gd name="connsiteX2" fmla="*/ 4283968 w 4283968"/>
              <a:gd name="connsiteY2" fmla="*/ 5143500 h 5143500"/>
              <a:gd name="connsiteX3" fmla="*/ 0 w 4283968"/>
              <a:gd name="connsiteY3" fmla="*/ 5143500 h 5143500"/>
              <a:gd name="connsiteX4" fmla="*/ 0 w 4283968"/>
              <a:gd name="connsiteY4" fmla="*/ 0 h 5143500"/>
              <a:gd name="connsiteX0-1" fmla="*/ 0 w 4283968"/>
              <a:gd name="connsiteY0-2" fmla="*/ 0 h 5154789"/>
              <a:gd name="connsiteX1-3" fmla="*/ 4283968 w 4283968"/>
              <a:gd name="connsiteY1-4" fmla="*/ 0 h 5154789"/>
              <a:gd name="connsiteX2-5" fmla="*/ 1777835 w 4283968"/>
              <a:gd name="connsiteY2-6" fmla="*/ 5154789 h 5154789"/>
              <a:gd name="connsiteX3-7" fmla="*/ 0 w 4283968"/>
              <a:gd name="connsiteY3-8" fmla="*/ 5143500 h 5154789"/>
              <a:gd name="connsiteX4-9" fmla="*/ 0 w 4283968"/>
              <a:gd name="connsiteY4-10" fmla="*/ 0 h 5154789"/>
              <a:gd name="connsiteX0-11" fmla="*/ 0 w 3324412"/>
              <a:gd name="connsiteY0-12" fmla="*/ 0 h 5154789"/>
              <a:gd name="connsiteX1-13" fmla="*/ 3324412 w 3324412"/>
              <a:gd name="connsiteY1-14" fmla="*/ 11289 h 5154789"/>
              <a:gd name="connsiteX2-15" fmla="*/ 1777835 w 3324412"/>
              <a:gd name="connsiteY2-16" fmla="*/ 5154789 h 5154789"/>
              <a:gd name="connsiteX3-17" fmla="*/ 0 w 3324412"/>
              <a:gd name="connsiteY3-18" fmla="*/ 5143500 h 5154789"/>
              <a:gd name="connsiteX4-19" fmla="*/ 0 w 3324412"/>
              <a:gd name="connsiteY4-20" fmla="*/ 0 h 5154789"/>
              <a:gd name="connsiteX0-21" fmla="*/ 0 w 3324412"/>
              <a:gd name="connsiteY0-22" fmla="*/ 0 h 5166078"/>
              <a:gd name="connsiteX1-23" fmla="*/ 3324412 w 3324412"/>
              <a:gd name="connsiteY1-24" fmla="*/ 11289 h 5166078"/>
              <a:gd name="connsiteX2-25" fmla="*/ 1461746 w 3324412"/>
              <a:gd name="connsiteY2-26" fmla="*/ 5166078 h 5166078"/>
              <a:gd name="connsiteX3-27" fmla="*/ 0 w 3324412"/>
              <a:gd name="connsiteY3-28" fmla="*/ 5143500 h 5166078"/>
              <a:gd name="connsiteX4-29" fmla="*/ 0 w 3324412"/>
              <a:gd name="connsiteY4-30" fmla="*/ 0 h 5166078"/>
              <a:gd name="connsiteX0-31" fmla="*/ 0 w 3200234"/>
              <a:gd name="connsiteY0-32" fmla="*/ 0 h 5166078"/>
              <a:gd name="connsiteX1-33" fmla="*/ 3200234 w 3200234"/>
              <a:gd name="connsiteY1-34" fmla="*/ 0 h 5166078"/>
              <a:gd name="connsiteX2-35" fmla="*/ 1461746 w 3200234"/>
              <a:gd name="connsiteY2-36" fmla="*/ 5166078 h 5166078"/>
              <a:gd name="connsiteX3-37" fmla="*/ 0 w 3200234"/>
              <a:gd name="connsiteY3-38" fmla="*/ 5143500 h 5166078"/>
              <a:gd name="connsiteX4-39" fmla="*/ 0 w 3200234"/>
              <a:gd name="connsiteY4-40" fmla="*/ 0 h 5166078"/>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3200234" h="5166078">
                <a:moveTo>
                  <a:pt x="0" y="0"/>
                </a:moveTo>
                <a:lnTo>
                  <a:pt x="3200234" y="0"/>
                </a:lnTo>
                <a:lnTo>
                  <a:pt x="1461746" y="5166078"/>
                </a:lnTo>
                <a:lnTo>
                  <a:pt x="0" y="5143500"/>
                </a:lnTo>
                <a:lnTo>
                  <a:pt x="0" y="0"/>
                </a:lnTo>
                <a:close/>
              </a:path>
            </a:pathLst>
          </a:custGeom>
          <a:solidFill>
            <a:srgbClr val="3337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灯片编号占位符 1">
            <a:extLst>
              <a:ext uri="{FF2B5EF4-FFF2-40B4-BE49-F238E27FC236}">
                <a16:creationId xmlns:a16="http://schemas.microsoft.com/office/drawing/2014/main" id="{171DD1F1-F18E-49FE-AFF1-D88B46810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20"/>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7" name="PA_矩形 6"/>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PA_文本框 7"/>
          <p:cNvSpPr txBox="1"/>
          <p:nvPr>
            <p:custDataLst>
              <p:tags r:id="rId2"/>
            </p:custDataLst>
          </p:nvPr>
        </p:nvSpPr>
        <p:spPr>
          <a:xfrm>
            <a:off x="963613" y="455613"/>
            <a:ext cx="14382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rPr>
              <a:t>项目背景</a:t>
            </a:r>
          </a:p>
        </p:txBody>
      </p:sp>
      <p:sp>
        <p:nvSpPr>
          <p:cNvPr id="2" name="文本框 1"/>
          <p:cNvSpPr txBox="1"/>
          <p:nvPr/>
        </p:nvSpPr>
        <p:spPr>
          <a:xfrm>
            <a:off x="540000" y="1059750"/>
            <a:ext cx="8136000" cy="3556137"/>
          </a:xfrm>
          <a:prstGeom prst="rect">
            <a:avLst/>
          </a:prstGeom>
        </p:spPr>
        <p:txBody>
          <a:bodyPr wrap="square">
            <a:noAutofit/>
          </a:bodyPr>
          <a:lstStyle/>
          <a:p>
            <a:pPr algn="just" defTabSz="266700">
              <a:lnSpc>
                <a:spcPct val="150000"/>
              </a:lnSpc>
              <a:spcBef>
                <a:spcPts val="0"/>
              </a:spcBef>
              <a:spcAft>
                <a:spcPct val="0"/>
              </a:spcAft>
            </a:pPr>
            <a:r>
              <a:rPr lang="zh-CN" altLang="en-US" sz="2000" dirty="0">
                <a:ea typeface="宋体" panose="02010600030101010101" pitchFamily="2" charset="-122"/>
              </a:rPr>
              <a:t>         许多在校大学生对计算机视觉技术具有浓厚的兴趣。他们通常已具有一定的编程能力，且在课余时间利用网络资源对计算机视觉技术进行了自主学习。更重要的是，他们具有在计算机视觉方向进行应用开发或者参加相关竞赛的强烈愿望。</a:t>
            </a:r>
            <a:endParaRPr lang="en-US" altLang="zh-CN" sz="2000" dirty="0">
              <a:ea typeface="宋体" panose="02010600030101010101" pitchFamily="2" charset="-122"/>
            </a:endParaRPr>
          </a:p>
          <a:p>
            <a:pPr algn="just" defTabSz="266700">
              <a:lnSpc>
                <a:spcPct val="150000"/>
              </a:lnSpc>
              <a:spcBef>
                <a:spcPts val="0"/>
              </a:spcBef>
              <a:spcAft>
                <a:spcPct val="0"/>
              </a:spcAft>
            </a:pPr>
            <a:r>
              <a:rPr lang="en-US" altLang="zh-CN" sz="2000" dirty="0"/>
              <a:t>         </a:t>
            </a:r>
            <a:r>
              <a:rPr lang="zh-CN" altLang="en-US" sz="2000" dirty="0">
                <a:ea typeface="宋体" panose="02010600030101010101" pitchFamily="2" charset="-122"/>
              </a:rPr>
              <a:t>然而，这些学生通常缺少将所学理论应用于开发实践的</a:t>
            </a:r>
            <a:r>
              <a:rPr lang="zh-CN" altLang="en-US" sz="2000" dirty="0"/>
              <a:t>机会</a:t>
            </a:r>
            <a:r>
              <a:rPr lang="zh-CN" altLang="en-US" sz="2000" dirty="0">
                <a:ea typeface="宋体" panose="02010600030101010101" pitchFamily="2" charset="-122"/>
              </a:rPr>
              <a:t>。在本项目的支持下，负责人着力培养计算机视觉应用技术的校园开发者，并指导优秀开发者参加大学生创新创业类竞赛。</a:t>
            </a:r>
            <a:r>
              <a:rPr lang="en-US" altLang="zh-CN" sz="1800" dirty="0">
                <a:latin typeface="Times New Roman" panose="02020603050405020304"/>
                <a:ea typeface="宋体" panose="02010600030101010101" pitchFamily="2" charset="-122"/>
              </a:rPr>
              <a:t> </a:t>
            </a:r>
          </a:p>
        </p:txBody>
      </p:sp>
      <p:sp>
        <p:nvSpPr>
          <p:cNvPr id="3" name="灯片编号占位符 2">
            <a:extLst>
              <a:ext uri="{FF2B5EF4-FFF2-40B4-BE49-F238E27FC236}">
                <a16:creationId xmlns:a16="http://schemas.microsoft.com/office/drawing/2014/main" id="{504B5182-471F-4F17-A58D-192CC240F82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3</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58845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rPr>
              <a:t>项目成果一：计算机视觉学生社团的成立</a:t>
            </a:r>
          </a:p>
        </p:txBody>
      </p:sp>
      <p:sp>
        <p:nvSpPr>
          <p:cNvPr id="41" name="文本框 40"/>
          <p:cNvSpPr txBox="1"/>
          <p:nvPr/>
        </p:nvSpPr>
        <p:spPr>
          <a:xfrm>
            <a:off x="468000" y="1484222"/>
            <a:ext cx="7992000" cy="943528"/>
          </a:xfrm>
          <a:prstGeom prst="rect">
            <a:avLst/>
          </a:prstGeom>
        </p:spPr>
        <p:txBody>
          <a:bodyPr wrap="square">
            <a:spAutoFit/>
          </a:bodyPr>
          <a:lstStyle/>
          <a:p>
            <a:pPr marL="0" indent="304800" algn="just" defTabSz="266700">
              <a:lnSpc>
                <a:spcPct val="150000"/>
              </a:lnSpc>
              <a:spcBef>
                <a:spcPts val="400"/>
              </a:spcBef>
              <a:spcAft>
                <a:spcPts val="400"/>
              </a:spcAft>
            </a:pPr>
            <a:r>
              <a:rPr lang="zh-CN" altLang="en-US" sz="2000" dirty="0">
                <a:latin typeface="宋体" panose="02010600030101010101" pitchFamily="2" charset="-122"/>
                <a:ea typeface="宋体" panose="02010600030101010101" pitchFamily="2" charset="-122"/>
              </a:rPr>
              <a:t>  在学生发起人的邀请下，本项目负责人担任指导教师，促成了我校计算机视觉学生社团</a:t>
            </a:r>
            <a:r>
              <a:rPr lang="zh-CN" altLang="en-US" sz="2000" dirty="0">
                <a:latin typeface="Times New Roman" panose="02020603050405020304"/>
                <a:ea typeface="宋体" panose="02010600030101010101" pitchFamily="2" charset="-122"/>
              </a:rPr>
              <a:t>“</a:t>
            </a:r>
            <a:r>
              <a:rPr lang="zh-CN" altLang="en-US" sz="2000" dirty="0">
                <a:latin typeface="宋体" panose="02010600030101010101" pitchFamily="2" charset="-122"/>
                <a:ea typeface="宋体" panose="02010600030101010101" pitchFamily="2" charset="-122"/>
              </a:rPr>
              <a:t>燕山大学计算机视觉兴趣爱好组</a:t>
            </a:r>
            <a:r>
              <a:rPr lang="zh-CN" altLang="en-US" sz="2000" dirty="0">
                <a:latin typeface="Times New Roman" panose="02020603050405020304"/>
                <a:ea typeface="宋体" panose="02010600030101010101" pitchFamily="2" charset="-122"/>
              </a:rPr>
              <a:t>”</a:t>
            </a:r>
            <a:r>
              <a:rPr lang="zh-CN" altLang="en-US" sz="2000" dirty="0">
                <a:latin typeface="宋体" panose="02010600030101010101" pitchFamily="2" charset="-122"/>
                <a:ea typeface="宋体" panose="02010600030101010101" pitchFamily="2" charset="-122"/>
              </a:rPr>
              <a:t>的成立。</a:t>
            </a:r>
          </a:p>
        </p:txBody>
      </p:sp>
      <p:sp>
        <p:nvSpPr>
          <p:cNvPr id="53" name="文本框 52"/>
          <p:cNvSpPr txBox="1"/>
          <p:nvPr/>
        </p:nvSpPr>
        <p:spPr>
          <a:xfrm>
            <a:off x="2012000" y="4219450"/>
            <a:ext cx="5080000" cy="368300"/>
          </a:xfrm>
          <a:prstGeom prst="rect">
            <a:avLst/>
          </a:prstGeom>
        </p:spPr>
        <p:txBody>
          <a:bodyPr>
            <a:spAutoFit/>
          </a:bodyPr>
          <a:lstStyle/>
          <a:p>
            <a:pPr algn="ctr"/>
            <a:r>
              <a:rPr lang="zh-CN" altLang="en-US" sz="1800" dirty="0">
                <a:latin typeface="Times New Roman" panose="02020603050405020304" pitchFamily="18" charset="0"/>
                <a:cs typeface="Times New Roman" panose="02020603050405020304" pitchFamily="18" charset="0"/>
              </a:rPr>
              <a:t>图</a:t>
            </a:r>
            <a:r>
              <a:rPr lang="en-US" altLang="zh-CN" sz="1800" dirty="0">
                <a:latin typeface="Times New Roman" panose="02020603050405020304" pitchFamily="18" charset="0"/>
                <a:cs typeface="Times New Roman" panose="02020603050405020304" pitchFamily="18" charset="0"/>
              </a:rPr>
              <a:t>1  2023-2024</a:t>
            </a:r>
            <a:r>
              <a:rPr lang="zh-CN" altLang="en-US" sz="1800" dirty="0">
                <a:latin typeface="Times New Roman" panose="02020603050405020304" pitchFamily="18" charset="0"/>
                <a:cs typeface="Times New Roman" panose="02020603050405020304" pitchFamily="18" charset="0"/>
              </a:rPr>
              <a:t>年学生社团年审合格名单截图</a:t>
            </a:r>
          </a:p>
        </p:txBody>
      </p:sp>
      <p:grpSp>
        <p:nvGrpSpPr>
          <p:cNvPr id="56" name="组合 55"/>
          <p:cNvGrpSpPr/>
          <p:nvPr/>
        </p:nvGrpSpPr>
        <p:grpSpPr>
          <a:xfrm>
            <a:off x="775335" y="2911440"/>
            <a:ext cx="7390130" cy="956310"/>
            <a:chOff x="1757" y="2916"/>
            <a:chExt cx="10552" cy="1278"/>
          </a:xfrm>
        </p:grpSpPr>
        <p:pic>
          <p:nvPicPr>
            <p:cNvPr id="54" name="图片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1757" y="2916"/>
              <a:ext cx="10552" cy="720"/>
            </a:xfrm>
            <a:prstGeom prst="rect">
              <a:avLst/>
            </a:prstGeom>
            <a:noFill/>
            <a:ln>
              <a:noFill/>
            </a:ln>
          </p:spPr>
        </p:pic>
        <p:pic>
          <p:nvPicPr>
            <p:cNvPr id="55" name="图片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a:xfrm>
              <a:off x="1757" y="3596"/>
              <a:ext cx="10540" cy="599"/>
            </a:xfrm>
            <a:prstGeom prst="rect">
              <a:avLst/>
            </a:prstGeom>
            <a:noFill/>
            <a:ln>
              <a:noFill/>
            </a:ln>
          </p:spPr>
        </p:pic>
      </p:grpSp>
      <p:sp>
        <p:nvSpPr>
          <p:cNvPr id="4" name="灯片编号占位符 3">
            <a:extLst>
              <a:ext uri="{FF2B5EF4-FFF2-40B4-BE49-F238E27FC236}">
                <a16:creationId xmlns:a16="http://schemas.microsoft.com/office/drawing/2014/main" id="{C562747D-537A-4CF3-AF13-05C7343D4AE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4</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1"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71926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rPr>
              <a:t>项目成果二：计算机视觉技术校园开发者的培养</a:t>
            </a:r>
          </a:p>
        </p:txBody>
      </p:sp>
      <p:sp>
        <p:nvSpPr>
          <p:cNvPr id="41" name="文本框 40"/>
          <p:cNvSpPr txBox="1"/>
          <p:nvPr/>
        </p:nvSpPr>
        <p:spPr>
          <a:xfrm>
            <a:off x="354965" y="987750"/>
            <a:ext cx="8434070" cy="962956"/>
          </a:xfrm>
          <a:prstGeom prst="rect">
            <a:avLst/>
          </a:prstGeom>
        </p:spPr>
        <p:txBody>
          <a:bodyPr wrap="square">
            <a:spAutoFit/>
          </a:bodyPr>
          <a:lstStyle/>
          <a:p>
            <a:pPr marL="0" indent="-457200" algn="just" defTabSz="266700">
              <a:lnSpc>
                <a:spcPct val="150000"/>
              </a:lnSpc>
              <a:spcBef>
                <a:spcPts val="400"/>
              </a:spcBef>
              <a:spcAft>
                <a:spcPts val="400"/>
              </a:spcAft>
            </a:pPr>
            <a:r>
              <a:rPr lang="zh-CN" altLang="en-US" sz="2000" dirty="0">
                <a:latin typeface="Times New Roman" panose="02020603050405020304" pitchFamily="18" charset="0"/>
                <a:cs typeface="Times New Roman" panose="02020603050405020304" pitchFamily="18" charset="0"/>
              </a:rPr>
              <a:t>1. 引导学生在TensorFlow平台上进行开发实践，着力培养学生的算法设计   能力与程序开发能力。</a:t>
            </a:r>
          </a:p>
        </p:txBody>
      </p:sp>
      <p:sp>
        <p:nvSpPr>
          <p:cNvPr id="53" name="文本框 52"/>
          <p:cNvSpPr txBox="1"/>
          <p:nvPr/>
        </p:nvSpPr>
        <p:spPr>
          <a:xfrm>
            <a:off x="1925955" y="4651450"/>
            <a:ext cx="5080000" cy="368300"/>
          </a:xfrm>
          <a:prstGeom prst="rect">
            <a:avLst/>
          </a:prstGeom>
        </p:spPr>
        <p:txBody>
          <a:bodyPr>
            <a:spAutoFit/>
          </a:bodyPr>
          <a:lstStyle/>
          <a:p>
            <a:pPr algn="ctr"/>
            <a:r>
              <a:rPr sz="1800" dirty="0">
                <a:latin typeface="Times New Roman" panose="02020603050405020304" pitchFamily="18" charset="0"/>
                <a:ea typeface="+mn-ea"/>
                <a:cs typeface="Times New Roman" panose="02020603050405020304" pitchFamily="18" charset="0"/>
              </a:rPr>
              <a:t>图2 </a:t>
            </a:r>
            <a:r>
              <a:rPr lang="en-US" sz="1800" dirty="0">
                <a:latin typeface="Times New Roman" panose="02020603050405020304" pitchFamily="18" charset="0"/>
                <a:ea typeface="+mn-ea"/>
                <a:cs typeface="Times New Roman" panose="02020603050405020304" pitchFamily="18" charset="0"/>
              </a:rPr>
              <a:t> </a:t>
            </a:r>
            <a:r>
              <a:rPr sz="1800" dirty="0" err="1">
                <a:latin typeface="Times New Roman" panose="02020603050405020304" pitchFamily="18" charset="0"/>
                <a:ea typeface="+mn-ea"/>
                <a:cs typeface="Times New Roman" panose="02020603050405020304" pitchFamily="18" charset="0"/>
              </a:rPr>
              <a:t>社团活动PPT截图</a:t>
            </a:r>
            <a:endParaRPr sz="1800" dirty="0">
              <a:latin typeface="Times New Roman" panose="02020603050405020304" pitchFamily="18" charset="0"/>
              <a:ea typeface="+mn-ea"/>
              <a:cs typeface="Times New Roman" panose="02020603050405020304" pitchFamily="18" charset="0"/>
            </a:endParaRPr>
          </a:p>
        </p:txBody>
      </p:sp>
      <p:pic>
        <p:nvPicPr>
          <p:cNvPr id="4" name="图片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391795" y="2164980"/>
            <a:ext cx="4119880" cy="2350770"/>
          </a:xfrm>
          <a:prstGeom prst="rect">
            <a:avLst/>
          </a:prstGeom>
          <a:noFill/>
          <a:ln>
            <a:noFill/>
          </a:ln>
        </p:spPr>
      </p:pic>
      <p:pic>
        <p:nvPicPr>
          <p:cNvPr id="5" name="图片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a:xfrm>
            <a:off x="4643755" y="2170060"/>
            <a:ext cx="4145280" cy="2345690"/>
          </a:xfrm>
          <a:prstGeom prst="rect">
            <a:avLst/>
          </a:prstGeom>
          <a:noFill/>
          <a:ln>
            <a:noFill/>
          </a:ln>
        </p:spPr>
      </p:pic>
      <p:sp>
        <p:nvSpPr>
          <p:cNvPr id="6" name="灯片编号占位符 5">
            <a:extLst>
              <a:ext uri="{FF2B5EF4-FFF2-40B4-BE49-F238E27FC236}">
                <a16:creationId xmlns:a16="http://schemas.microsoft.com/office/drawing/2014/main" id="{0D85A19E-87CC-423E-AFD7-AF04CBEFEB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1" grpId="0"/>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71926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rPr>
              <a:t>项目成果二：计算机视觉技术校园开发者的培养</a:t>
            </a:r>
          </a:p>
        </p:txBody>
      </p:sp>
      <p:sp>
        <p:nvSpPr>
          <p:cNvPr id="41" name="文本框 40"/>
          <p:cNvSpPr txBox="1"/>
          <p:nvPr/>
        </p:nvSpPr>
        <p:spPr>
          <a:xfrm>
            <a:off x="180000" y="1235640"/>
            <a:ext cx="8207999" cy="400110"/>
          </a:xfrm>
          <a:prstGeom prst="rect">
            <a:avLst/>
          </a:prstGeom>
        </p:spPr>
        <p:txBody>
          <a:bodyPr wrap="square">
            <a:spAutoFit/>
          </a:bodyPr>
          <a:lstStyle/>
          <a:p>
            <a:pPr marL="0" indent="304800" algn="just" defTabSz="266700">
              <a:spcBef>
                <a:spcPts val="400"/>
              </a:spcBef>
              <a:spcAft>
                <a:spcPts val="400"/>
              </a:spcAft>
            </a:pPr>
            <a:r>
              <a:rPr lang="zh-CN" altLang="en-US" sz="2000" dirty="0">
                <a:latin typeface="Times New Roman" panose="02020603050405020304" pitchFamily="18" charset="0"/>
                <a:cs typeface="Times New Roman" panose="02020603050405020304" pitchFamily="18" charset="0"/>
              </a:rPr>
              <a:t>2.  培养并选拔能力突出的校园开发者参加技术类、创新创业类竞赛。</a:t>
            </a:r>
          </a:p>
        </p:txBody>
      </p:sp>
      <p:sp>
        <p:nvSpPr>
          <p:cNvPr id="53" name="文本框 52"/>
          <p:cNvSpPr txBox="1"/>
          <p:nvPr/>
        </p:nvSpPr>
        <p:spPr>
          <a:xfrm>
            <a:off x="1925955" y="4324667"/>
            <a:ext cx="5080000" cy="368300"/>
          </a:xfrm>
          <a:prstGeom prst="rect">
            <a:avLst/>
          </a:prstGeom>
        </p:spPr>
        <p:txBody>
          <a:bodyPr>
            <a:spAutoFit/>
          </a:bodyPr>
          <a:lstStyle/>
          <a:p>
            <a:pPr algn="ctr"/>
            <a:r>
              <a:rPr sz="1800" dirty="0">
                <a:latin typeface="Times New Roman" panose="02020603050405020304" pitchFamily="18" charset="0"/>
                <a:ea typeface="+mn-ea"/>
                <a:cs typeface="Times New Roman" panose="02020603050405020304" pitchFamily="18" charset="0"/>
              </a:rPr>
              <a:t>图3 </a:t>
            </a:r>
            <a:r>
              <a:rPr lang="en-US" sz="1800" dirty="0">
                <a:latin typeface="Times New Roman" panose="02020603050405020304" pitchFamily="18" charset="0"/>
                <a:ea typeface="+mn-ea"/>
                <a:cs typeface="Times New Roman" panose="02020603050405020304" pitchFamily="18" charset="0"/>
              </a:rPr>
              <a:t> </a:t>
            </a:r>
            <a:r>
              <a:rPr sz="1800" dirty="0" err="1">
                <a:latin typeface="Times New Roman" panose="02020603050405020304" pitchFamily="18" charset="0"/>
                <a:ea typeface="+mn-ea"/>
                <a:cs typeface="Times New Roman" panose="02020603050405020304" pitchFamily="18" charset="0"/>
              </a:rPr>
              <a:t>社团关注的主要竞赛</a:t>
            </a:r>
            <a:endParaRPr sz="1800" dirty="0">
              <a:latin typeface="Times New Roman" panose="02020603050405020304" pitchFamily="18" charset="0"/>
              <a:ea typeface="+mn-ea"/>
              <a:cs typeface="Times New Roman" panose="02020603050405020304" pitchFamily="18" charset="0"/>
            </a:endParaRPr>
          </a:p>
        </p:txBody>
      </p:sp>
      <p:pic>
        <p:nvPicPr>
          <p:cNvPr id="6"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1226185" y="1959040"/>
            <a:ext cx="6690995" cy="2124710"/>
          </a:xfrm>
          <a:prstGeom prst="rect">
            <a:avLst/>
          </a:prstGeom>
          <a:noFill/>
          <a:ln>
            <a:noFill/>
          </a:ln>
        </p:spPr>
      </p:pic>
      <p:sp>
        <p:nvSpPr>
          <p:cNvPr id="4" name="灯片编号占位符 3">
            <a:extLst>
              <a:ext uri="{FF2B5EF4-FFF2-40B4-BE49-F238E27FC236}">
                <a16:creationId xmlns:a16="http://schemas.microsoft.com/office/drawing/2014/main" id="{B252B700-729E-450E-8EE8-CA35AF9A69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6</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1"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71926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rPr>
              <a:t>项目成果二：计算机视觉技术校园开发者的培养</a:t>
            </a:r>
          </a:p>
        </p:txBody>
      </p:sp>
      <p:sp>
        <p:nvSpPr>
          <p:cNvPr id="41" name="文本框 40"/>
          <p:cNvSpPr txBox="1"/>
          <p:nvPr/>
        </p:nvSpPr>
        <p:spPr>
          <a:xfrm>
            <a:off x="684000" y="1872872"/>
            <a:ext cx="4104785" cy="1706878"/>
          </a:xfrm>
          <a:prstGeom prst="rect">
            <a:avLst/>
          </a:prstGeom>
        </p:spPr>
        <p:txBody>
          <a:bodyPr wrap="square">
            <a:spAutoFit/>
          </a:bodyPr>
          <a:lstStyle/>
          <a:p>
            <a:pPr marL="0" indent="304800" algn="just" defTabSz="266700">
              <a:lnSpc>
                <a:spcPct val="150000"/>
              </a:lnSpc>
              <a:spcBef>
                <a:spcPts val="400"/>
              </a:spcBef>
              <a:spcAft>
                <a:spcPts val="400"/>
              </a:spcAft>
            </a:pPr>
            <a:r>
              <a:rPr lang="zh-CN" altLang="en-US" sz="1800" dirty="0">
                <a:ea typeface="宋体" panose="02010600030101010101" pitchFamily="2" charset="-122"/>
              </a:rPr>
              <a:t>   在本项目执行期内，项目负责人指导学生参加了“象新力杯”第二届全国大学生电力创新设计竞赛，获得了国家级二等奖。</a:t>
            </a:r>
          </a:p>
        </p:txBody>
      </p:sp>
      <p:sp>
        <p:nvSpPr>
          <p:cNvPr id="53" name="文本框 52"/>
          <p:cNvSpPr txBox="1"/>
          <p:nvPr/>
        </p:nvSpPr>
        <p:spPr>
          <a:xfrm>
            <a:off x="4604135" y="4753196"/>
            <a:ext cx="3999865" cy="338554"/>
          </a:xfrm>
          <a:prstGeom prst="rect">
            <a:avLst/>
          </a:prstGeom>
        </p:spPr>
        <p:txBody>
          <a:bodyPr wrap="square">
            <a:spAutoFit/>
          </a:bodyPr>
          <a:lstStyle/>
          <a:p>
            <a:pPr algn="ctr"/>
            <a:r>
              <a:rPr sz="1600" dirty="0">
                <a:latin typeface="Times New Roman" panose="02020603050405020304" pitchFamily="18" charset="0"/>
                <a:ea typeface="+mn-ea"/>
                <a:cs typeface="Times New Roman" panose="02020603050405020304" pitchFamily="18" charset="0"/>
              </a:rPr>
              <a:t>图4 </a:t>
            </a:r>
            <a:r>
              <a:rPr lang="en-US"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获</a:t>
            </a:r>
            <a:r>
              <a:rPr sz="1600" dirty="0" err="1">
                <a:latin typeface="Times New Roman" panose="02020603050405020304" pitchFamily="18" charset="0"/>
                <a:ea typeface="+mn-ea"/>
                <a:cs typeface="Times New Roman" panose="02020603050405020304" pitchFamily="18" charset="0"/>
              </a:rPr>
              <a:t>奖证书</a:t>
            </a:r>
            <a:endParaRPr sz="1600" dirty="0">
              <a:latin typeface="Times New Roman" panose="02020603050405020304" pitchFamily="18" charset="0"/>
              <a:ea typeface="+mn-ea"/>
              <a:cs typeface="Times New Roman" panose="02020603050405020304" pitchFamily="18" charset="0"/>
            </a:endParaRPr>
          </a:p>
        </p:txBody>
      </p:sp>
      <p:pic>
        <p:nvPicPr>
          <p:cNvPr id="23" name="图片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85949" y="1026280"/>
            <a:ext cx="2598051" cy="3675166"/>
          </a:xfrm>
          <a:prstGeom prst="rect">
            <a:avLst/>
          </a:prstGeom>
        </p:spPr>
      </p:pic>
      <p:sp>
        <p:nvSpPr>
          <p:cNvPr id="4" name="灯片编号占位符 3">
            <a:extLst>
              <a:ext uri="{FF2B5EF4-FFF2-40B4-BE49-F238E27FC236}">
                <a16:creationId xmlns:a16="http://schemas.microsoft.com/office/drawing/2014/main" id="{FE9AA69D-F8E3-4D68-8DF5-0BD6C5F2846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7</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1"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240665"/>
            <a:ext cx="7192645"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rPr>
              <a:t>项目成果三：组织“农产品无损品质检测与分级”   </a:t>
            </a:r>
            <a:endParaRPr lang="en-US" altLang="zh-CN" sz="2400" b="1" dirty="0">
              <a:solidFill>
                <a:srgbClr val="333757"/>
              </a:solidFill>
              <a:latin typeface="微软雅黑" panose="020B0503020204020204" pitchFamily="34" charset="-122"/>
              <a:ea typeface="微软雅黑" panose="020B0503020204020204" pitchFamily="34" charset="-122"/>
            </a:endParaRPr>
          </a:p>
          <a:p>
            <a:pPr marL="0" lvl="0" indent="0" eaLnBrk="1" hangingPunct="1">
              <a:spcBef>
                <a:spcPct val="0"/>
              </a:spcBef>
              <a:buFontTx/>
              <a:buNone/>
            </a:pPr>
            <a:r>
              <a:rPr lang="en-US" altLang="zh-CN" sz="2400" b="1" dirty="0">
                <a:solidFill>
                  <a:srgbClr val="333757"/>
                </a:solidFill>
                <a:latin typeface="微软雅黑" panose="020B0503020204020204" pitchFamily="34" charset="-122"/>
                <a:ea typeface="微软雅黑" panose="020B0503020204020204" pitchFamily="34" charset="-122"/>
              </a:rPr>
              <a:t>                    </a:t>
            </a:r>
            <a:r>
              <a:rPr lang="zh-CN" altLang="en-US" sz="2400" b="1" dirty="0">
                <a:solidFill>
                  <a:srgbClr val="333757"/>
                </a:solidFill>
                <a:latin typeface="微软雅黑" panose="020B0503020204020204" pitchFamily="34" charset="-122"/>
                <a:ea typeface="微软雅黑" panose="020B0503020204020204" pitchFamily="34" charset="-122"/>
              </a:rPr>
              <a:t>方向的开发竞赛</a:t>
            </a:r>
          </a:p>
        </p:txBody>
      </p:sp>
      <p:sp>
        <p:nvSpPr>
          <p:cNvPr id="4" name="文本框 3"/>
          <p:cNvSpPr txBox="1"/>
          <p:nvPr/>
        </p:nvSpPr>
        <p:spPr>
          <a:xfrm>
            <a:off x="468000" y="1275750"/>
            <a:ext cx="8208000" cy="3363741"/>
          </a:xfrm>
          <a:prstGeom prst="rect">
            <a:avLst/>
          </a:prstGeom>
        </p:spPr>
        <p:txBody>
          <a:bodyPr wrap="square">
            <a:spAutoFit/>
          </a:bodyPr>
          <a:lstStyle/>
          <a:p>
            <a:pPr marL="0" algn="just" defTabSz="266700">
              <a:lnSpc>
                <a:spcPct val="150000"/>
              </a:lnSpc>
              <a:spcBef>
                <a:spcPct val="0"/>
              </a:spcBef>
              <a:spcAft>
                <a:spcPct val="0"/>
              </a:spcAft>
            </a:pPr>
            <a:r>
              <a:rPr lang="zh-CN" altLang="en-US"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组织学生开展“农产品无损品质检测与分级”方向的开发竞赛，在为学生提供机会完整体验工程项目开发过程的同时，选拔能力突出的校园开发者与优秀成果，为参加较高级别的大学生创新创业类竞赛储备人才与作品。</a:t>
            </a:r>
          </a:p>
          <a:p>
            <a:pPr marL="0" algn="just" defTabSz="266700">
              <a:lnSpc>
                <a:spcPct val="150000"/>
              </a:lnSpc>
              <a:spcBef>
                <a:spcPct val="0"/>
              </a:spcBef>
              <a:spcAft>
                <a:spcPct val="0"/>
              </a:spcAft>
            </a:pPr>
            <a:r>
              <a:rPr lang="zh-CN" altLang="en-US" sz="1800" dirty="0">
                <a:latin typeface="Times New Roman" panose="02020603050405020304" pitchFamily="18" charset="0"/>
                <a:cs typeface="Times New Roman" panose="02020603050405020304" pitchFamily="18" charset="0"/>
              </a:rPr>
              <a:t>        选拔出四个基于</a:t>
            </a:r>
            <a:r>
              <a:rPr lang="en-US" altLang="zh-CN" sz="1800" dirty="0">
                <a:latin typeface="Times New Roman" panose="02020603050405020304" pitchFamily="18" charset="0"/>
                <a:cs typeface="Times New Roman" panose="02020603050405020304" pitchFamily="18" charset="0"/>
              </a:rPr>
              <a:t>TensorFlow</a:t>
            </a:r>
            <a:r>
              <a:rPr lang="zh-CN" altLang="en-US" sz="1800" dirty="0">
                <a:latin typeface="Times New Roman" panose="02020603050405020304" pitchFamily="18" charset="0"/>
                <a:cs typeface="Times New Roman" panose="02020603050405020304" pitchFamily="18" charset="0"/>
              </a:rPr>
              <a:t>平台开发的、获得较好效果的应用方案：</a:t>
            </a:r>
            <a:endParaRPr lang="en-US" altLang="zh-CN" dirty="0">
              <a:latin typeface="Times New Roman" panose="02020603050405020304" pitchFamily="18" charset="0"/>
              <a:cs typeface="Times New Roman" panose="02020603050405020304" pitchFamily="18" charset="0"/>
            </a:endParaRPr>
          </a:p>
          <a:p>
            <a:pPr marL="0" algn="just" defTabSz="266700">
              <a:lnSpc>
                <a:spcPct val="150000"/>
              </a:lnSpc>
              <a:spcBef>
                <a:spcPct val="0"/>
              </a:spcBef>
              <a:spcAft>
                <a:spcPct val="0"/>
              </a:spcAft>
            </a:pPr>
            <a:r>
              <a:rPr lang="zh-CN" altLang="en-US" sz="1800" b="1" dirty="0">
                <a:solidFill>
                  <a:srgbClr val="7030A0"/>
                </a:solidFill>
                <a:latin typeface="Times New Roman" panose="02020603050405020304" pitchFamily="18" charset="0"/>
                <a:cs typeface="Times New Roman" panose="02020603050405020304" pitchFamily="18" charset="0"/>
              </a:rPr>
              <a:t>        方案一</a:t>
            </a:r>
            <a:r>
              <a:rPr lang="zh-CN" altLang="en-US" sz="1800" dirty="0">
                <a:solidFill>
                  <a:srgbClr val="7030A0"/>
                </a:solidFill>
                <a:latin typeface="Times New Roman" panose="02020603050405020304" pitchFamily="18" charset="0"/>
                <a:cs typeface="Times New Roman" panose="02020603050405020304" pitchFamily="18" charset="0"/>
              </a:rPr>
              <a:t>、基于</a:t>
            </a:r>
            <a:r>
              <a:rPr lang="en-US" altLang="zh-CN" sz="1800" dirty="0">
                <a:solidFill>
                  <a:srgbClr val="7030A0"/>
                </a:solidFill>
                <a:latin typeface="Times New Roman" panose="02020603050405020304" pitchFamily="18" charset="0"/>
                <a:ea typeface="Times New Roman" panose="02020603050405020304"/>
                <a:cs typeface="Times New Roman" panose="02020603050405020304" pitchFamily="18" charset="0"/>
              </a:rPr>
              <a:t>VGG</a:t>
            </a:r>
            <a:r>
              <a:rPr lang="en-US" altLang="zh-CN" sz="1800" dirty="0">
                <a:solidFill>
                  <a:srgbClr val="7030A0"/>
                </a:solidFill>
                <a:latin typeface="Times New Roman" panose="02020603050405020304" pitchFamily="18" charset="0"/>
                <a:cs typeface="Times New Roman" panose="02020603050405020304" pitchFamily="18" charset="0"/>
              </a:rPr>
              <a:t>16</a:t>
            </a:r>
            <a:r>
              <a:rPr lang="zh-CN" altLang="en-US" sz="1800" dirty="0">
                <a:solidFill>
                  <a:srgbClr val="7030A0"/>
                </a:solidFill>
                <a:latin typeface="Times New Roman" panose="02020603050405020304" pitchFamily="18" charset="0"/>
                <a:cs typeface="Times New Roman" panose="02020603050405020304" pitchFamily="18" charset="0"/>
              </a:rPr>
              <a:t>的水果品质分级算法</a:t>
            </a:r>
            <a:endParaRPr lang="en-US" altLang="zh-CN" sz="1800" dirty="0">
              <a:solidFill>
                <a:srgbClr val="7030A0"/>
              </a:solidFill>
              <a:latin typeface="Times New Roman" panose="02020603050405020304" pitchFamily="18" charset="0"/>
              <a:cs typeface="Times New Roman" panose="02020603050405020304" pitchFamily="18" charset="0"/>
            </a:endParaRPr>
          </a:p>
          <a:p>
            <a:pPr marL="0" algn="just" defTabSz="266700">
              <a:lnSpc>
                <a:spcPct val="150000"/>
              </a:lnSpc>
              <a:spcBef>
                <a:spcPct val="0"/>
              </a:spcBef>
              <a:spcAft>
                <a:spcPct val="0"/>
              </a:spcAft>
            </a:pPr>
            <a:r>
              <a:rPr lang="zh-CN" altLang="en-US" sz="1800" b="1" dirty="0">
                <a:solidFill>
                  <a:srgbClr val="7030A0"/>
                </a:solidFill>
                <a:latin typeface="Times New Roman" panose="02020603050405020304" pitchFamily="18" charset="0"/>
                <a:cs typeface="Times New Roman" panose="02020603050405020304" pitchFamily="18" charset="0"/>
              </a:rPr>
              <a:t>        方案二</a:t>
            </a:r>
            <a:r>
              <a:rPr lang="zh-CN" altLang="en-US" sz="1800" dirty="0">
                <a:solidFill>
                  <a:srgbClr val="7030A0"/>
                </a:solidFill>
                <a:latin typeface="Times New Roman" panose="02020603050405020304" pitchFamily="18" charset="0"/>
                <a:cs typeface="Times New Roman" panose="02020603050405020304" pitchFamily="18" charset="0"/>
              </a:rPr>
              <a:t>、基于</a:t>
            </a:r>
            <a:r>
              <a:rPr lang="en-US" altLang="zh-CN" sz="1800" dirty="0">
                <a:solidFill>
                  <a:srgbClr val="7030A0"/>
                </a:solidFill>
                <a:latin typeface="Times New Roman" panose="02020603050405020304" pitchFamily="18" charset="0"/>
                <a:ea typeface="Times New Roman" panose="02020603050405020304"/>
                <a:cs typeface="Times New Roman" panose="02020603050405020304" pitchFamily="18" charset="0"/>
              </a:rPr>
              <a:t>CNN</a:t>
            </a:r>
            <a:r>
              <a:rPr lang="zh-CN" altLang="en-US" sz="1800" dirty="0">
                <a:solidFill>
                  <a:srgbClr val="7030A0"/>
                </a:solidFill>
                <a:latin typeface="Times New Roman" panose="02020603050405020304" pitchFamily="18" charset="0"/>
                <a:cs typeface="Times New Roman" panose="02020603050405020304" pitchFamily="18" charset="0"/>
              </a:rPr>
              <a:t>的水果分类算法</a:t>
            </a:r>
            <a:endParaRPr lang="en-US" altLang="zh-CN" sz="1800" dirty="0">
              <a:solidFill>
                <a:srgbClr val="7030A0"/>
              </a:solidFill>
              <a:latin typeface="Times New Roman" panose="02020603050405020304" pitchFamily="18" charset="0"/>
              <a:cs typeface="Times New Roman" panose="02020603050405020304" pitchFamily="18" charset="0"/>
            </a:endParaRPr>
          </a:p>
          <a:p>
            <a:pPr marL="0" algn="just" defTabSz="266700">
              <a:lnSpc>
                <a:spcPct val="150000"/>
              </a:lnSpc>
              <a:spcBef>
                <a:spcPct val="0"/>
              </a:spcBef>
              <a:spcAft>
                <a:spcPct val="0"/>
              </a:spcAft>
            </a:pPr>
            <a:r>
              <a:rPr lang="zh-CN" altLang="en-US" sz="1800" b="1" dirty="0">
                <a:solidFill>
                  <a:srgbClr val="7030A0"/>
                </a:solidFill>
                <a:latin typeface="Times New Roman" panose="02020603050405020304" pitchFamily="18" charset="0"/>
                <a:cs typeface="Times New Roman" panose="02020603050405020304" pitchFamily="18" charset="0"/>
              </a:rPr>
              <a:t>        方案三</a:t>
            </a:r>
            <a:r>
              <a:rPr lang="zh-CN" altLang="en-US" sz="1800" dirty="0">
                <a:solidFill>
                  <a:srgbClr val="7030A0"/>
                </a:solidFill>
                <a:latin typeface="Times New Roman" panose="02020603050405020304" pitchFamily="18" charset="0"/>
                <a:cs typeface="Times New Roman" panose="02020603050405020304" pitchFamily="18" charset="0"/>
              </a:rPr>
              <a:t>、基于</a:t>
            </a:r>
            <a:r>
              <a:rPr lang="en-US" altLang="zh-CN" sz="1800" dirty="0">
                <a:solidFill>
                  <a:srgbClr val="7030A0"/>
                </a:solidFill>
                <a:latin typeface="Times New Roman" panose="02020603050405020304" pitchFamily="18" charset="0"/>
                <a:ea typeface="Times New Roman" panose="02020603050405020304"/>
                <a:cs typeface="Times New Roman" panose="02020603050405020304" pitchFamily="18" charset="0"/>
              </a:rPr>
              <a:t>YOLOv4</a:t>
            </a:r>
            <a:r>
              <a:rPr lang="zh-CN" altLang="en-US" sz="1800" dirty="0">
                <a:solidFill>
                  <a:srgbClr val="7030A0"/>
                </a:solidFill>
                <a:latin typeface="Times New Roman" panose="02020603050405020304" pitchFamily="18" charset="0"/>
                <a:cs typeface="Times New Roman" panose="02020603050405020304" pitchFamily="18" charset="0"/>
              </a:rPr>
              <a:t>的水果检测与计数算法</a:t>
            </a:r>
            <a:endParaRPr lang="en-US" altLang="zh-CN" dirty="0">
              <a:solidFill>
                <a:srgbClr val="7030A0"/>
              </a:solidFill>
              <a:latin typeface="Times New Roman" panose="02020603050405020304" pitchFamily="18" charset="0"/>
              <a:cs typeface="Times New Roman" panose="02020603050405020304" pitchFamily="18" charset="0"/>
            </a:endParaRPr>
          </a:p>
          <a:p>
            <a:pPr marL="0" algn="just" defTabSz="266700">
              <a:lnSpc>
                <a:spcPct val="150000"/>
              </a:lnSpc>
              <a:spcBef>
                <a:spcPct val="0"/>
              </a:spcBef>
              <a:spcAft>
                <a:spcPct val="0"/>
              </a:spcAft>
            </a:pPr>
            <a:r>
              <a:rPr lang="zh-CN" altLang="en-US" sz="1800" b="1" dirty="0">
                <a:solidFill>
                  <a:srgbClr val="7030A0"/>
                </a:solidFill>
                <a:latin typeface="Times New Roman" panose="02020603050405020304" pitchFamily="18" charset="0"/>
                <a:cs typeface="Times New Roman" panose="02020603050405020304" pitchFamily="18" charset="0"/>
              </a:rPr>
              <a:t>        方案四</a:t>
            </a:r>
            <a:r>
              <a:rPr lang="zh-CN" altLang="en-US" sz="1800" dirty="0">
                <a:solidFill>
                  <a:srgbClr val="7030A0"/>
                </a:solidFill>
                <a:latin typeface="Times New Roman" panose="02020603050405020304" pitchFamily="18" charset="0"/>
                <a:cs typeface="Times New Roman" panose="02020603050405020304" pitchFamily="18" charset="0"/>
              </a:rPr>
              <a:t>、基于</a:t>
            </a:r>
            <a:r>
              <a:rPr lang="en-US" altLang="zh-CN" sz="1800" dirty="0">
                <a:solidFill>
                  <a:srgbClr val="7030A0"/>
                </a:solidFill>
                <a:latin typeface="Times New Roman" panose="02020603050405020304" pitchFamily="18" charset="0"/>
                <a:ea typeface="Times New Roman" panose="02020603050405020304"/>
                <a:cs typeface="Times New Roman" panose="02020603050405020304" pitchFamily="18" charset="0"/>
              </a:rPr>
              <a:t>YOLOv</a:t>
            </a:r>
            <a:r>
              <a:rPr lang="en-US" altLang="zh-CN" sz="1800" dirty="0">
                <a:solidFill>
                  <a:srgbClr val="7030A0"/>
                </a:solidFill>
                <a:latin typeface="Times New Roman" panose="02020603050405020304" pitchFamily="18" charset="0"/>
                <a:cs typeface="Times New Roman" panose="02020603050405020304" pitchFamily="18" charset="0"/>
              </a:rPr>
              <a:t>7</a:t>
            </a:r>
            <a:r>
              <a:rPr lang="zh-CN" altLang="en-US" sz="1800" dirty="0">
                <a:solidFill>
                  <a:srgbClr val="7030A0"/>
                </a:solidFill>
                <a:latin typeface="Times New Roman" panose="02020603050405020304" pitchFamily="18" charset="0"/>
                <a:cs typeface="Times New Roman" panose="02020603050405020304" pitchFamily="18" charset="0"/>
              </a:rPr>
              <a:t>的水果检测算法</a:t>
            </a:r>
          </a:p>
        </p:txBody>
      </p:sp>
      <p:sp>
        <p:nvSpPr>
          <p:cNvPr id="5" name="灯片编号占位符 4">
            <a:extLst>
              <a:ext uri="{FF2B5EF4-FFF2-40B4-BE49-F238E27FC236}">
                <a16:creationId xmlns:a16="http://schemas.microsoft.com/office/drawing/2014/main" id="{F8385F7E-A1A7-4E6D-BAF8-5CDD614ADE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2"/>
          <p:cNvPicPr>
            <a:picLocks noChangeAspect="1"/>
          </p:cNvPicPr>
          <p:nvPr/>
        </p:nvPicPr>
        <p:blipFill>
          <a:blip r:embed="rId4">
            <a:lum bright="70001" contrast="-70000"/>
          </a:blip>
          <a:stretch>
            <a:fillRect/>
          </a:stretch>
        </p:blipFill>
        <p:spPr>
          <a:xfrm>
            <a:off x="0" y="0"/>
            <a:ext cx="9144000" cy="5143500"/>
          </a:xfrm>
          <a:prstGeom prst="rect">
            <a:avLst/>
          </a:prstGeom>
          <a:noFill/>
          <a:ln w="9525">
            <a:noFill/>
          </a:ln>
        </p:spPr>
      </p:pic>
      <p:sp>
        <p:nvSpPr>
          <p:cNvPr id="2" name="PA_矩形 1"/>
          <p:cNvSpPr/>
          <p:nvPr>
            <p:custDataLst>
              <p:tags r:id="rId1"/>
            </p:custDataLst>
          </p:nvPr>
        </p:nvSpPr>
        <p:spPr>
          <a:xfrm>
            <a:off x="0" y="339725"/>
            <a:ext cx="971550" cy="555625"/>
          </a:xfrm>
          <a:prstGeom prst="rect">
            <a:avLst/>
          </a:prstGeom>
          <a:solidFill>
            <a:srgbClr val="333757"/>
          </a:solidFill>
          <a:ln>
            <a:solidFill>
              <a:srgbClr val="3337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PA_文本框 2"/>
          <p:cNvSpPr txBox="1"/>
          <p:nvPr>
            <p:custDataLst>
              <p:tags r:id="rId2"/>
            </p:custDataLst>
          </p:nvPr>
        </p:nvSpPr>
        <p:spPr>
          <a:xfrm>
            <a:off x="963930" y="455930"/>
            <a:ext cx="71926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333757"/>
                </a:solidFill>
                <a:latin typeface="微软雅黑" panose="020B0503020204020204" pitchFamily="34" charset="-122"/>
                <a:ea typeface="微软雅黑" panose="020B0503020204020204" pitchFamily="34" charset="-122"/>
              </a:rPr>
              <a:t>方案一、基于VGG16的水果品质分级算法</a:t>
            </a:r>
          </a:p>
        </p:txBody>
      </p:sp>
      <p:sp>
        <p:nvSpPr>
          <p:cNvPr id="4" name="文本框 3"/>
          <p:cNvSpPr txBox="1"/>
          <p:nvPr/>
        </p:nvSpPr>
        <p:spPr>
          <a:xfrm>
            <a:off x="396001" y="1275750"/>
            <a:ext cx="8279999" cy="3368871"/>
          </a:xfrm>
          <a:prstGeom prst="rect">
            <a:avLst/>
          </a:prstGeom>
        </p:spPr>
        <p:txBody>
          <a:bodyPr wrap="square">
            <a:spAutoFit/>
          </a:bodyPr>
          <a:lstStyle/>
          <a:p>
            <a:pPr marL="285750" indent="-285750" algn="just" defTabSz="266700">
              <a:lnSpc>
                <a:spcPct val="150000"/>
              </a:lnSpc>
              <a:spcBef>
                <a:spcPct val="0"/>
              </a:spcBef>
              <a:spcAft>
                <a:spcPct val="0"/>
              </a:spcAft>
              <a:buFont typeface="Wingdings" panose="05000000000000000000" pitchFamily="2" charset="2"/>
              <a:buChar char="l"/>
            </a:pPr>
            <a:r>
              <a:rPr lang="zh-CN" altLang="en-US" sz="1800" b="1" dirty="0">
                <a:solidFill>
                  <a:srgbClr val="7030A0"/>
                </a:solidFill>
                <a:latin typeface="Times New Roman" panose="02020603050405020304" pitchFamily="18" charset="0"/>
                <a:cs typeface="Times New Roman" panose="02020603050405020304" pitchFamily="18" charset="0"/>
              </a:rPr>
              <a:t>拟解决的实际问题</a:t>
            </a:r>
            <a:r>
              <a:rPr lang="zh-CN" altLang="en-US" sz="1800" dirty="0">
                <a:latin typeface="Times New Roman" panose="02020603050405020304" pitchFamily="18" charset="0"/>
                <a:cs typeface="Times New Roman" panose="02020603050405020304" pitchFamily="18" charset="0"/>
              </a:rPr>
              <a:t>：如何在不同光照、角度和背景下准确识别出水果，</a:t>
            </a:r>
            <a:endParaRPr lang="en-US" altLang="zh-CN" sz="1800" dirty="0">
              <a:latin typeface="Times New Roman" panose="02020603050405020304" pitchFamily="18" charset="0"/>
              <a:cs typeface="Times New Roman" panose="02020603050405020304" pitchFamily="18" charset="0"/>
            </a:endParaRPr>
          </a:p>
          <a:p>
            <a:pPr algn="just" defTabSz="266700">
              <a:lnSpc>
                <a:spcPct val="150000"/>
              </a:lnSpc>
              <a:spcBef>
                <a:spcPct val="0"/>
              </a:spcBef>
              <a:spcAft>
                <a:spcPct val="0"/>
              </a:spcAft>
            </a:pPr>
            <a:r>
              <a:rPr lang="zh-CN" altLang="en-US" sz="1800" dirty="0">
                <a:latin typeface="Times New Roman" panose="02020603050405020304" pitchFamily="18" charset="0"/>
                <a:cs typeface="Times New Roman" panose="02020603050405020304" pitchFamily="18" charset="0"/>
              </a:rPr>
              <a:t>                                         并进行水果品质分级。</a:t>
            </a:r>
            <a:endParaRPr lang="en-US" altLang="zh-CN" dirty="0">
              <a:latin typeface="Times New Roman" panose="02020603050405020304" pitchFamily="18" charset="0"/>
              <a:cs typeface="Times New Roman" panose="02020603050405020304" pitchFamily="18" charset="0"/>
            </a:endParaRPr>
          </a:p>
          <a:p>
            <a:pPr marL="285750" indent="-285750" algn="just" defTabSz="266700">
              <a:lnSpc>
                <a:spcPct val="150000"/>
              </a:lnSpc>
              <a:spcBef>
                <a:spcPct val="0"/>
              </a:spcBef>
              <a:spcAft>
                <a:spcPct val="0"/>
              </a:spcAft>
              <a:buFont typeface="Wingdings" panose="05000000000000000000" pitchFamily="2" charset="2"/>
              <a:buChar char="l"/>
            </a:pPr>
            <a:r>
              <a:rPr lang="zh-CN" altLang="en-US" sz="1800" b="1" dirty="0">
                <a:solidFill>
                  <a:srgbClr val="7030A0"/>
                </a:solidFill>
                <a:latin typeface="Times New Roman" panose="02020603050405020304" pitchFamily="18" charset="0"/>
                <a:cs typeface="Times New Roman" panose="02020603050405020304" pitchFamily="18" charset="0"/>
              </a:rPr>
              <a:t>基于TensorFlow的解决方案</a:t>
            </a:r>
            <a:r>
              <a:rPr lang="zh-CN" altLang="en-US" sz="1800" dirty="0">
                <a:latin typeface="Times New Roman" panose="02020603050405020304" pitchFamily="18" charset="0"/>
                <a:cs typeface="Times New Roman" panose="02020603050405020304" pitchFamily="18" charset="0"/>
              </a:rPr>
              <a:t>：构建基于VGG16模型的水果品质分级网络。</a:t>
            </a:r>
          </a:p>
          <a:p>
            <a:pPr marL="742950" lvl="1" indent="-285750" algn="just" defTabSz="266700">
              <a:lnSpc>
                <a:spcPct val="150000"/>
              </a:lnSpc>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将VGG16模型顶层的全连接层去除，保留卷积层部分作为特征提取器；</a:t>
            </a:r>
          </a:p>
          <a:p>
            <a:pPr marL="742950" lvl="1" indent="-285750" algn="just" defTabSz="266700">
              <a:lnSpc>
                <a:spcPct val="150000"/>
              </a:lnSpc>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添加三个全连接层，其中前两层使用ReLU激活函数，最后一层使用</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oftmax激活函数进行二分类；</a:t>
            </a:r>
          </a:p>
          <a:p>
            <a:pPr marL="742950" lvl="1" indent="-285750" algn="just" defTabSz="266700">
              <a:lnSpc>
                <a:spcPct val="150000"/>
              </a:lnSpc>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使用OpenCV库将分类结果“good”或“damaged”标注在图像上，直观地展示分类结果。</a:t>
            </a:r>
          </a:p>
        </p:txBody>
      </p:sp>
      <p:sp>
        <p:nvSpPr>
          <p:cNvPr id="5" name="灯片编号占位符 4">
            <a:extLst>
              <a:ext uri="{FF2B5EF4-FFF2-40B4-BE49-F238E27FC236}">
                <a16:creationId xmlns:a16="http://schemas.microsoft.com/office/drawing/2014/main" id="{D3FC6B70-D095-4C87-96EC-DB6B79A4F25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89FD47-24AB-4C37-8271-4A27D412E9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FiNTk0NDJiOGM5MjBkMzI5NjNiNTg1OTE5OTk4NDIifQ=="/>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1"/>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TotalTime>
  <Words>1213</Words>
  <Application>Microsoft Office PowerPoint</Application>
  <PresentationFormat>全屏显示(16:9)</PresentationFormat>
  <Paragraphs>101</Paragraphs>
  <Slides>22</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22</vt:i4>
      </vt:variant>
    </vt:vector>
  </HeadingPairs>
  <TitlesOfParts>
    <vt:vector size="30" baseType="lpstr">
      <vt:lpstr>宋体</vt:lpstr>
      <vt:lpstr>微软雅黑</vt:lpstr>
      <vt:lpstr>Arial</vt:lpstr>
      <vt:lpstr>Calibri</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c:creator>
  <cp:lastModifiedBy>菁菁 司</cp:lastModifiedBy>
  <cp:revision>109</cp:revision>
  <dcterms:created xsi:type="dcterms:W3CDTF">2015-04-01T02:38:00Z</dcterms:created>
  <dcterms:modified xsi:type="dcterms:W3CDTF">2024-10-22T02:53:17Z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2052-12.1.0.18240</vt:lpwstr>
  </property>
  <property fmtid="{D5CDD505-2E9C-101B-9397-08002B2CF9AE}" pid="3" name="ArticulateGUID">
    <vt:lpwstr>0943FBB2-E4AF-425D-3F31-433F3F6F3F3F</vt:lpwstr>
  </property>
  <property fmtid="{D5CDD505-2E9C-101B-9397-08002B2CF9AE}" pid="4" name="ArticulatePath">
    <vt:lpwstr>13</vt:lpwstr>
  </property>
  <property fmtid="{D5CDD505-2E9C-101B-9397-08002B2CF9AE}" pid="5" name="ICV">
    <vt:lpwstr>E424187FC38C48FBB0716454F4F1F1BF_12</vt:lpwstr>
  </property>
</Properties>
</file>