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155F-D011-4D59-9254-4AEDCBAF6E59}">
  <a:tblStyle styleId="{2E2A155F-D011-4D59-9254-4AEDCBAF6E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7843ab0d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7843ab0d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7843ab0da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7843ab0da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7843ab0d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7843ab0d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7843ab0da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7843ab0da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7843ab0da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7843ab0da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843ab0da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843ab0da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7843ab0da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7843ab0da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7843ab0da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7843ab0da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69f01f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69f01f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769f01f4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769f01f4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7843ab0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7843ab0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843ab0d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843ab0d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69f01f4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69f01f4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769f01f4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769f01f4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69f01f4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69f01f4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7843ab0d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7843ab0d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29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Analysis of Coronavirus Infections in the United States</a:t>
            </a:r>
            <a:endParaRPr sz="4400"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94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/>
              <a:t>Team Mango</a:t>
            </a:r>
            <a:endParaRPr sz="32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Franklin Geeng</a:t>
            </a:r>
            <a:endParaRPr sz="18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Yuxiang Shi</a:t>
            </a:r>
            <a:endParaRPr sz="180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Nikolai Sannikov</a:t>
            </a:r>
            <a:endParaRPr sz="1800"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025" y="2989488"/>
            <a:ext cx="1468575" cy="14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900" y="2989488"/>
            <a:ext cx="1468575" cy="14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COVID-19 Spread Patterns Determined By Socio-Economic Standing</a:t>
            </a:r>
            <a:endParaRPr sz="2400"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/>
              <a:t>If the counties are similar in their economic and social background do they have similar COVID-19 spread patterns?</a:t>
            </a:r>
            <a:endParaRPr sz="19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How to measure socio-economic standing?</a:t>
            </a:r>
            <a:endParaRPr sz="150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Unemployment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Median Household Income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Percentage of median household income of a state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To find similar counties use K-means clustering =&gt; trivial</a:t>
            </a:r>
            <a:endParaRPr sz="1500"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4442650" y="4487900"/>
            <a:ext cx="42522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NY state data used to illustrate approach</a:t>
            </a:r>
            <a:endParaRPr sz="1900" b="1"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l="50731"/>
          <a:stretch/>
        </p:blipFill>
        <p:spPr>
          <a:xfrm>
            <a:off x="5099450" y="1700625"/>
            <a:ext cx="3426575" cy="286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49100" cy="1533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Finding pattern of COVID-19 spread not so trivial: </a:t>
            </a:r>
            <a:endParaRPr sz="1500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A61C00"/>
                </a:solidFill>
              </a:rPr>
              <a:t>data is noisy</a:t>
            </a:r>
            <a:endParaRPr sz="1500" b="1">
              <a:solidFill>
                <a:srgbClr val="A61C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How to find average pattern for a cluster?</a:t>
            </a:r>
            <a:endParaRPr sz="1500"/>
          </a:p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Taking average for each day?</a:t>
            </a:r>
            <a:endParaRPr sz="1500"/>
          </a:p>
          <a:p>
            <a:pPr marL="45720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Extremely noisy =&gt; big picture is lost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COVID-19 Spread Patterns</a:t>
            </a:r>
            <a:endParaRPr sz="2400"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650" y="1512000"/>
            <a:ext cx="4170924" cy="2808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208975" y="3355850"/>
            <a:ext cx="4949100" cy="1533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</a:rPr>
              <a:t>SOLUTION</a:t>
            </a:r>
            <a:r>
              <a:rPr lang="en" sz="1500"/>
              <a:t>: Use polynomial approximation </a:t>
            </a:r>
            <a:endParaRPr sz="150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Noise is reduced, but big picture is saved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For cluster can take average of a few parameters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4853850" y="4320525"/>
            <a:ext cx="42522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NY state data used to illustrate approach</a:t>
            </a:r>
            <a:endParaRPr sz="19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Making polynomial approximation</a:t>
            </a:r>
            <a:endParaRPr sz="2400"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399750" y="1017725"/>
            <a:ext cx="4949100" cy="396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</a:rPr>
              <a:t>SOLUTION</a:t>
            </a:r>
            <a:r>
              <a:rPr lang="en" sz="1500"/>
              <a:t>: Use polynomial approximation </a:t>
            </a:r>
            <a:endParaRPr sz="1500"/>
          </a:p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Noise is reduced, but big picture is saved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For cluster can take average of a few parameters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Need to find balance: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	Complex enough to reflect major trends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	Simpler is better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Polynomial of a degree 3 looks good enough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Just 4 parameters [w0, w1, w2, w3]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	f(x) = w3*x^3+ w2*x^2 + w1*x + w0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	x - day number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	f(x) - number of new cases</a:t>
            </a:r>
            <a:endParaRPr sz="1500"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000" y="986700"/>
            <a:ext cx="3490350" cy="188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700" y="2867422"/>
            <a:ext cx="3490351" cy="189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Pool of polynomial approximations</a:t>
            </a:r>
            <a:endParaRPr sz="2400"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399750" y="1017725"/>
            <a:ext cx="4949100" cy="396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spcBef>
                <a:spcPts val="800"/>
              </a:spcBef>
              <a:spcAft>
                <a:spcPts val="0"/>
              </a:spcAft>
              <a:buSzPts val="1500"/>
              <a:buChar char="+"/>
            </a:pPr>
            <a:r>
              <a:rPr lang="en" sz="1500"/>
              <a:t>Noise is reduced, but big picture is saved</a:t>
            </a:r>
            <a:endParaRPr sz="1500"/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982" y="1943450"/>
            <a:ext cx="3639242" cy="244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50" y="1943450"/>
            <a:ext cx="3631126" cy="244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/>
          <p:nvPr/>
        </p:nvSpPr>
        <p:spPr>
          <a:xfrm>
            <a:off x="4214575" y="2878475"/>
            <a:ext cx="755100" cy="4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2683200" y="4501400"/>
            <a:ext cx="42522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NY state data used to illustrate approach</a:t>
            </a:r>
            <a:endParaRPr sz="19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 to cluster</a:t>
            </a:r>
            <a:endParaRPr sz="2400"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1"/>
          </p:nvPr>
        </p:nvSpPr>
        <p:spPr>
          <a:xfrm>
            <a:off x="452550" y="1274525"/>
            <a:ext cx="2035800" cy="1246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Counties from different clusters seem to have different spread patterns</a:t>
            </a:r>
            <a:endParaRPr sz="1500"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029" y="1848485"/>
            <a:ext cx="6324544" cy="308336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/>
          <p:nvPr/>
        </p:nvSpPr>
        <p:spPr>
          <a:xfrm>
            <a:off x="5979463" y="1971474"/>
            <a:ext cx="1125000" cy="1320600"/>
          </a:xfrm>
          <a:prstGeom prst="ellipse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6168491" y="3973044"/>
            <a:ext cx="2591100" cy="783300"/>
          </a:xfrm>
          <a:prstGeom prst="ellipse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7382719" y="2379109"/>
            <a:ext cx="34839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Rich counties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7664613" y="3587214"/>
            <a:ext cx="34839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Poor counties</a:t>
            </a:r>
            <a:endParaRPr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3775275" y="4690150"/>
            <a:ext cx="42522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NY state data used to illustrate approach</a:t>
            </a:r>
            <a:endParaRPr sz="15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Cluster-based Average Models</a:t>
            </a:r>
            <a:endParaRPr sz="2400"/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1"/>
          </p:nvPr>
        </p:nvSpPr>
        <p:spPr>
          <a:xfrm>
            <a:off x="452550" y="1274525"/>
            <a:ext cx="5352900" cy="362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Counties from different clusters have different spread patterns</a:t>
            </a: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800"/>
              </a:spcBef>
              <a:spcAft>
                <a:spcPts val="0"/>
              </a:spcAft>
              <a:buSzPts val="1300"/>
              <a:buChar char="+"/>
            </a:pPr>
            <a:r>
              <a:rPr lang="en" sz="1300"/>
              <a:t>For cluster can take average of just 4 polynomial parameters</a:t>
            </a: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If there was no difference =&gt; socio-economic standing does not really matter</a:t>
            </a: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	But the models are quite different</a:t>
            </a: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/>
              <a:t>Explosive growth for rich counties</a:t>
            </a: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990000"/>
                </a:solidFill>
              </a:rPr>
              <a:t>But do the average models still reflect the real data?</a:t>
            </a:r>
            <a:endParaRPr sz="1300" b="1">
              <a:solidFill>
                <a:srgbClr val="990000"/>
              </a:solidFill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900" y="644325"/>
            <a:ext cx="3205475" cy="21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Cluster-based Average Models</a:t>
            </a:r>
            <a:endParaRPr sz="2400"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452550" y="1274525"/>
            <a:ext cx="5541600" cy="351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990000"/>
                </a:solidFill>
              </a:rPr>
              <a:t>But do the average models still reflect the real data?</a:t>
            </a:r>
            <a:endParaRPr sz="1300"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990000"/>
                </a:solidFill>
              </a:rPr>
              <a:t>Are these models applicable to counties we have never seen before?</a:t>
            </a:r>
            <a:endParaRPr sz="1300" b="1">
              <a:solidFill>
                <a:srgbClr val="99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	Exclude some counties from computing average models</a:t>
            </a:r>
            <a:br>
              <a:rPr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	Compare the model of a corresponding cluster to the real recorded data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36374"/>
            <a:ext cx="3693899" cy="20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175" y="2536375"/>
            <a:ext cx="3693899" cy="202315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661975" y="4597475"/>
            <a:ext cx="63840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Looks reasonable enough =&gt; averaged models work for counties we have never seen yet, but saw many similar ones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Now, for the whole country</a:t>
            </a:r>
            <a:endParaRPr sz="2400"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1"/>
          </p:nvPr>
        </p:nvSpPr>
        <p:spPr>
          <a:xfrm>
            <a:off x="452550" y="1274525"/>
            <a:ext cx="2784600" cy="3518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More counties =&gt; more clusters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	Now k=5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4079750" y="3699950"/>
            <a:ext cx="4098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Different economic groups have different patterns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Rich counties suffer more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Therefore, socio-economic factors are important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550" y="1702675"/>
            <a:ext cx="2845050" cy="199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 rotWithShape="1">
          <a:blip r:embed="rId4">
            <a:alphaModFix/>
          </a:blip>
          <a:srcRect r="33941"/>
          <a:stretch/>
        </p:blipFill>
        <p:spPr>
          <a:xfrm>
            <a:off x="311700" y="1968400"/>
            <a:ext cx="2743399" cy="275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4457775" y="1089875"/>
            <a:ext cx="3201600" cy="492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Clusters have different average patterns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3547200" y="2251550"/>
            <a:ext cx="755100" cy="4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</a:pPr>
            <a:r>
              <a:rPr lang="en" dirty="0"/>
              <a:t>Data that was used</a:t>
            </a:r>
            <a:endParaRPr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dirty="0"/>
              <a:t>Measure how dangerous each county is via mobility data</a:t>
            </a:r>
            <a:endParaRPr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dirty="0"/>
              <a:t>Mobility patterns </a:t>
            </a:r>
            <a:r>
              <a:rPr lang="en-US"/>
              <a:t>during </a:t>
            </a:r>
            <a:r>
              <a:rPr lang="en"/>
              <a:t>the </a:t>
            </a:r>
            <a:r>
              <a:rPr lang="en" dirty="0"/>
              <a:t>nationwide shutdown</a:t>
            </a:r>
            <a:endParaRPr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dirty="0"/>
              <a:t>Correlation between reduction in mobility and reduction in infection rate</a:t>
            </a:r>
            <a:endParaRPr dirty="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dirty="0"/>
              <a:t>Predictive model for number of infections as a function of mobility, income, and unemployment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Was Used</a:t>
            </a:r>
            <a:endParaRPr/>
          </a:p>
        </p:txBody>
      </p:sp>
      <p:graphicFrame>
        <p:nvGraphicFramePr>
          <p:cNvPr id="103" name="Google Shape;103;p16"/>
          <p:cNvGraphicFramePr/>
          <p:nvPr/>
        </p:nvGraphicFramePr>
        <p:xfrm>
          <a:off x="432238" y="1218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{2E2A155F-D011-4D59-9254-4AEDCBAF6E59}</a:tableStyleId>
              </a:tblPr>
              <a:tblGrid>
                <a:gridCol w="115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Name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Dataset source/creator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Link to Dataset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Country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Temporal range - Start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Temporal range - End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Spatial Resolution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us-counties-4-26.csv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York Times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https://github.com/nytimes/covid-19-data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United States of America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1/21/2020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4/25/2020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county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DL-us-mobility-daterow-4-23.csv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Descartes Labs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https://github.com/descarteslabs/DL-COVID-19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United States of America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3/1/2020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4/23/2020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county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DL-us-m50_index-4-23.csv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Descartes Labs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https://github.com/descarteslabs/DL-COVID-19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United States of America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3/1/2020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4/23/2020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county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Unemployment.csv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 Census Bureau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https://www.ers.usda.gov/webdocs/DataFiles/48747/Unemployment.xls?v=2564.4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United States of America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2007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2018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county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491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 relationship between accumulative travel distance and confirmed cases</a:t>
            </a:r>
            <a:endParaRPr sz="270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Method: sum up the travel distance people made according to the county and then divide it by the number of confirmed cases, thus we got a constant P for every county.</a:t>
            </a: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     2554.0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mean        50.71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std        248.07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          0.002478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25%          2.11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50%         10.78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75%         41.61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      11057.74</a:t>
            </a:r>
            <a:endParaRPr sz="10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425" y="1686925"/>
            <a:ext cx="4888900" cy="32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261175"/>
            <a:ext cx="8520600" cy="321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How is the constant P changes in Los Angeles</a:t>
            </a:r>
            <a:endParaRPr sz="270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773525"/>
            <a:ext cx="8520600" cy="3795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Why is that even if people travel less than before, the constant P still becomes smaller?</a:t>
            </a:r>
            <a:endParaRPr sz="14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Lack of mobility data from 1/26 to 3/1</a:t>
            </a:r>
            <a:endParaRPr sz="14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00" y="1814142"/>
            <a:ext cx="4079150" cy="285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1814150"/>
            <a:ext cx="4010857" cy="285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/>
          <p:nvPr/>
        </p:nvCxnSpPr>
        <p:spPr>
          <a:xfrm rot="10800000">
            <a:off x="1094975" y="2109600"/>
            <a:ext cx="1195500" cy="4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8"/>
          <p:cNvCxnSpPr/>
          <p:nvPr/>
        </p:nvCxnSpPr>
        <p:spPr>
          <a:xfrm rot="10800000" flipH="1">
            <a:off x="3365375" y="2149925"/>
            <a:ext cx="1758000" cy="46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8"/>
          <p:cNvSpPr txBox="1"/>
          <p:nvPr/>
        </p:nvSpPr>
        <p:spPr>
          <a:xfrm>
            <a:off x="1426500" y="2611925"/>
            <a:ext cx="2713500" cy="10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Temporary growing travel distance cause the temporary growing P when the number of confirmed cases is still small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00" y="156003"/>
            <a:ext cx="8520600" cy="796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Mobility patterns </a:t>
            </a:r>
            <a:r>
              <a:rPr lang="en-US" dirty="0"/>
              <a:t>during nationwide shutdown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83774" y="1028863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Method: K-Means Clustering of daily m50_index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using sklearn.cluster.KMeans</a:t>
            </a:r>
            <a:endParaRPr dirty="0"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l="11603" t="12753" r="43666" b="70267"/>
          <a:stretch/>
        </p:blipFill>
        <p:spPr>
          <a:xfrm>
            <a:off x="243850" y="3286175"/>
            <a:ext cx="3965477" cy="1692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9"/>
          <p:cNvCxnSpPr/>
          <p:nvPr/>
        </p:nvCxnSpPr>
        <p:spPr>
          <a:xfrm flipH="1">
            <a:off x="1836738" y="2571750"/>
            <a:ext cx="779700" cy="6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19"/>
          <p:cNvSpPr txBox="1"/>
          <p:nvPr/>
        </p:nvSpPr>
        <p:spPr>
          <a:xfrm>
            <a:off x="2667413" y="1841925"/>
            <a:ext cx="2223300" cy="1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Time series represented as row of daily m50_index. Each daily m50_index is a feature.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l="23694" t="13816" r="39200" b="61811"/>
          <a:stretch/>
        </p:blipFill>
        <p:spPr>
          <a:xfrm>
            <a:off x="4941675" y="1978084"/>
            <a:ext cx="4062699" cy="3000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5619625" y="1510050"/>
            <a:ext cx="33123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Some identified clusters,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nclusters parameter = 1000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63900" y="103975"/>
            <a:ext cx="9016200" cy="796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 wise man on Stack Overflow once said: ‘...write a function for any piece of code you run more than once…’: implemented reusable functions and class for visualization</a:t>
            </a:r>
            <a:endParaRPr sz="2300"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27712" y="1557032"/>
            <a:ext cx="3793375" cy="3454561"/>
            <a:chOff x="2013987" y="739475"/>
            <a:chExt cx="3793375" cy="4272275"/>
          </a:xfrm>
        </p:grpSpPr>
        <p:pic>
          <p:nvPicPr>
            <p:cNvPr id="139" name="Google Shape;139;p20"/>
            <p:cNvPicPr preferRelativeResize="0"/>
            <p:nvPr/>
          </p:nvPicPr>
          <p:blipFill rotWithShape="1">
            <a:blip r:embed="rId3">
              <a:alphaModFix/>
            </a:blip>
            <a:srcRect l="26019" t="17212" r="38268" b="57262"/>
            <a:stretch/>
          </p:blipFill>
          <p:spPr>
            <a:xfrm>
              <a:off x="2013987" y="739475"/>
              <a:ext cx="3793375" cy="42722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0" name="Google Shape;140;p20"/>
            <p:cNvCxnSpPr/>
            <p:nvPr/>
          </p:nvCxnSpPr>
          <p:spPr>
            <a:xfrm flipH="1">
              <a:off x="4026750" y="1994397"/>
              <a:ext cx="210900" cy="54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1" name="Google Shape;141;p20"/>
            <p:cNvSpPr txBox="1"/>
            <p:nvPr/>
          </p:nvSpPr>
          <p:spPr>
            <a:xfrm>
              <a:off x="2981575" y="1578690"/>
              <a:ext cx="2578500" cy="46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Very little reduction in mobility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33225" y="990200"/>
            <a:ext cx="4416600" cy="1115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Actually use clustering to identify outliers (classes with only one member)</a:t>
            </a:r>
            <a:endParaRPr sz="1800"/>
          </a:p>
        </p:txBody>
      </p:sp>
      <p:grpSp>
        <p:nvGrpSpPr>
          <p:cNvPr id="143" name="Google Shape;143;p20"/>
          <p:cNvGrpSpPr/>
          <p:nvPr/>
        </p:nvGrpSpPr>
        <p:grpSpPr>
          <a:xfrm>
            <a:off x="4192841" y="900468"/>
            <a:ext cx="4878511" cy="4243040"/>
            <a:chOff x="5106388" y="2365250"/>
            <a:chExt cx="3426161" cy="2779223"/>
          </a:xfrm>
        </p:grpSpPr>
        <p:pic>
          <p:nvPicPr>
            <p:cNvPr id="144" name="Google Shape;144;p20"/>
            <p:cNvPicPr preferRelativeResize="0"/>
            <p:nvPr/>
          </p:nvPicPr>
          <p:blipFill rotWithShape="1">
            <a:blip r:embed="rId4">
              <a:alphaModFix/>
            </a:blip>
            <a:srcRect l="25788" t="13354" r="39766" b="61794"/>
            <a:stretch/>
          </p:blipFill>
          <p:spPr>
            <a:xfrm>
              <a:off x="5106388" y="2365250"/>
              <a:ext cx="3426161" cy="277922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20"/>
            <p:cNvCxnSpPr/>
            <p:nvPr/>
          </p:nvCxnSpPr>
          <p:spPr>
            <a:xfrm flipH="1">
              <a:off x="6283439" y="3428020"/>
              <a:ext cx="384300" cy="20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46;p20"/>
            <p:cNvCxnSpPr/>
            <p:nvPr/>
          </p:nvCxnSpPr>
          <p:spPr>
            <a:xfrm flipH="1">
              <a:off x="5918053" y="2949832"/>
              <a:ext cx="819600" cy="41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7" name="Google Shape;147;p20"/>
          <p:cNvSpPr txBox="1"/>
          <p:nvPr/>
        </p:nvSpPr>
        <p:spPr>
          <a:xfrm>
            <a:off x="6449375" y="1324750"/>
            <a:ext cx="1841700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Either significant increase in mobility prior to lockdown or a monthly pattern in mobility not accounted for by normalization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144300" y="97050"/>
            <a:ext cx="2794344" cy="1726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Correlation Between Mobility and Infection Rate</a:t>
            </a:r>
            <a:endParaRPr sz="3200"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144300" y="1891375"/>
            <a:ext cx="2737800" cy="2970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-Interested in whether infection rate decreases when mobility decreases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-Second derivative of infection counts is change in infection rate 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(negative means number of new cases is decreasing)</a:t>
            </a:r>
            <a:endParaRPr sz="20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975" y="399200"/>
            <a:ext cx="5943825" cy="44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l="26031" t="14857" r="39548" b="61090"/>
          <a:stretch/>
        </p:blipFill>
        <p:spPr>
          <a:xfrm>
            <a:off x="4688150" y="1695125"/>
            <a:ext cx="4238249" cy="33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l="23506" t="14473" r="39393" b="59786"/>
          <a:stretch/>
        </p:blipFill>
        <p:spPr>
          <a:xfrm>
            <a:off x="0" y="1576800"/>
            <a:ext cx="4571999" cy="356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2"/>
          <p:cNvCxnSpPr/>
          <p:nvPr/>
        </p:nvCxnSpPr>
        <p:spPr>
          <a:xfrm flipH="1">
            <a:off x="1582075" y="2269325"/>
            <a:ext cx="6987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2"/>
          <p:cNvSpPr txBox="1"/>
          <p:nvPr/>
        </p:nvSpPr>
        <p:spPr>
          <a:xfrm>
            <a:off x="1936250" y="3584850"/>
            <a:ext cx="24390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Many negative average changes in infection rate, some very large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2"/>
          <p:cNvCxnSpPr>
            <a:stCxn id="163" idx="1"/>
          </p:cNvCxnSpPr>
          <p:nvPr/>
        </p:nvCxnSpPr>
        <p:spPr>
          <a:xfrm flipH="1">
            <a:off x="794450" y="4016250"/>
            <a:ext cx="1141800" cy="5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2"/>
          <p:cNvCxnSpPr/>
          <p:nvPr/>
        </p:nvCxnSpPr>
        <p:spPr>
          <a:xfrm rot="10800000">
            <a:off x="1206050" y="3271313"/>
            <a:ext cx="730200" cy="5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6" name="Google Shape;166;p22"/>
          <p:cNvSpPr txBox="1"/>
          <p:nvPr/>
        </p:nvSpPr>
        <p:spPr>
          <a:xfrm>
            <a:off x="2280775" y="2043325"/>
            <a:ext cx="2439000" cy="8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Still some accelerating outbreaks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2"/>
          <p:cNvCxnSpPr>
            <a:stCxn id="166" idx="1"/>
          </p:cNvCxnSpPr>
          <p:nvPr/>
        </p:nvCxnSpPr>
        <p:spPr>
          <a:xfrm flipH="1">
            <a:off x="1492375" y="2474725"/>
            <a:ext cx="788400" cy="14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22"/>
          <p:cNvSpPr txBox="1"/>
          <p:nvPr/>
        </p:nvSpPr>
        <p:spPr>
          <a:xfrm>
            <a:off x="5725950" y="1128275"/>
            <a:ext cx="30690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One the whole, outbreaks are decelerating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410DAC-00A7-4F41-8CA9-ACAAE2DD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7589833" cy="572700"/>
          </a:xfrm>
        </p:spPr>
        <p:txBody>
          <a:bodyPr/>
          <a:lstStyle/>
          <a:p>
            <a:r>
              <a:rPr lang="en-US" dirty="0"/>
              <a:t>Reduction in infection rates following reduction in mobility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918</Words>
  <Application>Microsoft Office PowerPoint</Application>
  <PresentationFormat>On-screen Show (16:9)</PresentationFormat>
  <Paragraphs>145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Analysis of Coronavirus Infections in the United States</vt:lpstr>
      <vt:lpstr>Overview</vt:lpstr>
      <vt:lpstr>Data that Was Used</vt:lpstr>
      <vt:lpstr>The relationship between accumulative travel distance and confirmed cases</vt:lpstr>
      <vt:lpstr>How is the constant P changes in Los Angeles</vt:lpstr>
      <vt:lpstr>Mobility patterns during nationwide shutdown</vt:lpstr>
      <vt:lpstr>A wise man on Stack Overflow once said: ‘...write a function for any piece of code you run more than once…’: implemented reusable functions and class for visualization</vt:lpstr>
      <vt:lpstr>Correlation Between Mobility and Infection Rate</vt:lpstr>
      <vt:lpstr>Reduction in infection rates following reduction in mobility</vt:lpstr>
      <vt:lpstr>COVID-19 Spread Patterns Determined By Socio-Economic Standing</vt:lpstr>
      <vt:lpstr>COVID-19 Spread Patterns</vt:lpstr>
      <vt:lpstr>Making polynomial approximation</vt:lpstr>
      <vt:lpstr>Pool of polynomial approximations</vt:lpstr>
      <vt:lpstr>Time to cluster</vt:lpstr>
      <vt:lpstr>Cluster-based Average Models</vt:lpstr>
      <vt:lpstr>Cluster-based Average Models</vt:lpstr>
      <vt:lpstr>Now, for the whole country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Coronavirus Infections in the United States</dc:title>
  <dc:creator>Franklin</dc:creator>
  <cp:lastModifiedBy>Franklin Geeng</cp:lastModifiedBy>
  <cp:revision>4</cp:revision>
  <dcterms:modified xsi:type="dcterms:W3CDTF">2020-05-10T04:12:34Z</dcterms:modified>
</cp:coreProperties>
</file>