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3"/>
  </p:sldMasterIdLst>
  <p:notesMasterIdLst>
    <p:notesMasterId r:id="rId5"/>
  </p:notesMasterIdLst>
  <p:sldIdLst>
    <p:sldId id="7887" r:id="rId4"/>
    <p:sldId id="2258" r:id="rId6"/>
    <p:sldId id="2259" r:id="rId7"/>
    <p:sldId id="2543" r:id="rId8"/>
    <p:sldId id="2545" r:id="rId9"/>
    <p:sldId id="2546" r:id="rId10"/>
    <p:sldId id="2552" r:id="rId11"/>
    <p:sldId id="2544" r:id="rId12"/>
    <p:sldId id="2553" r:id="rId13"/>
    <p:sldId id="2542" r:id="rId14"/>
    <p:sldId id="2547" r:id="rId15"/>
    <p:sldId id="2554" r:id="rId16"/>
    <p:sldId id="2549" r:id="rId17"/>
  </p:sldIdLst>
  <p:sldSz cx="12192000" cy="6858000"/>
  <p:notesSz cx="7099300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C505D193-7E5D-44E2-9BA1-E640E0BC06BA}">
          <p14:sldIdLst>
            <p14:sldId id="7887"/>
          </p14:sldIdLst>
        </p14:section>
        <p14:section name="1.1 什么是编译程序" id="{60BEEEEF-E487-462B-8CE5-642B54B1A257}">
          <p14:sldIdLst>
            <p14:sldId id="2258"/>
            <p14:sldId id="2259"/>
            <p14:sldId id="2543"/>
            <p14:sldId id="2545"/>
            <p14:sldId id="2546"/>
            <p14:sldId id="2552"/>
            <p14:sldId id="2544"/>
            <p14:sldId id="2553"/>
            <p14:sldId id="2542"/>
            <p14:sldId id="2547"/>
            <p14:sldId id="2554"/>
            <p14:sldId id="2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C7E"/>
    <a:srgbClr val="19968B"/>
    <a:srgbClr val="21C9B9"/>
    <a:srgbClr val="3B78FF"/>
    <a:srgbClr val="0C0C0C"/>
    <a:srgbClr val="3B6892"/>
    <a:srgbClr val="0000FF"/>
    <a:srgbClr val="000000"/>
    <a:srgbClr val="3333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0" autoAdjust="0"/>
    <p:restoredTop sz="95961" autoAdjust="0"/>
  </p:normalViewPr>
  <p:slideViewPr>
    <p:cSldViewPr snapToGrid="0" showGuides="1">
      <p:cViewPr varScale="1">
        <p:scale>
          <a:sx n="62" d="100"/>
          <a:sy n="62" d="100"/>
        </p:scale>
        <p:origin x="456" y="28"/>
      </p:cViewPr>
      <p:guideLst>
        <p:guide orient="horz" pos="3430"/>
        <p:guide pos="3840"/>
        <p:guide pos="416"/>
        <p:guide orient="horz" pos="958"/>
        <p:guide orient="horz" pos="731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DD9FAD-0514-4934-AF60-548DC807C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110F8FE-5AB9-4B43-AF23-42F879C707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1182D"/>
              </a:clrFrom>
              <a:clrTo>
                <a:srgbClr val="0118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50499"/>
          <a:stretch>
            <a:fillRect/>
          </a:stretch>
        </p:blipFill>
        <p:spPr>
          <a:xfrm>
            <a:off x="6561" y="3618316"/>
            <a:ext cx="12192000" cy="34013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6561" y="3239684"/>
            <a:ext cx="12192000" cy="345279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62270"/>
            <a:ext cx="11031078" cy="553138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400">
                <a:solidFill>
                  <a:srgbClr val="18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1182D"/>
              </a:clrFrom>
              <a:clrTo>
                <a:srgbClr val="0118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50499"/>
          <a:stretch>
            <a:fillRect/>
          </a:stretch>
        </p:blipFill>
        <p:spPr>
          <a:xfrm>
            <a:off x="6561" y="3618316"/>
            <a:ext cx="12192000" cy="340136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6561" y="3239684"/>
            <a:ext cx="12192000" cy="345279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62270"/>
            <a:ext cx="11031078" cy="553138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400">
                <a:solidFill>
                  <a:srgbClr val="18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10585" y="364350"/>
            <a:ext cx="1554844" cy="353947"/>
          </a:xfrm>
          <a:prstGeom prst="rect">
            <a:avLst/>
          </a:prstGeom>
        </p:spPr>
      </p:pic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2B4F-B315-4AEE-AD0A-906BD70E9D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B19D7-F1A2-43C4-8C0D-05B8FB51EA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213" y="84409"/>
            <a:ext cx="1323996" cy="10058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84" y="3938811"/>
            <a:ext cx="12206827" cy="292026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83578" y="1639222"/>
            <a:ext cx="9924835" cy="116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4000"/>
              </a:lnSpc>
            </a:pPr>
            <a:r>
              <a:rPr kumimoji="1" lang="en-US" altLang="zh-CN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《</a:t>
            </a:r>
            <a:r>
              <a:rPr kumimoji="1" lang="zh-CN" altLang="en-US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编译原理</a:t>
            </a:r>
            <a:r>
              <a:rPr kumimoji="1" lang="en-US" altLang="zh-CN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》</a:t>
            </a:r>
            <a:r>
              <a:rPr kumimoji="1" lang="zh-CN" altLang="en-US" sz="6600" dirty="0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复习提纲</a:t>
            </a:r>
            <a:endParaRPr kumimoji="1" lang="zh-CN" altLang="en-US" sz="6600" i="0" u="none" strike="noStrike" kern="1200" cap="none" spc="0" normalizeH="0" baseline="0" noProof="0" dirty="0">
              <a:ln>
                <a:noFill/>
              </a:ln>
              <a:solidFill>
                <a:srgbClr val="244B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" y="153827"/>
            <a:ext cx="3541853" cy="806294"/>
          </a:xfrm>
          <a:prstGeom prst="rect">
            <a:avLst/>
          </a:prstGeom>
        </p:spPr>
      </p:pic>
      <p:pic>
        <p:nvPicPr>
          <p:cNvPr id="20" name="图片 19" descr="图形用户界面, 应用程序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8110"/>
            <a:ext cx="121920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6-L</a:t>
            </a:r>
            <a:r>
              <a:rPr lang="zh-CN" altLang="en-US" dirty="0"/>
              <a:t>翻译模式与中间代码生成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</a:t>
            </a:r>
            <a:r>
              <a:rPr lang="zh-CN" altLang="en-US" sz="3200" dirty="0"/>
              <a:t>翻译模式与</a:t>
            </a:r>
            <a:r>
              <a:rPr lang="en-US" altLang="zh-CN" sz="3200" dirty="0"/>
              <a:t>L</a:t>
            </a:r>
            <a:r>
              <a:rPr lang="zh-CN" altLang="en-US" sz="3200" dirty="0"/>
              <a:t>翻译模式的识别</a:t>
            </a:r>
            <a:endParaRPr lang="en-US" altLang="zh-CN" sz="3200" dirty="0"/>
          </a:p>
          <a:p>
            <a:r>
              <a:rPr lang="zh-CN" altLang="en-US" sz="3200" dirty="0"/>
              <a:t>综合属性与继承属性</a:t>
            </a:r>
            <a:endParaRPr lang="en-US" altLang="zh-CN" sz="3200" dirty="0"/>
          </a:p>
          <a:p>
            <a:r>
              <a:rPr lang="zh-CN" altLang="en-US" sz="3200" dirty="0"/>
              <a:t>语法分析树和抽象语法树的构造</a:t>
            </a:r>
            <a:endParaRPr lang="en-US" altLang="zh-CN" sz="3200" dirty="0"/>
          </a:p>
          <a:p>
            <a:r>
              <a:rPr lang="zh-CN" altLang="en-US" sz="3200" dirty="0"/>
              <a:t>语法制导的</a:t>
            </a:r>
            <a:r>
              <a:rPr lang="en-US" altLang="zh-CN" sz="3200" dirty="0"/>
              <a:t>L-</a:t>
            </a:r>
            <a:r>
              <a:rPr lang="zh-CN" altLang="en-US" sz="3200" dirty="0"/>
              <a:t>翻译模式实现中间代码生成</a:t>
            </a:r>
            <a:endParaRPr lang="en-US" altLang="zh-CN" sz="3200" dirty="0"/>
          </a:p>
          <a:p>
            <a:pPr lvl="1"/>
            <a:r>
              <a:rPr lang="zh-CN" altLang="en-US" sz="2600" dirty="0"/>
              <a:t>注：一个只有算述和逻辑表达式</a:t>
            </a:r>
            <a:r>
              <a:rPr lang="en-US" altLang="zh-CN" sz="2600" dirty="0"/>
              <a:t>/</a:t>
            </a:r>
            <a:r>
              <a:rPr lang="zh-CN" altLang="en-US" sz="2600" dirty="0"/>
              <a:t>赋值语句</a:t>
            </a:r>
            <a:r>
              <a:rPr lang="en-US" altLang="zh-CN" sz="2600" dirty="0"/>
              <a:t>/if/while</a:t>
            </a:r>
            <a:r>
              <a:rPr lang="zh-CN" altLang="en-US" sz="2600" dirty="0"/>
              <a:t>语句以及由以上语句构成的复合语句，只有</a:t>
            </a:r>
            <a:r>
              <a:rPr lang="en-US" altLang="zh-CN" sz="2600" dirty="0"/>
              <a:t>int</a:t>
            </a:r>
            <a:r>
              <a:rPr lang="zh-CN" altLang="en-US" sz="2600" dirty="0"/>
              <a:t>类型的小型语言系统。给定</a:t>
            </a:r>
            <a:r>
              <a:rPr lang="en-US" altLang="zh-CN" sz="2600" dirty="0"/>
              <a:t>/</a:t>
            </a:r>
            <a:r>
              <a:rPr lang="zh-CN" altLang="en-US" sz="2600" dirty="0"/>
              <a:t>设计翻译模式，能根据文法和翻译模式生成中间代码片断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7-</a:t>
            </a:r>
            <a:r>
              <a:rPr lang="zh-CN" altLang="en-US" dirty="0"/>
              <a:t>运行时存储组组织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运行时存储空间布局 </a:t>
            </a:r>
            <a:endParaRPr lang="en-US" altLang="zh-CN" sz="3200" dirty="0"/>
          </a:p>
          <a:p>
            <a:r>
              <a:rPr lang="zh-CN" altLang="en-US" sz="3200" dirty="0"/>
              <a:t>栈帧</a:t>
            </a:r>
            <a:r>
              <a:rPr lang="en-US" altLang="zh-CN" sz="3200" dirty="0"/>
              <a:t>(</a:t>
            </a:r>
            <a:r>
              <a:rPr lang="zh-CN" altLang="en-US" sz="3200" dirty="0"/>
              <a:t>活动记录</a:t>
            </a:r>
            <a:r>
              <a:rPr lang="en-US" altLang="zh-CN" sz="3200" dirty="0"/>
              <a:t>)</a:t>
            </a:r>
            <a:r>
              <a:rPr lang="zh-CN" altLang="en-US" sz="3200" dirty="0"/>
              <a:t>的布局</a:t>
            </a:r>
            <a:endParaRPr lang="en-US" altLang="zh-CN" sz="3200" dirty="0"/>
          </a:p>
          <a:p>
            <a:r>
              <a:rPr lang="zh-CN" altLang="en-US" sz="3200" dirty="0"/>
              <a:t>函数调用与参数传递，传值与传址的区别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</a:t>
            </a:r>
            <a:r>
              <a:rPr lang="zh-CN" altLang="en-US" dirty="0"/>
              <a:t>填写</a:t>
            </a:r>
            <a:r>
              <a:rPr lang="en-US" altLang="zh-CN" dirty="0"/>
              <a:t>C</a:t>
            </a:r>
            <a:r>
              <a:rPr lang="zh-CN" altLang="en-US" dirty="0"/>
              <a:t>语言程序的栈帧布局（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,x86,clang,-o0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1390" y="1585410"/>
            <a:ext cx="3644340" cy="4957143"/>
          </a:xfrm>
          <a:prstGeom prst="rect">
            <a:avLst/>
          </a:prstGeom>
        </p:spPr>
      </p:pic>
      <p:graphicFrame>
        <p:nvGraphicFramePr>
          <p:cNvPr id="7" name="表格 9"/>
          <p:cNvGraphicFramePr/>
          <p:nvPr/>
        </p:nvGraphicFramePr>
        <p:xfrm>
          <a:off x="100359" y="852953"/>
          <a:ext cx="6265935" cy="59758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2700000" algn="ctr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570947"/>
                <a:gridCol w="1450190"/>
                <a:gridCol w="1622399"/>
                <a:gridCol w="1622399"/>
              </a:tblGrid>
              <a:tr h="4123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346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0x0804c024</a:t>
                      </a:r>
                      <a:endParaRPr lang="en-US" altLang="zh-CN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swap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的栈帧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0x0804c01c</a:t>
                      </a:r>
                      <a:endParaRPr lang="en-US" altLang="zh-CN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r>
                        <a:rPr lang="zh-CN" altLang="en-US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的地址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0x080491e5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0xffffd228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ebp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静态数据区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a[2]</a:t>
                      </a:r>
                      <a:endParaRPr lang="en-US" altLang="zh-CN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0x804c020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a[1]</a:t>
                      </a:r>
                      <a:endParaRPr lang="en-US" altLang="zh-CN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0x804c01c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a[0]</a:t>
                      </a:r>
                      <a:endParaRPr lang="en-US" altLang="zh-CN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0x804c018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变量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代码区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6590371" y="942764"/>
            <a:ext cx="0" cy="23346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603569" y="4107093"/>
            <a:ext cx="0" cy="3210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90884" y="2852596"/>
            <a:ext cx="28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观察点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0" idx="1"/>
          </p:cNvCxnSpPr>
          <p:nvPr/>
        </p:nvCxnSpPr>
        <p:spPr>
          <a:xfrm flipH="1">
            <a:off x="8474927" y="3314261"/>
            <a:ext cx="2915957" cy="540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8-</a:t>
            </a:r>
            <a:r>
              <a:rPr lang="zh-CN" altLang="en-US" dirty="0"/>
              <a:t>代码优化</a:t>
            </a:r>
            <a:r>
              <a:rPr lang="en-US" altLang="zh-CN" dirty="0"/>
              <a:t>(</a:t>
            </a:r>
            <a:r>
              <a:rPr lang="zh-CN" altLang="en-US" dirty="0"/>
              <a:t>中间代码优化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200" dirty="0"/>
              <a:t>基本块的划分和控制流图</a:t>
            </a:r>
            <a:endParaRPr lang="en-US" altLang="zh-CN" sz="3200" dirty="0"/>
          </a:p>
          <a:p>
            <a:r>
              <a:rPr lang="zh-CN" altLang="en-US" sz="3200" dirty="0"/>
              <a:t>必经集点集，回边，自然循环的识别</a:t>
            </a:r>
            <a:endParaRPr lang="en-US" altLang="zh-CN" sz="3200" dirty="0"/>
          </a:p>
          <a:p>
            <a:r>
              <a:rPr lang="zh-CN" altLang="en-US" sz="3200" dirty="0"/>
              <a:t>数据流分析：到达定值分析，活跃变量分析，</a:t>
            </a:r>
            <a:r>
              <a:rPr lang="en-US" altLang="zh-CN" sz="3200" dirty="0"/>
              <a:t>UD</a:t>
            </a:r>
            <a:r>
              <a:rPr lang="zh-CN" altLang="en-US" sz="3200" dirty="0"/>
              <a:t>链与</a:t>
            </a:r>
            <a:r>
              <a:rPr lang="en-US" altLang="zh-CN" sz="3200" dirty="0"/>
              <a:t>DU</a:t>
            </a:r>
            <a:r>
              <a:rPr lang="zh-CN" altLang="en-US" sz="3200" dirty="0"/>
              <a:t>链</a:t>
            </a:r>
            <a:endParaRPr lang="en-US" altLang="zh-CN" sz="3200" dirty="0"/>
          </a:p>
          <a:p>
            <a:r>
              <a:rPr lang="zh-CN" altLang="en-US" sz="3200" dirty="0"/>
              <a:t>循环优化：循环不变计算的识别，循环不变计算外提，归纳变量计算的强度削弱，基本归纳变量的删除</a:t>
            </a:r>
            <a:endParaRPr lang="en-US" altLang="zh-CN" sz="3200" dirty="0"/>
          </a:p>
          <a:p>
            <a:r>
              <a:rPr lang="zh-CN" altLang="en-US" sz="3200" dirty="0"/>
              <a:t>其它优化：公共子表达式删除，常量合并与传播，复写传播，死代码删除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655459" cy="5637024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引论（</a:t>
            </a:r>
            <a:r>
              <a:rPr lang="en-US" altLang="zh-CN" sz="3200" dirty="0"/>
              <a:t>10%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文法与语言（</a:t>
            </a:r>
            <a:r>
              <a:rPr lang="en-US" altLang="zh-CN" sz="3200" dirty="0"/>
              <a:t>10%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词法分析（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语法分析</a:t>
            </a:r>
            <a:r>
              <a:rPr lang="en-US" altLang="zh-CN" sz="3200" dirty="0"/>
              <a:t>:LL(1) </a:t>
            </a:r>
            <a:r>
              <a:rPr lang="zh-CN" altLang="en-US" sz="3200" dirty="0"/>
              <a:t>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语法分析</a:t>
            </a:r>
            <a:r>
              <a:rPr lang="en-US" altLang="zh-CN" sz="3200" dirty="0"/>
              <a:t>:LR</a:t>
            </a:r>
            <a:r>
              <a:rPr lang="zh-CN" altLang="en-US" sz="3200" dirty="0"/>
              <a:t>分析（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en-US" altLang="zh-CN" sz="3200" dirty="0"/>
              <a:t>L-</a:t>
            </a:r>
            <a:r>
              <a:rPr lang="zh-CN" altLang="en-US" sz="3200" dirty="0"/>
              <a:t> 翻译模式与中间代码生成（</a:t>
            </a:r>
            <a:r>
              <a:rPr lang="en-US" altLang="zh-CN" sz="3200" dirty="0"/>
              <a:t>15%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运行时存储组织（</a:t>
            </a:r>
            <a:r>
              <a:rPr lang="en-US" altLang="zh-CN" sz="3200" dirty="0"/>
              <a:t>5%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zh-CN" altLang="en-US" sz="3200" dirty="0"/>
              <a:t>代码优化（</a:t>
            </a:r>
            <a:r>
              <a:rPr lang="en-US" altLang="zh-CN" sz="3200" dirty="0"/>
              <a:t>15%</a:t>
            </a:r>
            <a:r>
              <a:rPr lang="zh-CN" altLang="en-US" sz="3200" dirty="0"/>
              <a:t>） 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引论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编译过程和编译程序的结构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各阶段的任务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阶段的组合：前后端划分的意义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</a:t>
            </a:r>
            <a:r>
              <a:rPr lang="zh-CN" altLang="en-US" sz="3200" dirty="0"/>
              <a:t>编译和解释的区别？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文法与语言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给定文法，识别该文法表达的语言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给定语言，用正则文法描述该语言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给定句型，</a:t>
            </a:r>
            <a:endParaRPr lang="en-US" altLang="zh-CN" sz="3200" dirty="0"/>
          </a:p>
          <a:p>
            <a:pPr lvl="1">
              <a:defRPr/>
            </a:pPr>
            <a:r>
              <a:rPr lang="zh-CN" altLang="en-US" sz="3000" dirty="0"/>
              <a:t> 给出最左</a:t>
            </a:r>
            <a:r>
              <a:rPr lang="en-US" altLang="zh-CN" sz="3000" dirty="0"/>
              <a:t>/</a:t>
            </a:r>
            <a:r>
              <a:rPr lang="zh-CN" altLang="en-US" sz="3000" dirty="0"/>
              <a:t>最右推导与语法推导树</a:t>
            </a:r>
            <a:endParaRPr lang="zh-CN" altLang="en-US" sz="3000" dirty="0"/>
          </a:p>
          <a:p>
            <a:pPr lvl="1">
              <a:defRPr/>
            </a:pPr>
            <a:r>
              <a:rPr lang="en-US" altLang="zh-CN" sz="3000" dirty="0"/>
              <a:t> </a:t>
            </a:r>
            <a:r>
              <a:rPr lang="zh-CN" altLang="en-US" sz="3000" dirty="0"/>
              <a:t>识别句型的短语，直接短语与句柄</a:t>
            </a:r>
            <a:endParaRPr lang="en-US" altLang="zh-CN" sz="3000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</a:t>
            </a:r>
            <a:r>
              <a:rPr lang="zh-CN" altLang="en-US" sz="3200" dirty="0"/>
              <a:t>证明给定文法的二义性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词法分析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正则表达式转</a:t>
            </a:r>
            <a:r>
              <a:rPr lang="en-US" altLang="zh-CN" sz="3200" dirty="0"/>
              <a:t>NFA</a:t>
            </a:r>
            <a:r>
              <a:rPr lang="zh-CN" altLang="en-US" sz="3200" dirty="0"/>
              <a:t>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正规文法转</a:t>
            </a:r>
            <a:r>
              <a:rPr lang="en-US" altLang="zh-CN" sz="3200" dirty="0"/>
              <a:t>NFA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NFA</a:t>
            </a:r>
            <a:r>
              <a:rPr lang="zh-CN" altLang="en-US" sz="3200" dirty="0"/>
              <a:t>转</a:t>
            </a:r>
            <a:r>
              <a:rPr lang="en-US" altLang="zh-CN" sz="3200" dirty="0"/>
              <a:t>DFA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DFA</a:t>
            </a:r>
            <a:r>
              <a:rPr lang="zh-CN" altLang="en-US" sz="3200" dirty="0"/>
              <a:t>的化简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４</a:t>
            </a:r>
            <a:r>
              <a:rPr lang="en-US" altLang="zh-CN" dirty="0"/>
              <a:t> LL(1)</a:t>
            </a:r>
            <a:r>
              <a:rPr lang="zh-CN" altLang="en-US" dirty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  <a:r>
              <a:rPr lang="zh-CN" altLang="en-US" sz="3200" dirty="0"/>
              <a:t>集</a:t>
            </a:r>
            <a:r>
              <a:rPr lang="en-US" altLang="zh-CN" sz="3200" dirty="0"/>
              <a:t>FOLLOW</a:t>
            </a:r>
            <a:r>
              <a:rPr lang="zh-CN" altLang="en-US" sz="3200" dirty="0"/>
              <a:t>集和</a:t>
            </a:r>
            <a:r>
              <a:rPr lang="en-US" altLang="zh-CN" sz="3200" dirty="0"/>
              <a:t>SELECT</a:t>
            </a:r>
            <a:r>
              <a:rPr lang="zh-CN" altLang="en-US" sz="3200" dirty="0"/>
              <a:t>的计算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LL(1)</a:t>
            </a:r>
            <a:r>
              <a:rPr lang="zh-CN" altLang="en-US" sz="3200" dirty="0"/>
              <a:t>文法的判定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左递归的消除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预测表驱动的</a:t>
            </a:r>
            <a:r>
              <a:rPr lang="en-US" altLang="zh-CN" sz="3200" dirty="0"/>
              <a:t>LL(1)</a:t>
            </a:r>
            <a:r>
              <a:rPr lang="zh-CN" altLang="en-US" sz="3200" dirty="0"/>
              <a:t>语法分析方法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LL(1)</a:t>
            </a:r>
            <a:r>
              <a:rPr lang="zh-CN" altLang="en-US" dirty="0"/>
              <a:t>预测表分析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8004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设有文法</a:t>
            </a:r>
            <a:r>
              <a:rPr lang="en-US" altLang="zh-CN" dirty="0"/>
              <a:t>G[S]: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S→aBc</a:t>
            </a:r>
            <a:r>
              <a:rPr lang="en-US" altLang="zh-CN" dirty="0"/>
              <a:t> | </a:t>
            </a:r>
            <a:r>
              <a:rPr lang="en-US" altLang="zh-CN" dirty="0" err="1"/>
              <a:t>bAB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A→aAb</a:t>
            </a:r>
            <a:r>
              <a:rPr lang="en-US" altLang="zh-CN" dirty="0"/>
              <a:t> | 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B→b</a:t>
            </a:r>
            <a:r>
              <a:rPr lang="en-US" altLang="zh-CN" dirty="0"/>
              <a:t> | ε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证明</a:t>
            </a:r>
            <a:r>
              <a:rPr lang="en-US" altLang="zh-CN" dirty="0"/>
              <a:t>G[S]</a:t>
            </a:r>
            <a:r>
              <a:rPr lang="zh-CN" altLang="en-US" dirty="0"/>
              <a:t>是</a:t>
            </a:r>
            <a:r>
              <a:rPr lang="en-US" altLang="zh-CN" dirty="0"/>
              <a:t>LL(1)</a:t>
            </a:r>
            <a:r>
              <a:rPr lang="zh-CN" altLang="en-US" dirty="0"/>
              <a:t>文法；</a:t>
            </a:r>
            <a:endParaRPr lang="zh-CN" altLang="en-US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构造文法</a:t>
            </a:r>
            <a:r>
              <a:rPr lang="en-US" altLang="zh-CN" dirty="0"/>
              <a:t>G[S]</a:t>
            </a:r>
            <a:r>
              <a:rPr lang="zh-CN" altLang="en-US" dirty="0"/>
              <a:t>的</a:t>
            </a:r>
            <a:r>
              <a:rPr lang="en-US" altLang="zh-CN" dirty="0"/>
              <a:t>LL(1)</a:t>
            </a:r>
            <a:r>
              <a:rPr lang="zh-CN" altLang="en-US" dirty="0"/>
              <a:t>分析表；</a:t>
            </a:r>
            <a:endParaRPr lang="zh-CN" altLang="en-US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根据</a:t>
            </a:r>
            <a:r>
              <a:rPr lang="en-US" altLang="zh-CN" dirty="0"/>
              <a:t>LL(1)</a:t>
            </a:r>
            <a:r>
              <a:rPr lang="zh-CN" altLang="en-US" dirty="0"/>
              <a:t>分析器，分析符号串</a:t>
            </a:r>
            <a:r>
              <a:rPr lang="en-US" altLang="zh-CN" dirty="0" err="1"/>
              <a:t>baabbb</a:t>
            </a:r>
            <a:r>
              <a:rPr lang="zh-CN" altLang="en-US" dirty="0"/>
              <a:t>是否该文法的句子，列表写出分析过程。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LR</a:t>
            </a:r>
            <a:r>
              <a:rPr lang="zh-CN" altLang="en-US" dirty="0"/>
              <a:t>语法分析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4760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LR(1)</a:t>
            </a:r>
            <a:r>
              <a:rPr lang="zh-CN" altLang="en-US" sz="3200" dirty="0"/>
              <a:t>项目集族和</a:t>
            </a:r>
            <a:r>
              <a:rPr lang="en-US" altLang="zh-CN" sz="3200" dirty="0"/>
              <a:t>DFA</a:t>
            </a:r>
            <a:r>
              <a:rPr lang="zh-CN" altLang="en-US" sz="3200" dirty="0"/>
              <a:t>的构造  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LR(1)</a:t>
            </a:r>
            <a:r>
              <a:rPr lang="zh-CN" altLang="en-US" sz="3200" dirty="0"/>
              <a:t>分析表</a:t>
            </a:r>
            <a:endParaRPr lang="zh-CN" altLang="en-US" sz="3200" dirty="0"/>
          </a:p>
          <a:p>
            <a:pPr>
              <a:lnSpc>
                <a:spcPct val="150000"/>
              </a:lnSpc>
              <a:defRPr/>
            </a:pPr>
            <a:r>
              <a:rPr lang="zh-CN" altLang="en-US" sz="3200" dirty="0"/>
              <a:t> </a:t>
            </a:r>
            <a:r>
              <a:rPr lang="en-US" altLang="zh-CN" sz="3200" dirty="0"/>
              <a:t>LR(1)</a:t>
            </a:r>
            <a:r>
              <a:rPr lang="zh-CN" altLang="en-US" sz="3200" dirty="0"/>
              <a:t>语法分析算法</a:t>
            </a:r>
            <a:endParaRPr lang="en-US" altLang="zh-CN" sz="3200" dirty="0"/>
          </a:p>
          <a:p>
            <a:pPr>
              <a:lnSpc>
                <a:spcPct val="150000"/>
              </a:lnSpc>
              <a:defRPr/>
            </a:pPr>
            <a:r>
              <a:rPr lang="en-US" altLang="zh-CN" sz="3200" dirty="0"/>
              <a:t> LL(1)/LR(0)/SLR(1)/LR(1)/LALR(1)</a:t>
            </a:r>
            <a:r>
              <a:rPr lang="zh-CN" altLang="en-US" sz="3200" dirty="0"/>
              <a:t>文法之间的关系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 LR(1)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设允许使用指针的赋值语句文法简化为：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S→A=E   S→E  A→*E  </a:t>
            </a:r>
            <a:r>
              <a:rPr lang="en-US" altLang="zh-CN" dirty="0" err="1"/>
              <a:t>A→i</a:t>
            </a:r>
            <a:r>
              <a:rPr lang="en-US" altLang="zh-CN" dirty="0"/>
              <a:t>   E→A  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-identifier)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画出该文法的</a:t>
            </a:r>
            <a:r>
              <a:rPr lang="en-US" altLang="zh-CN" dirty="0"/>
              <a:t>LR(1)</a:t>
            </a:r>
            <a:r>
              <a:rPr lang="zh-CN" altLang="en-US" dirty="0"/>
              <a:t>项目集族和转换函数</a:t>
            </a:r>
            <a:r>
              <a:rPr lang="en-US" altLang="zh-CN" dirty="0"/>
              <a:t>(DFA)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画出该文法的</a:t>
            </a:r>
            <a:r>
              <a:rPr lang="en-US" altLang="zh-CN" dirty="0"/>
              <a:t>LR(1)</a:t>
            </a:r>
            <a:r>
              <a:rPr lang="zh-CN" altLang="en-US" dirty="0"/>
              <a:t>分析表。</a:t>
            </a:r>
            <a:endParaRPr lang="zh-CN" altLang="en-US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写出分析</a:t>
            </a:r>
            <a:r>
              <a:rPr lang="en-US" altLang="zh-CN" dirty="0"/>
              <a:t>a=*b</a:t>
            </a:r>
            <a:r>
              <a:rPr lang="zh-CN" altLang="en-US" dirty="0"/>
              <a:t>（</a:t>
            </a:r>
            <a:r>
              <a:rPr lang="en-US" altLang="zh-CN" dirty="0" err="1"/>
              <a:t>a,b</a:t>
            </a:r>
            <a:r>
              <a:rPr lang="zh-CN" altLang="en-US" dirty="0"/>
              <a:t>都是</a:t>
            </a:r>
            <a:r>
              <a:rPr lang="en-US" altLang="zh-CN" dirty="0"/>
              <a:t>identifier</a:t>
            </a:r>
            <a:r>
              <a:rPr lang="zh-CN" altLang="en-US" dirty="0"/>
              <a:t>）是否文法句子的过程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自定义 2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5F90"/>
      </a:accent1>
      <a:accent2>
        <a:srgbClr val="0099C5"/>
      </a:accent2>
      <a:accent3>
        <a:srgbClr val="E1CEAB"/>
      </a:accent3>
      <a:accent4>
        <a:srgbClr val="C7A25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WPS 演示</Application>
  <PresentationFormat>宽屏</PresentationFormat>
  <Paragraphs>187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</vt:lpstr>
      <vt:lpstr>Times New Roman</vt:lpstr>
      <vt:lpstr>等线</vt:lpstr>
      <vt:lpstr>Arial Unicode MS</vt:lpstr>
      <vt:lpstr>等线 Light</vt:lpstr>
      <vt:lpstr>Office 主题​​</vt:lpstr>
      <vt:lpstr>1_Office 主题​​</vt:lpstr>
      <vt:lpstr>PowerPoint 演示文稿</vt:lpstr>
      <vt:lpstr>内容</vt:lpstr>
      <vt:lpstr>1 引论</vt:lpstr>
      <vt:lpstr>2 文法与语言</vt:lpstr>
      <vt:lpstr>3 词法分析</vt:lpstr>
      <vt:lpstr>４ LL(1)语法分析</vt:lpstr>
      <vt:lpstr>例 LL(1)预测表分析</vt:lpstr>
      <vt:lpstr>5 LR语法分析</vt:lpstr>
      <vt:lpstr>例4 LR(1)分析</vt:lpstr>
      <vt:lpstr>6-L翻译模式与中间代码生成</vt:lpstr>
      <vt:lpstr>7-运行时存储组组织</vt:lpstr>
      <vt:lpstr>例5 填写C语言程序的栈帧布局（32位,x86,clang,未优化）</vt:lpstr>
      <vt:lpstr>8-代码优化(中间代码优化)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QZ7420</dc:creator>
  <cp:lastModifiedBy>Timberland</cp:lastModifiedBy>
  <cp:revision>577</cp:revision>
  <cp:lastPrinted>2022-10-13T02:21:00Z</cp:lastPrinted>
  <dcterms:created xsi:type="dcterms:W3CDTF">2022-06-03T05:02:00Z</dcterms:created>
  <dcterms:modified xsi:type="dcterms:W3CDTF">2025-06-03T08:37:30Z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844943DEFB2146D2B6B4E41BAE0B8C3E_12</vt:lpwstr>
  </property>
  <property fmtid="{D5CDD505-2E9C-101B-9397-08002B2CF9AE}" pid="3" name="KSOProductBuildVer">
    <vt:lpwstr>2052-12.1.0.20784</vt:lpwstr>
  </property>
</Properties>
</file>