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1"/>
  </p:sldMasterIdLst>
  <p:notesMasterIdLst>
    <p:notesMasterId r:id="rId44"/>
  </p:notesMasterIdLst>
  <p:handoutMasterIdLst>
    <p:handoutMasterId r:id="rId45"/>
  </p:handoutMasterIdLst>
  <p:sldIdLst>
    <p:sldId id="256" r:id="rId2"/>
    <p:sldId id="573" r:id="rId3"/>
    <p:sldId id="533" r:id="rId4"/>
    <p:sldId id="534" r:id="rId5"/>
    <p:sldId id="574" r:id="rId6"/>
    <p:sldId id="535" r:id="rId7"/>
    <p:sldId id="536" r:id="rId8"/>
    <p:sldId id="538" r:id="rId9"/>
    <p:sldId id="539" r:id="rId10"/>
    <p:sldId id="584" r:id="rId11"/>
    <p:sldId id="585" r:id="rId12"/>
    <p:sldId id="586" r:id="rId13"/>
    <p:sldId id="589" r:id="rId14"/>
    <p:sldId id="590" r:id="rId15"/>
    <p:sldId id="587" r:id="rId16"/>
    <p:sldId id="588" r:id="rId17"/>
    <p:sldId id="591" r:id="rId18"/>
    <p:sldId id="540" r:id="rId19"/>
    <p:sldId id="567" r:id="rId20"/>
    <p:sldId id="568" r:id="rId21"/>
    <p:sldId id="576" r:id="rId22"/>
    <p:sldId id="543" r:id="rId23"/>
    <p:sldId id="544" r:id="rId24"/>
    <p:sldId id="583" r:id="rId25"/>
    <p:sldId id="593" r:id="rId26"/>
    <p:sldId id="594" r:id="rId27"/>
    <p:sldId id="595" r:id="rId28"/>
    <p:sldId id="596" r:id="rId29"/>
    <p:sldId id="561" r:id="rId30"/>
    <p:sldId id="562" r:id="rId31"/>
    <p:sldId id="563" r:id="rId32"/>
    <p:sldId id="564" r:id="rId33"/>
    <p:sldId id="558" r:id="rId34"/>
    <p:sldId id="559" r:id="rId35"/>
    <p:sldId id="560" r:id="rId36"/>
    <p:sldId id="579" r:id="rId37"/>
    <p:sldId id="580" r:id="rId38"/>
    <p:sldId id="581" r:id="rId39"/>
    <p:sldId id="582" r:id="rId40"/>
    <p:sldId id="554" r:id="rId41"/>
    <p:sldId id="555" r:id="rId42"/>
    <p:sldId id="597" r:id="rId43"/>
  </p:sldIdLst>
  <p:sldSz cx="9144000" cy="6858000" type="screen4x3"/>
  <p:notesSz cx="6858000" cy="9144000"/>
  <p:custDataLst>
    <p:tags r:id="rId4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1E56"/>
    <a:srgbClr val="336699"/>
    <a:srgbClr val="0066FF"/>
    <a:srgbClr val="3399FF"/>
    <a:srgbClr val="9999FF"/>
    <a:srgbClr val="FCF422"/>
    <a:srgbClr val="65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9" autoAdjust="0"/>
    <p:restoredTop sz="96379" autoAdjust="0"/>
  </p:normalViewPr>
  <p:slideViewPr>
    <p:cSldViewPr snapToObjects="1">
      <p:cViewPr varScale="1">
        <p:scale>
          <a:sx n="110" d="100"/>
          <a:sy n="110" d="100"/>
        </p:scale>
        <p:origin x="12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5A33975-3616-4AC9-8746-1033132DA2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0DE4E5E-651E-41B2-85E1-9B94CFAC1B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  <a:ea typeface="微软雅黑" charset="0"/>
                <a:cs typeface="微软雅黑" charset="0"/>
                <a:sym typeface="Arial" charset="0"/>
              </a:defRPr>
            </a:lvl1pPr>
          </a:lstStyle>
          <a:p>
            <a:pPr lvl="0"/>
            <a:r>
              <a:rPr lang="zh-CN" altLang="en-US" noProof="0">
                <a:sym typeface="Arial" charset="0"/>
              </a:rPr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332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172AB-8217-4C15-A70A-96A750D163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矩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数字电路与逻辑设计</a:t>
            </a:r>
          </a:p>
        </p:txBody>
      </p:sp>
    </p:spTree>
    <p:extLst>
      <p:ext uri="{BB962C8B-B14F-4D97-AF65-F5344CB8AC3E}">
        <p14:creationId xmlns:p14="http://schemas.microsoft.com/office/powerpoint/2010/main" val="39411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68411-4996-4331-A996-58539AC2F8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矩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数字电路与逻辑设计</a:t>
            </a:r>
          </a:p>
        </p:txBody>
      </p:sp>
    </p:spTree>
    <p:extLst>
      <p:ext uri="{BB962C8B-B14F-4D97-AF65-F5344CB8AC3E}">
        <p14:creationId xmlns:p14="http://schemas.microsoft.com/office/powerpoint/2010/main" val="393513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 userDrawn="1"/>
        </p:nvSpPr>
        <p:spPr bwMode="auto">
          <a:xfrm flipV="1">
            <a:off x="466725" y="981075"/>
            <a:ext cx="6553200" cy="71438"/>
          </a:xfrm>
          <a:prstGeom prst="rect">
            <a:avLst/>
          </a:prstGeom>
          <a:gradFill rotWithShape="1">
            <a:gsLst>
              <a:gs pos="0">
                <a:srgbClr val="765E2F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1800"/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471488" y="1052513"/>
            <a:ext cx="8204200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706090"/>
          </a:xfrm>
        </p:spPr>
        <p:txBody>
          <a:bodyPr/>
          <a:lstStyle>
            <a:lvl1pPr algn="l">
              <a:defRPr sz="3600" b="1">
                <a:solidFill>
                  <a:schemeClr val="accent6">
                    <a:lumMod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63622"/>
            <a:ext cx="8208912" cy="5256584"/>
          </a:xfrm>
        </p:spPr>
        <p:txBody>
          <a:bodyPr/>
          <a:lstStyle>
            <a:lvl1pPr marL="342900" indent="-342900">
              <a:buFont typeface="Wingdings" charset="2"/>
              <a:buChar char="p"/>
              <a:defRPr>
                <a:solidFill>
                  <a:schemeClr val="accent6">
                    <a:lumMod val="50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>
              <a:defRPr>
                <a:solidFill>
                  <a:schemeClr val="accent6">
                    <a:lumMod val="50000"/>
                  </a:schemeClr>
                </a:solidFill>
                <a:latin typeface="微软雅黑"/>
                <a:ea typeface="微软雅黑"/>
                <a:cs typeface="微软雅黑"/>
              </a:defRPr>
            </a:lvl2pPr>
            <a:lvl3pPr>
              <a:defRPr>
                <a:solidFill>
                  <a:schemeClr val="accent6">
                    <a:lumMod val="50000"/>
                  </a:schemeClr>
                </a:solidFill>
                <a:latin typeface="微软雅黑"/>
                <a:ea typeface="微软雅黑"/>
                <a:cs typeface="微软雅黑"/>
              </a:defRPr>
            </a:lvl3pPr>
            <a:lvl4pPr>
              <a:defRPr>
                <a:solidFill>
                  <a:schemeClr val="accent6">
                    <a:lumMod val="50000"/>
                  </a:schemeClr>
                </a:solidFill>
                <a:latin typeface="微软雅黑"/>
                <a:ea typeface="微软雅黑"/>
                <a:cs typeface="微软雅黑"/>
              </a:defRPr>
            </a:lvl4pPr>
            <a:lvl5pPr>
              <a:defRPr>
                <a:solidFill>
                  <a:schemeClr val="accent6">
                    <a:lumMod val="50000"/>
                  </a:schemeClr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CBD1D-AC81-4F31-86A2-0CC4060A95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数字电路与逻辑设计</a:t>
            </a:r>
          </a:p>
        </p:txBody>
      </p:sp>
    </p:spTree>
    <p:extLst>
      <p:ext uri="{BB962C8B-B14F-4D97-AF65-F5344CB8AC3E}">
        <p14:creationId xmlns:p14="http://schemas.microsoft.com/office/powerpoint/2010/main" val="180643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D79F5-CD4E-4DE3-A738-1863E5A972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矩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数字电路与逻辑设计</a:t>
            </a:r>
          </a:p>
        </p:txBody>
      </p:sp>
    </p:spTree>
    <p:extLst>
      <p:ext uri="{BB962C8B-B14F-4D97-AF65-F5344CB8AC3E}">
        <p14:creationId xmlns:p14="http://schemas.microsoft.com/office/powerpoint/2010/main" val="160217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C61CB-6CF3-46CF-B41D-830D019A35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矩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数字电路与逻辑设计</a:t>
            </a:r>
          </a:p>
        </p:txBody>
      </p:sp>
    </p:spTree>
    <p:extLst>
      <p:ext uri="{BB962C8B-B14F-4D97-AF65-F5344CB8AC3E}">
        <p14:creationId xmlns:p14="http://schemas.microsoft.com/office/powerpoint/2010/main" val="76930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E201D-7015-4C2C-BD57-BDE2B39EE5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矩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数字电路与逻辑设计</a:t>
            </a:r>
          </a:p>
        </p:txBody>
      </p:sp>
    </p:spTree>
    <p:extLst>
      <p:ext uri="{BB962C8B-B14F-4D97-AF65-F5344CB8AC3E}">
        <p14:creationId xmlns:p14="http://schemas.microsoft.com/office/powerpoint/2010/main" val="152645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C3A92-6436-46C1-A877-65B10C725F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矩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数字电路与逻辑设计</a:t>
            </a:r>
          </a:p>
        </p:txBody>
      </p:sp>
    </p:spTree>
    <p:extLst>
      <p:ext uri="{BB962C8B-B14F-4D97-AF65-F5344CB8AC3E}">
        <p14:creationId xmlns:p14="http://schemas.microsoft.com/office/powerpoint/2010/main" val="170948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788AC-37B5-4938-807D-8D7046E8E2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" name="矩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数字电路与逻辑设计</a:t>
            </a:r>
          </a:p>
        </p:txBody>
      </p:sp>
    </p:spTree>
    <p:extLst>
      <p:ext uri="{BB962C8B-B14F-4D97-AF65-F5344CB8AC3E}">
        <p14:creationId xmlns:p14="http://schemas.microsoft.com/office/powerpoint/2010/main" val="324690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D45AA-0118-483A-A659-7E2F1909FB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矩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数字电路与逻辑设计</a:t>
            </a:r>
          </a:p>
        </p:txBody>
      </p:sp>
    </p:spTree>
    <p:extLst>
      <p:ext uri="{BB962C8B-B14F-4D97-AF65-F5344CB8AC3E}">
        <p14:creationId xmlns:p14="http://schemas.microsoft.com/office/powerpoint/2010/main" val="15625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68873-CF7C-4422-BFD7-BEE10C6279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矩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数字电路与逻辑设计</a:t>
            </a:r>
          </a:p>
        </p:txBody>
      </p:sp>
    </p:spTree>
    <p:extLst>
      <p:ext uri="{BB962C8B-B14F-4D97-AF65-F5344CB8AC3E}">
        <p14:creationId xmlns:p14="http://schemas.microsoft.com/office/powerpoint/2010/main" val="79767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1013" y="6481763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656565"/>
                </a:solidFill>
              </a:defRPr>
            </a:lvl1pPr>
          </a:lstStyle>
          <a:p>
            <a:pPr>
              <a:defRPr/>
            </a:pPr>
            <a:fld id="{6FD0F778-23DB-4600-B23C-BB3D01A3A4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179388" y="6453188"/>
            <a:ext cx="8785225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>
          <a:xfrm>
            <a:off x="700088" y="6494463"/>
            <a:ext cx="1912937" cy="30638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数字电路与逻辑设计</a:t>
            </a:r>
          </a:p>
        </p:txBody>
      </p:sp>
      <p:pic>
        <p:nvPicPr>
          <p:cNvPr id="1031" name="Picture 14" descr="hust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6486525"/>
            <a:ext cx="4397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5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1.wmf"/><Relationship Id="rId5" Type="http://schemas.openxmlformats.org/officeDocument/2006/relationships/image" Target="../media/image12.png"/><Relationship Id="rId10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9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130425"/>
            <a:ext cx="8208962" cy="1470025"/>
          </a:xfrm>
        </p:spPr>
        <p:txBody>
          <a:bodyPr/>
          <a:lstStyle/>
          <a:p>
            <a:pPr algn="l" eaLnBrk="1" hangingPunct="1"/>
            <a:r>
              <a:rPr kumimoji="0" lang="zh-CN" altLang="en-US" smtClean="0">
                <a:ea typeface="微软雅黑" panose="020B0503020204020204" pitchFamily="34" charset="-122"/>
                <a:sym typeface="Arial" panose="020B0604020202020204" pitchFamily="34" charset="0"/>
              </a:rPr>
              <a:t>数字电路与逻辑设计复习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EE3ECA-C8CE-45D1-9F27-269555B212B6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smtClean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主要内容</a:t>
            </a:r>
            <a:endParaRPr lang="en-US" altLang="zh-CN" dirty="0" smtClean="0"/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了解组合逻辑</a:t>
            </a:r>
            <a:r>
              <a:rPr lang="zh-CN" altLang="en-US" dirty="0"/>
              <a:t>的概念、结构和特点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b="1" u="sng" dirty="0"/>
              <a:t>组合逻辑电路的</a:t>
            </a:r>
            <a:r>
              <a:rPr lang="zh-CN" altLang="en-US" b="1" u="sng" dirty="0" smtClean="0"/>
              <a:t>分析</a:t>
            </a:r>
            <a:endParaRPr lang="zh-CN" altLang="en-US" u="sng" dirty="0"/>
          </a:p>
          <a:p>
            <a:pPr lvl="2"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写出逻辑函数</a:t>
            </a:r>
            <a:endParaRPr lang="zh-CN" altLang="en-US" dirty="0"/>
          </a:p>
          <a:p>
            <a:pPr lvl="2"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画出真值表</a:t>
            </a:r>
            <a:endParaRPr lang="zh-CN" altLang="en-US" dirty="0"/>
          </a:p>
          <a:p>
            <a:pPr lvl="2" eaLnBrk="1" hangingPunct="1">
              <a:lnSpc>
                <a:spcPct val="130000"/>
              </a:lnSpc>
              <a:defRPr/>
            </a:pPr>
            <a:r>
              <a:rPr lang="zh-CN" altLang="en-US" dirty="0"/>
              <a:t>电路功能：注意描述输出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组合逻辑电路的化简</a:t>
            </a:r>
            <a:endParaRPr lang="en-US" altLang="zh-CN" dirty="0" smtClean="0"/>
          </a:p>
          <a:p>
            <a:pPr lvl="2"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电路中可能包含译码器</a:t>
            </a:r>
            <a:r>
              <a:rPr lang="zh-CN" altLang="en-US" dirty="0"/>
              <a:t>、多路选择器、</a:t>
            </a:r>
            <a:r>
              <a:rPr lang="zh-CN" altLang="en-US" dirty="0" smtClean="0"/>
              <a:t>多路分配器等</a:t>
            </a:r>
            <a:r>
              <a:rPr lang="zh-CN" altLang="en-US" dirty="0" smtClean="0"/>
              <a:t>器件</a:t>
            </a:r>
            <a:endParaRPr lang="en-US" altLang="zh-CN" dirty="0" smtClean="0"/>
          </a:p>
          <a:p>
            <a:pPr lvl="2" eaLnBrk="1" hangingPunct="1">
              <a:lnSpc>
                <a:spcPct val="130000"/>
              </a:lnSpc>
              <a:defRPr/>
            </a:pPr>
            <a:endParaRPr lang="en-US" altLang="zh-CN" dirty="0" smtClean="0"/>
          </a:p>
        </p:txBody>
      </p:sp>
      <p:sp>
        <p:nvSpPr>
          <p:cNvPr id="16389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</p:spTree>
    <p:extLst>
      <p:ext uri="{BB962C8B-B14F-4D97-AF65-F5344CB8AC3E}">
        <p14:creationId xmlns:p14="http://schemas.microsoft.com/office/powerpoint/2010/main" val="304117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88EF8E-C9F3-42F4-BF1B-E8F9EB8B9B1F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smtClean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主要内容</a:t>
            </a:r>
            <a:endParaRPr lang="en-US" altLang="zh-CN" dirty="0" smtClean="0"/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b="1" u="sng" dirty="0" smtClean="0"/>
              <a:t>组合逻辑电路</a:t>
            </a:r>
            <a:r>
              <a:rPr lang="zh-CN" altLang="en-US" b="1" u="sng" dirty="0"/>
              <a:t>的</a:t>
            </a:r>
            <a:r>
              <a:rPr lang="zh-CN" altLang="en-US" b="1" u="sng" dirty="0" smtClean="0"/>
              <a:t>设计</a:t>
            </a:r>
            <a:endParaRPr lang="en-US" altLang="zh-CN" u="sng" dirty="0" smtClean="0"/>
          </a:p>
          <a:p>
            <a:pPr lvl="2"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填写真值表</a:t>
            </a:r>
            <a:endParaRPr lang="en-US" altLang="zh-CN" dirty="0" smtClean="0"/>
          </a:p>
          <a:p>
            <a:pPr lvl="2"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写出逻辑函数表达式</a:t>
            </a:r>
            <a:endParaRPr lang="en-US" altLang="zh-CN" dirty="0" smtClean="0"/>
          </a:p>
          <a:p>
            <a:pPr lvl="2" eaLnBrk="1" hangingPunct="1">
              <a:lnSpc>
                <a:spcPct val="130000"/>
              </a:lnSpc>
              <a:defRPr/>
            </a:pPr>
            <a:r>
              <a:rPr lang="zh-CN" altLang="en-US" dirty="0"/>
              <a:t>用译码器、多路选择器、</a:t>
            </a:r>
            <a:r>
              <a:rPr lang="zh-CN" altLang="en-US" dirty="0" smtClean="0"/>
              <a:t>多路分配器等</a:t>
            </a:r>
            <a:r>
              <a:rPr lang="zh-CN" altLang="en-US" dirty="0"/>
              <a:t>器件实现组合逻辑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17413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</p:spTree>
    <p:extLst>
      <p:ext uri="{BB962C8B-B14F-4D97-AF65-F5344CB8AC3E}">
        <p14:creationId xmlns:p14="http://schemas.microsoft.com/office/powerpoint/2010/main" val="407919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88EF8E-C9F3-42F4-BF1B-E8F9EB8B9B1F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dirty="0" smtClean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主要内容</a:t>
            </a:r>
            <a:endParaRPr lang="en-US" altLang="zh-CN" dirty="0" smtClean="0"/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b="1" u="sng" dirty="0" smtClean="0"/>
              <a:t>竞争</a:t>
            </a:r>
            <a:r>
              <a:rPr lang="zh-CN" altLang="en-US" b="1" u="sng" dirty="0"/>
              <a:t>和</a:t>
            </a:r>
            <a:r>
              <a:rPr lang="zh-CN" altLang="en-US" b="1" u="sng" dirty="0" smtClean="0"/>
              <a:t>险象</a:t>
            </a:r>
            <a:endParaRPr lang="en-US" altLang="zh-CN" u="sng" dirty="0" smtClean="0"/>
          </a:p>
          <a:p>
            <a:pPr lvl="2"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判断竞争和险象时，注意</a:t>
            </a:r>
            <a:r>
              <a:rPr lang="zh-CN" altLang="en-US" dirty="0"/>
              <a:t>逻辑函数和电路</a:t>
            </a:r>
            <a:r>
              <a:rPr lang="zh-CN" altLang="en-US" dirty="0" smtClean="0"/>
              <a:t>的一一对应关系，即不能对逻辑函数进行变换、化简等操作。</a:t>
            </a:r>
            <a:endParaRPr lang="zh-CN" altLang="en-US" dirty="0"/>
          </a:p>
          <a:p>
            <a:pPr lvl="2"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险象类别的判定</a:t>
            </a:r>
            <a:endParaRPr lang="zh-CN" altLang="en-US" dirty="0"/>
          </a:p>
          <a:p>
            <a:pPr lvl="2"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消除险象的</a:t>
            </a:r>
            <a:r>
              <a:rPr lang="zh-CN" altLang="en-US" dirty="0"/>
              <a:t>三种</a:t>
            </a:r>
            <a:r>
              <a:rPr lang="zh-CN" altLang="en-US" dirty="0" smtClean="0"/>
              <a:t>方法，能够使用增加冗余项的方法增加合理的冗余项</a:t>
            </a:r>
            <a:endParaRPr lang="zh-CN" altLang="en-US" dirty="0"/>
          </a:p>
        </p:txBody>
      </p:sp>
      <p:sp>
        <p:nvSpPr>
          <p:cNvPr id="17413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</p:spTree>
    <p:extLst>
      <p:ext uri="{BB962C8B-B14F-4D97-AF65-F5344CB8AC3E}">
        <p14:creationId xmlns:p14="http://schemas.microsoft.com/office/powerpoint/2010/main" val="14844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5DE628-CFAA-4312-BC41-4B25603617BE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dirty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</a:t>
            </a:r>
            <a:endParaRPr kumimoji="0" lang="zh-CN" altLang="en-US" sz="3800" dirty="0" smtClean="0">
              <a:solidFill>
                <a:srgbClr val="1734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主要内容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b="1" u="sng" dirty="0" smtClean="0"/>
              <a:t>二进制并行加法器</a:t>
            </a:r>
            <a:endParaRPr lang="zh-CN" altLang="en-US" b="1" u="sng" dirty="0"/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dirty="0"/>
              <a:t>串行进位和并行进位的区别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dirty="0"/>
              <a:t>典型芯片</a:t>
            </a:r>
            <a:r>
              <a:rPr lang="en-US" altLang="zh-CN" dirty="0"/>
              <a:t>74283</a:t>
            </a:r>
            <a:r>
              <a:rPr lang="zh-CN" altLang="en-US" dirty="0" smtClean="0"/>
              <a:t>的端口</a:t>
            </a:r>
            <a:endParaRPr lang="en-US" altLang="zh-CN" dirty="0" smtClean="0"/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altLang="zh-CN" dirty="0"/>
              <a:t>74283</a:t>
            </a:r>
            <a:r>
              <a:rPr lang="zh-CN" altLang="en-US" dirty="0"/>
              <a:t>的</a:t>
            </a:r>
            <a:r>
              <a:rPr lang="zh-CN" altLang="en-US" dirty="0" smtClean="0"/>
              <a:t>应用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b="1" u="sng" dirty="0"/>
              <a:t>译码器和</a:t>
            </a:r>
            <a:r>
              <a:rPr lang="zh-CN" altLang="en-US" b="1" u="sng" dirty="0" smtClean="0"/>
              <a:t>编码器</a:t>
            </a:r>
            <a:endParaRPr lang="zh-CN" altLang="en-US" b="1" u="sng" dirty="0"/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dirty="0"/>
              <a:t>译码器的种类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dirty="0"/>
              <a:t>典型芯片</a:t>
            </a:r>
            <a:r>
              <a:rPr lang="en-US" altLang="zh-CN" dirty="0"/>
              <a:t>74138</a:t>
            </a:r>
            <a:r>
              <a:rPr lang="zh-CN" altLang="en-US" dirty="0"/>
              <a:t>的</a:t>
            </a:r>
            <a:r>
              <a:rPr lang="zh-CN" altLang="en-US" dirty="0" smtClean="0"/>
              <a:t>端口（特别是使能端），</a:t>
            </a:r>
            <a:r>
              <a:rPr lang="zh-CN" altLang="en-US" dirty="0"/>
              <a:t>应用（实现各种逻辑函数功能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注意多个译码器级联的方法</a:t>
            </a:r>
            <a:endParaRPr lang="zh-CN" altLang="en-US" dirty="0"/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dirty="0"/>
              <a:t>编码器的基本功能和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1749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</p:spTree>
    <p:extLst>
      <p:ext uri="{BB962C8B-B14F-4D97-AF65-F5344CB8AC3E}">
        <p14:creationId xmlns:p14="http://schemas.microsoft.com/office/powerpoint/2010/main" val="272837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A964F8-24B3-4FAD-9702-82690CB7B57B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dirty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</a:t>
            </a:r>
            <a:endParaRPr kumimoji="0" lang="zh-CN" altLang="en-US" sz="3800" dirty="0" smtClean="0">
              <a:solidFill>
                <a:srgbClr val="1734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主要内容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b="1" u="sng" dirty="0" smtClean="0"/>
              <a:t>多</a:t>
            </a:r>
            <a:r>
              <a:rPr lang="zh-CN" altLang="en-US" b="1" u="sng" dirty="0"/>
              <a:t>路选择器和</a:t>
            </a:r>
            <a:r>
              <a:rPr lang="zh-CN" altLang="en-US" b="1" u="sng" dirty="0" smtClean="0"/>
              <a:t>分配器</a:t>
            </a:r>
            <a:endParaRPr lang="zh-CN" altLang="en-US" dirty="0"/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dirty="0"/>
              <a:t>典型芯片</a:t>
            </a:r>
            <a:r>
              <a:rPr lang="en-US" altLang="zh-CN" dirty="0"/>
              <a:t>74153</a:t>
            </a:r>
            <a:r>
              <a:rPr lang="zh-CN" altLang="en-US" dirty="0"/>
              <a:t>的端口，应用（实现各种逻辑函数功能）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dirty="0"/>
              <a:t>分配器的基本功能和</a:t>
            </a:r>
            <a:r>
              <a:rPr lang="zh-CN" altLang="en-US" dirty="0" smtClean="0"/>
              <a:t>结构（可以等效于高电平译码的译码器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b="1" u="sng" dirty="0" smtClean="0"/>
              <a:t>数值比较器</a:t>
            </a:r>
            <a:endParaRPr lang="zh-CN" altLang="en-US" dirty="0"/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dirty="0"/>
              <a:t>典型芯片</a:t>
            </a:r>
            <a:r>
              <a:rPr lang="en-US" altLang="zh-CN" dirty="0" smtClean="0"/>
              <a:t>7485</a:t>
            </a:r>
            <a:r>
              <a:rPr lang="zh-CN" altLang="en-US" dirty="0" smtClean="0"/>
              <a:t>的</a:t>
            </a:r>
            <a:r>
              <a:rPr lang="zh-CN" altLang="en-US" dirty="0"/>
              <a:t>端口</a:t>
            </a:r>
            <a:r>
              <a:rPr lang="zh-CN" altLang="en-US" dirty="0" smtClean="0"/>
              <a:t>，扩展方法，应用</a:t>
            </a:r>
            <a:endParaRPr lang="zh-CN" altLang="en-US" dirty="0"/>
          </a:p>
        </p:txBody>
      </p:sp>
      <p:sp>
        <p:nvSpPr>
          <p:cNvPr id="32773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</p:spTree>
    <p:extLst>
      <p:ext uri="{BB962C8B-B14F-4D97-AF65-F5344CB8AC3E}">
        <p14:creationId xmlns:p14="http://schemas.microsoft.com/office/powerpoint/2010/main" val="104778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BEA204-F323-472D-BC7C-F658E7F8FBCE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smtClean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3671887" cy="52562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400" dirty="0" smtClean="0"/>
              <a:t>例</a:t>
            </a:r>
            <a:r>
              <a:rPr lang="en-US" altLang="zh-CN" sz="2400" dirty="0" smtClean="0"/>
              <a:t>4.1</a:t>
            </a:r>
            <a:r>
              <a:rPr lang="zh-CN" altLang="zh-CN" sz="2400" dirty="0"/>
              <a:t>试用卡诺图法判断下图所</a:t>
            </a:r>
            <a:r>
              <a:rPr lang="zh-CN" altLang="zh-CN" sz="2400" dirty="0" smtClean="0"/>
              <a:t>示电路</a:t>
            </a:r>
            <a:r>
              <a:rPr lang="zh-CN" altLang="zh-CN" sz="2400" dirty="0"/>
              <a:t>竞争的产生情况，要求（</a:t>
            </a:r>
            <a:r>
              <a:rPr lang="en-US" altLang="zh-CN" sz="2400" dirty="0"/>
              <a:t>1</a:t>
            </a:r>
            <a:r>
              <a:rPr lang="zh-CN" altLang="zh-CN" sz="2400" dirty="0"/>
              <a:t>）求出输出函数表达式；（</a:t>
            </a:r>
            <a:r>
              <a:rPr lang="en-US" altLang="zh-CN" sz="2400" dirty="0"/>
              <a:t>2</a:t>
            </a:r>
            <a:r>
              <a:rPr lang="zh-CN" altLang="zh-CN" sz="2400" dirty="0"/>
              <a:t>）画出逻辑函数对应的卡诺图；（</a:t>
            </a:r>
            <a:r>
              <a:rPr lang="en-US" altLang="zh-CN" sz="2400" dirty="0"/>
              <a:t>3</a:t>
            </a:r>
            <a:r>
              <a:rPr lang="zh-CN" altLang="zh-CN" sz="2400" dirty="0"/>
              <a:t>）根据卡诺图判断对应组合逻辑电路在什么条件下产生险象；（</a:t>
            </a:r>
            <a:r>
              <a:rPr lang="en-US" altLang="zh-CN" sz="2400" dirty="0"/>
              <a:t>4</a:t>
            </a:r>
            <a:r>
              <a:rPr lang="zh-CN" altLang="zh-CN" sz="2400" dirty="0"/>
              <a:t>）并写出使用冗余项消除险象的逻辑函数表达式。</a:t>
            </a:r>
          </a:p>
          <a:p>
            <a:pPr eaLnBrk="1" hangingPunct="1">
              <a:lnSpc>
                <a:spcPct val="130000"/>
              </a:lnSpc>
              <a:defRPr/>
            </a:pPr>
            <a:endParaRPr lang="zh-CN" altLang="en-US" sz="2400" dirty="0"/>
          </a:p>
        </p:txBody>
      </p:sp>
      <p:sp>
        <p:nvSpPr>
          <p:cNvPr id="18437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  <p:graphicFrame>
        <p:nvGraphicFramePr>
          <p:cNvPr id="18438" name="对象 3"/>
          <p:cNvGraphicFramePr>
            <a:graphicFrameLocks noChangeAspect="1"/>
          </p:cNvGraphicFramePr>
          <p:nvPr/>
        </p:nvGraphicFramePr>
        <p:xfrm>
          <a:off x="4200525" y="1557338"/>
          <a:ext cx="4729163" cy="397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r:id="rId3" imgW="3217846" imgH="2709361" progId="Visio.Drawing.11">
                  <p:embed/>
                </p:oleObj>
              </mc:Choice>
              <mc:Fallback>
                <p:oleObj r:id="rId3" imgW="3217846" imgH="2709361" progId="Visio.Drawing.11">
                  <p:embed/>
                  <p:pic>
                    <p:nvPicPr>
                      <p:cNvPr id="18438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1557338"/>
                        <a:ext cx="4729163" cy="397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70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E08704-9B6C-4D9C-98E6-EDA5278FF4A0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smtClean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4.2 </a:t>
            </a:r>
            <a:r>
              <a:rPr lang="zh-CN" altLang="zh-CN" sz="2800" dirty="0" smtClean="0"/>
              <a:t>设计</a:t>
            </a:r>
            <a:r>
              <a:rPr lang="zh-CN" altLang="zh-CN" sz="2800" dirty="0"/>
              <a:t>一个数字逻辑电路。该电路的输入为一位十进制数的</a:t>
            </a:r>
            <a:r>
              <a:rPr lang="en-US" altLang="zh-CN" sz="2800" dirty="0"/>
              <a:t>8421</a:t>
            </a:r>
            <a:r>
              <a:rPr lang="zh-CN" altLang="zh-CN" sz="2800" dirty="0"/>
              <a:t>码</a:t>
            </a:r>
            <a:r>
              <a:rPr lang="en-US" altLang="zh-CN" sz="2800" dirty="0"/>
              <a:t>ABCD</a:t>
            </a:r>
            <a:r>
              <a:rPr lang="zh-CN" altLang="zh-CN" sz="2800" dirty="0"/>
              <a:t>，</a:t>
            </a:r>
            <a:r>
              <a:rPr lang="en-US" altLang="zh-CN" sz="2800" dirty="0"/>
              <a:t>2</a:t>
            </a:r>
            <a:r>
              <a:rPr lang="zh-CN" altLang="zh-CN" sz="2800" dirty="0"/>
              <a:t>个输出为</a:t>
            </a:r>
            <a:r>
              <a:rPr lang="en-US" altLang="zh-CN" sz="2800" dirty="0"/>
              <a:t>F1</a:t>
            </a:r>
            <a:r>
              <a:rPr lang="zh-CN" altLang="zh-CN" sz="2800" dirty="0"/>
              <a:t>和</a:t>
            </a:r>
            <a:r>
              <a:rPr lang="en-US" altLang="zh-CN" sz="2800" dirty="0"/>
              <a:t>F2</a:t>
            </a:r>
            <a:r>
              <a:rPr lang="zh-CN" altLang="zh-CN" sz="2800" dirty="0"/>
              <a:t>。当输入中</a:t>
            </a:r>
            <a:r>
              <a:rPr lang="en-US" altLang="zh-CN" sz="2800" dirty="0"/>
              <a:t>1</a:t>
            </a:r>
            <a:r>
              <a:rPr lang="zh-CN" altLang="zh-CN" sz="2800" dirty="0"/>
              <a:t>的个数大于或者等于</a:t>
            </a:r>
            <a:r>
              <a:rPr lang="en-US" altLang="zh-CN" sz="2800" dirty="0"/>
              <a:t>2</a:t>
            </a:r>
            <a:r>
              <a:rPr lang="zh-CN" altLang="zh-CN" sz="2800" dirty="0"/>
              <a:t>时，输出</a:t>
            </a:r>
            <a:r>
              <a:rPr lang="en-US" altLang="zh-CN" sz="2800" dirty="0"/>
              <a:t>F1</a:t>
            </a:r>
            <a:r>
              <a:rPr lang="zh-CN" altLang="zh-CN" sz="2800" dirty="0"/>
              <a:t>为</a:t>
            </a:r>
            <a:r>
              <a:rPr lang="en-US" altLang="zh-CN" sz="2800" dirty="0"/>
              <a:t>1</a:t>
            </a:r>
            <a:r>
              <a:rPr lang="zh-CN" altLang="zh-CN" sz="2800" dirty="0"/>
              <a:t>，其它情况下</a:t>
            </a:r>
            <a:r>
              <a:rPr lang="en-US" altLang="zh-CN" sz="2800" dirty="0"/>
              <a:t>F1</a:t>
            </a:r>
            <a:r>
              <a:rPr lang="zh-CN" altLang="zh-CN" sz="2800" dirty="0"/>
              <a:t>为</a:t>
            </a:r>
            <a:r>
              <a:rPr lang="en-US" altLang="zh-CN" sz="2800" dirty="0"/>
              <a:t>0</a:t>
            </a:r>
            <a:r>
              <a:rPr lang="zh-CN" altLang="zh-CN" sz="2800" dirty="0"/>
              <a:t>。当输入的十进制数为合数（即</a:t>
            </a:r>
            <a:r>
              <a:rPr lang="en-US" altLang="zh-CN" sz="2800" dirty="0"/>
              <a:t>4</a:t>
            </a:r>
            <a:r>
              <a:rPr lang="zh-CN" altLang="zh-CN" sz="2800" dirty="0"/>
              <a:t>，</a:t>
            </a:r>
            <a:r>
              <a:rPr lang="en-US" altLang="zh-CN" sz="2800" dirty="0"/>
              <a:t>6</a:t>
            </a:r>
            <a:r>
              <a:rPr lang="zh-CN" altLang="zh-CN" sz="2800" dirty="0"/>
              <a:t>，</a:t>
            </a:r>
            <a:r>
              <a:rPr lang="en-US" altLang="zh-CN" sz="2800" dirty="0"/>
              <a:t>8</a:t>
            </a:r>
            <a:r>
              <a:rPr lang="zh-CN" altLang="zh-CN" sz="2800" dirty="0"/>
              <a:t>，</a:t>
            </a:r>
            <a:r>
              <a:rPr lang="en-US" altLang="zh-CN" sz="2800" dirty="0"/>
              <a:t>9</a:t>
            </a:r>
            <a:r>
              <a:rPr lang="zh-CN" altLang="zh-CN" sz="2800" dirty="0"/>
              <a:t>）时，</a:t>
            </a:r>
            <a:r>
              <a:rPr lang="en-US" altLang="zh-CN" sz="2800" dirty="0"/>
              <a:t>F2</a:t>
            </a:r>
            <a:r>
              <a:rPr lang="zh-CN" altLang="zh-CN" sz="2800" dirty="0"/>
              <a:t>为</a:t>
            </a:r>
            <a:r>
              <a:rPr lang="en-US" altLang="zh-CN" sz="2800" dirty="0"/>
              <a:t>1</a:t>
            </a:r>
            <a:r>
              <a:rPr lang="zh-CN" altLang="zh-CN" sz="2800" dirty="0"/>
              <a:t>，其它情况下</a:t>
            </a:r>
            <a:r>
              <a:rPr lang="en-US" altLang="zh-CN" sz="2800" dirty="0"/>
              <a:t>F2</a:t>
            </a:r>
            <a:r>
              <a:rPr lang="zh-CN" altLang="zh-CN" sz="2800" dirty="0"/>
              <a:t>为</a:t>
            </a:r>
            <a:r>
              <a:rPr lang="en-US" altLang="zh-CN" sz="2800" dirty="0"/>
              <a:t>0</a:t>
            </a:r>
            <a:r>
              <a:rPr lang="zh-CN" altLang="zh-CN" sz="2800" dirty="0"/>
              <a:t>。</a:t>
            </a:r>
            <a:endParaRPr lang="en-US" altLang="zh-CN" sz="2800" dirty="0"/>
          </a:p>
          <a:p>
            <a:pPr marL="0" indent="0">
              <a:buFont typeface="Wingdings" charset="2"/>
              <a:buNone/>
              <a:defRPr/>
            </a:pPr>
            <a:r>
              <a:rPr lang="zh-CN" altLang="zh-CN" sz="2800" dirty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</a:t>
            </a:r>
            <a:r>
              <a:rPr lang="zh-CN" altLang="en-US" sz="2800" dirty="0" smtClean="0"/>
              <a:t>求</a:t>
            </a:r>
            <a:r>
              <a:rPr lang="zh-CN" altLang="zh-CN" sz="2800" dirty="0" smtClean="0"/>
              <a:t>真值表</a:t>
            </a:r>
            <a:r>
              <a:rPr lang="zh-CN" altLang="zh-CN" sz="2800" dirty="0"/>
              <a:t>，写出</a:t>
            </a:r>
            <a:r>
              <a:rPr lang="en-US" altLang="zh-CN" sz="2800" dirty="0"/>
              <a:t>F1</a:t>
            </a:r>
            <a:r>
              <a:rPr lang="zh-CN" altLang="zh-CN" sz="2800" dirty="0"/>
              <a:t>和</a:t>
            </a:r>
            <a:r>
              <a:rPr lang="en-US" altLang="zh-CN" sz="2800" dirty="0"/>
              <a:t>F2</a:t>
            </a:r>
            <a:r>
              <a:rPr lang="zh-CN" altLang="zh-CN" sz="2800" dirty="0"/>
              <a:t>的最小项表达式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marL="0" indent="0">
              <a:buFont typeface="Wingdings" charset="2"/>
              <a:buNone/>
              <a:defRPr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zh-CN" altLang="zh-CN" sz="2800" dirty="0"/>
              <a:t>使用卡诺图进行化简，求</a:t>
            </a:r>
            <a:r>
              <a:rPr lang="en-US" altLang="zh-CN" sz="2800" dirty="0"/>
              <a:t>F1</a:t>
            </a:r>
            <a:r>
              <a:rPr lang="zh-CN" altLang="zh-CN" sz="2800" dirty="0"/>
              <a:t>和</a:t>
            </a:r>
            <a:r>
              <a:rPr lang="en-US" altLang="zh-CN" sz="2800" dirty="0"/>
              <a:t>F2</a:t>
            </a:r>
            <a:r>
              <a:rPr lang="zh-CN" altLang="zh-CN" sz="2800" dirty="0"/>
              <a:t>的最简“与</a:t>
            </a:r>
            <a:r>
              <a:rPr lang="en-US" altLang="zh-CN" sz="2800" dirty="0"/>
              <a:t>-</a:t>
            </a:r>
            <a:r>
              <a:rPr lang="zh-CN" altLang="zh-CN" sz="2800" dirty="0"/>
              <a:t>或”表达式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marL="0" indent="0">
              <a:buFont typeface="Wingdings" charset="2"/>
              <a:buNone/>
              <a:defRPr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</a:t>
            </a:r>
            <a:r>
              <a:rPr lang="zh-CN" altLang="en-US" sz="2800" dirty="0" smtClean="0"/>
              <a:t>用译码器或多路选择器及适当的逻辑门实现</a:t>
            </a:r>
            <a:endParaRPr lang="en-US" altLang="zh-CN" sz="2800" dirty="0"/>
          </a:p>
          <a:p>
            <a:pPr eaLnBrk="1" hangingPunct="1">
              <a:lnSpc>
                <a:spcPct val="130000"/>
              </a:lnSpc>
              <a:defRPr/>
            </a:pPr>
            <a:endParaRPr lang="zh-CN" altLang="en-US" sz="2800" dirty="0"/>
          </a:p>
        </p:txBody>
      </p:sp>
      <p:sp>
        <p:nvSpPr>
          <p:cNvPr id="19461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</p:spTree>
    <p:extLst>
      <p:ext uri="{BB962C8B-B14F-4D97-AF65-F5344CB8AC3E}">
        <p14:creationId xmlns:p14="http://schemas.microsoft.com/office/powerpoint/2010/main" val="92740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BE38C0-B359-4BC8-B6AA-98159363F0A0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dirty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</a:t>
            </a:r>
            <a:endParaRPr kumimoji="0" lang="zh-CN" altLang="en-US" sz="3800" dirty="0" smtClean="0">
              <a:solidFill>
                <a:srgbClr val="1734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例</a:t>
            </a:r>
            <a:r>
              <a:rPr lang="en-US" altLang="zh-CN" dirty="0" smtClean="0"/>
              <a:t>4.3 </a:t>
            </a:r>
            <a:r>
              <a:rPr lang="zh-CN" altLang="zh-CN" dirty="0" smtClean="0"/>
              <a:t>用</a:t>
            </a:r>
            <a:r>
              <a:rPr lang="en-US" altLang="zh-CN" dirty="0"/>
              <a:t>74153</a:t>
            </a:r>
            <a:r>
              <a:rPr lang="zh-CN" altLang="zh-CN" dirty="0"/>
              <a:t>双</a:t>
            </a:r>
            <a:r>
              <a:rPr lang="en-US" altLang="zh-CN" dirty="0"/>
              <a:t>4</a:t>
            </a:r>
            <a:r>
              <a:rPr lang="zh-CN" altLang="zh-CN" dirty="0"/>
              <a:t>路选择器实现</a:t>
            </a:r>
            <a:r>
              <a:rPr lang="en-US" altLang="zh-CN" dirty="0"/>
              <a:t>3</a:t>
            </a:r>
            <a:r>
              <a:rPr lang="zh-CN" altLang="zh-CN" dirty="0"/>
              <a:t>变量逻辑函数的功能</a:t>
            </a:r>
            <a:r>
              <a:rPr lang="zh-CN" altLang="en-US" dirty="0"/>
              <a:t>，</a:t>
            </a:r>
            <a:r>
              <a:rPr lang="zh-CN" altLang="zh-CN" dirty="0"/>
              <a:t>设控制变量为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，要求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zh-CN" altLang="zh-CN" dirty="0"/>
              <a:t>求出各数据输入端的值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画出电路图（说明：</a:t>
            </a:r>
            <a:r>
              <a:rPr lang="en-US" altLang="zh-CN" b="1" dirty="0"/>
              <a:t>2</a:t>
            </a:r>
            <a:r>
              <a:rPr lang="zh-CN" altLang="zh-CN" b="1" dirty="0"/>
              <a:t>个数据选择器的控制端共用一组引脚</a:t>
            </a:r>
            <a:r>
              <a:rPr lang="zh-CN" altLang="zh-CN" dirty="0"/>
              <a:t>）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zh-CN" dirty="0"/>
              <a:t>说明电路功能。</a:t>
            </a:r>
          </a:p>
          <a:p>
            <a:pPr marL="0" indent="0" eaLnBrk="1" hangingPunct="1">
              <a:lnSpc>
                <a:spcPct val="110000"/>
              </a:lnSpc>
              <a:buFont typeface="Wingdings" charset="2"/>
              <a:buNone/>
              <a:defRPr/>
            </a:pPr>
            <a:endParaRPr lang="zh-CN" altLang="en-US" dirty="0"/>
          </a:p>
        </p:txBody>
      </p:sp>
      <p:sp>
        <p:nvSpPr>
          <p:cNvPr id="34821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  <p:graphicFrame>
        <p:nvGraphicFramePr>
          <p:cNvPr id="34822" name="对象 1"/>
          <p:cNvGraphicFramePr>
            <a:graphicFrameLocks noChangeAspect="1"/>
          </p:cNvGraphicFramePr>
          <p:nvPr/>
        </p:nvGraphicFramePr>
        <p:xfrm>
          <a:off x="935038" y="4051300"/>
          <a:ext cx="7273925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公式" r:id="rId3" imgW="2451100" imgH="508000" progId="Equation.3">
                  <p:embed/>
                </p:oleObj>
              </mc:Choice>
              <mc:Fallback>
                <p:oleObj name="公式" r:id="rId3" imgW="2451100" imgH="508000" progId="Equation.3">
                  <p:embed/>
                  <p:pic>
                    <p:nvPicPr>
                      <p:cNvPr id="3482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4051300"/>
                        <a:ext cx="7273925" cy="158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312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DBEEAB-1235-457A-89D2-58D319971EDE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dirty="0" smtClean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</a:t>
            </a:r>
            <a:endParaRPr kumimoji="0" lang="zh-CN" altLang="en-US" sz="3800" dirty="0" smtClean="0">
              <a:solidFill>
                <a:srgbClr val="1734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/>
              <a:t>主要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b="1" u="sng" dirty="0" smtClean="0"/>
              <a:t>触发器</a:t>
            </a:r>
            <a:endParaRPr lang="zh-CN" altLang="en-US" u="sng" dirty="0"/>
          </a:p>
          <a:p>
            <a:pPr lvl="2" eaLnBrk="1" hangingPunct="1">
              <a:lnSpc>
                <a:spcPct val="130000"/>
              </a:lnSpc>
              <a:defRPr/>
            </a:pPr>
            <a:r>
              <a:rPr lang="zh-CN" altLang="en-US" dirty="0"/>
              <a:t>两种基本</a:t>
            </a:r>
            <a:r>
              <a:rPr lang="en-US" altLang="zh-CN" dirty="0"/>
              <a:t>RS</a:t>
            </a:r>
            <a:r>
              <a:rPr lang="zh-CN" altLang="en-US" dirty="0"/>
              <a:t>触发器的功能、结构、次态函数、约束方程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zh-CN" altLang="en-US" dirty="0"/>
              <a:t>四</a:t>
            </a:r>
            <a:r>
              <a:rPr lang="zh-CN" altLang="en-US" dirty="0" smtClean="0"/>
              <a:t>种钟</a:t>
            </a:r>
            <a:r>
              <a:rPr lang="zh-CN" altLang="en-US" dirty="0"/>
              <a:t>控触发器的</a:t>
            </a:r>
            <a:r>
              <a:rPr lang="zh-CN" altLang="en-US" dirty="0" smtClean="0"/>
              <a:t>功能表、激励表（两种）、</a:t>
            </a:r>
            <a:r>
              <a:rPr lang="zh-CN" altLang="en-US" dirty="0"/>
              <a:t>次态方程、约束方程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了解空翻</a:t>
            </a:r>
            <a:r>
              <a:rPr lang="zh-CN" altLang="en-US" dirty="0"/>
              <a:t>和一次翻转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能够绘制波形图（时间图）</a:t>
            </a:r>
            <a:endParaRPr lang="zh-CN" altLang="en-US" dirty="0"/>
          </a:p>
        </p:txBody>
      </p:sp>
      <p:sp>
        <p:nvSpPr>
          <p:cNvPr id="13317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D3FD55-9A35-4C15-8D24-5C452228799D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dirty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</a:t>
            </a:r>
            <a:endParaRPr kumimoji="0" lang="zh-CN" altLang="en-US" sz="3800" dirty="0" smtClean="0">
              <a:solidFill>
                <a:srgbClr val="1734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例</a:t>
            </a:r>
            <a:r>
              <a:rPr lang="en-US" altLang="zh-CN" dirty="0" smtClean="0"/>
              <a:t>5.1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设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中</a:t>
            </a:r>
            <a:r>
              <a:rPr lang="zh-CN" altLang="zh-CN" dirty="0"/>
              <a:t>的触发器为主从</a:t>
            </a:r>
            <a:r>
              <a:rPr lang="en-US" altLang="zh-CN" dirty="0"/>
              <a:t>J-K</a:t>
            </a:r>
            <a:r>
              <a:rPr lang="zh-CN" altLang="zh-CN" dirty="0"/>
              <a:t>触发器，其初始状态</a:t>
            </a:r>
            <a:r>
              <a:rPr lang="en-US" altLang="zh-CN" dirty="0"/>
              <a:t>Q1=Q2=0</a:t>
            </a:r>
            <a:r>
              <a:rPr lang="zh-CN" altLang="zh-CN" dirty="0"/>
              <a:t>，输入信号及</a:t>
            </a:r>
            <a:r>
              <a:rPr lang="en-US" altLang="zh-CN" dirty="0"/>
              <a:t>CP</a:t>
            </a:r>
            <a:r>
              <a:rPr lang="zh-CN" altLang="zh-CN" dirty="0"/>
              <a:t>端的波形如图</a:t>
            </a:r>
            <a:r>
              <a:rPr lang="en-US" altLang="zh-CN" dirty="0"/>
              <a:t>3.70</a:t>
            </a:r>
            <a:r>
              <a:rPr lang="zh-CN" altLang="zh-CN" dirty="0"/>
              <a:t>（</a:t>
            </a:r>
            <a:r>
              <a:rPr lang="en-US" altLang="zh-CN" dirty="0"/>
              <a:t>b</a:t>
            </a:r>
            <a:r>
              <a:rPr lang="zh-CN" altLang="zh-CN" dirty="0"/>
              <a:t>）所示，试画出</a:t>
            </a:r>
            <a:r>
              <a:rPr lang="en-US" altLang="zh-CN" dirty="0"/>
              <a:t>Q1</a:t>
            </a:r>
            <a:r>
              <a:rPr lang="zh-CN" altLang="zh-CN" dirty="0"/>
              <a:t>，</a:t>
            </a:r>
            <a:r>
              <a:rPr lang="en-US" altLang="zh-CN" dirty="0"/>
              <a:t>Q2</a:t>
            </a:r>
            <a:r>
              <a:rPr lang="zh-CN" altLang="zh-CN" dirty="0"/>
              <a:t>的波形图。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4341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  <p:pic>
        <p:nvPicPr>
          <p:cNvPr id="14342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3616325"/>
            <a:ext cx="6899275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99AD14-7EBA-4471-AEB9-F4B73215DAD0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dirty="0" smtClean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考试题型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题型以大题为主</a:t>
            </a:r>
            <a:endParaRPr lang="en-US" altLang="zh-CN" dirty="0" smtClean="0"/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dirty="0"/>
              <a:t>化</a:t>
            </a:r>
            <a:r>
              <a:rPr lang="zh-CN" altLang="en-US" dirty="0" smtClean="0"/>
              <a:t>简</a:t>
            </a:r>
            <a:endParaRPr lang="en-US" altLang="zh-CN" dirty="0" smtClean="0"/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分析</a:t>
            </a:r>
            <a:endParaRPr lang="en-US" altLang="zh-CN" dirty="0" smtClean="0"/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设计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要求掌握的概念可能以大题中的小问形式出现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电路图可能会以</a:t>
            </a:r>
            <a:r>
              <a:rPr lang="en-US" altLang="zh-CN" dirty="0" err="1" smtClean="0"/>
              <a:t>logisim</a:t>
            </a:r>
            <a:r>
              <a:rPr lang="zh-CN" altLang="en-US" dirty="0" smtClean="0"/>
              <a:t>电路图形式出现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  <a:defRPr/>
            </a:pPr>
            <a:endParaRPr lang="en-US" altLang="zh-CN" dirty="0" smtClean="0"/>
          </a:p>
          <a:p>
            <a:pPr eaLnBrk="1" hangingPunct="1">
              <a:lnSpc>
                <a:spcPct val="130000"/>
              </a:lnSpc>
              <a:defRPr/>
            </a:pPr>
            <a:endParaRPr lang="zh-CN" altLang="en-US" dirty="0"/>
          </a:p>
        </p:txBody>
      </p:sp>
      <p:sp>
        <p:nvSpPr>
          <p:cNvPr id="7173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</p:spTree>
    <p:extLst>
      <p:ext uri="{BB962C8B-B14F-4D97-AF65-F5344CB8AC3E}">
        <p14:creationId xmlns:p14="http://schemas.microsoft.com/office/powerpoint/2010/main" val="257408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DBC2D1-38B4-4963-9218-3FE7055D41C0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smtClean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例</a:t>
            </a:r>
            <a:r>
              <a:rPr lang="en-US" altLang="zh-CN" dirty="0" smtClean="0"/>
              <a:t>5.1</a:t>
            </a:r>
            <a:r>
              <a:rPr lang="zh-CN" altLang="en-US" dirty="0" smtClean="0"/>
              <a:t>解</a:t>
            </a:r>
            <a:endParaRPr lang="zh-CN" altLang="en-US" dirty="0"/>
          </a:p>
        </p:txBody>
      </p:sp>
      <p:sp>
        <p:nvSpPr>
          <p:cNvPr id="15365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  <p:pic>
        <p:nvPicPr>
          <p:cNvPr id="1536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1389063"/>
            <a:ext cx="3328988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Rectangle 2"/>
          <p:cNvSpPr>
            <a:spLocks noChangeArrowheads="1"/>
          </p:cNvSpPr>
          <p:nvPr/>
        </p:nvSpPr>
        <p:spPr bwMode="auto">
          <a:xfrm>
            <a:off x="0" y="2924175"/>
            <a:ext cx="13535025" cy="4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graphicFrame>
        <p:nvGraphicFramePr>
          <p:cNvPr id="15368" name="对象 3"/>
          <p:cNvGraphicFramePr>
            <a:graphicFrameLocks noChangeAspect="1"/>
          </p:cNvGraphicFramePr>
          <p:nvPr/>
        </p:nvGraphicFramePr>
        <p:xfrm>
          <a:off x="0" y="2924175"/>
          <a:ext cx="5399088" cy="359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Visio" r:id="rId4" imgW="5914896" imgH="3943548" progId="Visio.Drawing.11">
                  <p:embed/>
                </p:oleObj>
              </mc:Choice>
              <mc:Fallback>
                <p:oleObj name="Visio" r:id="rId4" imgW="5914896" imgH="3943548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24175"/>
                        <a:ext cx="5399088" cy="359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 bwMode="auto">
          <a:xfrm>
            <a:off x="827088" y="5300663"/>
            <a:ext cx="431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>
            <a:off x="819150" y="6092825"/>
            <a:ext cx="4333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>
            <a:off x="1258888" y="5019675"/>
            <a:ext cx="0" cy="2809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1258888" y="5019675"/>
            <a:ext cx="21748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/>
          <p:nvPr/>
        </p:nvCxnSpPr>
        <p:spPr bwMode="auto">
          <a:xfrm>
            <a:off x="1482725" y="5003800"/>
            <a:ext cx="0" cy="279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/>
          <p:nvPr/>
        </p:nvCxnSpPr>
        <p:spPr bwMode="auto">
          <a:xfrm>
            <a:off x="1476375" y="5302250"/>
            <a:ext cx="66516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3276600" y="5021263"/>
            <a:ext cx="0" cy="2809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/>
          <p:nvPr/>
        </p:nvCxnSpPr>
        <p:spPr bwMode="auto">
          <a:xfrm>
            <a:off x="3276600" y="5003800"/>
            <a:ext cx="2159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3498850" y="5003800"/>
            <a:ext cx="0" cy="279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3492500" y="5302250"/>
            <a:ext cx="6238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/>
          <p:nvPr/>
        </p:nvCxnSpPr>
        <p:spPr bwMode="auto">
          <a:xfrm>
            <a:off x="1252538" y="6092825"/>
            <a:ext cx="23018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/>
          <p:nvPr/>
        </p:nvCxnSpPr>
        <p:spPr bwMode="auto">
          <a:xfrm>
            <a:off x="1484313" y="5811838"/>
            <a:ext cx="0" cy="2809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直接连接符 31"/>
          <p:cNvCxnSpPr/>
          <p:nvPr/>
        </p:nvCxnSpPr>
        <p:spPr bwMode="auto">
          <a:xfrm>
            <a:off x="1476375" y="5811838"/>
            <a:ext cx="6477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直接连接符 33"/>
          <p:cNvCxnSpPr/>
          <p:nvPr/>
        </p:nvCxnSpPr>
        <p:spPr bwMode="auto">
          <a:xfrm>
            <a:off x="2141538" y="5811838"/>
            <a:ext cx="0" cy="2809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接连接符 34"/>
          <p:cNvCxnSpPr/>
          <p:nvPr/>
        </p:nvCxnSpPr>
        <p:spPr bwMode="auto">
          <a:xfrm>
            <a:off x="2124075" y="6086475"/>
            <a:ext cx="6477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直接连接符 36"/>
          <p:cNvCxnSpPr/>
          <p:nvPr/>
        </p:nvCxnSpPr>
        <p:spPr bwMode="auto">
          <a:xfrm>
            <a:off x="2771775" y="6086475"/>
            <a:ext cx="72072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直接连接符 38"/>
          <p:cNvCxnSpPr/>
          <p:nvPr/>
        </p:nvCxnSpPr>
        <p:spPr bwMode="auto">
          <a:xfrm>
            <a:off x="3484563" y="5805488"/>
            <a:ext cx="0" cy="2809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/>
          <p:nvPr/>
        </p:nvCxnSpPr>
        <p:spPr bwMode="auto">
          <a:xfrm>
            <a:off x="3484563" y="5811838"/>
            <a:ext cx="64928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直接连接符 40"/>
          <p:cNvCxnSpPr/>
          <p:nvPr/>
        </p:nvCxnSpPr>
        <p:spPr bwMode="auto">
          <a:xfrm>
            <a:off x="4133850" y="5805488"/>
            <a:ext cx="0" cy="2809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>
            <a:off x="4116388" y="6080125"/>
            <a:ext cx="6477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4116388" y="5300663"/>
            <a:ext cx="647700" cy="15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直接连接符 45"/>
          <p:cNvCxnSpPr/>
          <p:nvPr/>
        </p:nvCxnSpPr>
        <p:spPr bwMode="auto">
          <a:xfrm>
            <a:off x="4756150" y="5302250"/>
            <a:ext cx="46355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直接连接符 47"/>
          <p:cNvCxnSpPr/>
          <p:nvPr/>
        </p:nvCxnSpPr>
        <p:spPr bwMode="auto">
          <a:xfrm>
            <a:off x="4764088" y="6075363"/>
            <a:ext cx="45561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直接连接符 50"/>
          <p:cNvCxnSpPr/>
          <p:nvPr/>
        </p:nvCxnSpPr>
        <p:spPr bwMode="auto">
          <a:xfrm>
            <a:off x="2141538" y="5302250"/>
            <a:ext cx="66516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直接连接符 51"/>
          <p:cNvCxnSpPr/>
          <p:nvPr/>
        </p:nvCxnSpPr>
        <p:spPr bwMode="auto">
          <a:xfrm>
            <a:off x="2806700" y="5302250"/>
            <a:ext cx="4699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BEF260-D2B8-451F-9AF9-41B5A84BD6B4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dirty="0" smtClean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</a:t>
            </a:r>
            <a:endParaRPr kumimoji="0" lang="zh-CN" altLang="en-US" sz="3800" dirty="0" smtClean="0">
              <a:solidFill>
                <a:srgbClr val="1734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主要内容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同步</a:t>
            </a:r>
            <a:r>
              <a:rPr lang="zh-CN" altLang="en-US" dirty="0"/>
              <a:t>时序逻辑电路的概念、结构、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/>
              <a:t>异步时序逻辑电路的概念、结构、特点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/>
              <a:t>时序逻辑电路的</a:t>
            </a:r>
            <a:r>
              <a:rPr lang="zh-CN" altLang="en-US" dirty="0" smtClean="0"/>
              <a:t>分类</a:t>
            </a:r>
            <a:endParaRPr lang="en-US" altLang="zh-CN" dirty="0" smtClean="0"/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能够辨别不同类型的时序逻辑电路</a:t>
            </a:r>
            <a:endParaRPr lang="en-US" altLang="zh-CN" dirty="0" smtClean="0"/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能够描述不同类型时序逻辑电路对输入的要求</a:t>
            </a:r>
            <a:endParaRPr lang="zh-CN" altLang="en-US" dirty="0"/>
          </a:p>
        </p:txBody>
      </p:sp>
      <p:sp>
        <p:nvSpPr>
          <p:cNvPr id="20485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</p:spTree>
    <p:extLst>
      <p:ext uri="{BB962C8B-B14F-4D97-AF65-F5344CB8AC3E}">
        <p14:creationId xmlns:p14="http://schemas.microsoft.com/office/powerpoint/2010/main" val="69638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BEF260-D2B8-451F-9AF9-41B5A84BD6B4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dirty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</a:t>
            </a:r>
            <a:endParaRPr kumimoji="0" lang="zh-CN" altLang="en-US" sz="3800" dirty="0" smtClean="0">
              <a:solidFill>
                <a:srgbClr val="1734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主要内容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b="1" u="sng" dirty="0" smtClean="0"/>
              <a:t>同步</a:t>
            </a:r>
            <a:r>
              <a:rPr lang="zh-CN" altLang="en-US" b="1" u="sng" dirty="0"/>
              <a:t>时序逻辑电路的</a:t>
            </a:r>
            <a:r>
              <a:rPr lang="zh-CN" altLang="en-US" b="1" u="sng" dirty="0" smtClean="0"/>
              <a:t>分析</a:t>
            </a:r>
            <a:endParaRPr lang="zh-CN" altLang="en-US" b="1" u="sng" dirty="0"/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写出激励函数</a:t>
            </a:r>
            <a:r>
              <a:rPr lang="zh-CN" altLang="en-US" dirty="0"/>
              <a:t>和输出函数表达式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列出次</a:t>
            </a:r>
            <a:r>
              <a:rPr lang="zh-CN" altLang="en-US" dirty="0"/>
              <a:t>态</a:t>
            </a:r>
            <a:r>
              <a:rPr lang="zh-CN" altLang="en-US" dirty="0" smtClean="0"/>
              <a:t>真值表或者次态方程</a:t>
            </a:r>
            <a:endParaRPr lang="zh-CN" altLang="en-US" dirty="0"/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dirty="0"/>
              <a:t>状态图和状态表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dirty="0"/>
              <a:t>电路功能：注意描述电路</a:t>
            </a:r>
            <a:r>
              <a:rPr lang="zh-CN" altLang="en-US" dirty="0" smtClean="0"/>
              <a:t>类型、主体功能、</a:t>
            </a:r>
            <a:r>
              <a:rPr lang="zh-CN" altLang="en-US" dirty="0"/>
              <a:t>输出</a:t>
            </a:r>
            <a:r>
              <a:rPr lang="zh-CN" altLang="en-US" dirty="0" smtClean="0"/>
              <a:t>，判断电路是否有</a:t>
            </a:r>
            <a:r>
              <a:rPr lang="zh-CN" altLang="en-US" dirty="0"/>
              <a:t>多余</a:t>
            </a:r>
            <a:r>
              <a:rPr lang="zh-CN" altLang="en-US" dirty="0" smtClean="0"/>
              <a:t>状态，并能判断电路能否</a:t>
            </a:r>
            <a:r>
              <a:rPr lang="zh-CN" altLang="en-US" dirty="0"/>
              <a:t>自启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画时间图</a:t>
            </a:r>
            <a:endParaRPr lang="en-US" altLang="zh-CN" dirty="0" smtClean="0"/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电路中可能包含常用的中规模集成芯片</a:t>
            </a:r>
            <a:endParaRPr lang="zh-CN" altLang="en-US" dirty="0"/>
          </a:p>
        </p:txBody>
      </p:sp>
      <p:sp>
        <p:nvSpPr>
          <p:cNvPr id="20485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1CCD64-D6AF-4C26-B278-67F7F4E6DC33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dirty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</a:t>
            </a:r>
            <a:endParaRPr kumimoji="0" lang="zh-CN" altLang="en-US" sz="3800" dirty="0" smtClean="0">
              <a:solidFill>
                <a:srgbClr val="1734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0728"/>
            <a:ext cx="8207375" cy="52562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主要内容</a:t>
            </a:r>
            <a:endParaRPr lang="en-US" altLang="zh-CN" dirty="0" smtClean="0"/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b="1" u="sng" dirty="0" smtClean="0"/>
              <a:t>同步</a:t>
            </a:r>
            <a:r>
              <a:rPr lang="zh-CN" altLang="en-US" b="1" u="sng" dirty="0"/>
              <a:t>时序逻辑电路的</a:t>
            </a:r>
            <a:r>
              <a:rPr lang="zh-CN" altLang="en-US" b="1" u="sng" dirty="0" smtClean="0"/>
              <a:t>设计</a:t>
            </a:r>
            <a:endParaRPr lang="zh-CN" altLang="en-US" u="sng" dirty="0"/>
          </a:p>
          <a:p>
            <a:pPr lvl="2" eaLnBrk="1" hangingPunct="1">
              <a:lnSpc>
                <a:spcPct val="130000"/>
              </a:lnSpc>
              <a:defRPr/>
            </a:pPr>
            <a:r>
              <a:rPr lang="zh-CN" altLang="en-US" dirty="0"/>
              <a:t>原始状态图（注意每个状态的指出箭头数目）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zh-CN" altLang="en-US" dirty="0"/>
              <a:t>状态化简，等效的定义、判定和</a:t>
            </a:r>
            <a:r>
              <a:rPr lang="zh-CN" altLang="en-US" dirty="0" smtClean="0"/>
              <a:t>性质，最大等效类的确定及状态合并</a:t>
            </a:r>
            <a:endParaRPr lang="zh-CN" altLang="en-US" dirty="0"/>
          </a:p>
          <a:p>
            <a:pPr lvl="2" eaLnBrk="1" hangingPunct="1">
              <a:lnSpc>
                <a:spcPct val="130000"/>
              </a:lnSpc>
              <a:defRPr/>
            </a:pPr>
            <a:r>
              <a:rPr lang="zh-CN" altLang="en-US" dirty="0"/>
              <a:t>状态编码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zh-CN" altLang="en-US" dirty="0"/>
              <a:t>确定激励函数和输出函数，画出电路图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无效状态检查表，</a:t>
            </a:r>
            <a:r>
              <a:rPr lang="zh-CN" altLang="en-US" dirty="0"/>
              <a:t>分析</a:t>
            </a:r>
            <a:r>
              <a:rPr lang="zh-CN" altLang="en-US" dirty="0" smtClean="0"/>
              <a:t>无效状态能否</a:t>
            </a:r>
            <a:r>
              <a:rPr lang="zh-CN" altLang="en-US" dirty="0"/>
              <a:t>自启和是否有错误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pPr lvl="2"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能够用相关的中规模集成电路和适当的逻辑门实现</a:t>
            </a:r>
            <a:endParaRPr lang="zh-CN" altLang="en-US" dirty="0"/>
          </a:p>
        </p:txBody>
      </p:sp>
      <p:sp>
        <p:nvSpPr>
          <p:cNvPr id="21509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1CCD64-D6AF-4C26-B278-67F7F4E6DC33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dirty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</a:t>
            </a:r>
            <a:endParaRPr kumimoji="0" lang="zh-CN" altLang="en-US" sz="3800" dirty="0" smtClean="0">
              <a:solidFill>
                <a:srgbClr val="1734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主要内容</a:t>
            </a:r>
            <a:endParaRPr lang="en-US" altLang="zh-CN" dirty="0" smtClean="0"/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zh-CN" dirty="0" smtClean="0"/>
              <a:t>Mealy</a:t>
            </a:r>
            <a:r>
              <a:rPr lang="zh-CN" altLang="en-US" dirty="0" smtClean="0"/>
              <a:t>型和</a:t>
            </a:r>
            <a:r>
              <a:rPr lang="en-US" altLang="zh-CN" dirty="0" smtClean="0"/>
              <a:t>Moore</a:t>
            </a:r>
            <a:r>
              <a:rPr lang="zh-CN" altLang="en-US" dirty="0"/>
              <a:t>型电路的特点及区别</a:t>
            </a:r>
          </a:p>
        </p:txBody>
      </p:sp>
      <p:sp>
        <p:nvSpPr>
          <p:cNvPr id="21509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</p:spTree>
    <p:extLst>
      <p:ext uri="{BB962C8B-B14F-4D97-AF65-F5344CB8AC3E}">
        <p14:creationId xmlns:p14="http://schemas.microsoft.com/office/powerpoint/2010/main" val="320342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4845D8-ECF2-4E88-8BA2-609CB4D05B01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smtClean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主要内容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b="1" u="sng" dirty="0" smtClean="0"/>
              <a:t>脉冲</a:t>
            </a:r>
            <a:r>
              <a:rPr lang="zh-CN" altLang="en-US" b="1" u="sng" dirty="0"/>
              <a:t>异步时序逻辑电路的</a:t>
            </a:r>
            <a:r>
              <a:rPr lang="zh-CN" altLang="en-US" b="1" u="sng" dirty="0" smtClean="0"/>
              <a:t>分析</a:t>
            </a:r>
            <a:endParaRPr lang="zh-CN" altLang="en-US" b="1" u="sng" dirty="0"/>
          </a:p>
          <a:p>
            <a:pPr lvl="2" eaLnBrk="1" hangingPunct="1">
              <a:defRPr/>
            </a:pPr>
            <a:r>
              <a:rPr lang="zh-CN" altLang="en-US" dirty="0" smtClean="0"/>
              <a:t>激励函数</a:t>
            </a:r>
            <a:r>
              <a:rPr lang="zh-CN" altLang="en-US" dirty="0"/>
              <a:t>和输出函数表达式</a:t>
            </a:r>
          </a:p>
          <a:p>
            <a:pPr lvl="2" eaLnBrk="1" hangingPunct="1">
              <a:defRPr/>
            </a:pPr>
            <a:r>
              <a:rPr lang="zh-CN" altLang="en-US" dirty="0"/>
              <a:t>次态</a:t>
            </a:r>
            <a:r>
              <a:rPr lang="zh-CN" altLang="en-US" dirty="0" smtClean="0"/>
              <a:t>真值表，注意</a:t>
            </a:r>
            <a:r>
              <a:rPr lang="zh-CN" altLang="en-US" dirty="0"/>
              <a:t>触发器变化</a:t>
            </a:r>
            <a:r>
              <a:rPr lang="zh-CN" altLang="en-US" dirty="0" smtClean="0"/>
              <a:t>的边沿</a:t>
            </a:r>
            <a:endParaRPr lang="en-US" altLang="zh-CN" dirty="0" smtClean="0"/>
          </a:p>
          <a:p>
            <a:pPr lvl="3" eaLnBrk="1" hangingPunct="1">
              <a:defRPr/>
            </a:pPr>
            <a:r>
              <a:rPr lang="zh-CN" altLang="en-US" dirty="0" smtClean="0"/>
              <a:t>时钟激励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种类型的处理：只包含输入，有输入和没有输入</a:t>
            </a:r>
            <a:endParaRPr lang="en-US" altLang="zh-CN" dirty="0" smtClean="0"/>
          </a:p>
          <a:p>
            <a:pPr lvl="3" eaLnBrk="1" hangingPunct="1">
              <a:defRPr/>
            </a:pPr>
            <a:r>
              <a:rPr lang="zh-CN" altLang="en-US" dirty="0" smtClean="0"/>
              <a:t>注意触发器的翻转一定发生在后沿，否则会有错误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/>
              <a:t>状态图和状态表</a:t>
            </a:r>
          </a:p>
          <a:p>
            <a:pPr lvl="2" eaLnBrk="1" hangingPunct="1">
              <a:defRPr/>
            </a:pPr>
            <a:r>
              <a:rPr lang="zh-CN" altLang="en-US" dirty="0"/>
              <a:t>电路功能：注意描述电路</a:t>
            </a:r>
            <a:r>
              <a:rPr lang="zh-CN" altLang="en-US" dirty="0" smtClean="0"/>
              <a:t>类型、主体功能、</a:t>
            </a:r>
            <a:r>
              <a:rPr lang="zh-CN" altLang="en-US" dirty="0"/>
              <a:t>输出，有多余状态的电路能否自启</a:t>
            </a:r>
          </a:p>
          <a:p>
            <a:pPr lvl="2" eaLnBrk="1" hangingPunct="1">
              <a:defRPr/>
            </a:pPr>
            <a:r>
              <a:rPr lang="zh-CN" altLang="en-US" dirty="0"/>
              <a:t>时间图</a:t>
            </a:r>
          </a:p>
        </p:txBody>
      </p:sp>
      <p:sp>
        <p:nvSpPr>
          <p:cNvPr id="26629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</p:spTree>
    <p:extLst>
      <p:ext uri="{BB962C8B-B14F-4D97-AF65-F5344CB8AC3E}">
        <p14:creationId xmlns:p14="http://schemas.microsoft.com/office/powerpoint/2010/main" val="43861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6A0989-D25A-4F67-90B5-6E717E7434C8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dirty="0" smtClean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主要内容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b="1" u="sng" dirty="0" smtClean="0"/>
              <a:t>脉冲</a:t>
            </a:r>
            <a:r>
              <a:rPr lang="zh-CN" altLang="en-US" b="1" u="sng" dirty="0"/>
              <a:t>异步时序逻辑电路的</a:t>
            </a:r>
            <a:r>
              <a:rPr lang="zh-CN" altLang="en-US" b="1" u="sng" dirty="0" smtClean="0"/>
              <a:t>设计</a:t>
            </a:r>
            <a:endParaRPr lang="zh-CN" altLang="en-US" u="sng" dirty="0"/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dirty="0"/>
              <a:t>原始状态图（注意每个状态的指出箭头数目）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dirty="0"/>
              <a:t>状态化简，等效的定义、判定和</a:t>
            </a:r>
            <a:r>
              <a:rPr lang="zh-CN" altLang="en-US" dirty="0" smtClean="0"/>
              <a:t>性质，</a:t>
            </a:r>
            <a:r>
              <a:rPr lang="zh-CN" altLang="en-US" dirty="0"/>
              <a:t>最大等效类的确定及状态合并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dirty="0"/>
              <a:t>状态编码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dirty="0"/>
              <a:t>确定激励函数和输出函数，画出</a:t>
            </a:r>
            <a:r>
              <a:rPr lang="zh-CN" altLang="en-US" dirty="0" smtClean="0"/>
              <a:t>电路图</a:t>
            </a:r>
            <a:endParaRPr lang="en-US" altLang="zh-CN" dirty="0" smtClean="0"/>
          </a:p>
          <a:p>
            <a:pPr lvl="3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注意</a:t>
            </a:r>
            <a:r>
              <a:rPr lang="zh-CN" altLang="en-US" dirty="0"/>
              <a:t>状态不变的</a:t>
            </a:r>
            <a:r>
              <a:rPr lang="zh-CN" altLang="en-US" dirty="0" smtClean="0"/>
              <a:t>情况一定选择时钟端为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的激励</a:t>
            </a:r>
            <a:endParaRPr lang="en-US" altLang="zh-CN" dirty="0" smtClean="0"/>
          </a:p>
          <a:p>
            <a:pPr lvl="3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输入</a:t>
            </a:r>
            <a:r>
              <a:rPr lang="zh-CN" altLang="en-US" dirty="0"/>
              <a:t>不</a:t>
            </a:r>
            <a:r>
              <a:rPr lang="zh-CN" altLang="en-US" dirty="0" smtClean="0"/>
              <a:t>允许的情况激励可以全部是</a:t>
            </a:r>
            <a:r>
              <a:rPr lang="en-US" altLang="zh-CN" dirty="0" smtClean="0"/>
              <a:t>d</a:t>
            </a:r>
            <a:endParaRPr lang="zh-CN" altLang="en-US" dirty="0"/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dirty="0"/>
              <a:t>无效状态检查表，分析无效状态能否自启和是否有错误输出</a:t>
            </a:r>
          </a:p>
        </p:txBody>
      </p:sp>
      <p:sp>
        <p:nvSpPr>
          <p:cNvPr id="27653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</p:spTree>
    <p:extLst>
      <p:ext uri="{BB962C8B-B14F-4D97-AF65-F5344CB8AC3E}">
        <p14:creationId xmlns:p14="http://schemas.microsoft.com/office/powerpoint/2010/main" val="299990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A964F8-24B3-4FAD-9702-82690CB7B57B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dirty="0" smtClean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</a:t>
            </a:r>
            <a:endParaRPr kumimoji="0" lang="zh-CN" altLang="en-US" sz="3800" dirty="0" smtClean="0">
              <a:solidFill>
                <a:srgbClr val="1734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主要内容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b="1" u="sng" dirty="0" smtClean="0"/>
              <a:t>计数器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dirty="0"/>
              <a:t>计数器的种类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dirty="0"/>
              <a:t>典型芯片</a:t>
            </a:r>
            <a:r>
              <a:rPr lang="en-US" altLang="zh-CN" dirty="0" smtClean="0"/>
              <a:t>74193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74290</a:t>
            </a:r>
            <a:r>
              <a:rPr lang="zh-CN" altLang="en-US" dirty="0" smtClean="0"/>
              <a:t>的</a:t>
            </a:r>
            <a:r>
              <a:rPr lang="zh-CN" altLang="en-US" dirty="0"/>
              <a:t>结构（注意控制端口），功能和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使用计数器构造不同模值计数器的方法</a:t>
            </a:r>
            <a:endParaRPr lang="en-US" altLang="zh-CN" dirty="0" smtClean="0"/>
          </a:p>
          <a:p>
            <a:pPr lvl="3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注意异步清零、异步置数的特点</a:t>
            </a:r>
            <a:endParaRPr lang="en-US" altLang="zh-CN" dirty="0" smtClean="0"/>
          </a:p>
          <a:p>
            <a:pPr lvl="3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注意输出的进位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借位脉冲信号</a:t>
            </a:r>
            <a:endParaRPr lang="en-US" altLang="zh-CN" dirty="0" smtClean="0"/>
          </a:p>
          <a:p>
            <a:pPr lvl="3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注意多个计数器芯片的级联方法</a:t>
            </a:r>
            <a:endParaRPr lang="zh-CN" altLang="en-US" dirty="0"/>
          </a:p>
        </p:txBody>
      </p:sp>
      <p:sp>
        <p:nvSpPr>
          <p:cNvPr id="32773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</p:spTree>
    <p:extLst>
      <p:ext uri="{BB962C8B-B14F-4D97-AF65-F5344CB8AC3E}">
        <p14:creationId xmlns:p14="http://schemas.microsoft.com/office/powerpoint/2010/main" val="311806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085C02-5663-47F2-BCDF-DAB82481BEA8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dirty="0" smtClean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</a:t>
            </a:r>
            <a:endParaRPr kumimoji="0" lang="zh-CN" altLang="en-US" sz="3800" dirty="0" smtClean="0">
              <a:solidFill>
                <a:srgbClr val="1734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主要内容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b="1" u="sng" dirty="0" smtClean="0"/>
              <a:t>寄存器</a:t>
            </a:r>
            <a:endParaRPr lang="zh-CN" altLang="en-US" b="1" u="sng" dirty="0"/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dirty="0"/>
              <a:t>典型芯片</a:t>
            </a:r>
            <a:r>
              <a:rPr lang="en-US" altLang="zh-CN" dirty="0"/>
              <a:t>74194</a:t>
            </a:r>
            <a:r>
              <a:rPr lang="zh-CN" altLang="en-US" dirty="0"/>
              <a:t>的结构（注意控制端口），功能和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3797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</p:spTree>
    <p:extLst>
      <p:ext uri="{BB962C8B-B14F-4D97-AF65-F5344CB8AC3E}">
        <p14:creationId xmlns:p14="http://schemas.microsoft.com/office/powerpoint/2010/main" val="152270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DC9F18-0117-46EB-83B6-E771135BCCC6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dirty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</a:t>
            </a:r>
            <a:endParaRPr kumimoji="0" lang="zh-CN" altLang="en-US" sz="3800" dirty="0" smtClean="0">
              <a:solidFill>
                <a:srgbClr val="1734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6.1 </a:t>
            </a:r>
            <a:r>
              <a:rPr lang="zh-CN" altLang="zh-CN" sz="2800" dirty="0" smtClean="0"/>
              <a:t>试</a:t>
            </a:r>
            <a:r>
              <a:rPr lang="zh-CN" altLang="zh-CN" sz="2800" dirty="0"/>
              <a:t>分析如图所示同步时序逻辑电路，要求：（</a:t>
            </a:r>
            <a:r>
              <a:rPr lang="en-US" altLang="zh-CN" sz="2800" dirty="0"/>
              <a:t>1</a:t>
            </a:r>
            <a:r>
              <a:rPr lang="zh-CN" altLang="zh-CN" sz="2800" dirty="0"/>
              <a:t>）写输出函数和激励函数表达式；（</a:t>
            </a:r>
            <a:r>
              <a:rPr lang="en-US" altLang="zh-CN" sz="2800" dirty="0"/>
              <a:t>2</a:t>
            </a:r>
            <a:r>
              <a:rPr lang="zh-CN" altLang="zh-CN" sz="2800" dirty="0"/>
              <a:t>）列出电路的次态真值表；（</a:t>
            </a:r>
            <a:r>
              <a:rPr lang="en-US" altLang="zh-CN" sz="2800" dirty="0"/>
              <a:t>3</a:t>
            </a:r>
            <a:r>
              <a:rPr lang="zh-CN" altLang="zh-CN" sz="2800" dirty="0"/>
              <a:t>）做出状态表和状态图；（</a:t>
            </a:r>
            <a:r>
              <a:rPr lang="en-US" altLang="zh-CN" sz="2800" dirty="0"/>
              <a:t>4</a:t>
            </a:r>
            <a:r>
              <a:rPr lang="zh-CN" altLang="zh-CN" sz="2800" dirty="0"/>
              <a:t>）说明电路功能</a:t>
            </a:r>
            <a:r>
              <a:rPr lang="zh-CN" altLang="en-US" sz="2800" dirty="0"/>
              <a:t>。</a:t>
            </a:r>
            <a:endParaRPr lang="zh-CN" altLang="zh-CN" sz="2800" dirty="0"/>
          </a:p>
          <a:p>
            <a:pPr eaLnBrk="1" hangingPunct="1">
              <a:lnSpc>
                <a:spcPct val="130000"/>
              </a:lnSpc>
              <a:defRPr/>
            </a:pPr>
            <a:endParaRPr lang="zh-CN" altLang="en-US" dirty="0"/>
          </a:p>
        </p:txBody>
      </p:sp>
      <p:sp>
        <p:nvSpPr>
          <p:cNvPr id="22533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  <p:graphicFrame>
        <p:nvGraphicFramePr>
          <p:cNvPr id="22534" name="对象 2"/>
          <p:cNvGraphicFramePr>
            <a:graphicFrameLocks noChangeAspect="1"/>
          </p:cNvGraphicFramePr>
          <p:nvPr/>
        </p:nvGraphicFramePr>
        <p:xfrm>
          <a:off x="-107950" y="3294063"/>
          <a:ext cx="9072563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r:id="rId3" imgW="3646922" imgH="1247976" progId="Visio.Drawing.11">
                  <p:embed/>
                </p:oleObj>
              </mc:Choice>
              <mc:Fallback>
                <p:oleObj r:id="rId3" imgW="3646922" imgH="1247976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7950" y="3294063"/>
                        <a:ext cx="9072563" cy="309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99AD14-7EBA-4471-AEB9-F4B73215DAD0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smtClean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主要</a:t>
            </a:r>
            <a:r>
              <a:rPr lang="zh-CN" altLang="en-US" dirty="0"/>
              <a:t>内容</a:t>
            </a:r>
            <a:endParaRPr lang="en-US" altLang="zh-CN" dirty="0" smtClean="0"/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原码，补码，反码的概念</a:t>
            </a:r>
            <a:endParaRPr lang="en-US" altLang="zh-CN" dirty="0" smtClean="0"/>
          </a:p>
          <a:p>
            <a:pPr lvl="2"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掌握使用反码进行减法运算的规则</a:t>
            </a:r>
            <a:endParaRPr lang="en-US" altLang="zh-CN" dirty="0" smtClean="0"/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常用的</a:t>
            </a:r>
            <a:r>
              <a:rPr lang="en-US" altLang="zh-CN" dirty="0" smtClean="0"/>
              <a:t>BCD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lvl="2" eaLnBrk="1" hangingPunct="1">
              <a:lnSpc>
                <a:spcPct val="130000"/>
              </a:lnSpc>
              <a:defRPr/>
            </a:pPr>
            <a:r>
              <a:rPr lang="en-US" altLang="zh-CN" dirty="0" smtClean="0"/>
              <a:t>8421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2421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5421</a:t>
            </a:r>
            <a:r>
              <a:rPr lang="zh-CN" altLang="en-US" dirty="0" smtClean="0"/>
              <a:t>、余</a:t>
            </a:r>
            <a:r>
              <a:rPr lang="en-US" altLang="zh-CN" dirty="0" smtClean="0"/>
              <a:t>3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lvl="2"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在电路设计中使用</a:t>
            </a:r>
            <a:r>
              <a:rPr lang="en-US" altLang="zh-CN" dirty="0" smtClean="0"/>
              <a:t>BCD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lvl="2"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注意无效码</a:t>
            </a:r>
            <a:endParaRPr lang="en-US" altLang="zh-CN" dirty="0" smtClean="0"/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格雷码</a:t>
            </a:r>
            <a:endParaRPr lang="en-US" altLang="zh-CN" dirty="0" smtClean="0"/>
          </a:p>
          <a:p>
            <a:pPr lvl="2"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掌握格雷码与二进制码之间的相互转换方式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  <a:defRPr/>
            </a:pPr>
            <a:endParaRPr lang="en-US" altLang="zh-CN" dirty="0" smtClean="0"/>
          </a:p>
          <a:p>
            <a:pPr eaLnBrk="1" hangingPunct="1">
              <a:lnSpc>
                <a:spcPct val="130000"/>
              </a:lnSpc>
              <a:defRPr/>
            </a:pPr>
            <a:endParaRPr lang="zh-CN" altLang="en-US" dirty="0"/>
          </a:p>
        </p:txBody>
      </p:sp>
      <p:sp>
        <p:nvSpPr>
          <p:cNvPr id="7173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035D12-9620-4D8D-94A8-C36E01E6EC0F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dirty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</a:t>
            </a:r>
            <a:endParaRPr kumimoji="0" lang="zh-CN" altLang="en-US" sz="3800" dirty="0" smtClean="0">
              <a:solidFill>
                <a:srgbClr val="1734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6.2</a:t>
            </a:r>
            <a:r>
              <a:rPr lang="zh-CN" altLang="zh-CN" sz="2800" dirty="0"/>
              <a:t>试设计一个</a:t>
            </a:r>
            <a:r>
              <a:rPr lang="en-US" altLang="zh-CN" sz="2800" dirty="0"/>
              <a:t>Mealy</a:t>
            </a:r>
            <a:r>
              <a:rPr lang="zh-CN" altLang="zh-CN" sz="2800" dirty="0"/>
              <a:t>型同步时序的“序列检测器”逻辑电路。设电路有</a:t>
            </a:r>
            <a:r>
              <a:rPr lang="en-US" altLang="zh-CN" sz="2800" dirty="0"/>
              <a:t>1</a:t>
            </a:r>
            <a:r>
              <a:rPr lang="zh-CN" altLang="zh-CN" sz="2800" dirty="0"/>
              <a:t>个输入信号</a:t>
            </a:r>
            <a:r>
              <a:rPr lang="en-US" altLang="zh-CN" sz="2800" dirty="0"/>
              <a:t>x</a:t>
            </a:r>
            <a:r>
              <a:rPr lang="zh-CN" altLang="zh-CN" sz="2800" dirty="0"/>
              <a:t>，有</a:t>
            </a:r>
            <a:r>
              <a:rPr lang="en-US" altLang="zh-CN" sz="2800" dirty="0"/>
              <a:t>1</a:t>
            </a:r>
            <a:r>
              <a:rPr lang="zh-CN" altLang="zh-CN" sz="2800" dirty="0"/>
              <a:t>个输出信号</a:t>
            </a:r>
            <a:r>
              <a:rPr lang="en-US" altLang="zh-CN" sz="2800" dirty="0"/>
              <a:t>Z</a:t>
            </a:r>
            <a:r>
              <a:rPr lang="zh-CN" altLang="zh-CN" sz="2800" dirty="0"/>
              <a:t>。电路检测输入信号</a:t>
            </a:r>
            <a:r>
              <a:rPr lang="en-US" altLang="zh-CN" sz="2800" dirty="0"/>
              <a:t>x</a:t>
            </a:r>
            <a:r>
              <a:rPr lang="zh-CN" altLang="zh-CN" sz="2800" dirty="0"/>
              <a:t>，当遇到输入连续的</a:t>
            </a:r>
            <a:r>
              <a:rPr lang="en-US" altLang="zh-CN" sz="2800" dirty="0"/>
              <a:t>6</a:t>
            </a:r>
            <a:r>
              <a:rPr lang="zh-CN" altLang="zh-CN" sz="2800" dirty="0"/>
              <a:t>个</a:t>
            </a:r>
            <a:r>
              <a:rPr lang="en-US" altLang="zh-CN" sz="2800" dirty="0"/>
              <a:t>1</a:t>
            </a:r>
            <a:r>
              <a:rPr lang="zh-CN" altLang="zh-CN" sz="2800" dirty="0"/>
              <a:t>，即“</a:t>
            </a:r>
            <a:r>
              <a:rPr lang="en-US" altLang="zh-CN" sz="2800" dirty="0"/>
              <a:t>111111</a:t>
            </a:r>
            <a:r>
              <a:rPr lang="zh-CN" altLang="zh-CN" sz="2800" dirty="0"/>
              <a:t>”时，输出</a:t>
            </a:r>
            <a:r>
              <a:rPr lang="en-US" altLang="zh-CN" sz="2800" dirty="0"/>
              <a:t>Z=1</a:t>
            </a:r>
            <a:r>
              <a:rPr lang="zh-CN" altLang="zh-CN" sz="2800" dirty="0"/>
              <a:t>，并回到初始状态。其它情况下</a:t>
            </a:r>
            <a:r>
              <a:rPr lang="en-US" altLang="zh-CN" sz="2800" dirty="0"/>
              <a:t>Z=0</a:t>
            </a:r>
            <a:r>
              <a:rPr lang="zh-CN" altLang="zh-CN" sz="2800" dirty="0"/>
              <a:t>。要求：</a:t>
            </a:r>
            <a:endParaRPr lang="en-US" altLang="zh-CN" sz="2800" dirty="0"/>
          </a:p>
          <a:p>
            <a:pPr marL="0" indent="0">
              <a:lnSpc>
                <a:spcPct val="110000"/>
              </a:lnSpc>
              <a:buFont typeface="Wingdings" charset="2"/>
              <a:buNone/>
              <a:defRPr/>
            </a:pPr>
            <a:r>
              <a:rPr lang="zh-CN" altLang="zh-CN" sz="2800" dirty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）设依次状态为</a:t>
            </a:r>
            <a:r>
              <a:rPr lang="en-US" altLang="zh-CN" sz="2800" dirty="0"/>
              <a:t>A</a:t>
            </a:r>
            <a:r>
              <a:rPr lang="zh-CN" altLang="zh-CN" sz="2800" dirty="0"/>
              <a:t>、</a:t>
            </a:r>
            <a:r>
              <a:rPr lang="en-US" altLang="zh-CN" sz="2800" dirty="0"/>
              <a:t>B</a:t>
            </a:r>
            <a:r>
              <a:rPr lang="zh-CN" altLang="zh-CN" sz="2800" dirty="0"/>
              <a:t>、</a:t>
            </a:r>
            <a:r>
              <a:rPr lang="en-US" altLang="zh-CN" sz="2800" dirty="0"/>
              <a:t>C</a:t>
            </a:r>
            <a:r>
              <a:rPr lang="zh-CN" altLang="zh-CN" sz="2800" dirty="0"/>
              <a:t>、</a:t>
            </a:r>
            <a:r>
              <a:rPr lang="en-US" altLang="zh-CN" sz="2800" dirty="0"/>
              <a:t>D</a:t>
            </a:r>
            <a:r>
              <a:rPr lang="zh-CN" altLang="zh-CN" sz="2800" dirty="0"/>
              <a:t>、</a:t>
            </a:r>
            <a:r>
              <a:rPr lang="en-US" altLang="zh-CN" sz="2800" dirty="0"/>
              <a:t>E</a:t>
            </a:r>
            <a:r>
              <a:rPr lang="zh-CN" altLang="zh-CN" sz="2800" dirty="0"/>
              <a:t>、</a:t>
            </a:r>
            <a:r>
              <a:rPr lang="en-US" altLang="zh-CN" sz="2800" dirty="0"/>
              <a:t>F</a:t>
            </a:r>
            <a:r>
              <a:rPr lang="zh-CN" altLang="zh-CN" sz="2800" dirty="0"/>
              <a:t>，其中</a:t>
            </a:r>
            <a:r>
              <a:rPr lang="en-US" altLang="zh-CN" sz="2800" dirty="0"/>
              <a:t>A</a:t>
            </a:r>
            <a:r>
              <a:rPr lang="zh-CN" altLang="zh-CN" sz="2800" dirty="0"/>
              <a:t>为初始状态。试做出电路原始状态图</a:t>
            </a:r>
            <a:r>
              <a:rPr lang="zh-CN" altLang="en-US" sz="2800" dirty="0"/>
              <a:t>和</a:t>
            </a:r>
            <a:r>
              <a:rPr lang="zh-CN" altLang="zh-CN" sz="2800" dirty="0"/>
              <a:t>原始状态</a:t>
            </a:r>
            <a:r>
              <a:rPr lang="zh-CN" altLang="zh-CN" sz="2800" dirty="0" smtClean="0"/>
              <a:t>表</a:t>
            </a:r>
            <a:endParaRPr lang="en-US" altLang="zh-CN" sz="2800" dirty="0"/>
          </a:p>
          <a:p>
            <a:pPr marL="0" indent="0">
              <a:lnSpc>
                <a:spcPct val="110000"/>
              </a:lnSpc>
              <a:buFont typeface="Wingdings" charset="2"/>
              <a:buNone/>
              <a:defRPr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zh-CN" altLang="zh-CN" sz="2800" dirty="0"/>
              <a:t>设状态变量为</a:t>
            </a:r>
            <a:r>
              <a:rPr lang="en-US" altLang="zh-CN" sz="2800" dirty="0"/>
              <a:t>y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y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y</a:t>
            </a:r>
            <a:r>
              <a:rPr lang="en-US" altLang="zh-CN" sz="2800" baseline="-25000" dirty="0"/>
              <a:t>1</a:t>
            </a:r>
            <a:r>
              <a:rPr lang="zh-CN" altLang="zh-CN" sz="2800" dirty="0"/>
              <a:t>，初始状态为</a:t>
            </a:r>
            <a:r>
              <a:rPr lang="en-US" altLang="zh-CN" sz="2800" dirty="0"/>
              <a:t>0</a:t>
            </a:r>
            <a:r>
              <a:rPr lang="zh-CN" altLang="zh-CN" sz="2800" dirty="0"/>
              <a:t>。</a:t>
            </a:r>
            <a:r>
              <a:rPr lang="en-US" altLang="zh-CN" sz="2800" dirty="0"/>
              <a:t>A</a:t>
            </a:r>
            <a:r>
              <a:rPr lang="zh-CN" altLang="zh-CN" sz="2800" dirty="0"/>
              <a:t>、</a:t>
            </a:r>
            <a:r>
              <a:rPr lang="en-US" altLang="zh-CN" sz="2800" dirty="0"/>
              <a:t>B</a:t>
            </a:r>
            <a:r>
              <a:rPr lang="zh-CN" altLang="zh-CN" sz="2800" dirty="0"/>
              <a:t>、</a:t>
            </a:r>
            <a:r>
              <a:rPr lang="en-US" altLang="zh-CN" sz="2800" dirty="0"/>
              <a:t>C</a:t>
            </a:r>
            <a:r>
              <a:rPr lang="zh-CN" altLang="zh-CN" sz="2800" dirty="0"/>
              <a:t>、</a:t>
            </a:r>
            <a:r>
              <a:rPr lang="en-US" altLang="zh-CN" sz="2800" dirty="0"/>
              <a:t>D</a:t>
            </a:r>
            <a:r>
              <a:rPr lang="zh-CN" altLang="zh-CN" sz="2800" dirty="0"/>
              <a:t>、</a:t>
            </a:r>
            <a:r>
              <a:rPr lang="en-US" altLang="zh-CN" sz="2800" dirty="0"/>
              <a:t>E</a:t>
            </a:r>
            <a:r>
              <a:rPr lang="zh-CN" altLang="zh-CN" sz="2800" dirty="0"/>
              <a:t>、</a:t>
            </a:r>
            <a:r>
              <a:rPr lang="en-US" altLang="zh-CN" sz="2800" dirty="0"/>
              <a:t>F</a:t>
            </a:r>
            <a:r>
              <a:rPr lang="zh-CN" altLang="zh-CN" sz="2800" dirty="0"/>
              <a:t>依次编码为</a:t>
            </a:r>
            <a:r>
              <a:rPr lang="en-US" altLang="zh-CN" sz="2800" dirty="0"/>
              <a:t>000</a:t>
            </a:r>
            <a:r>
              <a:rPr lang="zh-CN" altLang="zh-CN" sz="2800" dirty="0"/>
              <a:t>、</a:t>
            </a:r>
            <a:r>
              <a:rPr lang="en-US" altLang="zh-CN" sz="2800" dirty="0"/>
              <a:t>001</a:t>
            </a:r>
            <a:r>
              <a:rPr lang="zh-CN" altLang="zh-CN" sz="2800" dirty="0"/>
              <a:t>、</a:t>
            </a:r>
            <a:r>
              <a:rPr lang="en-US" altLang="zh-CN" sz="2800" dirty="0"/>
              <a:t>010</a:t>
            </a:r>
            <a:r>
              <a:rPr lang="zh-CN" altLang="zh-CN" sz="2800" dirty="0"/>
              <a:t>、</a:t>
            </a:r>
            <a:r>
              <a:rPr lang="en-US" altLang="zh-CN" sz="2800" dirty="0"/>
              <a:t>011</a:t>
            </a:r>
            <a:r>
              <a:rPr lang="zh-CN" altLang="zh-CN" sz="2800" dirty="0"/>
              <a:t>、</a:t>
            </a:r>
            <a:r>
              <a:rPr lang="en-US" altLang="zh-CN" sz="2800" dirty="0"/>
              <a:t>100</a:t>
            </a:r>
            <a:r>
              <a:rPr lang="zh-CN" altLang="zh-CN" sz="2800" dirty="0"/>
              <a:t>以及</a:t>
            </a:r>
            <a:r>
              <a:rPr lang="en-US" altLang="zh-CN" sz="2800" dirty="0"/>
              <a:t>101</a:t>
            </a:r>
            <a:r>
              <a:rPr lang="zh-CN" altLang="zh-CN" sz="2800" dirty="0"/>
              <a:t>；请</a:t>
            </a:r>
            <a:r>
              <a:rPr lang="zh-CN" altLang="en-US" sz="2800" dirty="0"/>
              <a:t>写出</a:t>
            </a:r>
            <a:r>
              <a:rPr lang="zh-CN" altLang="zh-CN" sz="2800" dirty="0"/>
              <a:t>二进制状态</a:t>
            </a:r>
            <a:r>
              <a:rPr lang="zh-CN" altLang="zh-CN" sz="2800" dirty="0" smtClean="0"/>
              <a:t>编码</a:t>
            </a:r>
            <a:endParaRPr lang="zh-CN" altLang="en-US" sz="2800" dirty="0"/>
          </a:p>
          <a:p>
            <a:pPr eaLnBrk="1" hangingPunct="1">
              <a:lnSpc>
                <a:spcPct val="110000"/>
              </a:lnSpc>
              <a:defRPr/>
            </a:pPr>
            <a:endParaRPr lang="zh-CN" altLang="en-US" dirty="0"/>
          </a:p>
        </p:txBody>
      </p:sp>
      <p:sp>
        <p:nvSpPr>
          <p:cNvPr id="23557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4F3759-8C92-4966-9248-1E390F11D318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dirty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</a:t>
            </a:r>
            <a:endParaRPr kumimoji="0" lang="zh-CN" altLang="en-US" sz="3800" dirty="0" smtClean="0">
              <a:solidFill>
                <a:srgbClr val="1734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 marL="0" indent="0">
              <a:buFont typeface="Wingdings" charset="2"/>
              <a:buNone/>
              <a:defRPr/>
            </a:pPr>
            <a:r>
              <a:rPr lang="zh-CN" altLang="en-US" sz="2800" dirty="0" smtClean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zh-CN" altLang="zh-CN" sz="2800" dirty="0"/>
              <a:t>若使用</a:t>
            </a:r>
            <a:r>
              <a:rPr lang="en-US" altLang="zh-CN" sz="2800" dirty="0"/>
              <a:t>D</a:t>
            </a:r>
            <a:r>
              <a:rPr lang="zh-CN" altLang="zh-CN" sz="2800" dirty="0"/>
              <a:t>触发器实现电路，求得激励函数和输出函数的最简“与</a:t>
            </a:r>
            <a:r>
              <a:rPr lang="en-US" altLang="zh-CN" sz="2800" dirty="0"/>
              <a:t>-</a:t>
            </a:r>
            <a:r>
              <a:rPr lang="zh-CN" altLang="zh-CN" sz="2800" dirty="0"/>
              <a:t>或”</a:t>
            </a:r>
            <a:r>
              <a:rPr lang="zh-CN" altLang="zh-CN" sz="2800" dirty="0" smtClean="0"/>
              <a:t>表达式</a:t>
            </a:r>
            <a:endParaRPr lang="en-US" altLang="zh-CN" sz="2800" dirty="0"/>
          </a:p>
          <a:p>
            <a:pPr marL="0" indent="0">
              <a:buFont typeface="Wingdings" charset="2"/>
              <a:buNone/>
              <a:defRPr/>
            </a:pPr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</a:t>
            </a:r>
            <a:r>
              <a:rPr lang="zh-CN" altLang="zh-CN" sz="2800" dirty="0"/>
              <a:t>填写无效状态检查表，请问所设计的电路是否具有自启动</a:t>
            </a:r>
            <a:r>
              <a:rPr lang="zh-CN" altLang="zh-CN" sz="2800" dirty="0" smtClean="0"/>
              <a:t>功能</a:t>
            </a:r>
            <a:endParaRPr lang="zh-CN" altLang="en-US" sz="2800" dirty="0"/>
          </a:p>
          <a:p>
            <a:pPr eaLnBrk="1" hangingPunct="1">
              <a:lnSpc>
                <a:spcPct val="130000"/>
              </a:lnSpc>
              <a:defRPr/>
            </a:pPr>
            <a:endParaRPr lang="zh-CN" altLang="en-US" dirty="0"/>
          </a:p>
        </p:txBody>
      </p:sp>
      <p:sp>
        <p:nvSpPr>
          <p:cNvPr id="24581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CAE053-0211-49AA-84E4-D8B0DB33E3A2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dirty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</a:t>
            </a:r>
            <a:endParaRPr kumimoji="0" lang="zh-CN" altLang="en-US" sz="3800" dirty="0" smtClean="0">
              <a:solidFill>
                <a:srgbClr val="1734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6.3</a:t>
            </a:r>
            <a:r>
              <a:rPr lang="zh-CN" altLang="zh-CN" sz="2800" dirty="0"/>
              <a:t>用</a:t>
            </a:r>
            <a:r>
              <a:rPr lang="en-US" altLang="zh-CN" sz="2800" dirty="0"/>
              <a:t>T</a:t>
            </a:r>
            <a:r>
              <a:rPr lang="zh-CN" altLang="zh-CN" sz="2800" dirty="0"/>
              <a:t>触发器作为存储器件，实现下表所示最小化二进制状态表的功能</a:t>
            </a:r>
            <a:r>
              <a:rPr lang="zh-CN" altLang="en-US" sz="2800" dirty="0"/>
              <a:t>。</a:t>
            </a:r>
            <a:r>
              <a:rPr lang="zh-CN" altLang="zh-CN" sz="2800" dirty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）列出激励函数和输出函数真值表</a:t>
            </a: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zh-CN" altLang="zh-CN" sz="2800" dirty="0"/>
              <a:t>写出激励函数表达式和输出函数表达式。</a:t>
            </a: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zh-CN" altLang="zh-CN" sz="2800" dirty="0"/>
              <a:t>画出电路图</a:t>
            </a:r>
            <a:endParaRPr lang="zh-CN" altLang="en-US" sz="2800" dirty="0"/>
          </a:p>
          <a:p>
            <a:pPr eaLnBrk="1" hangingPunct="1">
              <a:lnSpc>
                <a:spcPct val="130000"/>
              </a:lnSpc>
              <a:defRPr/>
            </a:pPr>
            <a:endParaRPr lang="zh-CN" altLang="en-US" dirty="0"/>
          </a:p>
        </p:txBody>
      </p:sp>
      <p:sp>
        <p:nvSpPr>
          <p:cNvPr id="25605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71550" y="3105150"/>
          <a:ext cx="7200900" cy="320385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235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6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solidFill>
                            <a:schemeClr val="tx1"/>
                          </a:solidFill>
                          <a:effectLst/>
                        </a:rPr>
                        <a:t>现态</a:t>
                      </a:r>
                      <a:endParaRPr lang="zh-CN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solidFill>
                            <a:schemeClr val="tx1"/>
                          </a:solidFill>
                          <a:effectLst/>
                        </a:rPr>
                        <a:t>次态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  <a:effectLst/>
                        </a:rPr>
                        <a:t>(n+1)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  <a:effectLst/>
                        </a:rPr>
                        <a:t>(n+1)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/Z</a:t>
                      </a:r>
                      <a:endParaRPr lang="zh-CN" sz="2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en-US" sz="3600" b="1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en-US" sz="3600" b="1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3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zh-CN" sz="3600" b="1" dirty="0">
                          <a:solidFill>
                            <a:schemeClr val="tx1"/>
                          </a:solidFill>
                          <a:effectLst/>
                        </a:rPr>
                        <a:t>＝</a:t>
                      </a:r>
                      <a:r>
                        <a:rPr lang="en-US" sz="36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3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zh-CN" sz="3600" b="1" dirty="0">
                          <a:solidFill>
                            <a:schemeClr val="tx1"/>
                          </a:solidFill>
                          <a:effectLst/>
                        </a:rPr>
                        <a:t>＝</a:t>
                      </a:r>
                      <a:r>
                        <a:rPr lang="en-US" sz="36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3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>
                          <a:solidFill>
                            <a:schemeClr val="tx1"/>
                          </a:solidFill>
                          <a:effectLst/>
                        </a:rPr>
                        <a:t>0  0</a:t>
                      </a:r>
                      <a:endParaRPr lang="zh-CN" sz="3600" b="1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chemeClr val="tx1"/>
                          </a:solidFill>
                          <a:effectLst/>
                        </a:rPr>
                        <a:t>0  1 / 0</a:t>
                      </a:r>
                      <a:endParaRPr lang="zh-CN" sz="3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chemeClr val="tx1"/>
                          </a:solidFill>
                          <a:effectLst/>
                        </a:rPr>
                        <a:t>0  0 / 0</a:t>
                      </a:r>
                      <a:endParaRPr lang="zh-CN" sz="3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>
                          <a:solidFill>
                            <a:schemeClr val="tx1"/>
                          </a:solidFill>
                          <a:effectLst/>
                        </a:rPr>
                        <a:t>0  1</a:t>
                      </a:r>
                      <a:endParaRPr lang="zh-CN" sz="3600" b="1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chemeClr val="tx1"/>
                          </a:solidFill>
                          <a:effectLst/>
                        </a:rPr>
                        <a:t>1  0 / 0</a:t>
                      </a:r>
                      <a:endParaRPr lang="zh-CN" sz="3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chemeClr val="tx1"/>
                          </a:solidFill>
                          <a:effectLst/>
                        </a:rPr>
                        <a:t>0  0 / 0</a:t>
                      </a:r>
                      <a:endParaRPr lang="zh-CN" sz="3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5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>
                          <a:solidFill>
                            <a:schemeClr val="tx1"/>
                          </a:solidFill>
                          <a:effectLst/>
                        </a:rPr>
                        <a:t>1  0</a:t>
                      </a:r>
                      <a:endParaRPr lang="zh-CN" sz="3600" b="1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chemeClr val="tx1"/>
                          </a:solidFill>
                          <a:effectLst/>
                        </a:rPr>
                        <a:t>1  0 / 0</a:t>
                      </a:r>
                      <a:endParaRPr lang="zh-CN" sz="3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chemeClr val="tx1"/>
                          </a:solidFill>
                          <a:effectLst/>
                        </a:rPr>
                        <a:t>1  1 / 1</a:t>
                      </a:r>
                      <a:endParaRPr lang="zh-CN" sz="3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5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>
                          <a:solidFill>
                            <a:schemeClr val="tx1"/>
                          </a:solidFill>
                          <a:effectLst/>
                        </a:rPr>
                        <a:t>1  1</a:t>
                      </a:r>
                      <a:endParaRPr lang="zh-CN" sz="3600" b="1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chemeClr val="tx1"/>
                          </a:solidFill>
                          <a:effectLst/>
                        </a:rPr>
                        <a:t>0  1 / 0</a:t>
                      </a:r>
                      <a:endParaRPr lang="zh-CN" sz="3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76200"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      0  </a:t>
                      </a:r>
                      <a:r>
                        <a:rPr lang="en-US" sz="3600" b="1" dirty="0">
                          <a:solidFill>
                            <a:schemeClr val="tx1"/>
                          </a:solidFill>
                          <a:effectLst/>
                        </a:rPr>
                        <a:t>0 / 0</a:t>
                      </a:r>
                      <a:endParaRPr lang="zh-CN" sz="3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9" marR="68579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9D925D-5CCF-463B-8A50-30B1963F0A34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smtClean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例</a:t>
            </a:r>
            <a:r>
              <a:rPr lang="en-US" altLang="zh-CN" dirty="0" smtClean="0"/>
              <a:t>6.4</a:t>
            </a:r>
            <a:r>
              <a:rPr lang="zh-CN" altLang="zh-CN" dirty="0" smtClean="0"/>
              <a:t>分析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</a:t>
            </a:r>
            <a:r>
              <a:rPr lang="zh-CN" altLang="zh-CN" dirty="0"/>
              <a:t>示脉冲异步时序逻辑电路</a:t>
            </a:r>
            <a:r>
              <a:rPr lang="zh-CN" altLang="zh-CN" dirty="0" smtClean="0"/>
              <a:t>。</a:t>
            </a:r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请写出激励函数（包括时钟），输出函数表达式。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请</a:t>
            </a:r>
            <a:r>
              <a:rPr lang="zh-CN" altLang="en-US" dirty="0"/>
              <a:t>写出</a:t>
            </a:r>
            <a:r>
              <a:rPr lang="zh-CN" altLang="zh-CN" dirty="0"/>
              <a:t>电路次态、输出真值表。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）画出状态图（</a:t>
            </a:r>
            <a:r>
              <a:rPr lang="en-US" altLang="zh-CN" dirty="0"/>
              <a:t>4</a:t>
            </a:r>
            <a:r>
              <a:rPr lang="zh-CN" altLang="en-US" dirty="0"/>
              <a:t>）说明功能。</a:t>
            </a:r>
          </a:p>
          <a:p>
            <a:pPr eaLnBrk="1" hangingPunct="1">
              <a:lnSpc>
                <a:spcPct val="110000"/>
              </a:lnSpc>
              <a:defRPr/>
            </a:pPr>
            <a:endParaRPr lang="zh-CN" altLang="en-US" dirty="0"/>
          </a:p>
        </p:txBody>
      </p:sp>
      <p:sp>
        <p:nvSpPr>
          <p:cNvPr id="28677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3213100"/>
            <a:ext cx="7991475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D75171-B6B7-4E97-9E79-4060C4B157C5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smtClean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6.5</a:t>
            </a:r>
            <a:r>
              <a:rPr lang="zh-CN" altLang="zh-CN" sz="2800" dirty="0" smtClean="0"/>
              <a:t>分析</a:t>
            </a:r>
            <a:r>
              <a:rPr lang="zh-CN" altLang="en-US" sz="2800" dirty="0" smtClean="0"/>
              <a:t>下</a:t>
            </a:r>
            <a:r>
              <a:rPr lang="zh-CN" altLang="zh-CN" sz="2800" dirty="0" smtClean="0"/>
              <a:t>图所</a:t>
            </a:r>
            <a:r>
              <a:rPr lang="zh-CN" altLang="zh-CN" sz="2800" dirty="0"/>
              <a:t>示电路</a:t>
            </a:r>
            <a:r>
              <a:rPr lang="zh-CN" altLang="zh-CN" sz="2800" dirty="0" smtClean="0"/>
              <a:t>，回答问题</a:t>
            </a:r>
            <a:r>
              <a:rPr lang="zh-CN" altLang="en-US" sz="2800" dirty="0">
                <a:sym typeface="Wingdings" panose="05000000000000000000" pitchFamily="2" charset="2"/>
              </a:rPr>
              <a:t>：（</a:t>
            </a:r>
            <a:r>
              <a:rPr lang="en-US" altLang="zh-CN" sz="2800" dirty="0">
                <a:sym typeface="Wingdings" panose="05000000000000000000" pitchFamily="2" charset="2"/>
              </a:rPr>
              <a:t>1</a:t>
            </a:r>
            <a:r>
              <a:rPr lang="zh-CN" altLang="en-US" sz="2800" dirty="0" smtClean="0">
                <a:sym typeface="Wingdings" panose="05000000000000000000" pitchFamily="2" charset="2"/>
              </a:rPr>
              <a:t>）</a:t>
            </a:r>
            <a:r>
              <a:rPr lang="zh-CN" altLang="zh-CN" sz="2800" dirty="0" smtClean="0"/>
              <a:t>写出</a:t>
            </a:r>
            <a:r>
              <a:rPr lang="zh-CN" altLang="zh-CN" sz="2800" dirty="0"/>
              <a:t>激励函数（包括时钟），输出函数</a:t>
            </a:r>
            <a:r>
              <a:rPr lang="zh-CN" altLang="zh-CN" sz="2800" dirty="0" smtClean="0"/>
              <a:t>表达式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2</a:t>
            </a:r>
            <a:r>
              <a:rPr lang="zh-CN" altLang="en-US" sz="2800" dirty="0" smtClean="0"/>
              <a:t>）填写</a:t>
            </a:r>
            <a:r>
              <a:rPr lang="zh-CN" altLang="zh-CN" sz="2800" dirty="0" smtClean="0"/>
              <a:t>电路</a:t>
            </a:r>
            <a:r>
              <a:rPr lang="zh-CN" altLang="zh-CN" sz="2800" dirty="0"/>
              <a:t>次</a:t>
            </a:r>
            <a:r>
              <a:rPr lang="zh-CN" altLang="zh-CN" sz="2800" dirty="0" smtClean="0"/>
              <a:t>态真值表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zh-CN" altLang="zh-CN" sz="2800" dirty="0"/>
              <a:t>各触发器初态</a:t>
            </a:r>
            <a:r>
              <a:rPr lang="en-US" altLang="zh-CN" sz="2800" dirty="0"/>
              <a:t>Q</a:t>
            </a:r>
            <a:r>
              <a:rPr lang="en-US" altLang="zh-CN" sz="2800" baseline="-25000" dirty="0"/>
              <a:t>1 </a:t>
            </a:r>
            <a:r>
              <a:rPr lang="en-US" altLang="zh-CN" sz="2800" dirty="0"/>
              <a:t>Q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=00</a:t>
            </a:r>
            <a:r>
              <a:rPr lang="zh-CN" altLang="zh-CN" sz="2800" dirty="0"/>
              <a:t>，试画出</a:t>
            </a:r>
            <a:r>
              <a:rPr lang="en-US" altLang="zh-CN" sz="2800" dirty="0"/>
              <a:t>Q</a:t>
            </a:r>
            <a:r>
              <a:rPr lang="en-US" altLang="zh-CN" sz="2800" baseline="-25000" dirty="0"/>
              <a:t>1</a:t>
            </a:r>
            <a:r>
              <a:rPr lang="zh-CN" altLang="zh-CN" sz="2800" dirty="0"/>
              <a:t>、</a:t>
            </a:r>
            <a:r>
              <a:rPr lang="en-US" altLang="zh-CN" sz="2800" dirty="0"/>
              <a:t>Q</a:t>
            </a:r>
            <a:r>
              <a:rPr lang="en-US" altLang="zh-CN" sz="2800" baseline="-25000" dirty="0"/>
              <a:t>2</a:t>
            </a:r>
            <a:r>
              <a:rPr lang="zh-CN" altLang="zh-CN" sz="2800" dirty="0"/>
              <a:t>和</a:t>
            </a:r>
            <a:r>
              <a:rPr lang="en-US" altLang="zh-CN" sz="2800" dirty="0"/>
              <a:t>F</a:t>
            </a:r>
            <a:r>
              <a:rPr lang="zh-CN" altLang="zh-CN" sz="2800" dirty="0"/>
              <a:t>的输出波形。</a:t>
            </a:r>
          </a:p>
          <a:p>
            <a:pPr eaLnBrk="1" hangingPunct="1">
              <a:lnSpc>
                <a:spcPct val="110000"/>
              </a:lnSpc>
              <a:defRPr/>
            </a:pPr>
            <a:endParaRPr lang="zh-CN" altLang="en-US" dirty="0"/>
          </a:p>
        </p:txBody>
      </p:sp>
      <p:sp>
        <p:nvSpPr>
          <p:cNvPr id="29701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  <p:pic>
        <p:nvPicPr>
          <p:cNvPr id="29702" name="Picture 1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2824163"/>
            <a:ext cx="7137400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91466B-D1F0-467D-9208-224B7C88B4C1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smtClean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6.6</a:t>
            </a:r>
            <a:r>
              <a:rPr lang="zh-CN" altLang="zh-CN" sz="2800" dirty="0" smtClean="0"/>
              <a:t>试用</a:t>
            </a:r>
            <a:r>
              <a:rPr lang="en-US" altLang="zh-CN" sz="2800" dirty="0"/>
              <a:t>T</a:t>
            </a:r>
            <a:r>
              <a:rPr lang="zh-CN" altLang="zh-CN" sz="2800" dirty="0"/>
              <a:t>触发器作为存储元件，设计一个电梯人数计数器。电路类型为脉冲异步时序逻辑电路，有</a:t>
            </a:r>
            <a:r>
              <a:rPr lang="en-US" altLang="zh-CN" sz="2800" dirty="0"/>
              <a:t>2</a:t>
            </a:r>
            <a:r>
              <a:rPr lang="zh-CN" altLang="zh-CN" sz="2800" dirty="0"/>
              <a:t>个输入信号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1</a:t>
            </a:r>
            <a:r>
              <a:rPr lang="zh-CN" altLang="zh-CN" sz="2800" dirty="0"/>
              <a:t>和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2</a:t>
            </a:r>
            <a:r>
              <a:rPr lang="zh-CN" altLang="zh-CN" sz="2800" dirty="0"/>
              <a:t>，一个输出</a:t>
            </a:r>
            <a:r>
              <a:rPr lang="en-US" altLang="zh-CN" sz="2800" dirty="0"/>
              <a:t>Z</a:t>
            </a:r>
            <a:r>
              <a:rPr lang="zh-CN" altLang="zh-CN" sz="2800" dirty="0"/>
              <a:t>。其中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1</a:t>
            </a:r>
            <a:r>
              <a:rPr lang="zh-CN" altLang="zh-CN" sz="2800" dirty="0"/>
              <a:t>为加法脉冲信号，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2</a:t>
            </a:r>
            <a:r>
              <a:rPr lang="zh-CN" altLang="zh-CN" sz="2800" dirty="0"/>
              <a:t>为减法脉冲。当计数值到达电梯人数上限</a:t>
            </a:r>
            <a:r>
              <a:rPr lang="en-US" altLang="zh-CN" sz="2800" dirty="0"/>
              <a:t>7</a:t>
            </a:r>
            <a:r>
              <a:rPr lang="zh-CN" altLang="zh-CN" sz="2800" dirty="0"/>
              <a:t>时输出</a:t>
            </a:r>
            <a:r>
              <a:rPr lang="en-US" altLang="zh-CN" sz="2800" dirty="0"/>
              <a:t>Z=1</a:t>
            </a:r>
            <a:r>
              <a:rPr lang="zh-CN" altLang="zh-CN" sz="2800" dirty="0"/>
              <a:t>，并停止加法计数，其它情况下</a:t>
            </a:r>
            <a:r>
              <a:rPr lang="en-US" altLang="zh-CN" sz="2800" dirty="0"/>
              <a:t>Z=0</a:t>
            </a:r>
            <a:r>
              <a:rPr lang="zh-CN" altLang="zh-CN" sz="2800" dirty="0"/>
              <a:t>。当计数值减为</a:t>
            </a:r>
            <a:r>
              <a:rPr lang="en-US" altLang="zh-CN" sz="2800" dirty="0"/>
              <a:t>0</a:t>
            </a:r>
            <a:r>
              <a:rPr lang="zh-CN" altLang="zh-CN" sz="2800" dirty="0"/>
              <a:t>时，停止减法计数。要求：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altLang="zh-CN" sz="2800" dirty="0" smtClean="0"/>
              <a:t>   </a:t>
            </a:r>
            <a:r>
              <a:rPr lang="zh-CN" altLang="zh-CN" sz="2800" dirty="0" smtClean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）试做出电路状态图和状态表；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altLang="zh-CN" sz="2800" dirty="0" smtClean="0"/>
              <a:t>   </a:t>
            </a:r>
            <a:r>
              <a:rPr lang="zh-CN" altLang="zh-CN" sz="2800" dirty="0" smtClean="0"/>
              <a:t>（</a:t>
            </a:r>
            <a:r>
              <a:rPr lang="en-US" altLang="zh-CN" sz="2800" dirty="0"/>
              <a:t>2</a:t>
            </a:r>
            <a:r>
              <a:rPr lang="zh-CN" altLang="zh-CN" sz="2800" dirty="0"/>
              <a:t>）求出激励函数和输出函数；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altLang="zh-CN" sz="2800" dirty="0" smtClean="0"/>
              <a:t>   </a:t>
            </a:r>
            <a:r>
              <a:rPr lang="zh-CN" altLang="zh-CN" sz="2800" dirty="0" smtClean="0"/>
              <a:t>（</a:t>
            </a:r>
            <a:r>
              <a:rPr lang="en-US" altLang="zh-CN" sz="2800" dirty="0"/>
              <a:t>3</a:t>
            </a:r>
            <a:r>
              <a:rPr lang="zh-CN" altLang="zh-CN" sz="2800" dirty="0"/>
              <a:t>）画出逻辑电路图。</a:t>
            </a:r>
          </a:p>
          <a:p>
            <a:pPr eaLnBrk="1" hangingPunct="1">
              <a:lnSpc>
                <a:spcPct val="110000"/>
              </a:lnSpc>
              <a:defRPr/>
            </a:pPr>
            <a:endParaRPr lang="zh-CN" altLang="en-US" dirty="0"/>
          </a:p>
        </p:txBody>
      </p:sp>
      <p:sp>
        <p:nvSpPr>
          <p:cNvPr id="30725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B19DE6-CA4A-4982-A593-2087FE2D47DD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dirty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</a:t>
            </a:r>
            <a:endParaRPr kumimoji="0" lang="zh-CN" altLang="en-US" sz="3800" dirty="0" smtClean="0">
              <a:solidFill>
                <a:srgbClr val="1734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/>
              <a:t>例</a:t>
            </a:r>
            <a:r>
              <a:rPr lang="en-US" altLang="zh-CN" dirty="0" smtClean="0"/>
              <a:t>6.7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mooc</a:t>
            </a:r>
            <a:r>
              <a:rPr lang="zh-CN" altLang="en-US" dirty="0" smtClean="0"/>
              <a:t>题）：分析电路</a:t>
            </a:r>
            <a:endParaRPr lang="zh-CN" altLang="en-US" dirty="0"/>
          </a:p>
        </p:txBody>
      </p:sp>
      <p:sp>
        <p:nvSpPr>
          <p:cNvPr id="43013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  <p:pic>
        <p:nvPicPr>
          <p:cNvPr id="43014" name="Picture 2" descr="http://edu-image.nosdn.127.net/15D2239EA8B7D6282C8C2BD177C1531B.png?imageView&amp;thumbnail=890x0&amp;quality=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993900"/>
            <a:ext cx="8086725" cy="337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23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0CA43B-5C7F-43E5-8F18-ECA7ABCBB2D7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dirty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</a:t>
            </a:r>
            <a:endParaRPr kumimoji="0" lang="zh-CN" altLang="en-US" sz="3800" dirty="0" smtClean="0">
              <a:solidFill>
                <a:srgbClr val="1734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24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  <a:blipFill>
            <a:blip r:embed="rId2"/>
            <a:stretch>
              <a:fillRect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44037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  <p:pic>
        <p:nvPicPr>
          <p:cNvPr id="44038" name="Picture 2" descr="http://edu-image.nosdn.127.net/15D2239EA8B7D6282C8C2BD177C1531B.png?imageView&amp;thumbnail=890x0&amp;quality=1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394075"/>
            <a:ext cx="7212012" cy="300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92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534150" y="54546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2E79FA-B853-47FE-AD24-DC87122B2B83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en-US" altLang="zh-CN" sz="3800" smtClean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  <a:r>
              <a:rPr kumimoji="0" lang="zh-CN" altLang="en-US" sz="3800" smtClean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</a:p>
        </p:txBody>
      </p:sp>
      <p:sp>
        <p:nvSpPr>
          <p:cNvPr id="45060" name="页脚占位符 1"/>
          <p:cNvSpPr>
            <a:spLocks noGrp="1"/>
          </p:cNvSpPr>
          <p:nvPr>
            <p:ph type="ftr" sz="quarter" idx="11"/>
          </p:nvPr>
        </p:nvSpPr>
        <p:spPr bwMode="auto">
          <a:xfrm>
            <a:off x="403225" y="5467350"/>
            <a:ext cx="1912938" cy="30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  <p:graphicFrame>
        <p:nvGraphicFramePr>
          <p:cNvPr id="7" name="Group 103"/>
          <p:cNvGraphicFramePr>
            <a:graphicFrameLocks noGrp="1"/>
          </p:cNvGraphicFramePr>
          <p:nvPr/>
        </p:nvGraphicFramePr>
        <p:xfrm>
          <a:off x="403225" y="188913"/>
          <a:ext cx="8201025" cy="3576638"/>
        </p:xfrm>
        <a:graphic>
          <a:graphicData uri="http://schemas.openxmlformats.org/drawingml/2006/table">
            <a:tbl>
              <a:tblPr/>
              <a:tblGrid>
                <a:gridCol w="1093557">
                  <a:extLst>
                    <a:ext uri="{9D8B030D-6E8A-4147-A177-3AD203B41FA5}">
                      <a16:colId xmlns:a16="http://schemas.microsoft.com/office/drawing/2014/main" val="3321036481"/>
                    </a:ext>
                  </a:extLst>
                </a:gridCol>
                <a:gridCol w="1045586">
                  <a:extLst>
                    <a:ext uri="{9D8B030D-6E8A-4147-A177-3AD203B41FA5}">
                      <a16:colId xmlns:a16="http://schemas.microsoft.com/office/drawing/2014/main" val="2501132781"/>
                    </a:ext>
                  </a:extLst>
                </a:gridCol>
                <a:gridCol w="888434">
                  <a:extLst>
                    <a:ext uri="{9D8B030D-6E8A-4147-A177-3AD203B41FA5}">
                      <a16:colId xmlns:a16="http://schemas.microsoft.com/office/drawing/2014/main" val="3182862408"/>
                    </a:ext>
                  </a:extLst>
                </a:gridCol>
                <a:gridCol w="730239">
                  <a:extLst>
                    <a:ext uri="{9D8B030D-6E8A-4147-A177-3AD203B41FA5}">
                      <a16:colId xmlns:a16="http://schemas.microsoft.com/office/drawing/2014/main" val="3352310363"/>
                    </a:ext>
                  </a:extLst>
                </a:gridCol>
                <a:gridCol w="750482">
                  <a:extLst>
                    <a:ext uri="{9D8B030D-6E8A-4147-A177-3AD203B41FA5}">
                      <a16:colId xmlns:a16="http://schemas.microsoft.com/office/drawing/2014/main" val="3717819653"/>
                    </a:ext>
                  </a:extLst>
                </a:gridCol>
                <a:gridCol w="666325">
                  <a:extLst>
                    <a:ext uri="{9D8B030D-6E8A-4147-A177-3AD203B41FA5}">
                      <a16:colId xmlns:a16="http://schemas.microsoft.com/office/drawing/2014/main" val="1838693452"/>
                    </a:ext>
                  </a:extLst>
                </a:gridCol>
                <a:gridCol w="829981">
                  <a:extLst>
                    <a:ext uri="{9D8B030D-6E8A-4147-A177-3AD203B41FA5}">
                      <a16:colId xmlns:a16="http://schemas.microsoft.com/office/drawing/2014/main" val="2061110065"/>
                    </a:ext>
                  </a:extLst>
                </a:gridCol>
                <a:gridCol w="211348">
                  <a:extLst>
                    <a:ext uri="{9D8B030D-6E8A-4147-A177-3AD203B41FA5}">
                      <a16:colId xmlns:a16="http://schemas.microsoft.com/office/drawing/2014/main" val="1761273589"/>
                    </a:ext>
                  </a:extLst>
                </a:gridCol>
                <a:gridCol w="278502">
                  <a:extLst>
                    <a:ext uri="{9D8B030D-6E8A-4147-A177-3AD203B41FA5}">
                      <a16:colId xmlns:a16="http://schemas.microsoft.com/office/drawing/2014/main" val="4161541546"/>
                    </a:ext>
                  </a:extLst>
                </a:gridCol>
                <a:gridCol w="626479">
                  <a:extLst>
                    <a:ext uri="{9D8B030D-6E8A-4147-A177-3AD203B41FA5}">
                      <a16:colId xmlns:a16="http://schemas.microsoft.com/office/drawing/2014/main" val="1016127408"/>
                    </a:ext>
                  </a:extLst>
                </a:gridCol>
                <a:gridCol w="561840">
                  <a:extLst>
                    <a:ext uri="{9D8B030D-6E8A-4147-A177-3AD203B41FA5}">
                      <a16:colId xmlns:a16="http://schemas.microsoft.com/office/drawing/2014/main" val="4195432340"/>
                    </a:ext>
                  </a:extLst>
                </a:gridCol>
                <a:gridCol w="518252">
                  <a:extLst>
                    <a:ext uri="{9D8B030D-6E8A-4147-A177-3AD203B41FA5}">
                      <a16:colId xmlns:a16="http://schemas.microsoft.com/office/drawing/2014/main" val="2773771663"/>
                    </a:ext>
                  </a:extLst>
                </a:gridCol>
              </a:tblGrid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现态</a:t>
                      </a:r>
                    </a:p>
                  </a:txBody>
                  <a:tcPr marL="91438" marR="9143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输入</a:t>
                      </a:r>
                    </a:p>
                  </a:txBody>
                  <a:tcPr marL="91438" marR="91438" anchor="ctr" anchorCtr="1"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8" marR="91438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激励</a:t>
                      </a:r>
                    </a:p>
                  </a:txBody>
                  <a:tcPr marL="91438" marR="91438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8" marR="91438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8" marR="91438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8" marR="91438" anchor="ctr" anchorCtr="1" horzOverflow="overflow">
                    <a:lnL>
                      <a:noFill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次态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8" marR="91438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52754"/>
                  </a:ext>
                </a:extLst>
              </a:tr>
              <a:tr h="641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y</a:t>
                      </a:r>
                      <a:r>
                        <a:rPr kumimoji="0" lang="en-US" altLang="zh-CN" sz="2400" b="0" i="0" u="none" strike="noStrike" kern="1200" cap="none" normalizeH="0" baseline="-25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3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</a:t>
                      </a:r>
                      <a:r>
                        <a:rPr kumimoji="0" lang="en-US" altLang="zh-CN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38" marR="9143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cp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8" marR="91438" anchor="ctr" anchorCtr="1"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8" marR="91438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8" marR="91438" anchor="ctr" anchorCtr="1"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8" marR="91438" anchor="ctr" anchorCtr="1"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91438" marR="91438" anchor="ctr" anchorCtr="1"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38" marR="91438" anchor="ctr" anchorCtr="1"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8" marR="91438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n+1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n+1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n+1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8" marR="91438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612611"/>
                  </a:ext>
                </a:extLst>
              </a:tr>
              <a:tr h="628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000</a:t>
                      </a:r>
                    </a:p>
                  </a:txBody>
                  <a:tcPr marL="91438" marR="9143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↓</a:t>
                      </a:r>
                    </a:p>
                  </a:txBody>
                  <a:tcPr marL="91438" marR="9143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↓</a:t>
                      </a:r>
                    </a:p>
                  </a:txBody>
                  <a:tcPr marL="91438" marR="91438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187444"/>
                  </a:ext>
                </a:extLst>
              </a:tr>
              <a:tr h="641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001</a:t>
                      </a:r>
                    </a:p>
                  </a:txBody>
                  <a:tcPr marL="91438" marR="9143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↓</a:t>
                      </a:r>
                    </a:p>
                  </a:txBody>
                  <a:tcPr marL="91438" marR="9143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↓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↓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133785"/>
                  </a:ext>
                </a:extLst>
              </a:tr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010</a:t>
                      </a:r>
                    </a:p>
                  </a:txBody>
                  <a:tcPr marL="91438" marR="9143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↓</a:t>
                      </a:r>
                    </a:p>
                  </a:txBody>
                  <a:tcPr marL="91438" marR="9143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↓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903602"/>
                  </a:ext>
                </a:extLst>
              </a:tr>
              <a:tr h="641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011</a:t>
                      </a:r>
                    </a:p>
                  </a:txBody>
                  <a:tcPr marL="91438" marR="9143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↓</a:t>
                      </a:r>
                    </a:p>
                  </a:txBody>
                  <a:tcPr marL="91438" marR="9143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↓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↓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↓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986469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03225" y="3765550"/>
          <a:ext cx="8201024" cy="2551113"/>
        </p:xfrm>
        <a:graphic>
          <a:graphicData uri="http://schemas.openxmlformats.org/drawingml/2006/table">
            <a:tbl>
              <a:tblPr/>
              <a:tblGrid>
                <a:gridCol w="1093556">
                  <a:extLst>
                    <a:ext uri="{9D8B030D-6E8A-4147-A177-3AD203B41FA5}">
                      <a16:colId xmlns:a16="http://schemas.microsoft.com/office/drawing/2014/main" val="1189348835"/>
                    </a:ext>
                  </a:extLst>
                </a:gridCol>
                <a:gridCol w="1045230">
                  <a:extLst>
                    <a:ext uri="{9D8B030D-6E8A-4147-A177-3AD203B41FA5}">
                      <a16:colId xmlns:a16="http://schemas.microsoft.com/office/drawing/2014/main" val="3778410404"/>
                    </a:ext>
                  </a:extLst>
                </a:gridCol>
                <a:gridCol w="888433">
                  <a:extLst>
                    <a:ext uri="{9D8B030D-6E8A-4147-A177-3AD203B41FA5}">
                      <a16:colId xmlns:a16="http://schemas.microsoft.com/office/drawing/2014/main" val="823758204"/>
                    </a:ext>
                  </a:extLst>
                </a:gridCol>
                <a:gridCol w="730595">
                  <a:extLst>
                    <a:ext uri="{9D8B030D-6E8A-4147-A177-3AD203B41FA5}">
                      <a16:colId xmlns:a16="http://schemas.microsoft.com/office/drawing/2014/main" val="1510697098"/>
                    </a:ext>
                  </a:extLst>
                </a:gridCol>
                <a:gridCol w="750127">
                  <a:extLst>
                    <a:ext uri="{9D8B030D-6E8A-4147-A177-3AD203B41FA5}">
                      <a16:colId xmlns:a16="http://schemas.microsoft.com/office/drawing/2014/main" val="1150257436"/>
                    </a:ext>
                  </a:extLst>
                </a:gridCol>
                <a:gridCol w="666325">
                  <a:extLst>
                    <a:ext uri="{9D8B030D-6E8A-4147-A177-3AD203B41FA5}">
                      <a16:colId xmlns:a16="http://schemas.microsoft.com/office/drawing/2014/main" val="1077219200"/>
                    </a:ext>
                  </a:extLst>
                </a:gridCol>
                <a:gridCol w="830337">
                  <a:extLst>
                    <a:ext uri="{9D8B030D-6E8A-4147-A177-3AD203B41FA5}">
                      <a16:colId xmlns:a16="http://schemas.microsoft.com/office/drawing/2014/main" val="2757159775"/>
                    </a:ext>
                  </a:extLst>
                </a:gridCol>
                <a:gridCol w="489850">
                  <a:extLst>
                    <a:ext uri="{9D8B030D-6E8A-4147-A177-3AD203B41FA5}">
                      <a16:colId xmlns:a16="http://schemas.microsoft.com/office/drawing/2014/main" val="4086602344"/>
                    </a:ext>
                  </a:extLst>
                </a:gridCol>
                <a:gridCol w="626433">
                  <a:extLst>
                    <a:ext uri="{9D8B030D-6E8A-4147-A177-3AD203B41FA5}">
                      <a16:colId xmlns:a16="http://schemas.microsoft.com/office/drawing/2014/main" val="4051264915"/>
                    </a:ext>
                  </a:extLst>
                </a:gridCol>
                <a:gridCol w="561886">
                  <a:extLst>
                    <a:ext uri="{9D8B030D-6E8A-4147-A177-3AD203B41FA5}">
                      <a16:colId xmlns:a16="http://schemas.microsoft.com/office/drawing/2014/main" val="3020799319"/>
                    </a:ext>
                  </a:extLst>
                </a:gridCol>
                <a:gridCol w="518252">
                  <a:extLst>
                    <a:ext uri="{9D8B030D-6E8A-4147-A177-3AD203B41FA5}">
                      <a16:colId xmlns:a16="http://schemas.microsoft.com/office/drawing/2014/main" val="457393055"/>
                    </a:ext>
                  </a:extLst>
                </a:gridCol>
              </a:tblGrid>
              <a:tr h="628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</a:t>
                      </a:r>
                    </a:p>
                  </a:txBody>
                  <a:tcPr marL="91442" marR="9144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↓</a:t>
                      </a:r>
                    </a:p>
                  </a:txBody>
                  <a:tcPr marL="91442" marR="9144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↓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↓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178607"/>
                  </a:ext>
                </a:extLst>
              </a:tr>
              <a:tr h="641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101</a:t>
                      </a:r>
                    </a:p>
                  </a:txBody>
                  <a:tcPr marL="91442" marR="9144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↓</a:t>
                      </a:r>
                    </a:p>
                  </a:txBody>
                  <a:tcPr marL="91442" marR="9144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↓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↓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↓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212404"/>
                  </a:ext>
                </a:extLst>
              </a:tr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110</a:t>
                      </a:r>
                    </a:p>
                  </a:txBody>
                  <a:tcPr marL="91442" marR="9144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↓</a:t>
                      </a:r>
                    </a:p>
                  </a:txBody>
                  <a:tcPr marL="91442" marR="9144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↓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094029"/>
                  </a:ext>
                </a:extLst>
              </a:tr>
              <a:tr h="641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111</a:t>
                      </a:r>
                    </a:p>
                  </a:txBody>
                  <a:tcPr marL="91442" marR="9144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↓</a:t>
                      </a:r>
                    </a:p>
                  </a:txBody>
                  <a:tcPr marL="91442" marR="9144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↓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↓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↓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BA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2" marR="91442" anchor="ctr" anchorCtr="1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84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2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0CA43B-5C7F-43E5-8F18-ECA7ABCBB2D7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dirty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</a:t>
            </a:r>
            <a:endParaRPr kumimoji="0" lang="zh-CN" altLang="en-US" sz="3800" dirty="0" smtClean="0">
              <a:solidFill>
                <a:srgbClr val="1734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7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电路功能：（</a:t>
            </a:r>
            <a:r>
              <a:rPr lang="en-US" altLang="zh-CN" dirty="0" err="1" smtClean="0"/>
              <a:t>moore</a:t>
            </a:r>
            <a:r>
              <a:rPr lang="zh-CN" altLang="en-US" dirty="0" smtClean="0"/>
              <a:t>型）不能自启动的异步模</a:t>
            </a:r>
            <a:r>
              <a:rPr lang="en-US" altLang="zh-CN" dirty="0" smtClean="0"/>
              <a:t>5</a:t>
            </a:r>
            <a:r>
              <a:rPr lang="zh-CN" altLang="en-US" dirty="0" smtClean="0"/>
              <a:t>计数器（无输出）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注意</a:t>
            </a:r>
            <a:r>
              <a:rPr lang="en-US" altLang="zh-CN" dirty="0" smtClean="0"/>
              <a:t>C3</a:t>
            </a:r>
            <a:r>
              <a:rPr lang="zh-CN" altLang="en-US" dirty="0" smtClean="0"/>
              <a:t>有下降沿的判定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当</a:t>
            </a:r>
            <a:r>
              <a:rPr lang="en-US" altLang="zh-CN" dirty="0" smtClean="0"/>
              <a:t>Q3=1</a:t>
            </a:r>
            <a:r>
              <a:rPr lang="zh-CN" altLang="en-US" dirty="0" smtClean="0"/>
              <a:t>且</a:t>
            </a:r>
            <a:r>
              <a:rPr lang="en-US" altLang="zh-CN" dirty="0" smtClean="0"/>
              <a:t>Q2=0</a:t>
            </a:r>
            <a:r>
              <a:rPr lang="zh-CN" altLang="en-US" dirty="0" smtClean="0"/>
              <a:t>的时候有下降沿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smtClean="0"/>
              <a:t>如果</a:t>
            </a:r>
            <a:r>
              <a:rPr lang="en-US" altLang="zh-CN" dirty="0" smtClean="0"/>
              <a:t>Q2</a:t>
            </a:r>
            <a:r>
              <a:rPr lang="zh-CN" altLang="en-US" dirty="0" smtClean="0"/>
              <a:t>的现态为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，次态为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，则也会存在下降沿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可用</a:t>
            </a:r>
            <a:r>
              <a:rPr lang="en-US" altLang="zh-CN" dirty="0" err="1" smtClean="0"/>
              <a:t>logisim</a:t>
            </a:r>
            <a:r>
              <a:rPr lang="zh-CN" altLang="en-US" dirty="0" smtClean="0"/>
              <a:t>画出电路模拟仿真观察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95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878D20-6EDD-423A-B8E6-F6E204B87D57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smtClean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主要内容</a:t>
            </a:r>
            <a:endParaRPr lang="en-US" altLang="zh-CN" dirty="0" smtClean="0"/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dirty="0"/>
              <a:t>基本</a:t>
            </a:r>
            <a:r>
              <a:rPr lang="zh-CN" altLang="en-US" dirty="0" smtClean="0"/>
              <a:t>定理，常用公式和三大规则</a:t>
            </a:r>
            <a:endParaRPr lang="en-US" altLang="zh-CN" dirty="0" smtClean="0"/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标准</a:t>
            </a:r>
            <a:r>
              <a:rPr lang="zh-CN" altLang="en-US" dirty="0"/>
              <a:t>与或表达式和标准或</a:t>
            </a:r>
            <a:r>
              <a:rPr lang="zh-CN" altLang="en-US" dirty="0" smtClean="0"/>
              <a:t>与表达式</a:t>
            </a:r>
            <a:r>
              <a:rPr lang="zh-CN" altLang="en-US" dirty="0"/>
              <a:t>的</a:t>
            </a:r>
            <a:r>
              <a:rPr lang="zh-CN" altLang="en-US" dirty="0" smtClean="0"/>
              <a:t>写法，以及最小项和最大项的性质（</a:t>
            </a:r>
            <a:r>
              <a:rPr lang="zh-CN" altLang="en-US" dirty="0" smtClean="0"/>
              <a:t>与二进制译码器联系</a:t>
            </a:r>
            <a:r>
              <a:rPr lang="zh-CN" altLang="en-US" dirty="0" smtClean="0"/>
              <a:t>起来）</a:t>
            </a:r>
            <a:endParaRPr lang="en-US" altLang="zh-CN" dirty="0" smtClean="0"/>
          </a:p>
          <a:p>
            <a:pPr lvl="2"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注意最小项与逻辑变量的对应关系，特别是变量的顺序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  <a:defRPr/>
            </a:pPr>
            <a:endParaRPr lang="en-US" altLang="zh-CN" dirty="0" smtClean="0"/>
          </a:p>
          <a:p>
            <a:pPr eaLnBrk="1" hangingPunct="1">
              <a:lnSpc>
                <a:spcPct val="130000"/>
              </a:lnSpc>
              <a:defRPr/>
            </a:pPr>
            <a:endParaRPr lang="zh-CN" altLang="en-US" dirty="0"/>
          </a:p>
        </p:txBody>
      </p:sp>
      <p:sp>
        <p:nvSpPr>
          <p:cNvPr id="8197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448720-E161-4FB1-A340-B1504FD576D4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dirty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</a:t>
            </a:r>
            <a:endParaRPr kumimoji="0" lang="zh-CN" altLang="en-US" sz="3800" dirty="0" smtClean="0">
              <a:solidFill>
                <a:srgbClr val="1734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例</a:t>
            </a:r>
            <a:r>
              <a:rPr lang="en-US" altLang="zh-CN" dirty="0" smtClean="0"/>
              <a:t>6.8 </a:t>
            </a:r>
            <a:r>
              <a:rPr lang="zh-CN" altLang="zh-CN" dirty="0" smtClean="0"/>
              <a:t>分析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图所</a:t>
            </a:r>
            <a:r>
              <a:rPr lang="zh-CN" altLang="zh-CN" dirty="0"/>
              <a:t>实现的电路功能，并回答下述问题</a:t>
            </a:r>
            <a:r>
              <a:rPr lang="zh-CN" altLang="zh-CN" dirty="0" smtClean="0"/>
              <a:t>。</a:t>
            </a:r>
            <a:endParaRPr lang="zh-CN" altLang="en-US" dirty="0"/>
          </a:p>
          <a:p>
            <a:pPr marL="0" indent="0" eaLnBrk="1" hangingPunct="1">
              <a:lnSpc>
                <a:spcPct val="110000"/>
              </a:lnSpc>
              <a:buFont typeface="Wingdings" charset="2"/>
              <a:buNone/>
              <a:defRPr/>
            </a:pPr>
            <a:endParaRPr lang="zh-CN" altLang="en-US" dirty="0"/>
          </a:p>
        </p:txBody>
      </p:sp>
      <p:sp>
        <p:nvSpPr>
          <p:cNvPr id="35845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  <p:pic>
        <p:nvPicPr>
          <p:cNvPr id="35846" name="Picture 2"/>
          <p:cNvPicPr>
            <a:picLocks noChangeAspect="1" noChangeArrowheads="1"/>
          </p:cNvPicPr>
          <p:nvPr/>
        </p:nvPicPr>
        <p:blipFill>
          <a:blip r:embed="rId2">
            <a:lum bright="-42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168525"/>
            <a:ext cx="5970588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5556FB-9952-42D8-94CB-4E9C6797D2D7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dirty="0" smtClean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</a:t>
            </a:r>
            <a:endParaRPr kumimoji="0" lang="zh-CN" altLang="en-US" sz="3800" dirty="0" smtClean="0">
              <a:solidFill>
                <a:srgbClr val="1734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74193</a:t>
            </a:r>
            <a:r>
              <a:rPr lang="zh-CN" altLang="zh-CN" dirty="0"/>
              <a:t>工作在什么计数状态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defRPr/>
            </a:pPr>
            <a:r>
              <a:rPr lang="zh-CN" altLang="zh-CN" dirty="0" smtClean="0"/>
              <a:t>当多路</a:t>
            </a:r>
            <a:r>
              <a:rPr lang="zh-CN" altLang="zh-CN" dirty="0"/>
              <a:t>选择器的选择输入端</a:t>
            </a:r>
            <a:r>
              <a:rPr lang="en-US" altLang="zh-CN" dirty="0"/>
              <a:t>A B=11</a:t>
            </a:r>
            <a:r>
              <a:rPr lang="zh-CN" altLang="zh-CN" dirty="0"/>
              <a:t>时，请写出</a:t>
            </a:r>
            <a:r>
              <a:rPr lang="en-US" altLang="zh-CN" dirty="0"/>
              <a:t>74193</a:t>
            </a:r>
            <a:r>
              <a:rPr lang="zh-CN" altLang="zh-CN" dirty="0"/>
              <a:t>的状态变化序列。</a:t>
            </a:r>
            <a:endParaRPr lang="en-US" altLang="zh-CN" dirty="0"/>
          </a:p>
          <a:p>
            <a:pPr>
              <a:defRPr/>
            </a:pPr>
            <a:r>
              <a:rPr lang="zh-CN" altLang="zh-CN" dirty="0" smtClean="0"/>
              <a:t>当多路</a:t>
            </a:r>
            <a:r>
              <a:rPr lang="zh-CN" altLang="zh-CN" dirty="0"/>
              <a:t>选择器的选择输入端</a:t>
            </a:r>
            <a:r>
              <a:rPr lang="en-US" altLang="zh-CN" dirty="0"/>
              <a:t>A B=11</a:t>
            </a:r>
            <a:r>
              <a:rPr lang="zh-CN" altLang="zh-CN" dirty="0"/>
              <a:t>时，请写出该电路输出</a:t>
            </a:r>
            <a:r>
              <a:rPr lang="en-US" altLang="zh-CN" dirty="0"/>
              <a:t>Z</a:t>
            </a:r>
            <a:r>
              <a:rPr lang="zh-CN" altLang="zh-CN" dirty="0"/>
              <a:t>的输出表达式；</a:t>
            </a:r>
            <a:endParaRPr lang="en-US" altLang="zh-CN" dirty="0"/>
          </a:p>
          <a:p>
            <a:pPr>
              <a:defRPr/>
            </a:pPr>
            <a:r>
              <a:rPr lang="zh-CN" altLang="zh-CN" dirty="0" smtClean="0"/>
              <a:t>当多路</a:t>
            </a:r>
            <a:r>
              <a:rPr lang="zh-CN" altLang="zh-CN" dirty="0"/>
              <a:t>选择器的选择输入端</a:t>
            </a:r>
            <a:r>
              <a:rPr lang="en-US" altLang="zh-CN" dirty="0"/>
              <a:t>A B=11</a:t>
            </a:r>
            <a:r>
              <a:rPr lang="zh-CN" altLang="zh-CN" dirty="0"/>
              <a:t>时，</a:t>
            </a:r>
            <a:r>
              <a:rPr lang="en-US" altLang="zh-CN" dirty="0"/>
              <a:t>Z</a:t>
            </a:r>
            <a:r>
              <a:rPr lang="zh-CN" altLang="zh-CN" dirty="0"/>
              <a:t>的输出序列是什么？</a:t>
            </a:r>
          </a:p>
          <a:p>
            <a:pPr marL="0" indent="0" eaLnBrk="1" hangingPunct="1">
              <a:lnSpc>
                <a:spcPct val="110000"/>
              </a:lnSpc>
              <a:buFont typeface="Wingdings" charset="2"/>
              <a:buNone/>
              <a:defRPr/>
            </a:pPr>
            <a:endParaRPr lang="zh-CN" altLang="en-US" dirty="0"/>
          </a:p>
        </p:txBody>
      </p:sp>
      <p:sp>
        <p:nvSpPr>
          <p:cNvPr id="36869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085C02-5663-47F2-BCDF-DAB82481BEA8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dirty="0" smtClean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第七章</a:t>
            </a:r>
            <a:endParaRPr kumimoji="0" lang="zh-CN" altLang="en-US" sz="3800" dirty="0" smtClean="0">
              <a:solidFill>
                <a:srgbClr val="1734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主要内容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集成定时器</a:t>
            </a:r>
            <a:r>
              <a:rPr lang="en-US" altLang="zh-CN" dirty="0" smtClean="0"/>
              <a:t>5G555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电路结构和逻辑功能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多谐振荡器的结构、原理、周期、频率、占空比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施密特触发器的结构、特点、回差特性</a:t>
            </a:r>
            <a:endParaRPr lang="zh-CN" altLang="en-US" dirty="0"/>
          </a:p>
        </p:txBody>
      </p:sp>
      <p:sp>
        <p:nvSpPr>
          <p:cNvPr id="33797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</p:spTree>
    <p:extLst>
      <p:ext uri="{BB962C8B-B14F-4D97-AF65-F5344CB8AC3E}">
        <p14:creationId xmlns:p14="http://schemas.microsoft.com/office/powerpoint/2010/main" val="304081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878D20-6EDD-423A-B8E6-F6E204B87D57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smtClean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主要内容</a:t>
            </a:r>
            <a:endParaRPr lang="en-US" altLang="zh-CN" dirty="0" smtClean="0"/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b="1" u="sng" dirty="0" smtClean="0"/>
              <a:t>逻辑函数化简</a:t>
            </a:r>
            <a:endParaRPr lang="en-US" altLang="zh-CN" b="1" u="sng" dirty="0" smtClean="0"/>
          </a:p>
          <a:p>
            <a:pPr lvl="2"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代数化简法（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变量以内的逻辑函数化简可以借助卡诺图化简法确定是否达到最简）</a:t>
            </a:r>
            <a:endParaRPr lang="en-US" altLang="zh-CN" dirty="0" smtClean="0"/>
          </a:p>
          <a:p>
            <a:pPr lvl="2"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卡诺图化简法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  <a:defRPr/>
            </a:pPr>
            <a:endParaRPr lang="en-US" altLang="zh-CN" dirty="0" smtClean="0"/>
          </a:p>
          <a:p>
            <a:pPr eaLnBrk="1" hangingPunct="1">
              <a:lnSpc>
                <a:spcPct val="130000"/>
              </a:lnSpc>
              <a:defRPr/>
            </a:pPr>
            <a:endParaRPr lang="zh-CN" altLang="en-US" dirty="0"/>
          </a:p>
        </p:txBody>
      </p:sp>
      <p:sp>
        <p:nvSpPr>
          <p:cNvPr id="8197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</p:spTree>
    <p:extLst>
      <p:ext uri="{BB962C8B-B14F-4D97-AF65-F5344CB8AC3E}">
        <p14:creationId xmlns:p14="http://schemas.microsoft.com/office/powerpoint/2010/main" val="248775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AB7623-A16B-441D-91EA-6D415B78B955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smtClean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例</a:t>
            </a:r>
            <a:r>
              <a:rPr lang="en-US" altLang="zh-CN" dirty="0" smtClean="0"/>
              <a:t>2.1</a:t>
            </a:r>
            <a:r>
              <a:rPr lang="zh-CN" altLang="en-US" dirty="0" smtClean="0"/>
              <a:t>：</a:t>
            </a:r>
            <a:r>
              <a:rPr lang="zh-CN" altLang="zh-CN" dirty="0"/>
              <a:t>用代数法化简法求逻辑函数的最简“与</a:t>
            </a:r>
            <a:r>
              <a:rPr lang="en-US" altLang="zh-CN" dirty="0"/>
              <a:t>-</a:t>
            </a:r>
            <a:r>
              <a:rPr lang="zh-CN" altLang="zh-CN" dirty="0"/>
              <a:t>或”表达式。要求：写出详细步骤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  <a:defRPr/>
            </a:pPr>
            <a:endParaRPr lang="zh-CN" altLang="en-US" dirty="0"/>
          </a:p>
        </p:txBody>
      </p:sp>
      <p:sp>
        <p:nvSpPr>
          <p:cNvPr id="9221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  <p:graphicFrame>
        <p:nvGraphicFramePr>
          <p:cNvPr id="9222" name="对象 2"/>
          <p:cNvGraphicFramePr>
            <a:graphicFrameLocks noChangeAspect="1"/>
          </p:cNvGraphicFramePr>
          <p:nvPr/>
        </p:nvGraphicFramePr>
        <p:xfrm>
          <a:off x="1331913" y="2492375"/>
          <a:ext cx="67246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公式" r:id="rId3" imgW="1701800" imgH="215900" progId="Equation.3">
                  <p:embed/>
                </p:oleObj>
              </mc:Choice>
              <mc:Fallback>
                <p:oleObj name="公式" r:id="rId3" imgW="1701800" imgH="2159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92375"/>
                        <a:ext cx="67246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对象 4"/>
          <p:cNvGraphicFramePr>
            <a:graphicFrameLocks noChangeAspect="1"/>
          </p:cNvGraphicFramePr>
          <p:nvPr/>
        </p:nvGraphicFramePr>
        <p:xfrm>
          <a:off x="403225" y="3543300"/>
          <a:ext cx="833278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r:id="rId5" imgW="2336800" imgH="241300" progId="Equation.DSMT4">
                  <p:embed/>
                </p:oleObj>
              </mc:Choice>
              <mc:Fallback>
                <p:oleObj r:id="rId5" imgW="2336800" imgH="2413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3543300"/>
                        <a:ext cx="8332788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010BC2-A62D-4617-A7F2-46C7ACAFBD62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smtClean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例</a:t>
            </a:r>
            <a:r>
              <a:rPr lang="en-US" altLang="zh-CN" dirty="0" smtClean="0"/>
              <a:t>2.2</a:t>
            </a:r>
            <a:r>
              <a:rPr lang="zh-CN" altLang="en-US" dirty="0" smtClean="0"/>
              <a:t>：</a:t>
            </a:r>
            <a:r>
              <a:rPr lang="zh-CN" altLang="zh-CN" dirty="0"/>
              <a:t>已知逻辑函数</a:t>
            </a:r>
            <a:r>
              <a:rPr lang="en-US" altLang="zh-CN" dirty="0"/>
              <a:t> </a:t>
            </a:r>
            <a:r>
              <a:rPr lang="zh-CN" altLang="zh-CN" dirty="0"/>
              <a:t>，用卡诺图化简法求出函数的最简“与</a:t>
            </a:r>
            <a:r>
              <a:rPr lang="en-US" altLang="zh-CN" dirty="0"/>
              <a:t>-</a:t>
            </a:r>
            <a:r>
              <a:rPr lang="zh-CN" altLang="zh-CN" dirty="0"/>
              <a:t>或”表达式以及最简“或</a:t>
            </a:r>
            <a:r>
              <a:rPr lang="en-US" altLang="zh-CN" dirty="0"/>
              <a:t>-</a:t>
            </a:r>
            <a:r>
              <a:rPr lang="zh-CN" altLang="zh-CN" dirty="0"/>
              <a:t>与”表达式。 要求：画出卡诺圈。</a:t>
            </a:r>
            <a:endParaRPr lang="zh-CN" altLang="en-US" dirty="0"/>
          </a:p>
        </p:txBody>
      </p:sp>
      <p:sp>
        <p:nvSpPr>
          <p:cNvPr id="10245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  <p:graphicFrame>
        <p:nvGraphicFramePr>
          <p:cNvPr id="10246" name="对象 4"/>
          <p:cNvGraphicFramePr>
            <a:graphicFrameLocks noChangeAspect="1"/>
          </p:cNvGraphicFramePr>
          <p:nvPr/>
        </p:nvGraphicFramePr>
        <p:xfrm>
          <a:off x="838200" y="3284538"/>
          <a:ext cx="74676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公式" r:id="rId3" imgW="3441700" imgH="254000" progId="Equation.3">
                  <p:embed/>
                </p:oleObj>
              </mc:Choice>
              <mc:Fallback>
                <p:oleObj name="公式" r:id="rId3" imgW="3441700" imgH="2540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84538"/>
                        <a:ext cx="74676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对象 6"/>
          <p:cNvGraphicFramePr>
            <a:graphicFrameLocks noChangeAspect="1"/>
          </p:cNvGraphicFramePr>
          <p:nvPr/>
        </p:nvGraphicFramePr>
        <p:xfrm>
          <a:off x="684213" y="4076700"/>
          <a:ext cx="82343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r:id="rId5" imgW="3429000" imgH="254000" progId="Equation.3">
                  <p:embed/>
                </p:oleObj>
              </mc:Choice>
              <mc:Fallback>
                <p:oleObj r:id="rId5" imgW="3429000" imgH="2540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76700"/>
                        <a:ext cx="82343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4AA099-7C2A-4141-ACBA-1240DD3959FC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smtClean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</a:p>
        </p:txBody>
      </p:sp>
      <p:sp>
        <p:nvSpPr>
          <p:cNvPr id="11268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  <p:graphicFrame>
        <p:nvGraphicFramePr>
          <p:cNvPr id="11269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938523"/>
              </p:ext>
            </p:extLst>
          </p:nvPr>
        </p:nvGraphicFramePr>
        <p:xfrm>
          <a:off x="727075" y="2060848"/>
          <a:ext cx="74120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5" name="公式" r:id="rId3" imgW="3416300" imgH="254000" progId="Equation.3">
                  <p:embed/>
                </p:oleObj>
              </mc:Choice>
              <mc:Fallback>
                <p:oleObj name="公式" r:id="rId3" imgW="3416300" imgH="2540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2060848"/>
                        <a:ext cx="741203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37110"/>
            <a:ext cx="2122488" cy="216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725" y="2637110"/>
            <a:ext cx="2122488" cy="216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1471613" y="3141935"/>
            <a:ext cx="360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/>
              <a:t>1</a:t>
            </a:r>
            <a:endParaRPr kumimoji="0" lang="zh-CN" altLang="en-US" sz="1800"/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5287963" y="3141935"/>
            <a:ext cx="360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/>
              <a:t>1</a:t>
            </a:r>
            <a:endParaRPr kumimoji="0" lang="zh-CN" altLang="en-US" sz="1800"/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474788" y="4364310"/>
            <a:ext cx="360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/>
              <a:t>1</a:t>
            </a:r>
            <a:endParaRPr kumimoji="0" lang="zh-CN" altLang="en-US" sz="1800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291138" y="4365898"/>
            <a:ext cx="360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/>
              <a:t>1</a:t>
            </a:r>
            <a:endParaRPr kumimoji="0" lang="zh-CN" altLang="en-US" sz="1800"/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1871663" y="3564210"/>
            <a:ext cx="360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/>
              <a:t>1</a:t>
            </a:r>
            <a:endParaRPr kumimoji="0" lang="zh-CN" altLang="en-US" sz="1800"/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5688013" y="3564210"/>
            <a:ext cx="360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/>
              <a:t>1</a:t>
            </a:r>
            <a:endParaRPr kumimoji="0" lang="zh-CN" altLang="en-US" sz="1800"/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1903413" y="4365898"/>
            <a:ext cx="360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/>
              <a:t>1</a:t>
            </a:r>
            <a:endParaRPr kumimoji="0" lang="zh-CN" altLang="en-US" sz="1800"/>
          </a:p>
        </p:txBody>
      </p:sp>
      <p:sp>
        <p:nvSpPr>
          <p:cNvPr id="20" name="TextBox 15"/>
          <p:cNvSpPr txBox="1">
            <a:spLocks noChangeArrowheads="1"/>
          </p:cNvSpPr>
          <p:nvPr/>
        </p:nvSpPr>
        <p:spPr bwMode="auto">
          <a:xfrm>
            <a:off x="5719763" y="4365898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/>
              <a:t>1</a:t>
            </a:r>
            <a:endParaRPr kumimoji="0" lang="zh-CN" altLang="en-US" sz="1800"/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2740025" y="3141935"/>
            <a:ext cx="360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/>
              <a:t>1</a:t>
            </a:r>
            <a:endParaRPr kumimoji="0" lang="zh-CN" altLang="en-US" sz="1800"/>
          </a:p>
        </p:txBody>
      </p:sp>
      <p:sp>
        <p:nvSpPr>
          <p:cNvPr id="22" name="TextBox 17"/>
          <p:cNvSpPr txBox="1">
            <a:spLocks noChangeArrowheads="1"/>
          </p:cNvSpPr>
          <p:nvPr/>
        </p:nvSpPr>
        <p:spPr bwMode="auto">
          <a:xfrm>
            <a:off x="6556375" y="3143523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/>
              <a:t>1</a:t>
            </a:r>
            <a:endParaRPr kumimoji="0" lang="zh-CN" altLang="en-US" sz="1800"/>
          </a:p>
        </p:txBody>
      </p:sp>
      <p:sp>
        <p:nvSpPr>
          <p:cNvPr id="23" name="TextBox 18"/>
          <p:cNvSpPr txBox="1">
            <a:spLocks noChangeArrowheads="1"/>
          </p:cNvSpPr>
          <p:nvPr/>
        </p:nvSpPr>
        <p:spPr bwMode="auto">
          <a:xfrm>
            <a:off x="2717800" y="4383360"/>
            <a:ext cx="35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/>
              <a:t>1</a:t>
            </a:r>
            <a:endParaRPr kumimoji="0" lang="zh-CN" altLang="en-US" sz="1800"/>
          </a:p>
        </p:txBody>
      </p:sp>
      <p:sp>
        <p:nvSpPr>
          <p:cNvPr id="24" name="TextBox 19"/>
          <p:cNvSpPr txBox="1">
            <a:spLocks noChangeArrowheads="1"/>
          </p:cNvSpPr>
          <p:nvPr/>
        </p:nvSpPr>
        <p:spPr bwMode="auto">
          <a:xfrm>
            <a:off x="6534150" y="4383360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/>
              <a:t>1</a:t>
            </a:r>
            <a:endParaRPr kumimoji="0" lang="zh-CN" altLang="en-US" sz="1800"/>
          </a:p>
        </p:txBody>
      </p:sp>
      <p:sp>
        <p:nvSpPr>
          <p:cNvPr id="25" name="TextBox 20"/>
          <p:cNvSpPr txBox="1">
            <a:spLocks noChangeArrowheads="1"/>
          </p:cNvSpPr>
          <p:nvPr/>
        </p:nvSpPr>
        <p:spPr bwMode="auto">
          <a:xfrm>
            <a:off x="2286000" y="3996010"/>
            <a:ext cx="35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/>
              <a:t>1</a:t>
            </a:r>
            <a:endParaRPr kumimoji="0" lang="zh-CN" altLang="en-US" sz="1800"/>
          </a:p>
        </p:txBody>
      </p:sp>
      <p:sp>
        <p:nvSpPr>
          <p:cNvPr id="26" name="TextBox 21"/>
          <p:cNvSpPr txBox="1">
            <a:spLocks noChangeArrowheads="1"/>
          </p:cNvSpPr>
          <p:nvPr/>
        </p:nvSpPr>
        <p:spPr bwMode="auto">
          <a:xfrm>
            <a:off x="6102350" y="3996010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/>
              <a:t>1</a:t>
            </a:r>
            <a:endParaRPr kumimoji="0" lang="zh-CN" altLang="en-US" sz="1800"/>
          </a:p>
        </p:txBody>
      </p:sp>
      <p:sp>
        <p:nvSpPr>
          <p:cNvPr id="27" name="TextBox 24"/>
          <p:cNvSpPr txBox="1">
            <a:spLocks noChangeArrowheads="1"/>
          </p:cNvSpPr>
          <p:nvPr/>
        </p:nvSpPr>
        <p:spPr bwMode="auto">
          <a:xfrm>
            <a:off x="1466850" y="3564210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/>
              <a:t>d</a:t>
            </a:r>
            <a:endParaRPr kumimoji="0" lang="zh-CN" altLang="en-US" sz="1800"/>
          </a:p>
        </p:txBody>
      </p:sp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5283200" y="3564210"/>
            <a:ext cx="360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/>
              <a:t>d</a:t>
            </a:r>
            <a:endParaRPr kumimoji="0" lang="zh-CN" altLang="en-US" sz="1800"/>
          </a:p>
        </p:txBody>
      </p:sp>
      <p:sp>
        <p:nvSpPr>
          <p:cNvPr id="29" name="TextBox 26"/>
          <p:cNvSpPr txBox="1">
            <a:spLocks noChangeArrowheads="1"/>
          </p:cNvSpPr>
          <p:nvPr/>
        </p:nvSpPr>
        <p:spPr bwMode="auto">
          <a:xfrm>
            <a:off x="1871663" y="3143523"/>
            <a:ext cx="360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/>
              <a:t>d</a:t>
            </a:r>
            <a:endParaRPr kumimoji="0" lang="zh-CN" altLang="en-US" sz="1800"/>
          </a:p>
        </p:txBody>
      </p:sp>
      <p:sp>
        <p:nvSpPr>
          <p:cNvPr id="30" name="TextBox 27"/>
          <p:cNvSpPr txBox="1">
            <a:spLocks noChangeArrowheads="1"/>
          </p:cNvSpPr>
          <p:nvPr/>
        </p:nvSpPr>
        <p:spPr bwMode="auto">
          <a:xfrm>
            <a:off x="5688013" y="3145110"/>
            <a:ext cx="360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/>
              <a:t>d</a:t>
            </a:r>
            <a:endParaRPr kumimoji="0" lang="zh-CN" altLang="en-US" sz="1800"/>
          </a:p>
        </p:txBody>
      </p:sp>
      <p:sp>
        <p:nvSpPr>
          <p:cNvPr id="31" name="TextBox 28"/>
          <p:cNvSpPr txBox="1">
            <a:spLocks noChangeArrowheads="1"/>
          </p:cNvSpPr>
          <p:nvPr/>
        </p:nvSpPr>
        <p:spPr bwMode="auto">
          <a:xfrm>
            <a:off x="1871663" y="3996010"/>
            <a:ext cx="360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/>
              <a:t>d</a:t>
            </a:r>
            <a:endParaRPr kumimoji="0" lang="zh-CN" altLang="en-US" sz="1800"/>
          </a:p>
        </p:txBody>
      </p:sp>
      <p:sp>
        <p:nvSpPr>
          <p:cNvPr id="32" name="TextBox 29"/>
          <p:cNvSpPr txBox="1">
            <a:spLocks noChangeArrowheads="1"/>
          </p:cNvSpPr>
          <p:nvPr/>
        </p:nvSpPr>
        <p:spPr bwMode="auto">
          <a:xfrm>
            <a:off x="5688013" y="3996010"/>
            <a:ext cx="360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/>
              <a:t>d</a:t>
            </a:r>
            <a:endParaRPr kumimoji="0" lang="zh-CN" altLang="en-US" sz="1800"/>
          </a:p>
        </p:txBody>
      </p:sp>
      <p:sp>
        <p:nvSpPr>
          <p:cNvPr id="33" name="TextBox 30"/>
          <p:cNvSpPr txBox="1">
            <a:spLocks noChangeArrowheads="1"/>
          </p:cNvSpPr>
          <p:nvPr/>
        </p:nvSpPr>
        <p:spPr bwMode="auto">
          <a:xfrm>
            <a:off x="2703513" y="3996010"/>
            <a:ext cx="360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/>
              <a:t>d</a:t>
            </a:r>
            <a:endParaRPr kumimoji="0" lang="zh-CN" altLang="en-US" sz="1800"/>
          </a:p>
        </p:txBody>
      </p:sp>
      <p:sp>
        <p:nvSpPr>
          <p:cNvPr id="34" name="TextBox 31"/>
          <p:cNvSpPr txBox="1">
            <a:spLocks noChangeArrowheads="1"/>
          </p:cNvSpPr>
          <p:nvPr/>
        </p:nvSpPr>
        <p:spPr bwMode="auto">
          <a:xfrm>
            <a:off x="6519863" y="3996010"/>
            <a:ext cx="360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/>
              <a:t>d</a:t>
            </a:r>
            <a:endParaRPr kumimoji="0" lang="zh-CN" altLang="en-US" sz="1800"/>
          </a:p>
        </p:txBody>
      </p:sp>
      <p:sp>
        <p:nvSpPr>
          <p:cNvPr id="35" name="TextBox 32"/>
          <p:cNvSpPr txBox="1">
            <a:spLocks noChangeArrowheads="1"/>
          </p:cNvSpPr>
          <p:nvPr/>
        </p:nvSpPr>
        <p:spPr bwMode="auto">
          <a:xfrm>
            <a:off x="2298700" y="3578498"/>
            <a:ext cx="360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/>
              <a:t>d</a:t>
            </a:r>
            <a:endParaRPr kumimoji="0" lang="zh-CN" altLang="en-US" sz="1800"/>
          </a:p>
        </p:txBody>
      </p:sp>
      <p:sp>
        <p:nvSpPr>
          <p:cNvPr id="36" name="TextBox 33"/>
          <p:cNvSpPr txBox="1">
            <a:spLocks noChangeArrowheads="1"/>
          </p:cNvSpPr>
          <p:nvPr/>
        </p:nvSpPr>
        <p:spPr bwMode="auto">
          <a:xfrm>
            <a:off x="6115050" y="3580085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/>
              <a:t>d</a:t>
            </a:r>
            <a:endParaRPr kumimoji="0" lang="zh-CN" altLang="en-US" sz="1800"/>
          </a:p>
        </p:txBody>
      </p:sp>
      <p:sp>
        <p:nvSpPr>
          <p:cNvPr id="37" name="圆角矩形 36"/>
          <p:cNvSpPr>
            <a:spLocks noChangeArrowheads="1"/>
          </p:cNvSpPr>
          <p:nvPr/>
        </p:nvSpPr>
        <p:spPr bwMode="auto">
          <a:xfrm>
            <a:off x="1903413" y="3143523"/>
            <a:ext cx="328612" cy="159067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38" name="圆角矩形 37"/>
          <p:cNvSpPr>
            <a:spLocks noChangeArrowheads="1"/>
          </p:cNvSpPr>
          <p:nvPr/>
        </p:nvSpPr>
        <p:spPr bwMode="auto">
          <a:xfrm>
            <a:off x="1903413" y="3640410"/>
            <a:ext cx="741362" cy="652463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39" name="圆角矩形 38"/>
          <p:cNvSpPr>
            <a:spLocks noChangeArrowheads="1"/>
          </p:cNvSpPr>
          <p:nvPr/>
        </p:nvSpPr>
        <p:spPr bwMode="auto">
          <a:xfrm>
            <a:off x="1471613" y="3208610"/>
            <a:ext cx="741362" cy="652463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AD863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1184275" y="2900635"/>
            <a:ext cx="2146300" cy="2071688"/>
            <a:chOff x="1331640" y="2474246"/>
            <a:chExt cx="2145860" cy="2072784"/>
          </a:xfrm>
        </p:grpSpPr>
        <p:sp>
          <p:nvSpPr>
            <p:cNvPr id="41" name="弧形 40"/>
            <p:cNvSpPr/>
            <p:nvPr/>
          </p:nvSpPr>
          <p:spPr bwMode="auto">
            <a:xfrm>
              <a:off x="1331640" y="3940284"/>
              <a:ext cx="588842" cy="589274"/>
            </a:xfrm>
            <a:prstGeom prst="arc">
              <a:avLst>
                <a:gd name="adj1" fmla="val 16200000"/>
                <a:gd name="adj2" fmla="val 465923"/>
              </a:avLst>
            </a:prstGeom>
            <a:noFill/>
            <a:ln w="25400" cap="flat" cmpd="sng" algn="ctr">
              <a:solidFill>
                <a:srgbClr val="3366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42" name="弧形 41"/>
            <p:cNvSpPr/>
            <p:nvPr/>
          </p:nvSpPr>
          <p:spPr bwMode="auto">
            <a:xfrm rot="5400000">
              <a:off x="1390149" y="2474463"/>
              <a:ext cx="589275" cy="588841"/>
            </a:xfrm>
            <a:prstGeom prst="arc">
              <a:avLst>
                <a:gd name="adj1" fmla="val 16200000"/>
                <a:gd name="adj2" fmla="val 465923"/>
              </a:avLst>
            </a:prstGeom>
            <a:noFill/>
            <a:ln w="25400" cap="flat" cmpd="sng" algn="ctr">
              <a:solidFill>
                <a:srgbClr val="3366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43" name="弧形 42"/>
            <p:cNvSpPr/>
            <p:nvPr/>
          </p:nvSpPr>
          <p:spPr bwMode="auto">
            <a:xfrm rot="5400000" flipV="1">
              <a:off x="2888442" y="2483993"/>
              <a:ext cx="589275" cy="588841"/>
            </a:xfrm>
            <a:prstGeom prst="arc">
              <a:avLst>
                <a:gd name="adj1" fmla="val 16200000"/>
                <a:gd name="adj2" fmla="val 465923"/>
              </a:avLst>
            </a:prstGeom>
            <a:noFill/>
            <a:ln w="25400" cap="flat" cmpd="sng" algn="ctr">
              <a:solidFill>
                <a:srgbClr val="3366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  <p:sp>
          <p:nvSpPr>
            <p:cNvPr id="44" name="弧形 43"/>
            <p:cNvSpPr/>
            <p:nvPr/>
          </p:nvSpPr>
          <p:spPr bwMode="auto">
            <a:xfrm rot="10800000" flipV="1">
              <a:off x="2864851" y="3957755"/>
              <a:ext cx="588842" cy="589275"/>
            </a:xfrm>
            <a:prstGeom prst="arc">
              <a:avLst>
                <a:gd name="adj1" fmla="val 16200000"/>
                <a:gd name="adj2" fmla="val 465923"/>
              </a:avLst>
            </a:prstGeom>
            <a:noFill/>
            <a:ln w="25400" cap="flat" cmpd="sng" algn="ctr">
              <a:solidFill>
                <a:srgbClr val="3366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0"/>
              </a:endParaRPr>
            </a:p>
          </p:txBody>
        </p:sp>
      </p:grp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366315"/>
              </p:ext>
            </p:extLst>
          </p:nvPr>
        </p:nvGraphicFramePr>
        <p:xfrm>
          <a:off x="849313" y="4792935"/>
          <a:ext cx="27289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" name="公式" r:id="rId6" imgW="1256755" imgH="203112" progId="Equation.3">
                  <p:embed/>
                </p:oleObj>
              </mc:Choice>
              <mc:Fallback>
                <p:oleObj name="公式" r:id="rId6" imgW="1256755" imgH="203112" progId="Equation.3">
                  <p:embed/>
                  <p:pic>
                    <p:nvPicPr>
                      <p:cNvPr id="0" name="对象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4792935"/>
                        <a:ext cx="2728912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5291138" y="3588023"/>
            <a:ext cx="1530350" cy="796925"/>
            <a:chOff x="5655084" y="3162460"/>
            <a:chExt cx="1530719" cy="796491"/>
          </a:xfrm>
        </p:grpSpPr>
        <p:sp>
          <p:nvSpPr>
            <p:cNvPr id="11307" name="右中括号 43"/>
            <p:cNvSpPr>
              <a:spLocks/>
            </p:cNvSpPr>
            <p:nvPr/>
          </p:nvSpPr>
          <p:spPr bwMode="auto">
            <a:xfrm>
              <a:off x="5655084" y="3162460"/>
              <a:ext cx="244299" cy="776763"/>
            </a:xfrm>
            <a:prstGeom prst="rightBracket">
              <a:avLst>
                <a:gd name="adj" fmla="val 8332"/>
              </a:avLst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11308" name="右中括号 47"/>
            <p:cNvSpPr>
              <a:spLocks/>
            </p:cNvSpPr>
            <p:nvPr/>
          </p:nvSpPr>
          <p:spPr bwMode="auto">
            <a:xfrm flipH="1">
              <a:off x="6941504" y="3182188"/>
              <a:ext cx="244299" cy="776763"/>
            </a:xfrm>
            <a:prstGeom prst="rightBracket">
              <a:avLst>
                <a:gd name="adj" fmla="val 8332"/>
              </a:avLst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/>
            </a:p>
          </p:txBody>
        </p:sp>
      </p:grp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6102350" y="3224485"/>
            <a:ext cx="341313" cy="1454150"/>
            <a:chOff x="6465453" y="2798937"/>
            <a:chExt cx="341408" cy="1453506"/>
          </a:xfrm>
        </p:grpSpPr>
        <p:sp>
          <p:nvSpPr>
            <p:cNvPr id="11305" name="左中括号 45"/>
            <p:cNvSpPr>
              <a:spLocks/>
            </p:cNvSpPr>
            <p:nvPr/>
          </p:nvSpPr>
          <p:spPr bwMode="auto">
            <a:xfrm rot="5400000">
              <a:off x="6518066" y="3963647"/>
              <a:ext cx="254814" cy="322777"/>
            </a:xfrm>
            <a:prstGeom prst="leftBracket">
              <a:avLst>
                <a:gd name="adj" fmla="val 8333"/>
              </a:avLst>
            </a:prstGeom>
            <a:noFill/>
            <a:ln w="254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11306" name="左中括号 50"/>
            <p:cNvSpPr>
              <a:spLocks/>
            </p:cNvSpPr>
            <p:nvPr/>
          </p:nvSpPr>
          <p:spPr bwMode="auto">
            <a:xfrm rot="5400000" flipH="1">
              <a:off x="6522119" y="2742271"/>
              <a:ext cx="209446" cy="322777"/>
            </a:xfrm>
            <a:prstGeom prst="leftBracket">
              <a:avLst>
                <a:gd name="adj" fmla="val 8333"/>
              </a:avLst>
            </a:prstGeom>
            <a:noFill/>
            <a:ln w="254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/>
            </a:p>
          </p:txBody>
        </p:sp>
      </p:grpSp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945186"/>
              </p:ext>
            </p:extLst>
          </p:nvPr>
        </p:nvGraphicFramePr>
        <p:xfrm>
          <a:off x="4932362" y="5023917"/>
          <a:ext cx="22320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" name="公式" r:id="rId8" imgW="1028254" imgH="203112" progId="Equation.3">
                  <p:embed/>
                </p:oleObj>
              </mc:Choice>
              <mc:Fallback>
                <p:oleObj name="公式" r:id="rId8" imgW="1028254" imgH="203112" progId="Equation.3">
                  <p:embed/>
                  <p:pic>
                    <p:nvPicPr>
                      <p:cNvPr id="0" name="对象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2" y="5023917"/>
                        <a:ext cx="223202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520974"/>
              </p:ext>
            </p:extLst>
          </p:nvPr>
        </p:nvGraphicFramePr>
        <p:xfrm>
          <a:off x="4644008" y="5623198"/>
          <a:ext cx="31400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" name="公式" r:id="rId10" imgW="1447800" imgH="241300" progId="Equation.3">
                  <p:embed/>
                </p:oleObj>
              </mc:Choice>
              <mc:Fallback>
                <p:oleObj name="公式" r:id="rId10" imgW="1447800" imgH="241300" progId="Equation.3">
                  <p:embed/>
                  <p:pic>
                    <p:nvPicPr>
                      <p:cNvPr id="0" name="对象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5623198"/>
                        <a:ext cx="314007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423386" y="1120254"/>
            <a:ext cx="820737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p"/>
              <a:defRPr kumimoji="1" sz="3200">
                <a:solidFill>
                  <a:schemeClr val="accent6">
                    <a:lumMod val="50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6">
                    <a:lumMod val="50000"/>
                  </a:schemeClr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6">
                    <a:lumMod val="50000"/>
                  </a:schemeClr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6">
                    <a:lumMod val="50000"/>
                  </a:schemeClr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6">
                    <a:lumMod val="50000"/>
                  </a:schemeClr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zh-CN" altLang="en-US" kern="0" dirty="0" smtClean="0"/>
              <a:t>例</a:t>
            </a:r>
            <a:r>
              <a:rPr lang="en-US" altLang="zh-CN" kern="0" dirty="0" smtClean="0"/>
              <a:t>2.2</a:t>
            </a:r>
            <a:r>
              <a:rPr lang="zh-CN" altLang="en-US" kern="0" dirty="0" smtClean="0"/>
              <a:t>解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38" grpId="0" animBg="1"/>
      <p:bldP spid="39" grpId="0" animBg="1"/>
      <p:bldP spid="3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D3F97A-DB22-46E7-ADD6-AA0F7DC6BFDD}" type="slidenum">
              <a:rPr kumimoji="0" lang="zh-CN" altLang="en-US" sz="14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CN" sz="1400" smtClean="0">
              <a:latin typeface="Verdana" panose="020B060403050404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7526338" cy="1216025"/>
          </a:xfrm>
        </p:spPr>
        <p:txBody>
          <a:bodyPr/>
          <a:lstStyle/>
          <a:p>
            <a:pPr eaLnBrk="1" hangingPunct="1"/>
            <a:r>
              <a:rPr kumimoji="0" lang="zh-CN" altLang="en-US" sz="3800" smtClean="0">
                <a:solidFill>
                  <a:srgbClr val="1734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07375" cy="52562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/>
              <a:t>主要内容</a:t>
            </a:r>
            <a:endParaRPr lang="en-US" altLang="zh-CN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了解集成电路</a:t>
            </a:r>
            <a:r>
              <a:rPr lang="zh-CN" altLang="en-US" dirty="0"/>
              <a:t>的分类</a:t>
            </a:r>
            <a:endParaRPr lang="en-US" altLang="zh-CN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了解半导体器件</a:t>
            </a:r>
            <a:r>
              <a:rPr lang="zh-CN" altLang="en-US" dirty="0"/>
              <a:t>的开关</a:t>
            </a:r>
            <a:r>
              <a:rPr lang="zh-CN" altLang="en-US" dirty="0" smtClean="0"/>
              <a:t>特性（二极管和三级管的导通条件）</a:t>
            </a:r>
            <a:endParaRPr lang="zh-CN" altLang="en-US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了解常用逻辑门电路</a:t>
            </a:r>
            <a:r>
              <a:rPr lang="zh-CN" altLang="en-US" dirty="0"/>
              <a:t>的功能和外部</a:t>
            </a:r>
            <a:r>
              <a:rPr lang="zh-CN" altLang="en-US" dirty="0" smtClean="0"/>
              <a:t>特性</a:t>
            </a:r>
            <a:endParaRPr lang="en-US" altLang="zh-CN" dirty="0" smtClean="0"/>
          </a:p>
          <a:p>
            <a:pPr lvl="2" eaLnBrk="1" hangingPunct="1">
              <a:lnSpc>
                <a:spcPct val="130000"/>
              </a:lnSpc>
              <a:defRPr/>
            </a:pPr>
            <a:r>
              <a:rPr lang="zh-CN" altLang="en-US" b="1" u="sng" dirty="0" smtClean="0"/>
              <a:t>常用逻辑门的逻辑符号</a:t>
            </a:r>
            <a:endParaRPr lang="zh-CN" altLang="en-US" u="sng" dirty="0"/>
          </a:p>
        </p:txBody>
      </p:sp>
      <p:sp>
        <p:nvSpPr>
          <p:cNvPr id="12293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数字电路与逻辑设计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4166</TotalTime>
  <Pages>0</Pages>
  <Words>2432</Words>
  <Characters>0</Characters>
  <Application>Microsoft Office PowerPoint</Application>
  <DocSecurity>0</DocSecurity>
  <PresentationFormat>全屏显示(4:3)</PresentationFormat>
  <Lines>0</Lines>
  <Paragraphs>420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黑体</vt:lpstr>
      <vt:lpstr>宋体</vt:lpstr>
      <vt:lpstr>微软雅黑</vt:lpstr>
      <vt:lpstr>Arial</vt:lpstr>
      <vt:lpstr>Times New Roman</vt:lpstr>
      <vt:lpstr>Verdana</vt:lpstr>
      <vt:lpstr>Wingdings</vt:lpstr>
      <vt:lpstr>自定义设计方案</vt:lpstr>
      <vt:lpstr>公式</vt:lpstr>
      <vt:lpstr>Equation.DSMT4</vt:lpstr>
      <vt:lpstr>Equation.3</vt:lpstr>
      <vt:lpstr>Visio</vt:lpstr>
      <vt:lpstr>Microsoft Visio 2003-2010 绘图</vt:lpstr>
      <vt:lpstr>数字电路与逻辑设计复习</vt:lpstr>
      <vt:lpstr>考试题型</vt:lpstr>
      <vt:lpstr>第一章</vt:lpstr>
      <vt:lpstr>第二章</vt:lpstr>
      <vt:lpstr>第二章</vt:lpstr>
      <vt:lpstr>第二章</vt:lpstr>
      <vt:lpstr>第二章</vt:lpstr>
      <vt:lpstr>第二章</vt:lpstr>
      <vt:lpstr>第三章</vt:lpstr>
      <vt:lpstr>第四章</vt:lpstr>
      <vt:lpstr>第四章</vt:lpstr>
      <vt:lpstr>第四章</vt:lpstr>
      <vt:lpstr>第四章</vt:lpstr>
      <vt:lpstr>第四章</vt:lpstr>
      <vt:lpstr>第四章</vt:lpstr>
      <vt:lpstr>第四章</vt:lpstr>
      <vt:lpstr>第四章</vt:lpstr>
      <vt:lpstr>第五章</vt:lpstr>
      <vt:lpstr>第五章</vt:lpstr>
      <vt:lpstr>第三章</vt:lpstr>
      <vt:lpstr>第六章</vt:lpstr>
      <vt:lpstr>第六章</vt:lpstr>
      <vt:lpstr>第六章</vt:lpstr>
      <vt:lpstr>第六章</vt:lpstr>
      <vt:lpstr>第六章</vt:lpstr>
      <vt:lpstr>第六章</vt:lpstr>
      <vt:lpstr>第六章</vt:lpstr>
      <vt:lpstr>第六章</vt:lpstr>
      <vt:lpstr>第六章</vt:lpstr>
      <vt:lpstr>第六章</vt:lpstr>
      <vt:lpstr>第六章</vt:lpstr>
      <vt:lpstr>第六章</vt:lpstr>
      <vt:lpstr>第六章</vt:lpstr>
      <vt:lpstr>第六章</vt:lpstr>
      <vt:lpstr>第六章</vt:lpstr>
      <vt:lpstr>第六章</vt:lpstr>
      <vt:lpstr>第六章</vt:lpstr>
      <vt:lpstr>MOOC题</vt:lpstr>
      <vt:lpstr>第六章</vt:lpstr>
      <vt:lpstr>第六章</vt:lpstr>
      <vt:lpstr>第六章</vt:lpstr>
      <vt:lpstr>第七章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　中规模通用集成电路及应用</dc:title>
  <dc:subject/>
  <dc:creator>Administrator</dc:creator>
  <cp:keywords/>
  <dc:description/>
  <cp:lastModifiedBy>hyf</cp:lastModifiedBy>
  <cp:revision>188</cp:revision>
  <dcterms:created xsi:type="dcterms:W3CDTF">2013-04-10T01:54:56Z</dcterms:created>
  <dcterms:modified xsi:type="dcterms:W3CDTF">2023-12-15T08:34:35Z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