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916" r:id="rId2"/>
    <p:sldId id="964" r:id="rId3"/>
    <p:sldId id="965" r:id="rId4"/>
    <p:sldId id="967" r:id="rId5"/>
    <p:sldId id="968" r:id="rId6"/>
    <p:sldId id="969" r:id="rId7"/>
    <p:sldId id="970" r:id="rId8"/>
    <p:sldId id="328" r:id="rId9"/>
    <p:sldId id="899" r:id="rId10"/>
    <p:sldId id="900" r:id="rId11"/>
    <p:sldId id="901" r:id="rId12"/>
    <p:sldId id="902" r:id="rId13"/>
    <p:sldId id="904" r:id="rId14"/>
    <p:sldId id="903" r:id="rId15"/>
    <p:sldId id="905" r:id="rId16"/>
    <p:sldId id="906" r:id="rId17"/>
    <p:sldId id="907" r:id="rId18"/>
    <p:sldId id="908" r:id="rId19"/>
    <p:sldId id="909" r:id="rId20"/>
    <p:sldId id="910" r:id="rId21"/>
    <p:sldId id="911" r:id="rId22"/>
    <p:sldId id="913" r:id="rId23"/>
    <p:sldId id="914" r:id="rId24"/>
    <p:sldId id="997" r:id="rId25"/>
    <p:sldId id="998" r:id="rId26"/>
    <p:sldId id="999" r:id="rId27"/>
    <p:sldId id="1000" r:id="rId28"/>
    <p:sldId id="1001" r:id="rId29"/>
    <p:sldId id="1002" r:id="rId30"/>
    <p:sldId id="1003" r:id="rId31"/>
    <p:sldId id="971" r:id="rId32"/>
    <p:sldId id="972" r:id="rId33"/>
    <p:sldId id="973" r:id="rId34"/>
    <p:sldId id="996" r:id="rId35"/>
    <p:sldId id="974" r:id="rId36"/>
    <p:sldId id="975" r:id="rId37"/>
    <p:sldId id="976" r:id="rId38"/>
    <p:sldId id="977" r:id="rId39"/>
    <p:sldId id="978" r:id="rId40"/>
    <p:sldId id="979" r:id="rId41"/>
    <p:sldId id="980" r:id="rId42"/>
    <p:sldId id="981" r:id="rId43"/>
    <p:sldId id="982" r:id="rId44"/>
    <p:sldId id="983" r:id="rId45"/>
    <p:sldId id="985" r:id="rId46"/>
    <p:sldId id="986" r:id="rId47"/>
    <p:sldId id="987" r:id="rId48"/>
    <p:sldId id="994" r:id="rId49"/>
    <p:sldId id="995" r:id="rId50"/>
    <p:sldId id="988" r:id="rId51"/>
    <p:sldId id="989" r:id="rId52"/>
    <p:sldId id="991" r:id="rId53"/>
    <p:sldId id="990" r:id="rId54"/>
    <p:sldId id="992" r:id="rId55"/>
    <p:sldId id="993" r:id="rId56"/>
    <p:sldId id="324"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6">
          <p15:clr>
            <a:srgbClr val="A4A3A4"/>
          </p15:clr>
        </p15:guide>
        <p15:guide id="2" pos="38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26461"/>
    <a:srgbClr val="B7FFA5"/>
    <a:srgbClr val="AFF39C"/>
    <a:srgbClr val="C4F5E8"/>
    <a:srgbClr val="00FA00"/>
    <a:srgbClr val="FDFDFD"/>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46" autoAdjust="0"/>
    <p:restoredTop sz="94660"/>
  </p:normalViewPr>
  <p:slideViewPr>
    <p:cSldViewPr snapToGrid="0">
      <p:cViewPr varScale="1">
        <p:scale>
          <a:sx n="125" d="100"/>
          <a:sy n="125" d="100"/>
        </p:scale>
        <p:origin x="322" y="86"/>
      </p:cViewPr>
      <p:guideLst>
        <p:guide orient="horz" pos="2086"/>
        <p:guide pos="3846"/>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t>2024/4/9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pPr defTabSz="914400"/>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defTabSz="914400"/>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pPr defTabSz="914400"/>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pPr defTabSz="914400"/>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pPr defTabSz="914400"/>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pPr defTabSz="914400"/>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defTabSz="914400"/>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8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5.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vmlDrawing" Target="../drawings/vmlDrawing5.vml"/><Relationship Id="rId6" Type="http://schemas.openxmlformats.org/officeDocument/2006/relationships/image" Target="../media/image36.emf"/><Relationship Id="rId5" Type="http://schemas.openxmlformats.org/officeDocument/2006/relationships/oleObject" Target="../embeddings/oleObject11.bin"/><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4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file:///D:\var\folders\47\n7rc3j150mg1v98wcdndf8540000gn\T\com.microsoft.Word\WebArchiveCopyPasteTempFiles\fff3009df71f1aa8ac5c17bd1172e3d7.png"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2.wmf"/><Relationship Id="rId5" Type="http://schemas.openxmlformats.org/officeDocument/2006/relationships/oleObject" Target="../embeddings/oleObject7.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9.bin"/></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slideLayout" Target="../slideLayouts/slideLayout2.xml"/><Relationship Id="rId7" Type="http://schemas.openxmlformats.org/officeDocument/2006/relationships/image" Target="../media/image44.wmf"/><Relationship Id="rId2" Type="http://schemas.openxmlformats.org/officeDocument/2006/relationships/tags" Target="../tags/tag27.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43.wmf"/><Relationship Id="rId4" Type="http://schemas.openxmlformats.org/officeDocument/2006/relationships/oleObject" Target="../embeddings/oleObject12.bin"/><Relationship Id="rId9" Type="http://schemas.openxmlformats.org/officeDocument/2006/relationships/image" Target="../media/image45.wmf"/></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vmlDrawing" Target="../drawings/vmlDrawing7.vml"/><Relationship Id="rId5" Type="http://schemas.openxmlformats.org/officeDocument/2006/relationships/image" Target="../media/image46.wmf"/><Relationship Id="rId4" Type="http://schemas.openxmlformats.org/officeDocument/2006/relationships/oleObject" Target="../embeddings/oleObject15.bin"/></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vmlDrawing" Target="../drawings/vmlDrawing8.vml"/><Relationship Id="rId5" Type="http://schemas.openxmlformats.org/officeDocument/2006/relationships/image" Target="../media/image47.wmf"/><Relationship Id="rId4" Type="http://schemas.openxmlformats.org/officeDocument/2006/relationships/oleObject" Target="../embeddings/oleObject16.bin"/></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5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3.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4DD4305-0C16-F94A-A6AC-E6C980CBBE60}"/>
              </a:ext>
            </a:extLst>
          </p:cNvPr>
          <p:cNvGrpSpPr/>
          <p:nvPr/>
        </p:nvGrpSpPr>
        <p:grpSpPr>
          <a:xfrm>
            <a:off x="3563655" y="-997528"/>
            <a:ext cx="8532021" cy="8780320"/>
            <a:chOff x="1739583" y="-966356"/>
            <a:chExt cx="9857330" cy="9413669"/>
          </a:xfrm>
        </p:grpSpPr>
        <p:grpSp>
          <p:nvGrpSpPr>
            <p:cNvPr id="3" name="组合 2">
              <a:extLst>
                <a:ext uri="{FF2B5EF4-FFF2-40B4-BE49-F238E27FC236}">
                  <a16:creationId xmlns:a16="http://schemas.microsoft.com/office/drawing/2014/main" id="{783BB954-A69B-0744-82EE-5E5D7D7FFC4F}"/>
                </a:ext>
              </a:extLst>
            </p:cNvPr>
            <p:cNvGrpSpPr/>
            <p:nvPr/>
          </p:nvGrpSpPr>
          <p:grpSpPr>
            <a:xfrm>
              <a:off x="1739583" y="-966356"/>
              <a:ext cx="9857330" cy="9413669"/>
              <a:chOff x="1739583" y="-1410016"/>
              <a:chExt cx="9857330" cy="9857330"/>
            </a:xfrm>
          </p:grpSpPr>
          <p:pic>
            <p:nvPicPr>
              <p:cNvPr id="7" name="图片 6">
                <a:extLst>
                  <a:ext uri="{FF2B5EF4-FFF2-40B4-BE49-F238E27FC236}">
                    <a16:creationId xmlns:a16="http://schemas.microsoft.com/office/drawing/2014/main" id="{FE5B0119-2EF1-E54B-969C-96E5EBAE661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667" b="-16667"/>
              <a:stretch>
                <a:fillRect/>
              </a:stretch>
            </p:blipFill>
            <p:spPr>
              <a:xfrm>
                <a:off x="1739583" y="-1410016"/>
                <a:ext cx="9857330" cy="9857330"/>
              </a:xfrm>
              <a:prstGeom prst="diamond">
                <a:avLst/>
              </a:prstGeom>
            </p:spPr>
          </p:pic>
          <p:sp>
            <p:nvSpPr>
              <p:cNvPr id="8" name="矩形 7">
                <a:extLst>
                  <a:ext uri="{FF2B5EF4-FFF2-40B4-BE49-F238E27FC236}">
                    <a16:creationId xmlns:a16="http://schemas.microsoft.com/office/drawing/2014/main" id="{30CBE41C-20EA-AC4A-BF15-DDF7E95B3642}"/>
                  </a:ext>
                </a:extLst>
              </p:cNvPr>
              <p:cNvSpPr/>
              <p:nvPr/>
            </p:nvSpPr>
            <p:spPr>
              <a:xfrm rot="18915578">
                <a:off x="2344969" y="859067"/>
                <a:ext cx="5401444" cy="49774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任意多边形 28">
              <a:extLst>
                <a:ext uri="{FF2B5EF4-FFF2-40B4-BE49-F238E27FC236}">
                  <a16:creationId xmlns:a16="http://schemas.microsoft.com/office/drawing/2014/main" id="{E7B9DDC0-AAFB-9046-BF66-6904BD3A0D38}"/>
                </a:ext>
              </a:extLst>
            </p:cNvPr>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任意多边形 21">
              <a:extLst>
                <a:ext uri="{FF2B5EF4-FFF2-40B4-BE49-F238E27FC236}">
                  <a16:creationId xmlns:a16="http://schemas.microsoft.com/office/drawing/2014/main" id="{2078C946-5EC0-604B-879B-28516A6328C7}"/>
                </a:ext>
              </a:extLst>
            </p:cNvPr>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 name="任意多边形 19">
              <a:extLst>
                <a:ext uri="{FF2B5EF4-FFF2-40B4-BE49-F238E27FC236}">
                  <a16:creationId xmlns:a16="http://schemas.microsoft.com/office/drawing/2014/main" id="{898A7822-E452-934C-A474-43633E791525}"/>
                </a:ext>
              </a:extLst>
            </p:cNvPr>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9" name="文本框 8">
            <a:extLst>
              <a:ext uri="{FF2B5EF4-FFF2-40B4-BE49-F238E27FC236}">
                <a16:creationId xmlns:a16="http://schemas.microsoft.com/office/drawing/2014/main" id="{010AC7E2-382D-C840-B826-6FE58CF86D9B}"/>
              </a:ext>
            </a:extLst>
          </p:cNvPr>
          <p:cNvSpPr txBox="1"/>
          <p:nvPr/>
        </p:nvSpPr>
        <p:spPr>
          <a:xfrm>
            <a:off x="170260" y="1192389"/>
            <a:ext cx="9536430" cy="1446550"/>
          </a:xfrm>
          <a:prstGeom prst="rect">
            <a:avLst/>
          </a:prstGeom>
          <a:noFill/>
        </p:spPr>
        <p:txBody>
          <a:bodyPr wrap="square" rtlCol="0">
            <a:spAutoFit/>
            <a:scene3d>
              <a:camera prst="orthographicFront"/>
              <a:lightRig rig="threePt" dir="t"/>
            </a:scene3d>
            <a:sp3d contourW="12700"/>
          </a:bodyPr>
          <a:lstStyle/>
          <a:p>
            <a:pPr algn="l"/>
            <a:r>
              <a:rPr lang="zh-CN" altLang="en-US" sz="4400" b="1" dirty="0">
                <a:solidFill>
                  <a:schemeClr val="tx1">
                    <a:lumMod val="75000"/>
                    <a:lumOff val="25000"/>
                  </a:schemeClr>
                </a:solidFill>
                <a:latin typeface="Century Gothic" panose="020B0502020202020204" pitchFamily="34" charset="0"/>
                <a:ea typeface="微软雅黑" panose="020B0503020204020204" pitchFamily="34" charset="-122"/>
              </a:rPr>
              <a:t>计算机系统结构</a:t>
            </a:r>
            <a:endParaRPr lang="en-US" altLang="zh-CN" sz="4400" b="1" dirty="0">
              <a:solidFill>
                <a:schemeClr val="tx1">
                  <a:lumMod val="75000"/>
                  <a:lumOff val="25000"/>
                </a:schemeClr>
              </a:solidFill>
              <a:latin typeface="Century Gothic" panose="020B0502020202020204" pitchFamily="34" charset="0"/>
              <a:ea typeface="微软雅黑" panose="020B0503020204020204" pitchFamily="34" charset="-122"/>
            </a:endParaRPr>
          </a:p>
          <a:p>
            <a:pPr algn="l"/>
            <a:r>
              <a:rPr lang="zh-CN" altLang="en-US" sz="4400" b="1" dirty="0">
                <a:solidFill>
                  <a:schemeClr val="tx1">
                    <a:lumMod val="75000"/>
                    <a:lumOff val="25000"/>
                  </a:schemeClr>
                </a:solidFill>
                <a:latin typeface="Century Gothic" panose="020B0502020202020204" pitchFamily="34" charset="0"/>
                <a:ea typeface="微软雅黑" panose="020B0503020204020204" pitchFamily="34" charset="-122"/>
              </a:rPr>
              <a:t>                </a:t>
            </a:r>
            <a:r>
              <a:rPr lang="en-US" altLang="zh-CN" sz="4400" b="1" dirty="0">
                <a:solidFill>
                  <a:schemeClr val="tx1">
                    <a:lumMod val="75000"/>
                    <a:lumOff val="25000"/>
                  </a:schemeClr>
                </a:solidFill>
                <a:latin typeface="Century Gothic" panose="020B0502020202020204" pitchFamily="34" charset="0"/>
                <a:ea typeface="微软雅黑" panose="020B0503020204020204" pitchFamily="34" charset="-122"/>
              </a:rPr>
              <a:t>---</a:t>
            </a:r>
            <a:r>
              <a:rPr lang="zh-CN" altLang="en-US" sz="4400" b="1" dirty="0">
                <a:solidFill>
                  <a:schemeClr val="tx1">
                    <a:lumMod val="75000"/>
                    <a:lumOff val="25000"/>
                  </a:schemeClr>
                </a:solidFill>
                <a:latin typeface="Century Gothic" panose="020B0502020202020204" pitchFamily="34" charset="0"/>
                <a:ea typeface="微软雅黑" panose="020B0503020204020204" pitchFamily="34" charset="-122"/>
              </a:rPr>
              <a:t>习题讲解</a:t>
            </a:r>
          </a:p>
        </p:txBody>
      </p:sp>
      <p:sp>
        <p:nvSpPr>
          <p:cNvPr id="10" name="文本框 9">
            <a:extLst>
              <a:ext uri="{FF2B5EF4-FFF2-40B4-BE49-F238E27FC236}">
                <a16:creationId xmlns:a16="http://schemas.microsoft.com/office/drawing/2014/main" id="{BB7A4825-19B7-7043-A19B-19637AE0EE66}"/>
              </a:ext>
            </a:extLst>
          </p:cNvPr>
          <p:cNvSpPr txBox="1"/>
          <p:nvPr/>
        </p:nvSpPr>
        <p:spPr>
          <a:xfrm>
            <a:off x="-36373" y="3091536"/>
            <a:ext cx="6776468" cy="1200329"/>
          </a:xfrm>
          <a:prstGeom prst="rect">
            <a:avLst/>
          </a:prstGeom>
          <a:noFill/>
        </p:spPr>
        <p:txBody>
          <a:bodyPr wrap="square" rtlCol="0">
            <a:spAutoFit/>
          </a:bodyPr>
          <a:lstStyle/>
          <a:p>
            <a:pPr algn="ctr">
              <a:lnSpc>
                <a:spcPct val="150000"/>
              </a:lnSpc>
              <a:spcBef>
                <a:spcPct val="0"/>
              </a:spcBef>
              <a:buClr>
                <a:srgbClr val="FF0000"/>
              </a:buClr>
              <a:buSzPct val="80000"/>
            </a:pPr>
            <a:r>
              <a:rPr lang="zh-CN" altLang="en-US" sz="2400" b="1" dirty="0">
                <a:solidFill>
                  <a:srgbClr val="0066FF"/>
                </a:solidFill>
                <a:latin typeface="+mj-ea"/>
                <a:ea typeface="+mj-ea"/>
              </a:rPr>
              <a:t>华中科技大学信息存储系统教育部重点实验室</a:t>
            </a:r>
            <a:endParaRPr lang="zh-CN" altLang="en-US" sz="2400" b="1" dirty="0">
              <a:solidFill>
                <a:schemeClr val="accent2"/>
              </a:solidFill>
              <a:latin typeface="+mj-ea"/>
              <a:ea typeface="+mj-ea"/>
            </a:endParaRPr>
          </a:p>
          <a:p>
            <a:pPr algn="ctr">
              <a:lnSpc>
                <a:spcPct val="150000"/>
              </a:lnSpc>
              <a:spcBef>
                <a:spcPct val="0"/>
              </a:spcBef>
              <a:buClr>
                <a:srgbClr val="FF0000"/>
              </a:buClr>
              <a:buSzPct val="80000"/>
            </a:pPr>
            <a:r>
              <a:rPr lang="zh-CN" altLang="en-US" sz="2400" b="1" dirty="0">
                <a:solidFill>
                  <a:srgbClr val="0066FF"/>
                </a:solidFill>
                <a:latin typeface="+mj-ea"/>
                <a:ea typeface="+mj-ea"/>
              </a:rPr>
              <a:t>武汉光电国家研究中心信息存储实验室</a:t>
            </a:r>
          </a:p>
        </p:txBody>
      </p:sp>
    </p:spTree>
    <p:extLst>
      <p:ext uri="{BB962C8B-B14F-4D97-AF65-F5344CB8AC3E}">
        <p14:creationId xmlns:p14="http://schemas.microsoft.com/office/powerpoint/2010/main" val="695437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10795" y="1172846"/>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22559" y="40711"/>
            <a:ext cx="7769656" cy="1257992"/>
            <a:chOff x="0" y="-82343"/>
            <a:chExt cx="7769656"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610791" y="242182"/>
              <a:ext cx="6158865" cy="646331"/>
            </a:xfrm>
            <a:prstGeom prst="rect">
              <a:avLst/>
            </a:prstGeom>
            <a:noFill/>
          </p:spPr>
          <p:txBody>
            <a:bodyPr wrap="square" rtlCol="0">
              <a:spAutoFit/>
              <a:scene3d>
                <a:camera prst="orthographicFront"/>
                <a:lightRig rig="threePt" dir="t"/>
              </a:scene3d>
              <a:sp3d contourW="12700"/>
            </a:bodyPr>
            <a:lstStyle/>
            <a:p>
              <a:pPr lvl="0" algn="l">
                <a:lnSpc>
                  <a:spcPct val="100000"/>
                </a:lnSpc>
              </a:pPr>
              <a:r>
                <a:rPr lang="zh-CN" altLang="en-US" sz="3600" b="1" dirty="0">
                  <a:solidFill>
                    <a:schemeClr val="accent1"/>
                  </a:solidFill>
                  <a:latin typeface="+mn-ea"/>
                  <a:sym typeface="+mn-ea"/>
                </a:rPr>
                <a:t>习题</a:t>
              </a:r>
              <a:r>
                <a:rPr lang="en-US" altLang="zh-CN" sz="3600" b="1" dirty="0">
                  <a:solidFill>
                    <a:schemeClr val="accent1"/>
                  </a:solidFill>
                  <a:latin typeface="+mn-ea"/>
                  <a:sym typeface="+mn-ea"/>
                </a:rPr>
                <a:t>3.8</a:t>
              </a:r>
              <a:r>
                <a:rPr lang="zh-CN" altLang="en-US" sz="3600" b="1" dirty="0">
                  <a:solidFill>
                    <a:schemeClr val="accent1"/>
                  </a:solidFill>
                  <a:latin typeface="+mn-ea"/>
                  <a:sym typeface="+mn-ea"/>
                </a:rPr>
                <a:t>（时空图、性能指标）</a:t>
              </a:r>
            </a:p>
          </p:txBody>
        </p:sp>
      </p:grpSp>
      <p:sp>
        <p:nvSpPr>
          <p:cNvPr id="13" name="矩形 3">
            <a:extLst>
              <a:ext uri="{FF2B5EF4-FFF2-40B4-BE49-F238E27FC236}">
                <a16:creationId xmlns:a16="http://schemas.microsoft.com/office/drawing/2014/main" id="{A39DF496-6D5D-1C45-8756-71BF13240FEC}"/>
              </a:ext>
            </a:extLst>
          </p:cNvPr>
          <p:cNvSpPr>
            <a:spLocks noChangeArrowheads="1"/>
          </p:cNvSpPr>
          <p:nvPr/>
        </p:nvSpPr>
        <p:spPr bwMode="auto">
          <a:xfrm>
            <a:off x="506891" y="1609347"/>
            <a:ext cx="11199808" cy="49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None/>
            </a:pPr>
            <a:r>
              <a:rPr lang="zh-CN" altLang="en-US" sz="2000" dirty="0">
                <a:latin typeface="+mn-ea"/>
                <a:ea typeface="+mn-ea"/>
              </a:rPr>
              <a:t>解：</a:t>
            </a:r>
            <a:r>
              <a:rPr lang="zh-CN" altLang="en-US" sz="2000" dirty="0">
                <a:latin typeface="+mn-ea"/>
                <a:ea typeface="+mn-ea"/>
                <a:sym typeface="Wingdings" pitchFamily="2" charset="2"/>
              </a:rPr>
              <a:t>（</a:t>
            </a:r>
            <a:r>
              <a:rPr lang="en-US" altLang="zh-CN" sz="2000" dirty="0">
                <a:latin typeface="+mn-ea"/>
                <a:ea typeface="+mn-ea"/>
                <a:sym typeface="Wingdings" pitchFamily="2" charset="2"/>
              </a:rPr>
              <a:t>2</a:t>
            </a:r>
            <a:r>
              <a:rPr lang="zh-CN" altLang="en-US" sz="2000" dirty="0">
                <a:latin typeface="+mn-ea"/>
                <a:ea typeface="+mn-ea"/>
                <a:sym typeface="Wingdings" pitchFamily="2" charset="2"/>
              </a:rPr>
              <a:t>）</a:t>
            </a:r>
            <a:r>
              <a:rPr lang="zh-CN" altLang="en-US" sz="2000" dirty="0">
                <a:latin typeface="+mn-ea"/>
                <a:ea typeface="+mn-ea"/>
              </a:rPr>
              <a:t>画出流水线时空图</a:t>
            </a:r>
            <a:endParaRPr lang="zh-CN" altLang="en-US" sz="2400" dirty="0">
              <a:latin typeface="+mn-ea"/>
              <a:ea typeface="+mn-ea"/>
            </a:endParaRPr>
          </a:p>
        </p:txBody>
      </p:sp>
      <p:cxnSp>
        <p:nvCxnSpPr>
          <p:cNvPr id="5" name="直线箭头连接符 4">
            <a:extLst>
              <a:ext uri="{FF2B5EF4-FFF2-40B4-BE49-F238E27FC236}">
                <a16:creationId xmlns:a16="http://schemas.microsoft.com/office/drawing/2014/main" id="{D377F167-45CB-954F-A4E7-086C79D074F8}"/>
              </a:ext>
            </a:extLst>
          </p:cNvPr>
          <p:cNvCxnSpPr>
            <a:cxnSpLocks/>
          </p:cNvCxnSpPr>
          <p:nvPr/>
        </p:nvCxnSpPr>
        <p:spPr>
          <a:xfrm>
            <a:off x="439513" y="5969020"/>
            <a:ext cx="1166934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线箭头连接符 6">
            <a:extLst>
              <a:ext uri="{FF2B5EF4-FFF2-40B4-BE49-F238E27FC236}">
                <a16:creationId xmlns:a16="http://schemas.microsoft.com/office/drawing/2014/main" id="{0858EB17-4D28-564E-B2DB-23548A29AB98}"/>
              </a:ext>
            </a:extLst>
          </p:cNvPr>
          <p:cNvCxnSpPr/>
          <p:nvPr/>
        </p:nvCxnSpPr>
        <p:spPr>
          <a:xfrm flipV="1">
            <a:off x="354841" y="2568524"/>
            <a:ext cx="0" cy="34119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0E8C63B-6664-1441-98A3-70B21B0ED34D}"/>
              </a:ext>
            </a:extLst>
          </p:cNvPr>
          <p:cNvSpPr txBox="1">
            <a:spLocks/>
          </p:cNvSpPr>
          <p:nvPr/>
        </p:nvSpPr>
        <p:spPr>
          <a:xfrm>
            <a:off x="368489" y="5341168"/>
            <a:ext cx="612000" cy="612000"/>
          </a:xfrm>
          <a:prstGeom prst="rect">
            <a:avLst/>
          </a:prstGeom>
          <a:solidFill>
            <a:schemeClr val="accent4">
              <a:lumMod val="40000"/>
              <a:lumOff val="60000"/>
            </a:schemeClr>
          </a:solidFill>
          <a:ln w="28575">
            <a:solidFill>
              <a:schemeClr val="accent4">
                <a:lumMod val="60000"/>
                <a:lumOff val="40000"/>
              </a:schemeClr>
            </a:solidFill>
          </a:ln>
        </p:spPr>
        <p:txBody>
          <a:bodyPr wrap="square" tIns="108000" rtlCol="0">
            <a:spAutoFit/>
          </a:bodyPr>
          <a:lstStyle/>
          <a:p>
            <a:pPr algn="ctr"/>
            <a:r>
              <a:rPr kumimoji="1" lang="zh-CN" altLang="en-US" dirty="0"/>
              <a:t> </a:t>
            </a:r>
            <a:r>
              <a:rPr kumimoji="1" lang="en-US" altLang="zh-CN" sz="2000" dirty="0"/>
              <a:t>1</a:t>
            </a:r>
            <a:endParaRPr kumimoji="1" lang="zh-CN" altLang="en-US" sz="2000" dirty="0"/>
          </a:p>
        </p:txBody>
      </p:sp>
      <p:sp>
        <p:nvSpPr>
          <p:cNvPr id="105" name="文本框 104">
            <a:extLst>
              <a:ext uri="{FF2B5EF4-FFF2-40B4-BE49-F238E27FC236}">
                <a16:creationId xmlns:a16="http://schemas.microsoft.com/office/drawing/2014/main" id="{6ED807E9-1A60-494C-87D1-2F9A450C3627}"/>
              </a:ext>
            </a:extLst>
          </p:cNvPr>
          <p:cNvSpPr txBox="1">
            <a:spLocks/>
          </p:cNvSpPr>
          <p:nvPr/>
        </p:nvSpPr>
        <p:spPr>
          <a:xfrm>
            <a:off x="980489" y="4729168"/>
            <a:ext cx="1224000" cy="612000"/>
          </a:xfrm>
          <a:prstGeom prst="rect">
            <a:avLst/>
          </a:prstGeom>
          <a:solidFill>
            <a:schemeClr val="accent4">
              <a:lumMod val="40000"/>
              <a:lumOff val="60000"/>
            </a:schemeClr>
          </a:solidFill>
          <a:ln w="28575">
            <a:solidFill>
              <a:schemeClr val="accent4">
                <a:lumMod val="60000"/>
                <a:lumOff val="40000"/>
              </a:schemeClr>
            </a:solidFill>
          </a:ln>
        </p:spPr>
        <p:txBody>
          <a:bodyPr wrap="square" tIns="108000" rtlCol="0">
            <a:spAutoFit/>
          </a:bodyPr>
          <a:lstStyle/>
          <a:p>
            <a:pPr algn="ctr"/>
            <a:r>
              <a:rPr kumimoji="1" lang="zh-CN" altLang="en-US" dirty="0"/>
              <a:t> </a:t>
            </a:r>
            <a:r>
              <a:rPr kumimoji="1" lang="en-US" altLang="zh-CN" sz="2000" dirty="0"/>
              <a:t>1</a:t>
            </a:r>
            <a:endParaRPr kumimoji="1" lang="zh-CN" altLang="en-US" sz="2000" dirty="0"/>
          </a:p>
        </p:txBody>
      </p:sp>
      <p:sp>
        <p:nvSpPr>
          <p:cNvPr id="106" name="文本框 105">
            <a:extLst>
              <a:ext uri="{FF2B5EF4-FFF2-40B4-BE49-F238E27FC236}">
                <a16:creationId xmlns:a16="http://schemas.microsoft.com/office/drawing/2014/main" id="{D5E38E12-5424-8E46-9F81-B4B73E5BCBF7}"/>
              </a:ext>
            </a:extLst>
          </p:cNvPr>
          <p:cNvSpPr txBox="1">
            <a:spLocks/>
          </p:cNvSpPr>
          <p:nvPr/>
        </p:nvSpPr>
        <p:spPr>
          <a:xfrm>
            <a:off x="2204489" y="4728883"/>
            <a:ext cx="1224000" cy="612000"/>
          </a:xfrm>
          <a:prstGeom prst="rect">
            <a:avLst/>
          </a:prstGeom>
          <a:solidFill>
            <a:schemeClr val="accent4">
              <a:lumMod val="40000"/>
              <a:lumOff val="60000"/>
            </a:schemeClr>
          </a:solidFill>
          <a:ln w="28575">
            <a:solidFill>
              <a:schemeClr val="accent4">
                <a:lumMod val="60000"/>
                <a:lumOff val="40000"/>
              </a:schemeClr>
            </a:solidFill>
          </a:ln>
        </p:spPr>
        <p:txBody>
          <a:bodyPr wrap="square" tIns="108000" rtlCol="0">
            <a:spAutoFit/>
          </a:bodyPr>
          <a:lstStyle/>
          <a:p>
            <a:pPr algn="ctr"/>
            <a:r>
              <a:rPr kumimoji="1" lang="zh-CN" altLang="en-US" dirty="0"/>
              <a:t> </a:t>
            </a:r>
            <a:r>
              <a:rPr kumimoji="1" lang="en-US" altLang="zh-CN" sz="2000" dirty="0"/>
              <a:t>2</a:t>
            </a:r>
            <a:endParaRPr kumimoji="1" lang="zh-CN" altLang="en-US" sz="2000" dirty="0"/>
          </a:p>
        </p:txBody>
      </p:sp>
      <p:sp>
        <p:nvSpPr>
          <p:cNvPr id="107" name="文本框 106">
            <a:extLst>
              <a:ext uri="{FF2B5EF4-FFF2-40B4-BE49-F238E27FC236}">
                <a16:creationId xmlns:a16="http://schemas.microsoft.com/office/drawing/2014/main" id="{C94F4FAB-05FA-034E-8423-8D244EAAE637}"/>
              </a:ext>
            </a:extLst>
          </p:cNvPr>
          <p:cNvSpPr txBox="1">
            <a:spLocks/>
          </p:cNvSpPr>
          <p:nvPr/>
        </p:nvSpPr>
        <p:spPr>
          <a:xfrm>
            <a:off x="3425465" y="4725341"/>
            <a:ext cx="1224000" cy="612000"/>
          </a:xfrm>
          <a:prstGeom prst="rect">
            <a:avLst/>
          </a:prstGeom>
          <a:solidFill>
            <a:schemeClr val="accent4">
              <a:lumMod val="40000"/>
              <a:lumOff val="60000"/>
            </a:schemeClr>
          </a:solidFill>
          <a:ln w="28575">
            <a:solidFill>
              <a:schemeClr val="accent4">
                <a:lumMod val="60000"/>
                <a:lumOff val="40000"/>
              </a:schemeClr>
            </a:solidFill>
          </a:ln>
        </p:spPr>
        <p:txBody>
          <a:bodyPr wrap="square" tIns="108000" rtlCol="0">
            <a:spAutoFit/>
          </a:bodyPr>
          <a:lstStyle/>
          <a:p>
            <a:pPr algn="ctr"/>
            <a:r>
              <a:rPr kumimoji="1" lang="zh-CN" altLang="en-US" dirty="0"/>
              <a:t> </a:t>
            </a:r>
            <a:r>
              <a:rPr kumimoji="1" lang="en-US" altLang="zh-CN" sz="2000" dirty="0"/>
              <a:t>3</a:t>
            </a:r>
            <a:endParaRPr kumimoji="1" lang="zh-CN" altLang="en-US" sz="2000" dirty="0"/>
          </a:p>
        </p:txBody>
      </p:sp>
      <p:sp>
        <p:nvSpPr>
          <p:cNvPr id="108" name="文本框 107">
            <a:extLst>
              <a:ext uri="{FF2B5EF4-FFF2-40B4-BE49-F238E27FC236}">
                <a16:creationId xmlns:a16="http://schemas.microsoft.com/office/drawing/2014/main" id="{3E7DF889-76AC-BA47-AD5D-99383015CC83}"/>
              </a:ext>
            </a:extLst>
          </p:cNvPr>
          <p:cNvSpPr txBox="1">
            <a:spLocks/>
          </p:cNvSpPr>
          <p:nvPr/>
        </p:nvSpPr>
        <p:spPr>
          <a:xfrm>
            <a:off x="4649465" y="4729168"/>
            <a:ext cx="1224000" cy="612000"/>
          </a:xfrm>
          <a:prstGeom prst="rect">
            <a:avLst/>
          </a:prstGeom>
          <a:solidFill>
            <a:schemeClr val="accent4">
              <a:lumMod val="40000"/>
              <a:lumOff val="60000"/>
            </a:schemeClr>
          </a:solidFill>
          <a:ln w="28575">
            <a:solidFill>
              <a:schemeClr val="accent4">
                <a:lumMod val="60000"/>
                <a:lumOff val="40000"/>
              </a:schemeClr>
            </a:solidFill>
          </a:ln>
        </p:spPr>
        <p:txBody>
          <a:bodyPr wrap="square" tIns="108000" rtlCol="0">
            <a:spAutoFit/>
          </a:bodyPr>
          <a:lstStyle/>
          <a:p>
            <a:pPr algn="ctr"/>
            <a:r>
              <a:rPr kumimoji="1" lang="zh-CN" altLang="en-US" dirty="0"/>
              <a:t> </a:t>
            </a:r>
            <a:r>
              <a:rPr kumimoji="1" lang="en-US" altLang="zh-CN" sz="2000" dirty="0"/>
              <a:t>4</a:t>
            </a:r>
            <a:endParaRPr kumimoji="1" lang="zh-CN" altLang="en-US" sz="2000" dirty="0"/>
          </a:p>
        </p:txBody>
      </p:sp>
      <p:sp>
        <p:nvSpPr>
          <p:cNvPr id="109" name="文本框 108">
            <a:extLst>
              <a:ext uri="{FF2B5EF4-FFF2-40B4-BE49-F238E27FC236}">
                <a16:creationId xmlns:a16="http://schemas.microsoft.com/office/drawing/2014/main" id="{473543D4-0F79-1140-8AF6-B321548E7481}"/>
              </a:ext>
            </a:extLst>
          </p:cNvPr>
          <p:cNvSpPr txBox="1">
            <a:spLocks/>
          </p:cNvSpPr>
          <p:nvPr/>
        </p:nvSpPr>
        <p:spPr>
          <a:xfrm>
            <a:off x="1588321" y="5335419"/>
            <a:ext cx="612000" cy="612000"/>
          </a:xfrm>
          <a:prstGeom prst="rect">
            <a:avLst/>
          </a:prstGeom>
          <a:solidFill>
            <a:schemeClr val="accent4">
              <a:lumMod val="40000"/>
              <a:lumOff val="60000"/>
            </a:schemeClr>
          </a:solidFill>
          <a:ln w="28575">
            <a:solidFill>
              <a:schemeClr val="accent4">
                <a:lumMod val="60000"/>
                <a:lumOff val="40000"/>
              </a:schemeClr>
            </a:solidFill>
          </a:ln>
        </p:spPr>
        <p:txBody>
          <a:bodyPr wrap="square" tIns="108000" rtlCol="0">
            <a:spAutoFit/>
          </a:bodyPr>
          <a:lstStyle/>
          <a:p>
            <a:pPr algn="ctr"/>
            <a:r>
              <a:rPr kumimoji="1" lang="zh-CN" altLang="en-US" dirty="0"/>
              <a:t> </a:t>
            </a:r>
            <a:r>
              <a:rPr kumimoji="1" lang="en-US" altLang="zh-CN" sz="2000" dirty="0"/>
              <a:t>2</a:t>
            </a:r>
            <a:endParaRPr kumimoji="1" lang="zh-CN" altLang="en-US" sz="2000" dirty="0"/>
          </a:p>
        </p:txBody>
      </p:sp>
      <p:sp>
        <p:nvSpPr>
          <p:cNvPr id="110" name="文本框 109">
            <a:extLst>
              <a:ext uri="{FF2B5EF4-FFF2-40B4-BE49-F238E27FC236}">
                <a16:creationId xmlns:a16="http://schemas.microsoft.com/office/drawing/2014/main" id="{89184C5C-687D-0F45-BE22-5563BDD8C609}"/>
              </a:ext>
            </a:extLst>
          </p:cNvPr>
          <p:cNvSpPr txBox="1">
            <a:spLocks/>
          </p:cNvSpPr>
          <p:nvPr/>
        </p:nvSpPr>
        <p:spPr>
          <a:xfrm>
            <a:off x="2813465" y="5341169"/>
            <a:ext cx="612000" cy="612000"/>
          </a:xfrm>
          <a:prstGeom prst="rect">
            <a:avLst/>
          </a:prstGeom>
          <a:solidFill>
            <a:schemeClr val="accent4">
              <a:lumMod val="40000"/>
              <a:lumOff val="60000"/>
            </a:schemeClr>
          </a:solidFill>
          <a:ln w="28575">
            <a:solidFill>
              <a:schemeClr val="accent4">
                <a:lumMod val="60000"/>
                <a:lumOff val="40000"/>
              </a:schemeClr>
            </a:solidFill>
          </a:ln>
        </p:spPr>
        <p:txBody>
          <a:bodyPr wrap="square" tIns="108000" rtlCol="0">
            <a:spAutoFit/>
          </a:bodyPr>
          <a:lstStyle/>
          <a:p>
            <a:pPr algn="ctr"/>
            <a:r>
              <a:rPr kumimoji="1" lang="zh-CN" altLang="en-US" dirty="0"/>
              <a:t> </a:t>
            </a:r>
            <a:r>
              <a:rPr kumimoji="1" lang="en-US" altLang="zh-CN" sz="2000" dirty="0"/>
              <a:t>3</a:t>
            </a:r>
            <a:endParaRPr kumimoji="1" lang="zh-CN" altLang="en-US" sz="2000" dirty="0"/>
          </a:p>
        </p:txBody>
      </p:sp>
      <p:sp>
        <p:nvSpPr>
          <p:cNvPr id="111" name="文本框 110">
            <a:extLst>
              <a:ext uri="{FF2B5EF4-FFF2-40B4-BE49-F238E27FC236}">
                <a16:creationId xmlns:a16="http://schemas.microsoft.com/office/drawing/2014/main" id="{436BEEE3-513E-1B46-9C42-3321E80AB356}"/>
              </a:ext>
            </a:extLst>
          </p:cNvPr>
          <p:cNvSpPr txBox="1">
            <a:spLocks/>
          </p:cNvSpPr>
          <p:nvPr/>
        </p:nvSpPr>
        <p:spPr>
          <a:xfrm>
            <a:off x="4046945" y="5349068"/>
            <a:ext cx="612000" cy="612000"/>
          </a:xfrm>
          <a:prstGeom prst="rect">
            <a:avLst/>
          </a:prstGeom>
          <a:solidFill>
            <a:schemeClr val="accent4">
              <a:lumMod val="40000"/>
              <a:lumOff val="60000"/>
            </a:schemeClr>
          </a:solidFill>
          <a:ln w="28575">
            <a:solidFill>
              <a:schemeClr val="accent4">
                <a:lumMod val="60000"/>
                <a:lumOff val="40000"/>
              </a:schemeClr>
            </a:solidFill>
          </a:ln>
        </p:spPr>
        <p:txBody>
          <a:bodyPr wrap="square" tIns="108000" rtlCol="0">
            <a:spAutoFit/>
          </a:bodyPr>
          <a:lstStyle/>
          <a:p>
            <a:pPr algn="ctr"/>
            <a:r>
              <a:rPr kumimoji="1" lang="zh-CN" altLang="en-US" dirty="0"/>
              <a:t> </a:t>
            </a:r>
            <a:r>
              <a:rPr kumimoji="1" lang="en-US" altLang="zh-CN" sz="2000" dirty="0"/>
              <a:t>4</a:t>
            </a:r>
            <a:endParaRPr kumimoji="1" lang="zh-CN" altLang="en-US" sz="2000" dirty="0"/>
          </a:p>
        </p:txBody>
      </p:sp>
      <p:sp>
        <p:nvSpPr>
          <p:cNvPr id="120" name="文本框 119">
            <a:extLst>
              <a:ext uri="{FF2B5EF4-FFF2-40B4-BE49-F238E27FC236}">
                <a16:creationId xmlns:a16="http://schemas.microsoft.com/office/drawing/2014/main" id="{66CDEF92-110D-5F43-A39F-B3B5601C2140}"/>
              </a:ext>
            </a:extLst>
          </p:cNvPr>
          <p:cNvSpPr txBox="1">
            <a:spLocks/>
          </p:cNvSpPr>
          <p:nvPr/>
        </p:nvSpPr>
        <p:spPr>
          <a:xfrm>
            <a:off x="2205633" y="2889155"/>
            <a:ext cx="612000" cy="612000"/>
          </a:xfrm>
          <a:prstGeom prst="rect">
            <a:avLst/>
          </a:prstGeom>
          <a:solidFill>
            <a:schemeClr val="accent4">
              <a:lumMod val="40000"/>
              <a:lumOff val="60000"/>
            </a:schemeClr>
          </a:solidFill>
          <a:ln w="28575">
            <a:solidFill>
              <a:schemeClr val="accent4">
                <a:lumMod val="60000"/>
                <a:lumOff val="40000"/>
              </a:schemeClr>
            </a:solidFill>
          </a:ln>
        </p:spPr>
        <p:txBody>
          <a:bodyPr wrap="square" tIns="108000" rtlCol="0">
            <a:spAutoFit/>
          </a:bodyPr>
          <a:lstStyle/>
          <a:p>
            <a:pPr algn="ctr"/>
            <a:r>
              <a:rPr kumimoji="1" lang="zh-CN" altLang="en-US" dirty="0"/>
              <a:t> </a:t>
            </a:r>
            <a:r>
              <a:rPr kumimoji="1" lang="en-US" altLang="zh-CN" sz="2000" dirty="0"/>
              <a:t>1</a:t>
            </a:r>
            <a:endParaRPr kumimoji="1" lang="zh-CN" altLang="en-US" sz="2000" dirty="0"/>
          </a:p>
        </p:txBody>
      </p:sp>
      <p:sp>
        <p:nvSpPr>
          <p:cNvPr id="121" name="文本框 120">
            <a:extLst>
              <a:ext uri="{FF2B5EF4-FFF2-40B4-BE49-F238E27FC236}">
                <a16:creationId xmlns:a16="http://schemas.microsoft.com/office/drawing/2014/main" id="{F847CAF9-B4EC-9742-A4A2-10A212B21D28}"/>
              </a:ext>
            </a:extLst>
          </p:cNvPr>
          <p:cNvSpPr txBox="1">
            <a:spLocks/>
          </p:cNvSpPr>
          <p:nvPr/>
        </p:nvSpPr>
        <p:spPr>
          <a:xfrm>
            <a:off x="3425465" y="2883406"/>
            <a:ext cx="612000" cy="612000"/>
          </a:xfrm>
          <a:prstGeom prst="rect">
            <a:avLst/>
          </a:prstGeom>
          <a:solidFill>
            <a:schemeClr val="accent4">
              <a:lumMod val="40000"/>
              <a:lumOff val="60000"/>
            </a:schemeClr>
          </a:solidFill>
          <a:ln w="28575">
            <a:solidFill>
              <a:schemeClr val="accent4">
                <a:lumMod val="60000"/>
                <a:lumOff val="40000"/>
              </a:schemeClr>
            </a:solidFill>
          </a:ln>
        </p:spPr>
        <p:txBody>
          <a:bodyPr wrap="square" tIns="108000" rtlCol="0">
            <a:spAutoFit/>
          </a:bodyPr>
          <a:lstStyle/>
          <a:p>
            <a:pPr algn="ctr"/>
            <a:r>
              <a:rPr kumimoji="1" lang="zh-CN" altLang="en-US" dirty="0"/>
              <a:t> </a:t>
            </a:r>
            <a:r>
              <a:rPr kumimoji="1" lang="en-US" altLang="zh-CN" sz="2000" dirty="0"/>
              <a:t>2</a:t>
            </a:r>
            <a:endParaRPr kumimoji="1" lang="zh-CN" altLang="en-US" sz="2000" dirty="0"/>
          </a:p>
        </p:txBody>
      </p:sp>
      <p:sp>
        <p:nvSpPr>
          <p:cNvPr id="122" name="文本框 121">
            <a:extLst>
              <a:ext uri="{FF2B5EF4-FFF2-40B4-BE49-F238E27FC236}">
                <a16:creationId xmlns:a16="http://schemas.microsoft.com/office/drawing/2014/main" id="{5048539C-DF02-FA47-9323-01143524700C}"/>
              </a:ext>
            </a:extLst>
          </p:cNvPr>
          <p:cNvSpPr txBox="1">
            <a:spLocks/>
          </p:cNvSpPr>
          <p:nvPr/>
        </p:nvSpPr>
        <p:spPr>
          <a:xfrm>
            <a:off x="4650609" y="2889156"/>
            <a:ext cx="612000" cy="612000"/>
          </a:xfrm>
          <a:prstGeom prst="rect">
            <a:avLst/>
          </a:prstGeom>
          <a:solidFill>
            <a:schemeClr val="accent4">
              <a:lumMod val="40000"/>
              <a:lumOff val="60000"/>
            </a:schemeClr>
          </a:solidFill>
          <a:ln w="28575">
            <a:solidFill>
              <a:schemeClr val="accent4">
                <a:lumMod val="60000"/>
                <a:lumOff val="40000"/>
              </a:schemeClr>
            </a:solidFill>
          </a:ln>
        </p:spPr>
        <p:txBody>
          <a:bodyPr wrap="square" tIns="108000" rtlCol="0">
            <a:spAutoFit/>
          </a:bodyPr>
          <a:lstStyle/>
          <a:p>
            <a:pPr algn="ctr"/>
            <a:r>
              <a:rPr kumimoji="1" lang="zh-CN" altLang="en-US" dirty="0"/>
              <a:t> </a:t>
            </a:r>
            <a:r>
              <a:rPr kumimoji="1" lang="en-US" altLang="zh-CN" sz="2000" dirty="0"/>
              <a:t>3</a:t>
            </a:r>
            <a:endParaRPr kumimoji="1" lang="zh-CN" altLang="en-US" sz="2000" dirty="0"/>
          </a:p>
        </p:txBody>
      </p:sp>
      <p:sp>
        <p:nvSpPr>
          <p:cNvPr id="123" name="文本框 122">
            <a:extLst>
              <a:ext uri="{FF2B5EF4-FFF2-40B4-BE49-F238E27FC236}">
                <a16:creationId xmlns:a16="http://schemas.microsoft.com/office/drawing/2014/main" id="{CE1B0FA6-93F7-AE49-B4EA-7AF88A457770}"/>
              </a:ext>
            </a:extLst>
          </p:cNvPr>
          <p:cNvSpPr txBox="1">
            <a:spLocks/>
          </p:cNvSpPr>
          <p:nvPr/>
        </p:nvSpPr>
        <p:spPr>
          <a:xfrm>
            <a:off x="5870441" y="2869758"/>
            <a:ext cx="612000" cy="612000"/>
          </a:xfrm>
          <a:prstGeom prst="rect">
            <a:avLst/>
          </a:prstGeom>
          <a:solidFill>
            <a:schemeClr val="accent4">
              <a:lumMod val="40000"/>
              <a:lumOff val="60000"/>
            </a:schemeClr>
          </a:solidFill>
          <a:ln w="28575">
            <a:solidFill>
              <a:schemeClr val="accent4">
                <a:lumMod val="60000"/>
                <a:lumOff val="40000"/>
              </a:schemeClr>
            </a:solidFill>
          </a:ln>
        </p:spPr>
        <p:txBody>
          <a:bodyPr wrap="square" tIns="108000" rtlCol="0">
            <a:spAutoFit/>
          </a:bodyPr>
          <a:lstStyle/>
          <a:p>
            <a:pPr algn="ctr"/>
            <a:r>
              <a:rPr kumimoji="1" lang="zh-CN" altLang="en-US" dirty="0"/>
              <a:t> </a:t>
            </a:r>
            <a:r>
              <a:rPr kumimoji="1" lang="en-US" altLang="zh-CN" sz="2000" dirty="0"/>
              <a:t>4</a:t>
            </a:r>
            <a:endParaRPr kumimoji="1" lang="zh-CN" altLang="en-US" sz="2000" dirty="0"/>
          </a:p>
        </p:txBody>
      </p:sp>
      <p:sp>
        <p:nvSpPr>
          <p:cNvPr id="124" name="文本框 123">
            <a:extLst>
              <a:ext uri="{FF2B5EF4-FFF2-40B4-BE49-F238E27FC236}">
                <a16:creationId xmlns:a16="http://schemas.microsoft.com/office/drawing/2014/main" id="{D8A47814-58D4-534B-9D40-04B5517FA76A}"/>
              </a:ext>
            </a:extLst>
          </p:cNvPr>
          <p:cNvSpPr txBox="1">
            <a:spLocks/>
          </p:cNvSpPr>
          <p:nvPr/>
        </p:nvSpPr>
        <p:spPr>
          <a:xfrm>
            <a:off x="4649465" y="5341169"/>
            <a:ext cx="612000" cy="612000"/>
          </a:xfrm>
          <a:prstGeom prst="rect">
            <a:avLst/>
          </a:prstGeom>
          <a:solidFill>
            <a:schemeClr val="accent5">
              <a:lumMod val="60000"/>
              <a:lumOff val="40000"/>
            </a:schemeClr>
          </a:solidFill>
          <a:ln w="28575">
            <a:solidFill>
              <a:schemeClr val="accent5">
                <a:lumMod val="75000"/>
              </a:schemeClr>
            </a:solidFill>
          </a:ln>
        </p:spPr>
        <p:txBody>
          <a:bodyPr wrap="square" tIns="108000" rtlCol="0">
            <a:spAutoFit/>
          </a:bodyPr>
          <a:lstStyle/>
          <a:p>
            <a:pPr algn="ctr"/>
            <a:r>
              <a:rPr kumimoji="1" lang="zh-CN" altLang="en-US" dirty="0"/>
              <a:t> </a:t>
            </a:r>
            <a:r>
              <a:rPr kumimoji="1" lang="en-US" altLang="zh-CN" sz="2000" dirty="0"/>
              <a:t>5</a:t>
            </a:r>
            <a:endParaRPr kumimoji="1" lang="zh-CN" altLang="en-US" sz="2000" dirty="0"/>
          </a:p>
        </p:txBody>
      </p:sp>
      <p:sp>
        <p:nvSpPr>
          <p:cNvPr id="125" name="文本框 124">
            <a:extLst>
              <a:ext uri="{FF2B5EF4-FFF2-40B4-BE49-F238E27FC236}">
                <a16:creationId xmlns:a16="http://schemas.microsoft.com/office/drawing/2014/main" id="{BE5CD10B-4ACD-2A49-8BB1-941DDAAB70EA}"/>
              </a:ext>
            </a:extLst>
          </p:cNvPr>
          <p:cNvSpPr txBox="1">
            <a:spLocks/>
          </p:cNvSpPr>
          <p:nvPr/>
        </p:nvSpPr>
        <p:spPr>
          <a:xfrm>
            <a:off x="5261464" y="4117037"/>
            <a:ext cx="612000" cy="612000"/>
          </a:xfrm>
          <a:prstGeom prst="rect">
            <a:avLst/>
          </a:prstGeom>
          <a:solidFill>
            <a:schemeClr val="accent5">
              <a:lumMod val="60000"/>
              <a:lumOff val="40000"/>
            </a:schemeClr>
          </a:solidFill>
          <a:ln w="28575">
            <a:solidFill>
              <a:schemeClr val="accent5">
                <a:lumMod val="75000"/>
              </a:schemeClr>
            </a:solidFill>
          </a:ln>
        </p:spPr>
        <p:txBody>
          <a:bodyPr wrap="square" tIns="108000" rtlCol="0">
            <a:spAutoFit/>
          </a:bodyPr>
          <a:lstStyle/>
          <a:p>
            <a:pPr algn="ctr"/>
            <a:r>
              <a:rPr kumimoji="1" lang="zh-CN" altLang="en-US" dirty="0"/>
              <a:t> </a:t>
            </a:r>
            <a:r>
              <a:rPr kumimoji="1" lang="en-US" altLang="zh-CN" sz="2000" dirty="0"/>
              <a:t>5</a:t>
            </a:r>
            <a:endParaRPr kumimoji="1" lang="zh-CN" altLang="en-US" sz="2000" dirty="0"/>
          </a:p>
        </p:txBody>
      </p:sp>
      <p:sp>
        <p:nvSpPr>
          <p:cNvPr id="126" name="文本框 125">
            <a:extLst>
              <a:ext uri="{FF2B5EF4-FFF2-40B4-BE49-F238E27FC236}">
                <a16:creationId xmlns:a16="http://schemas.microsoft.com/office/drawing/2014/main" id="{E276677E-1767-C64B-9D80-24CD803C8DEA}"/>
              </a:ext>
            </a:extLst>
          </p:cNvPr>
          <p:cNvSpPr txBox="1">
            <a:spLocks/>
          </p:cNvSpPr>
          <p:nvPr/>
        </p:nvSpPr>
        <p:spPr>
          <a:xfrm>
            <a:off x="5870441" y="3477741"/>
            <a:ext cx="612000" cy="612000"/>
          </a:xfrm>
          <a:prstGeom prst="rect">
            <a:avLst/>
          </a:prstGeom>
          <a:solidFill>
            <a:schemeClr val="accent5">
              <a:lumMod val="60000"/>
              <a:lumOff val="40000"/>
            </a:schemeClr>
          </a:solidFill>
          <a:ln w="28575">
            <a:solidFill>
              <a:schemeClr val="accent5">
                <a:lumMod val="75000"/>
              </a:schemeClr>
            </a:solidFill>
          </a:ln>
        </p:spPr>
        <p:txBody>
          <a:bodyPr wrap="square" tIns="108000" rtlCol="0">
            <a:spAutoFit/>
          </a:bodyPr>
          <a:lstStyle/>
          <a:p>
            <a:pPr algn="ctr"/>
            <a:r>
              <a:rPr kumimoji="1" lang="zh-CN" altLang="en-US" dirty="0"/>
              <a:t> </a:t>
            </a:r>
            <a:r>
              <a:rPr kumimoji="1" lang="en-US" altLang="zh-CN" sz="2000" dirty="0"/>
              <a:t>5</a:t>
            </a:r>
            <a:endParaRPr kumimoji="1" lang="zh-CN" altLang="en-US" sz="2000" dirty="0"/>
          </a:p>
        </p:txBody>
      </p:sp>
      <p:sp>
        <p:nvSpPr>
          <p:cNvPr id="127" name="文本框 126">
            <a:extLst>
              <a:ext uri="{FF2B5EF4-FFF2-40B4-BE49-F238E27FC236}">
                <a16:creationId xmlns:a16="http://schemas.microsoft.com/office/drawing/2014/main" id="{B39A33D3-FA7A-F740-9493-3D6C8F1C7176}"/>
              </a:ext>
            </a:extLst>
          </p:cNvPr>
          <p:cNvSpPr txBox="1">
            <a:spLocks/>
          </p:cNvSpPr>
          <p:nvPr/>
        </p:nvSpPr>
        <p:spPr>
          <a:xfrm>
            <a:off x="6501400" y="2860926"/>
            <a:ext cx="612000" cy="612000"/>
          </a:xfrm>
          <a:prstGeom prst="rect">
            <a:avLst/>
          </a:prstGeom>
          <a:solidFill>
            <a:schemeClr val="accent5">
              <a:lumMod val="60000"/>
              <a:lumOff val="40000"/>
            </a:schemeClr>
          </a:solidFill>
          <a:ln w="28575">
            <a:solidFill>
              <a:schemeClr val="accent5">
                <a:lumMod val="75000"/>
              </a:schemeClr>
            </a:solidFill>
          </a:ln>
        </p:spPr>
        <p:txBody>
          <a:bodyPr wrap="square" tIns="108000" rtlCol="0">
            <a:spAutoFit/>
          </a:bodyPr>
          <a:lstStyle/>
          <a:p>
            <a:pPr algn="ctr"/>
            <a:r>
              <a:rPr kumimoji="1" lang="zh-CN" altLang="en-US" dirty="0"/>
              <a:t> </a:t>
            </a:r>
            <a:r>
              <a:rPr kumimoji="1" lang="en-US" altLang="zh-CN" sz="2000" dirty="0"/>
              <a:t>5</a:t>
            </a:r>
            <a:endParaRPr kumimoji="1" lang="zh-CN" altLang="en-US" sz="2000" dirty="0"/>
          </a:p>
        </p:txBody>
      </p:sp>
      <p:sp>
        <p:nvSpPr>
          <p:cNvPr id="128" name="文本框 127">
            <a:extLst>
              <a:ext uri="{FF2B5EF4-FFF2-40B4-BE49-F238E27FC236}">
                <a16:creationId xmlns:a16="http://schemas.microsoft.com/office/drawing/2014/main" id="{C4C5DA87-89B3-D841-9CD5-B2457EF165F3}"/>
              </a:ext>
            </a:extLst>
          </p:cNvPr>
          <p:cNvSpPr txBox="1">
            <a:spLocks/>
          </p:cNvSpPr>
          <p:nvPr/>
        </p:nvSpPr>
        <p:spPr>
          <a:xfrm>
            <a:off x="6491921" y="5343318"/>
            <a:ext cx="612000" cy="612000"/>
          </a:xfrm>
          <a:prstGeom prst="rect">
            <a:avLst/>
          </a:prstGeom>
          <a:solidFill>
            <a:schemeClr val="accent5">
              <a:lumMod val="60000"/>
              <a:lumOff val="40000"/>
            </a:schemeClr>
          </a:solidFill>
          <a:ln w="28575">
            <a:solidFill>
              <a:schemeClr val="accent5">
                <a:lumMod val="75000"/>
              </a:schemeClr>
            </a:solidFill>
          </a:ln>
        </p:spPr>
        <p:txBody>
          <a:bodyPr wrap="square" tIns="108000" rtlCol="0">
            <a:spAutoFit/>
          </a:bodyPr>
          <a:lstStyle/>
          <a:p>
            <a:pPr algn="ctr"/>
            <a:r>
              <a:rPr kumimoji="1" lang="zh-CN" altLang="en-US" dirty="0"/>
              <a:t> </a:t>
            </a:r>
            <a:r>
              <a:rPr kumimoji="1" lang="en-US" altLang="zh-CN" sz="2000" dirty="0"/>
              <a:t>6</a:t>
            </a:r>
            <a:endParaRPr kumimoji="1" lang="zh-CN" altLang="en-US" sz="2000" dirty="0"/>
          </a:p>
        </p:txBody>
      </p:sp>
      <p:sp>
        <p:nvSpPr>
          <p:cNvPr id="129" name="文本框 128">
            <a:extLst>
              <a:ext uri="{FF2B5EF4-FFF2-40B4-BE49-F238E27FC236}">
                <a16:creationId xmlns:a16="http://schemas.microsoft.com/office/drawing/2014/main" id="{5CB294F1-7FD1-3A49-BE75-74D2AA613112}"/>
              </a:ext>
            </a:extLst>
          </p:cNvPr>
          <p:cNvSpPr txBox="1">
            <a:spLocks/>
          </p:cNvSpPr>
          <p:nvPr/>
        </p:nvSpPr>
        <p:spPr>
          <a:xfrm>
            <a:off x="7094439" y="4086261"/>
            <a:ext cx="612000" cy="612000"/>
          </a:xfrm>
          <a:prstGeom prst="rect">
            <a:avLst/>
          </a:prstGeom>
          <a:solidFill>
            <a:schemeClr val="accent5">
              <a:lumMod val="60000"/>
              <a:lumOff val="40000"/>
            </a:schemeClr>
          </a:solidFill>
          <a:ln w="28575">
            <a:solidFill>
              <a:schemeClr val="accent5">
                <a:lumMod val="75000"/>
              </a:schemeClr>
            </a:solidFill>
          </a:ln>
        </p:spPr>
        <p:txBody>
          <a:bodyPr wrap="square" tIns="108000" rtlCol="0">
            <a:spAutoFit/>
          </a:bodyPr>
          <a:lstStyle/>
          <a:p>
            <a:pPr algn="ctr"/>
            <a:r>
              <a:rPr kumimoji="1" lang="zh-CN" altLang="en-US" dirty="0"/>
              <a:t> </a:t>
            </a:r>
            <a:r>
              <a:rPr kumimoji="1" lang="en-US" altLang="zh-CN" sz="2000" dirty="0"/>
              <a:t>6</a:t>
            </a:r>
            <a:endParaRPr kumimoji="1" lang="zh-CN" altLang="en-US" sz="2000" dirty="0"/>
          </a:p>
        </p:txBody>
      </p:sp>
      <p:sp>
        <p:nvSpPr>
          <p:cNvPr id="130" name="文本框 129">
            <a:extLst>
              <a:ext uri="{FF2B5EF4-FFF2-40B4-BE49-F238E27FC236}">
                <a16:creationId xmlns:a16="http://schemas.microsoft.com/office/drawing/2014/main" id="{1BF1B376-D284-5C47-9A5C-0799D75D8274}"/>
              </a:ext>
            </a:extLst>
          </p:cNvPr>
          <p:cNvSpPr txBox="1">
            <a:spLocks/>
          </p:cNvSpPr>
          <p:nvPr/>
        </p:nvSpPr>
        <p:spPr>
          <a:xfrm>
            <a:off x="7708847" y="3474576"/>
            <a:ext cx="612000" cy="612000"/>
          </a:xfrm>
          <a:prstGeom prst="rect">
            <a:avLst/>
          </a:prstGeom>
          <a:solidFill>
            <a:schemeClr val="accent5">
              <a:lumMod val="60000"/>
              <a:lumOff val="40000"/>
            </a:schemeClr>
          </a:solidFill>
          <a:ln w="28575">
            <a:solidFill>
              <a:schemeClr val="accent5">
                <a:lumMod val="75000"/>
              </a:schemeClr>
            </a:solidFill>
          </a:ln>
        </p:spPr>
        <p:txBody>
          <a:bodyPr wrap="square" tIns="108000" rtlCol="0">
            <a:spAutoFit/>
          </a:bodyPr>
          <a:lstStyle/>
          <a:p>
            <a:pPr algn="ctr"/>
            <a:r>
              <a:rPr kumimoji="1" lang="zh-CN" altLang="en-US" dirty="0"/>
              <a:t> </a:t>
            </a:r>
            <a:r>
              <a:rPr kumimoji="1" lang="en-US" altLang="zh-CN" sz="2000" dirty="0"/>
              <a:t>6</a:t>
            </a:r>
            <a:endParaRPr kumimoji="1" lang="zh-CN" altLang="en-US" sz="2000" dirty="0"/>
          </a:p>
        </p:txBody>
      </p:sp>
      <p:sp>
        <p:nvSpPr>
          <p:cNvPr id="131" name="文本框 130">
            <a:extLst>
              <a:ext uri="{FF2B5EF4-FFF2-40B4-BE49-F238E27FC236}">
                <a16:creationId xmlns:a16="http://schemas.microsoft.com/office/drawing/2014/main" id="{1B89412B-1C3B-BB41-B9E4-162418E6F0C0}"/>
              </a:ext>
            </a:extLst>
          </p:cNvPr>
          <p:cNvSpPr txBox="1">
            <a:spLocks/>
          </p:cNvSpPr>
          <p:nvPr/>
        </p:nvSpPr>
        <p:spPr>
          <a:xfrm>
            <a:off x="8324895" y="2835734"/>
            <a:ext cx="612000" cy="612000"/>
          </a:xfrm>
          <a:prstGeom prst="rect">
            <a:avLst/>
          </a:prstGeom>
          <a:solidFill>
            <a:schemeClr val="accent5">
              <a:lumMod val="60000"/>
              <a:lumOff val="40000"/>
            </a:schemeClr>
          </a:solidFill>
          <a:ln w="28575">
            <a:solidFill>
              <a:schemeClr val="accent5">
                <a:lumMod val="75000"/>
              </a:schemeClr>
            </a:solidFill>
          </a:ln>
        </p:spPr>
        <p:txBody>
          <a:bodyPr wrap="square" tIns="108000" rtlCol="0">
            <a:spAutoFit/>
          </a:bodyPr>
          <a:lstStyle/>
          <a:p>
            <a:pPr algn="ctr"/>
            <a:r>
              <a:rPr kumimoji="1" lang="zh-CN" altLang="en-US" dirty="0"/>
              <a:t> </a:t>
            </a:r>
            <a:r>
              <a:rPr kumimoji="1" lang="en-US" altLang="zh-CN" sz="2000" dirty="0"/>
              <a:t>6</a:t>
            </a:r>
            <a:endParaRPr kumimoji="1" lang="zh-CN" altLang="en-US" sz="2000" dirty="0"/>
          </a:p>
        </p:txBody>
      </p:sp>
      <p:sp>
        <p:nvSpPr>
          <p:cNvPr id="132" name="文本框 131">
            <a:extLst>
              <a:ext uri="{FF2B5EF4-FFF2-40B4-BE49-F238E27FC236}">
                <a16:creationId xmlns:a16="http://schemas.microsoft.com/office/drawing/2014/main" id="{D74DBBC7-A569-0543-A706-D1B629543033}"/>
              </a:ext>
            </a:extLst>
          </p:cNvPr>
          <p:cNvSpPr txBox="1">
            <a:spLocks/>
          </p:cNvSpPr>
          <p:nvPr/>
        </p:nvSpPr>
        <p:spPr>
          <a:xfrm>
            <a:off x="8936895" y="5354817"/>
            <a:ext cx="612000" cy="612000"/>
          </a:xfrm>
          <a:prstGeom prst="rect">
            <a:avLst/>
          </a:prstGeom>
          <a:solidFill>
            <a:schemeClr val="accent5">
              <a:lumMod val="60000"/>
              <a:lumOff val="40000"/>
            </a:schemeClr>
          </a:solidFill>
          <a:ln w="28575">
            <a:solidFill>
              <a:schemeClr val="accent5">
                <a:lumMod val="75000"/>
              </a:schemeClr>
            </a:solidFill>
          </a:ln>
        </p:spPr>
        <p:txBody>
          <a:bodyPr wrap="square" tIns="108000" rtlCol="0">
            <a:spAutoFit/>
          </a:bodyPr>
          <a:lstStyle/>
          <a:p>
            <a:pPr algn="ctr"/>
            <a:r>
              <a:rPr kumimoji="1" lang="zh-CN" altLang="en-US" dirty="0"/>
              <a:t> </a:t>
            </a:r>
            <a:r>
              <a:rPr kumimoji="1" lang="en-US" altLang="zh-CN" sz="2000" dirty="0"/>
              <a:t>7</a:t>
            </a:r>
            <a:endParaRPr kumimoji="1" lang="zh-CN" altLang="en-US" sz="2000" dirty="0"/>
          </a:p>
        </p:txBody>
      </p:sp>
      <p:sp>
        <p:nvSpPr>
          <p:cNvPr id="133" name="文本框 132">
            <a:extLst>
              <a:ext uri="{FF2B5EF4-FFF2-40B4-BE49-F238E27FC236}">
                <a16:creationId xmlns:a16="http://schemas.microsoft.com/office/drawing/2014/main" id="{5FA8C32D-47A0-3B42-9788-8FD0FF5920C1}"/>
              </a:ext>
            </a:extLst>
          </p:cNvPr>
          <p:cNvSpPr txBox="1">
            <a:spLocks/>
          </p:cNvSpPr>
          <p:nvPr/>
        </p:nvSpPr>
        <p:spPr>
          <a:xfrm>
            <a:off x="9548895" y="4106611"/>
            <a:ext cx="612000" cy="612000"/>
          </a:xfrm>
          <a:prstGeom prst="rect">
            <a:avLst/>
          </a:prstGeom>
          <a:solidFill>
            <a:schemeClr val="accent5">
              <a:lumMod val="60000"/>
              <a:lumOff val="40000"/>
            </a:schemeClr>
          </a:solidFill>
          <a:ln w="28575">
            <a:solidFill>
              <a:schemeClr val="accent5">
                <a:lumMod val="75000"/>
              </a:schemeClr>
            </a:solidFill>
          </a:ln>
        </p:spPr>
        <p:txBody>
          <a:bodyPr wrap="square" tIns="108000" rtlCol="0">
            <a:spAutoFit/>
          </a:bodyPr>
          <a:lstStyle/>
          <a:p>
            <a:pPr algn="ctr"/>
            <a:r>
              <a:rPr kumimoji="1" lang="zh-CN" altLang="en-US" dirty="0"/>
              <a:t> </a:t>
            </a:r>
            <a:r>
              <a:rPr kumimoji="1" lang="en-US" altLang="zh-CN" sz="2000" dirty="0"/>
              <a:t>7</a:t>
            </a:r>
            <a:endParaRPr kumimoji="1" lang="zh-CN" altLang="en-US" sz="2000" dirty="0"/>
          </a:p>
        </p:txBody>
      </p:sp>
      <p:sp>
        <p:nvSpPr>
          <p:cNvPr id="134" name="文本框 133">
            <a:extLst>
              <a:ext uri="{FF2B5EF4-FFF2-40B4-BE49-F238E27FC236}">
                <a16:creationId xmlns:a16="http://schemas.microsoft.com/office/drawing/2014/main" id="{CB265FA6-E726-9A4D-9F56-3ECD7428E323}"/>
              </a:ext>
            </a:extLst>
          </p:cNvPr>
          <p:cNvSpPr txBox="1">
            <a:spLocks/>
          </p:cNvSpPr>
          <p:nvPr/>
        </p:nvSpPr>
        <p:spPr>
          <a:xfrm>
            <a:off x="10160895" y="3484245"/>
            <a:ext cx="612000" cy="612000"/>
          </a:xfrm>
          <a:prstGeom prst="rect">
            <a:avLst/>
          </a:prstGeom>
          <a:solidFill>
            <a:schemeClr val="accent5">
              <a:lumMod val="60000"/>
              <a:lumOff val="40000"/>
            </a:schemeClr>
          </a:solidFill>
          <a:ln w="28575">
            <a:solidFill>
              <a:schemeClr val="accent5">
                <a:lumMod val="75000"/>
              </a:schemeClr>
            </a:solidFill>
          </a:ln>
        </p:spPr>
        <p:txBody>
          <a:bodyPr wrap="square" tIns="108000" rtlCol="0">
            <a:spAutoFit/>
          </a:bodyPr>
          <a:lstStyle/>
          <a:p>
            <a:pPr algn="ctr"/>
            <a:r>
              <a:rPr kumimoji="1" lang="zh-CN" altLang="en-US" dirty="0"/>
              <a:t> </a:t>
            </a:r>
            <a:r>
              <a:rPr kumimoji="1" lang="en-US" altLang="zh-CN" sz="2000" dirty="0"/>
              <a:t>7</a:t>
            </a:r>
            <a:endParaRPr kumimoji="1" lang="zh-CN" altLang="en-US" sz="2000" dirty="0"/>
          </a:p>
        </p:txBody>
      </p:sp>
      <p:sp>
        <p:nvSpPr>
          <p:cNvPr id="135" name="文本框 134">
            <a:extLst>
              <a:ext uri="{FF2B5EF4-FFF2-40B4-BE49-F238E27FC236}">
                <a16:creationId xmlns:a16="http://schemas.microsoft.com/office/drawing/2014/main" id="{6E0751B4-3D2E-E04C-BEF1-B2DFE19726C9}"/>
              </a:ext>
            </a:extLst>
          </p:cNvPr>
          <p:cNvSpPr txBox="1">
            <a:spLocks/>
          </p:cNvSpPr>
          <p:nvPr/>
        </p:nvSpPr>
        <p:spPr>
          <a:xfrm>
            <a:off x="10769871" y="2859672"/>
            <a:ext cx="612000" cy="612000"/>
          </a:xfrm>
          <a:prstGeom prst="rect">
            <a:avLst/>
          </a:prstGeom>
          <a:solidFill>
            <a:schemeClr val="accent5">
              <a:lumMod val="60000"/>
              <a:lumOff val="40000"/>
            </a:schemeClr>
          </a:solidFill>
          <a:ln w="28575">
            <a:solidFill>
              <a:schemeClr val="accent5">
                <a:lumMod val="75000"/>
              </a:schemeClr>
            </a:solidFill>
          </a:ln>
        </p:spPr>
        <p:txBody>
          <a:bodyPr wrap="square" tIns="108000" rtlCol="0">
            <a:spAutoFit/>
          </a:bodyPr>
          <a:lstStyle/>
          <a:p>
            <a:pPr algn="ctr"/>
            <a:r>
              <a:rPr kumimoji="1" lang="zh-CN" altLang="en-US" dirty="0"/>
              <a:t> </a:t>
            </a:r>
            <a:r>
              <a:rPr kumimoji="1" lang="en-US" altLang="zh-CN" sz="2000" dirty="0"/>
              <a:t>7</a:t>
            </a:r>
            <a:endParaRPr kumimoji="1" lang="zh-CN" altLang="en-US" sz="2000" dirty="0"/>
          </a:p>
        </p:txBody>
      </p:sp>
      <p:sp>
        <p:nvSpPr>
          <p:cNvPr id="148" name="文本框 147">
            <a:extLst>
              <a:ext uri="{FF2B5EF4-FFF2-40B4-BE49-F238E27FC236}">
                <a16:creationId xmlns:a16="http://schemas.microsoft.com/office/drawing/2014/main" id="{F1B3B8DA-EC7A-4B42-BE57-B91FA129E509}"/>
              </a:ext>
            </a:extLst>
          </p:cNvPr>
          <p:cNvSpPr txBox="1">
            <a:spLocks/>
          </p:cNvSpPr>
          <p:nvPr/>
        </p:nvSpPr>
        <p:spPr>
          <a:xfrm>
            <a:off x="6465969" y="5354147"/>
            <a:ext cx="612000" cy="612000"/>
          </a:xfrm>
          <a:prstGeom prst="rect">
            <a:avLst/>
          </a:prstGeom>
          <a:solidFill>
            <a:srgbClr val="92D050"/>
          </a:solidFill>
          <a:ln w="28575">
            <a:solidFill>
              <a:schemeClr val="accent5">
                <a:lumMod val="75000"/>
              </a:schemeClr>
            </a:solidFill>
            <a:prstDash val="sysDash"/>
          </a:ln>
        </p:spPr>
        <p:txBody>
          <a:bodyPr wrap="square" tIns="108000" rtlCol="0">
            <a:spAutoFit/>
          </a:bodyPr>
          <a:lstStyle/>
          <a:p>
            <a:pPr algn="ctr"/>
            <a:r>
              <a:rPr kumimoji="1" lang="zh-CN" altLang="en-US" dirty="0"/>
              <a:t> </a:t>
            </a:r>
            <a:r>
              <a:rPr kumimoji="1" lang="en-US" altLang="zh-CN" sz="2000" dirty="0"/>
              <a:t>5</a:t>
            </a:r>
            <a:endParaRPr kumimoji="1" lang="zh-CN" altLang="en-US" sz="2000" dirty="0"/>
          </a:p>
        </p:txBody>
      </p:sp>
      <p:sp>
        <p:nvSpPr>
          <p:cNvPr id="149" name="文本框 148">
            <a:extLst>
              <a:ext uri="{FF2B5EF4-FFF2-40B4-BE49-F238E27FC236}">
                <a16:creationId xmlns:a16="http://schemas.microsoft.com/office/drawing/2014/main" id="{AF23C3ED-63B2-3941-9B08-9AAD5D35162C}"/>
              </a:ext>
            </a:extLst>
          </p:cNvPr>
          <p:cNvSpPr txBox="1">
            <a:spLocks/>
          </p:cNvSpPr>
          <p:nvPr/>
        </p:nvSpPr>
        <p:spPr>
          <a:xfrm>
            <a:off x="7078094" y="4076648"/>
            <a:ext cx="612000" cy="612000"/>
          </a:xfrm>
          <a:prstGeom prst="rect">
            <a:avLst/>
          </a:prstGeom>
          <a:solidFill>
            <a:srgbClr val="92D050"/>
          </a:solidFill>
          <a:ln w="28575">
            <a:solidFill>
              <a:schemeClr val="accent5">
                <a:lumMod val="75000"/>
              </a:schemeClr>
            </a:solidFill>
            <a:prstDash val="sysDash"/>
          </a:ln>
        </p:spPr>
        <p:txBody>
          <a:bodyPr wrap="square" tIns="108000" rtlCol="0">
            <a:spAutoFit/>
          </a:bodyPr>
          <a:lstStyle/>
          <a:p>
            <a:pPr algn="ctr"/>
            <a:r>
              <a:rPr kumimoji="1" lang="zh-CN" altLang="en-US" dirty="0"/>
              <a:t> </a:t>
            </a:r>
            <a:r>
              <a:rPr kumimoji="1" lang="en-US" altLang="zh-CN" sz="2000" dirty="0"/>
              <a:t>5</a:t>
            </a:r>
            <a:endParaRPr kumimoji="1" lang="zh-CN" altLang="en-US" sz="2000" dirty="0"/>
          </a:p>
        </p:txBody>
      </p:sp>
      <p:sp>
        <p:nvSpPr>
          <p:cNvPr id="150" name="文本框 149">
            <a:extLst>
              <a:ext uri="{FF2B5EF4-FFF2-40B4-BE49-F238E27FC236}">
                <a16:creationId xmlns:a16="http://schemas.microsoft.com/office/drawing/2014/main" id="{A3AABF23-28C9-7B4F-B33B-CBF535721F26}"/>
              </a:ext>
            </a:extLst>
          </p:cNvPr>
          <p:cNvSpPr txBox="1">
            <a:spLocks/>
          </p:cNvSpPr>
          <p:nvPr/>
        </p:nvSpPr>
        <p:spPr>
          <a:xfrm>
            <a:off x="7689377" y="3450946"/>
            <a:ext cx="612000" cy="612000"/>
          </a:xfrm>
          <a:prstGeom prst="rect">
            <a:avLst/>
          </a:prstGeom>
          <a:solidFill>
            <a:srgbClr val="92D050"/>
          </a:solidFill>
          <a:ln w="28575">
            <a:solidFill>
              <a:schemeClr val="accent5">
                <a:lumMod val="75000"/>
              </a:schemeClr>
            </a:solidFill>
            <a:prstDash val="sysDash"/>
          </a:ln>
        </p:spPr>
        <p:txBody>
          <a:bodyPr wrap="square" tIns="108000" rtlCol="0">
            <a:spAutoFit/>
          </a:bodyPr>
          <a:lstStyle/>
          <a:p>
            <a:pPr algn="ctr"/>
            <a:r>
              <a:rPr kumimoji="1" lang="zh-CN" altLang="en-US" dirty="0"/>
              <a:t> </a:t>
            </a:r>
            <a:r>
              <a:rPr kumimoji="1" lang="en-US" altLang="zh-CN" sz="2000" dirty="0"/>
              <a:t>5</a:t>
            </a:r>
            <a:endParaRPr kumimoji="1" lang="zh-CN" altLang="en-US" sz="2000" dirty="0"/>
          </a:p>
        </p:txBody>
      </p:sp>
      <p:sp>
        <p:nvSpPr>
          <p:cNvPr id="151" name="文本框 150">
            <a:extLst>
              <a:ext uri="{FF2B5EF4-FFF2-40B4-BE49-F238E27FC236}">
                <a16:creationId xmlns:a16="http://schemas.microsoft.com/office/drawing/2014/main" id="{991855EF-F6E7-B24C-A888-05F30EAC3BBC}"/>
              </a:ext>
            </a:extLst>
          </p:cNvPr>
          <p:cNvSpPr txBox="1">
            <a:spLocks/>
          </p:cNvSpPr>
          <p:nvPr/>
        </p:nvSpPr>
        <p:spPr>
          <a:xfrm>
            <a:off x="8316762" y="2832095"/>
            <a:ext cx="612000" cy="612000"/>
          </a:xfrm>
          <a:prstGeom prst="rect">
            <a:avLst/>
          </a:prstGeom>
          <a:solidFill>
            <a:srgbClr val="92D050"/>
          </a:solidFill>
          <a:ln w="28575">
            <a:solidFill>
              <a:schemeClr val="accent5">
                <a:lumMod val="75000"/>
              </a:schemeClr>
            </a:solidFill>
            <a:prstDash val="sysDash"/>
          </a:ln>
        </p:spPr>
        <p:txBody>
          <a:bodyPr wrap="square" tIns="108000" rtlCol="0">
            <a:spAutoFit/>
          </a:bodyPr>
          <a:lstStyle/>
          <a:p>
            <a:pPr algn="ctr"/>
            <a:r>
              <a:rPr kumimoji="1" lang="zh-CN" altLang="en-US" dirty="0"/>
              <a:t> </a:t>
            </a:r>
            <a:r>
              <a:rPr kumimoji="1" lang="en-US" altLang="zh-CN" sz="2000" dirty="0"/>
              <a:t>5</a:t>
            </a:r>
            <a:endParaRPr kumimoji="1" lang="zh-CN" altLang="en-US" sz="2000" dirty="0"/>
          </a:p>
        </p:txBody>
      </p:sp>
      <p:sp>
        <p:nvSpPr>
          <p:cNvPr id="152" name="文本框 151">
            <a:extLst>
              <a:ext uri="{FF2B5EF4-FFF2-40B4-BE49-F238E27FC236}">
                <a16:creationId xmlns:a16="http://schemas.microsoft.com/office/drawing/2014/main" id="{81770667-20A8-AE47-AEFF-44911F2C9B8A}"/>
              </a:ext>
            </a:extLst>
          </p:cNvPr>
          <p:cNvSpPr txBox="1">
            <a:spLocks/>
          </p:cNvSpPr>
          <p:nvPr/>
        </p:nvSpPr>
        <p:spPr>
          <a:xfrm>
            <a:off x="7093827" y="5343318"/>
            <a:ext cx="612000" cy="612000"/>
          </a:xfrm>
          <a:prstGeom prst="rect">
            <a:avLst/>
          </a:prstGeom>
          <a:solidFill>
            <a:srgbClr val="92D050"/>
          </a:solidFill>
          <a:ln w="28575">
            <a:solidFill>
              <a:schemeClr val="accent5">
                <a:lumMod val="75000"/>
              </a:schemeClr>
            </a:solidFill>
            <a:prstDash val="sysDash"/>
          </a:ln>
        </p:spPr>
        <p:txBody>
          <a:bodyPr wrap="square" tIns="108000" rtlCol="0">
            <a:spAutoFit/>
          </a:bodyPr>
          <a:lstStyle/>
          <a:p>
            <a:pPr algn="ctr"/>
            <a:r>
              <a:rPr kumimoji="1" lang="zh-CN" altLang="en-US" dirty="0"/>
              <a:t> </a:t>
            </a:r>
            <a:r>
              <a:rPr kumimoji="1" lang="en-US" altLang="zh-CN" sz="2000" dirty="0"/>
              <a:t>6</a:t>
            </a:r>
            <a:endParaRPr kumimoji="1" lang="zh-CN" altLang="en-US" sz="2000" dirty="0"/>
          </a:p>
        </p:txBody>
      </p:sp>
      <p:sp>
        <p:nvSpPr>
          <p:cNvPr id="153" name="文本框 152">
            <a:extLst>
              <a:ext uri="{FF2B5EF4-FFF2-40B4-BE49-F238E27FC236}">
                <a16:creationId xmlns:a16="http://schemas.microsoft.com/office/drawing/2014/main" id="{94576ECE-2845-154F-AF29-E3CDA0DB2F74}"/>
              </a:ext>
            </a:extLst>
          </p:cNvPr>
          <p:cNvSpPr txBox="1">
            <a:spLocks/>
          </p:cNvSpPr>
          <p:nvPr/>
        </p:nvSpPr>
        <p:spPr>
          <a:xfrm>
            <a:off x="7696345" y="4086261"/>
            <a:ext cx="612000" cy="612000"/>
          </a:xfrm>
          <a:prstGeom prst="rect">
            <a:avLst/>
          </a:prstGeom>
          <a:solidFill>
            <a:srgbClr val="92D050"/>
          </a:solidFill>
          <a:ln w="28575">
            <a:solidFill>
              <a:schemeClr val="accent5">
                <a:lumMod val="75000"/>
              </a:schemeClr>
            </a:solidFill>
            <a:prstDash val="sysDash"/>
          </a:ln>
        </p:spPr>
        <p:txBody>
          <a:bodyPr wrap="square" tIns="108000" rtlCol="0">
            <a:spAutoFit/>
          </a:bodyPr>
          <a:lstStyle/>
          <a:p>
            <a:pPr algn="ctr"/>
            <a:r>
              <a:rPr kumimoji="1" lang="zh-CN" altLang="en-US" dirty="0"/>
              <a:t> </a:t>
            </a:r>
            <a:r>
              <a:rPr kumimoji="1" lang="en-US" altLang="zh-CN" sz="2000" dirty="0"/>
              <a:t>6</a:t>
            </a:r>
            <a:endParaRPr kumimoji="1" lang="zh-CN" altLang="en-US" sz="2000" dirty="0"/>
          </a:p>
        </p:txBody>
      </p:sp>
      <p:sp>
        <p:nvSpPr>
          <p:cNvPr id="154" name="文本框 153">
            <a:extLst>
              <a:ext uri="{FF2B5EF4-FFF2-40B4-BE49-F238E27FC236}">
                <a16:creationId xmlns:a16="http://schemas.microsoft.com/office/drawing/2014/main" id="{98CBD1D7-279B-F04F-9C18-E3DABC27076C}"/>
              </a:ext>
            </a:extLst>
          </p:cNvPr>
          <p:cNvSpPr txBox="1">
            <a:spLocks/>
          </p:cNvSpPr>
          <p:nvPr/>
        </p:nvSpPr>
        <p:spPr>
          <a:xfrm>
            <a:off x="8310753" y="3474576"/>
            <a:ext cx="612000" cy="612000"/>
          </a:xfrm>
          <a:prstGeom prst="rect">
            <a:avLst/>
          </a:prstGeom>
          <a:solidFill>
            <a:srgbClr val="92D050"/>
          </a:solidFill>
          <a:ln w="28575">
            <a:solidFill>
              <a:schemeClr val="accent5">
                <a:lumMod val="75000"/>
              </a:schemeClr>
            </a:solidFill>
            <a:prstDash val="sysDash"/>
          </a:ln>
        </p:spPr>
        <p:txBody>
          <a:bodyPr wrap="square" tIns="108000" rtlCol="0">
            <a:spAutoFit/>
          </a:bodyPr>
          <a:lstStyle/>
          <a:p>
            <a:pPr algn="ctr"/>
            <a:r>
              <a:rPr kumimoji="1" lang="zh-CN" altLang="en-US" dirty="0"/>
              <a:t> </a:t>
            </a:r>
            <a:r>
              <a:rPr kumimoji="1" lang="en-US" altLang="zh-CN" sz="2000" dirty="0"/>
              <a:t>6</a:t>
            </a:r>
            <a:endParaRPr kumimoji="1" lang="zh-CN" altLang="en-US" sz="2000" dirty="0"/>
          </a:p>
        </p:txBody>
      </p:sp>
      <p:sp>
        <p:nvSpPr>
          <p:cNvPr id="155" name="文本框 154">
            <a:extLst>
              <a:ext uri="{FF2B5EF4-FFF2-40B4-BE49-F238E27FC236}">
                <a16:creationId xmlns:a16="http://schemas.microsoft.com/office/drawing/2014/main" id="{E294BFA1-683D-1A43-AD92-9B4384A70375}"/>
              </a:ext>
            </a:extLst>
          </p:cNvPr>
          <p:cNvSpPr txBox="1">
            <a:spLocks/>
          </p:cNvSpPr>
          <p:nvPr/>
        </p:nvSpPr>
        <p:spPr>
          <a:xfrm>
            <a:off x="8926801" y="2835734"/>
            <a:ext cx="612000" cy="612000"/>
          </a:xfrm>
          <a:prstGeom prst="rect">
            <a:avLst/>
          </a:prstGeom>
          <a:solidFill>
            <a:srgbClr val="92D050"/>
          </a:solidFill>
          <a:ln w="28575">
            <a:solidFill>
              <a:schemeClr val="accent5">
                <a:lumMod val="75000"/>
              </a:schemeClr>
            </a:solidFill>
            <a:prstDash val="sysDash"/>
          </a:ln>
        </p:spPr>
        <p:txBody>
          <a:bodyPr wrap="square" tIns="108000" rtlCol="0">
            <a:spAutoFit/>
          </a:bodyPr>
          <a:lstStyle/>
          <a:p>
            <a:pPr algn="ctr"/>
            <a:r>
              <a:rPr kumimoji="1" lang="zh-CN" altLang="en-US" dirty="0"/>
              <a:t> </a:t>
            </a:r>
            <a:r>
              <a:rPr kumimoji="1" lang="en-US" altLang="zh-CN" sz="2000" dirty="0"/>
              <a:t>6</a:t>
            </a:r>
            <a:endParaRPr kumimoji="1" lang="zh-CN" altLang="en-US" sz="2000" dirty="0"/>
          </a:p>
        </p:txBody>
      </p:sp>
      <p:sp>
        <p:nvSpPr>
          <p:cNvPr id="156" name="文本框 155">
            <a:extLst>
              <a:ext uri="{FF2B5EF4-FFF2-40B4-BE49-F238E27FC236}">
                <a16:creationId xmlns:a16="http://schemas.microsoft.com/office/drawing/2014/main" id="{F854C195-15E0-7443-9157-8D9DA2737AFB}"/>
              </a:ext>
            </a:extLst>
          </p:cNvPr>
          <p:cNvSpPr txBox="1">
            <a:spLocks/>
          </p:cNvSpPr>
          <p:nvPr/>
        </p:nvSpPr>
        <p:spPr>
          <a:xfrm>
            <a:off x="9538801" y="5354817"/>
            <a:ext cx="612000" cy="612000"/>
          </a:xfrm>
          <a:prstGeom prst="rect">
            <a:avLst/>
          </a:prstGeom>
          <a:solidFill>
            <a:srgbClr val="92D050"/>
          </a:solidFill>
          <a:ln w="28575">
            <a:solidFill>
              <a:schemeClr val="accent5">
                <a:lumMod val="75000"/>
              </a:schemeClr>
            </a:solidFill>
            <a:prstDash val="sysDash"/>
          </a:ln>
        </p:spPr>
        <p:txBody>
          <a:bodyPr wrap="square" tIns="108000" rtlCol="0">
            <a:spAutoFit/>
          </a:bodyPr>
          <a:lstStyle/>
          <a:p>
            <a:pPr algn="ctr"/>
            <a:r>
              <a:rPr kumimoji="1" lang="zh-CN" altLang="en-US" dirty="0"/>
              <a:t> </a:t>
            </a:r>
            <a:r>
              <a:rPr kumimoji="1" lang="en-US" altLang="zh-CN" sz="2000" dirty="0"/>
              <a:t>7</a:t>
            </a:r>
            <a:endParaRPr kumimoji="1" lang="zh-CN" altLang="en-US" sz="2000" dirty="0"/>
          </a:p>
        </p:txBody>
      </p:sp>
      <p:sp>
        <p:nvSpPr>
          <p:cNvPr id="157" name="文本框 156">
            <a:extLst>
              <a:ext uri="{FF2B5EF4-FFF2-40B4-BE49-F238E27FC236}">
                <a16:creationId xmlns:a16="http://schemas.microsoft.com/office/drawing/2014/main" id="{80E65FEC-FD39-3348-8364-2463EB11B86C}"/>
              </a:ext>
            </a:extLst>
          </p:cNvPr>
          <p:cNvSpPr txBox="1">
            <a:spLocks/>
          </p:cNvSpPr>
          <p:nvPr/>
        </p:nvSpPr>
        <p:spPr>
          <a:xfrm>
            <a:off x="10150801" y="4106611"/>
            <a:ext cx="612000" cy="612000"/>
          </a:xfrm>
          <a:prstGeom prst="rect">
            <a:avLst/>
          </a:prstGeom>
          <a:solidFill>
            <a:srgbClr val="92D050"/>
          </a:solidFill>
          <a:ln w="28575">
            <a:solidFill>
              <a:schemeClr val="accent5">
                <a:lumMod val="75000"/>
              </a:schemeClr>
            </a:solidFill>
            <a:prstDash val="sysDash"/>
          </a:ln>
        </p:spPr>
        <p:txBody>
          <a:bodyPr wrap="square" tIns="108000" rtlCol="0">
            <a:spAutoFit/>
          </a:bodyPr>
          <a:lstStyle/>
          <a:p>
            <a:pPr algn="ctr"/>
            <a:r>
              <a:rPr kumimoji="1" lang="zh-CN" altLang="en-US" dirty="0"/>
              <a:t> </a:t>
            </a:r>
            <a:r>
              <a:rPr kumimoji="1" lang="en-US" altLang="zh-CN" sz="2000" dirty="0"/>
              <a:t>7</a:t>
            </a:r>
            <a:endParaRPr kumimoji="1" lang="zh-CN" altLang="en-US" sz="2000" dirty="0"/>
          </a:p>
        </p:txBody>
      </p:sp>
      <p:sp>
        <p:nvSpPr>
          <p:cNvPr id="158" name="文本框 157">
            <a:extLst>
              <a:ext uri="{FF2B5EF4-FFF2-40B4-BE49-F238E27FC236}">
                <a16:creationId xmlns:a16="http://schemas.microsoft.com/office/drawing/2014/main" id="{A22926AE-4923-8F41-B7D1-66D482A9F79C}"/>
              </a:ext>
            </a:extLst>
          </p:cNvPr>
          <p:cNvSpPr txBox="1">
            <a:spLocks/>
          </p:cNvSpPr>
          <p:nvPr/>
        </p:nvSpPr>
        <p:spPr>
          <a:xfrm>
            <a:off x="10762801" y="3484245"/>
            <a:ext cx="612000" cy="612000"/>
          </a:xfrm>
          <a:prstGeom prst="rect">
            <a:avLst/>
          </a:prstGeom>
          <a:solidFill>
            <a:srgbClr val="92D050"/>
          </a:solidFill>
          <a:ln w="28575">
            <a:solidFill>
              <a:schemeClr val="accent5">
                <a:lumMod val="75000"/>
              </a:schemeClr>
            </a:solidFill>
            <a:prstDash val="sysDash"/>
          </a:ln>
        </p:spPr>
        <p:txBody>
          <a:bodyPr wrap="square" tIns="108000" rtlCol="0">
            <a:spAutoFit/>
          </a:bodyPr>
          <a:lstStyle/>
          <a:p>
            <a:pPr algn="ctr"/>
            <a:r>
              <a:rPr kumimoji="1" lang="zh-CN" altLang="en-US" dirty="0"/>
              <a:t> </a:t>
            </a:r>
            <a:r>
              <a:rPr kumimoji="1" lang="en-US" altLang="zh-CN" sz="2000" dirty="0"/>
              <a:t>7</a:t>
            </a:r>
            <a:endParaRPr kumimoji="1" lang="zh-CN" altLang="en-US" sz="2000" dirty="0"/>
          </a:p>
        </p:txBody>
      </p:sp>
      <p:sp>
        <p:nvSpPr>
          <p:cNvPr id="159" name="文本框 158">
            <a:extLst>
              <a:ext uri="{FF2B5EF4-FFF2-40B4-BE49-F238E27FC236}">
                <a16:creationId xmlns:a16="http://schemas.microsoft.com/office/drawing/2014/main" id="{FE585911-0715-E045-B787-715AB11F20CE}"/>
              </a:ext>
            </a:extLst>
          </p:cNvPr>
          <p:cNvSpPr txBox="1">
            <a:spLocks/>
          </p:cNvSpPr>
          <p:nvPr/>
        </p:nvSpPr>
        <p:spPr>
          <a:xfrm>
            <a:off x="11371777" y="2859672"/>
            <a:ext cx="612000" cy="612000"/>
          </a:xfrm>
          <a:prstGeom prst="rect">
            <a:avLst/>
          </a:prstGeom>
          <a:solidFill>
            <a:srgbClr val="92D050"/>
          </a:solidFill>
          <a:ln w="28575">
            <a:solidFill>
              <a:schemeClr val="accent5">
                <a:lumMod val="75000"/>
              </a:schemeClr>
            </a:solidFill>
            <a:prstDash val="sysDash"/>
          </a:ln>
        </p:spPr>
        <p:txBody>
          <a:bodyPr wrap="square" tIns="108000" rtlCol="0">
            <a:spAutoFit/>
          </a:bodyPr>
          <a:lstStyle/>
          <a:p>
            <a:pPr algn="ctr"/>
            <a:r>
              <a:rPr kumimoji="1" lang="zh-CN" altLang="en-US" dirty="0"/>
              <a:t> </a:t>
            </a:r>
            <a:r>
              <a:rPr kumimoji="1" lang="en-US" altLang="zh-CN" sz="2000" dirty="0"/>
              <a:t>7</a:t>
            </a:r>
            <a:endParaRPr kumimoji="1" lang="zh-CN" altLang="en-US" sz="2000" dirty="0"/>
          </a:p>
        </p:txBody>
      </p:sp>
      <p:sp>
        <p:nvSpPr>
          <p:cNvPr id="27" name="文本框 26">
            <a:extLst>
              <a:ext uri="{FF2B5EF4-FFF2-40B4-BE49-F238E27FC236}">
                <a16:creationId xmlns:a16="http://schemas.microsoft.com/office/drawing/2014/main" id="{B8401447-8F55-4747-95AF-9C90FC2DF171}"/>
              </a:ext>
            </a:extLst>
          </p:cNvPr>
          <p:cNvSpPr txBox="1"/>
          <p:nvPr/>
        </p:nvSpPr>
        <p:spPr>
          <a:xfrm>
            <a:off x="726932" y="5969020"/>
            <a:ext cx="368489" cy="461665"/>
          </a:xfrm>
          <a:prstGeom prst="rect">
            <a:avLst/>
          </a:prstGeom>
          <a:noFill/>
        </p:spPr>
        <p:txBody>
          <a:bodyPr wrap="square" rtlCol="0">
            <a:spAutoFit/>
          </a:bodyPr>
          <a:lstStyle/>
          <a:p>
            <a:r>
              <a:rPr kumimoji="1" lang="en-US" altLang="zh-CN" sz="2400" dirty="0"/>
              <a:t>1</a:t>
            </a:r>
            <a:endParaRPr kumimoji="1" lang="zh-CN" altLang="en-US" sz="2400" dirty="0"/>
          </a:p>
        </p:txBody>
      </p:sp>
      <p:sp>
        <p:nvSpPr>
          <p:cNvPr id="160" name="文本框 159">
            <a:extLst>
              <a:ext uri="{FF2B5EF4-FFF2-40B4-BE49-F238E27FC236}">
                <a16:creationId xmlns:a16="http://schemas.microsoft.com/office/drawing/2014/main" id="{5C3CF62F-9EAA-FC4C-B140-C7AF8146F948}"/>
              </a:ext>
            </a:extLst>
          </p:cNvPr>
          <p:cNvSpPr txBox="1"/>
          <p:nvPr/>
        </p:nvSpPr>
        <p:spPr>
          <a:xfrm>
            <a:off x="0" y="4759543"/>
            <a:ext cx="368489" cy="461665"/>
          </a:xfrm>
          <a:prstGeom prst="rect">
            <a:avLst/>
          </a:prstGeom>
          <a:noFill/>
        </p:spPr>
        <p:txBody>
          <a:bodyPr wrap="square" rtlCol="0">
            <a:spAutoFit/>
          </a:bodyPr>
          <a:lstStyle/>
          <a:p>
            <a:r>
              <a:rPr kumimoji="1" lang="en-US" altLang="zh-CN" sz="2400" dirty="0"/>
              <a:t>2</a:t>
            </a:r>
            <a:endParaRPr kumimoji="1" lang="zh-CN" altLang="en-US" sz="2400" dirty="0"/>
          </a:p>
        </p:txBody>
      </p:sp>
      <p:sp>
        <p:nvSpPr>
          <p:cNvPr id="161" name="文本框 160">
            <a:extLst>
              <a:ext uri="{FF2B5EF4-FFF2-40B4-BE49-F238E27FC236}">
                <a16:creationId xmlns:a16="http://schemas.microsoft.com/office/drawing/2014/main" id="{9426E0DA-D168-914C-8FEE-2CD1EBE7471B}"/>
              </a:ext>
            </a:extLst>
          </p:cNvPr>
          <p:cNvSpPr txBox="1"/>
          <p:nvPr/>
        </p:nvSpPr>
        <p:spPr>
          <a:xfrm>
            <a:off x="0" y="4130349"/>
            <a:ext cx="368489" cy="461665"/>
          </a:xfrm>
          <a:prstGeom prst="rect">
            <a:avLst/>
          </a:prstGeom>
          <a:noFill/>
        </p:spPr>
        <p:txBody>
          <a:bodyPr wrap="square" rtlCol="0">
            <a:spAutoFit/>
          </a:bodyPr>
          <a:lstStyle/>
          <a:p>
            <a:r>
              <a:rPr kumimoji="1" lang="en-US" altLang="zh-CN" sz="2400" dirty="0"/>
              <a:t>3</a:t>
            </a:r>
            <a:endParaRPr kumimoji="1" lang="zh-CN" altLang="en-US" sz="2400" dirty="0"/>
          </a:p>
        </p:txBody>
      </p:sp>
      <p:sp>
        <p:nvSpPr>
          <p:cNvPr id="162" name="文本框 161">
            <a:extLst>
              <a:ext uri="{FF2B5EF4-FFF2-40B4-BE49-F238E27FC236}">
                <a16:creationId xmlns:a16="http://schemas.microsoft.com/office/drawing/2014/main" id="{7895C1D8-E4ED-0342-AE39-2F619773B0E6}"/>
              </a:ext>
            </a:extLst>
          </p:cNvPr>
          <p:cNvSpPr txBox="1"/>
          <p:nvPr/>
        </p:nvSpPr>
        <p:spPr>
          <a:xfrm>
            <a:off x="0" y="3501155"/>
            <a:ext cx="368489" cy="461665"/>
          </a:xfrm>
          <a:prstGeom prst="rect">
            <a:avLst/>
          </a:prstGeom>
          <a:noFill/>
        </p:spPr>
        <p:txBody>
          <a:bodyPr wrap="square" rtlCol="0">
            <a:spAutoFit/>
          </a:bodyPr>
          <a:lstStyle/>
          <a:p>
            <a:r>
              <a:rPr kumimoji="1" lang="en-US" altLang="zh-CN" sz="2400" dirty="0"/>
              <a:t>4</a:t>
            </a:r>
            <a:endParaRPr kumimoji="1" lang="zh-CN" altLang="en-US" sz="2400" dirty="0"/>
          </a:p>
        </p:txBody>
      </p:sp>
      <p:sp>
        <p:nvSpPr>
          <p:cNvPr id="163" name="文本框 162">
            <a:extLst>
              <a:ext uri="{FF2B5EF4-FFF2-40B4-BE49-F238E27FC236}">
                <a16:creationId xmlns:a16="http://schemas.microsoft.com/office/drawing/2014/main" id="{18455D8E-E3C2-1C4C-9D03-35DDB30B6041}"/>
              </a:ext>
            </a:extLst>
          </p:cNvPr>
          <p:cNvSpPr txBox="1"/>
          <p:nvPr/>
        </p:nvSpPr>
        <p:spPr>
          <a:xfrm>
            <a:off x="0" y="2871961"/>
            <a:ext cx="368489" cy="461665"/>
          </a:xfrm>
          <a:prstGeom prst="rect">
            <a:avLst/>
          </a:prstGeom>
          <a:noFill/>
        </p:spPr>
        <p:txBody>
          <a:bodyPr wrap="square" rtlCol="0">
            <a:spAutoFit/>
          </a:bodyPr>
          <a:lstStyle/>
          <a:p>
            <a:r>
              <a:rPr kumimoji="1" lang="en-US" altLang="zh-CN" sz="2400" dirty="0"/>
              <a:t>5</a:t>
            </a:r>
            <a:endParaRPr kumimoji="1" lang="zh-CN" altLang="en-US" sz="2400" dirty="0"/>
          </a:p>
        </p:txBody>
      </p:sp>
      <p:sp>
        <p:nvSpPr>
          <p:cNvPr id="164" name="文本框 163">
            <a:extLst>
              <a:ext uri="{FF2B5EF4-FFF2-40B4-BE49-F238E27FC236}">
                <a16:creationId xmlns:a16="http://schemas.microsoft.com/office/drawing/2014/main" id="{D4045FD3-A80E-A448-AA87-7BBD1C4DE041}"/>
              </a:ext>
            </a:extLst>
          </p:cNvPr>
          <p:cNvSpPr txBox="1"/>
          <p:nvPr/>
        </p:nvSpPr>
        <p:spPr>
          <a:xfrm>
            <a:off x="15920" y="5388737"/>
            <a:ext cx="368489" cy="461665"/>
          </a:xfrm>
          <a:prstGeom prst="rect">
            <a:avLst/>
          </a:prstGeom>
          <a:noFill/>
        </p:spPr>
        <p:txBody>
          <a:bodyPr wrap="square" rtlCol="0">
            <a:spAutoFit/>
          </a:bodyPr>
          <a:lstStyle/>
          <a:p>
            <a:r>
              <a:rPr kumimoji="1" lang="en-US" altLang="zh-CN" sz="2400" dirty="0"/>
              <a:t>1</a:t>
            </a:r>
            <a:endParaRPr kumimoji="1" lang="zh-CN" altLang="en-US" sz="2400" dirty="0"/>
          </a:p>
        </p:txBody>
      </p:sp>
      <p:sp>
        <p:nvSpPr>
          <p:cNvPr id="165" name="文本框 164">
            <a:extLst>
              <a:ext uri="{FF2B5EF4-FFF2-40B4-BE49-F238E27FC236}">
                <a16:creationId xmlns:a16="http://schemas.microsoft.com/office/drawing/2014/main" id="{AF8A4F1D-EE38-3F40-B0F1-103529763D62}"/>
              </a:ext>
            </a:extLst>
          </p:cNvPr>
          <p:cNvSpPr txBox="1"/>
          <p:nvPr/>
        </p:nvSpPr>
        <p:spPr>
          <a:xfrm>
            <a:off x="1346960" y="5969020"/>
            <a:ext cx="368489" cy="461665"/>
          </a:xfrm>
          <a:prstGeom prst="rect">
            <a:avLst/>
          </a:prstGeom>
          <a:noFill/>
        </p:spPr>
        <p:txBody>
          <a:bodyPr wrap="square" rtlCol="0">
            <a:spAutoFit/>
          </a:bodyPr>
          <a:lstStyle/>
          <a:p>
            <a:r>
              <a:rPr kumimoji="1" lang="en-US" altLang="zh-CN" sz="2400" dirty="0"/>
              <a:t>2</a:t>
            </a:r>
            <a:endParaRPr kumimoji="1" lang="zh-CN" altLang="en-US" sz="2400" dirty="0"/>
          </a:p>
        </p:txBody>
      </p:sp>
      <p:sp>
        <p:nvSpPr>
          <p:cNvPr id="166" name="文本框 165">
            <a:extLst>
              <a:ext uri="{FF2B5EF4-FFF2-40B4-BE49-F238E27FC236}">
                <a16:creationId xmlns:a16="http://schemas.microsoft.com/office/drawing/2014/main" id="{2AB674BB-6B14-2E4B-85D4-481CE879E447}"/>
              </a:ext>
            </a:extLst>
          </p:cNvPr>
          <p:cNvSpPr txBox="1"/>
          <p:nvPr/>
        </p:nvSpPr>
        <p:spPr>
          <a:xfrm>
            <a:off x="1966988" y="5969020"/>
            <a:ext cx="368489" cy="461665"/>
          </a:xfrm>
          <a:prstGeom prst="rect">
            <a:avLst/>
          </a:prstGeom>
          <a:noFill/>
        </p:spPr>
        <p:txBody>
          <a:bodyPr wrap="square" rtlCol="0">
            <a:spAutoFit/>
          </a:bodyPr>
          <a:lstStyle/>
          <a:p>
            <a:r>
              <a:rPr kumimoji="1" lang="en-US" altLang="zh-CN" sz="2400" dirty="0"/>
              <a:t>3</a:t>
            </a:r>
            <a:endParaRPr kumimoji="1" lang="zh-CN" altLang="en-US" sz="2400" dirty="0"/>
          </a:p>
        </p:txBody>
      </p:sp>
      <p:sp>
        <p:nvSpPr>
          <p:cNvPr id="167" name="文本框 166">
            <a:extLst>
              <a:ext uri="{FF2B5EF4-FFF2-40B4-BE49-F238E27FC236}">
                <a16:creationId xmlns:a16="http://schemas.microsoft.com/office/drawing/2014/main" id="{2354DC4F-CDD8-D845-B913-0F391C1993B2}"/>
              </a:ext>
            </a:extLst>
          </p:cNvPr>
          <p:cNvSpPr txBox="1"/>
          <p:nvPr/>
        </p:nvSpPr>
        <p:spPr>
          <a:xfrm>
            <a:off x="2587016" y="5969020"/>
            <a:ext cx="368489" cy="461665"/>
          </a:xfrm>
          <a:prstGeom prst="rect">
            <a:avLst/>
          </a:prstGeom>
          <a:noFill/>
        </p:spPr>
        <p:txBody>
          <a:bodyPr wrap="square" rtlCol="0">
            <a:spAutoFit/>
          </a:bodyPr>
          <a:lstStyle/>
          <a:p>
            <a:r>
              <a:rPr kumimoji="1" lang="en-US" altLang="zh-CN" sz="2400" dirty="0"/>
              <a:t>4</a:t>
            </a:r>
            <a:endParaRPr kumimoji="1" lang="zh-CN" altLang="en-US" sz="2400" dirty="0"/>
          </a:p>
        </p:txBody>
      </p:sp>
      <p:sp>
        <p:nvSpPr>
          <p:cNvPr id="168" name="文本框 167">
            <a:extLst>
              <a:ext uri="{FF2B5EF4-FFF2-40B4-BE49-F238E27FC236}">
                <a16:creationId xmlns:a16="http://schemas.microsoft.com/office/drawing/2014/main" id="{557C4A8C-C4D0-C74B-A7DA-DF3168DD03CC}"/>
              </a:ext>
            </a:extLst>
          </p:cNvPr>
          <p:cNvSpPr txBox="1"/>
          <p:nvPr/>
        </p:nvSpPr>
        <p:spPr>
          <a:xfrm>
            <a:off x="3207044" y="5969020"/>
            <a:ext cx="368489" cy="461665"/>
          </a:xfrm>
          <a:prstGeom prst="rect">
            <a:avLst/>
          </a:prstGeom>
          <a:noFill/>
        </p:spPr>
        <p:txBody>
          <a:bodyPr wrap="square" rtlCol="0">
            <a:spAutoFit/>
          </a:bodyPr>
          <a:lstStyle/>
          <a:p>
            <a:r>
              <a:rPr kumimoji="1" lang="en-US" altLang="zh-CN" sz="2400" dirty="0"/>
              <a:t>5</a:t>
            </a:r>
            <a:endParaRPr kumimoji="1" lang="zh-CN" altLang="en-US" sz="2400" dirty="0"/>
          </a:p>
        </p:txBody>
      </p:sp>
      <p:sp>
        <p:nvSpPr>
          <p:cNvPr id="169" name="文本框 168">
            <a:extLst>
              <a:ext uri="{FF2B5EF4-FFF2-40B4-BE49-F238E27FC236}">
                <a16:creationId xmlns:a16="http://schemas.microsoft.com/office/drawing/2014/main" id="{886709B2-6075-6844-9667-B6A3F171D3B0}"/>
              </a:ext>
            </a:extLst>
          </p:cNvPr>
          <p:cNvSpPr txBox="1"/>
          <p:nvPr/>
        </p:nvSpPr>
        <p:spPr>
          <a:xfrm>
            <a:off x="3827072" y="5969020"/>
            <a:ext cx="368489" cy="461665"/>
          </a:xfrm>
          <a:prstGeom prst="rect">
            <a:avLst/>
          </a:prstGeom>
          <a:noFill/>
        </p:spPr>
        <p:txBody>
          <a:bodyPr wrap="square" rtlCol="0">
            <a:spAutoFit/>
          </a:bodyPr>
          <a:lstStyle/>
          <a:p>
            <a:r>
              <a:rPr kumimoji="1" lang="en-US" altLang="zh-CN" sz="2400" dirty="0"/>
              <a:t>6</a:t>
            </a:r>
            <a:endParaRPr kumimoji="1" lang="zh-CN" altLang="en-US" sz="2400" dirty="0"/>
          </a:p>
        </p:txBody>
      </p:sp>
      <p:sp>
        <p:nvSpPr>
          <p:cNvPr id="170" name="文本框 169">
            <a:extLst>
              <a:ext uri="{FF2B5EF4-FFF2-40B4-BE49-F238E27FC236}">
                <a16:creationId xmlns:a16="http://schemas.microsoft.com/office/drawing/2014/main" id="{EDE3FCEF-2D85-FF45-B3E7-1DF522201EE1}"/>
              </a:ext>
            </a:extLst>
          </p:cNvPr>
          <p:cNvSpPr txBox="1"/>
          <p:nvPr/>
        </p:nvSpPr>
        <p:spPr>
          <a:xfrm>
            <a:off x="4447100" y="5969020"/>
            <a:ext cx="368489" cy="461665"/>
          </a:xfrm>
          <a:prstGeom prst="rect">
            <a:avLst/>
          </a:prstGeom>
          <a:noFill/>
        </p:spPr>
        <p:txBody>
          <a:bodyPr wrap="square" rtlCol="0">
            <a:spAutoFit/>
          </a:bodyPr>
          <a:lstStyle/>
          <a:p>
            <a:r>
              <a:rPr kumimoji="1" lang="en-US" altLang="zh-CN" sz="2400" dirty="0"/>
              <a:t>7</a:t>
            </a:r>
            <a:endParaRPr kumimoji="1" lang="zh-CN" altLang="en-US" sz="2400" dirty="0"/>
          </a:p>
        </p:txBody>
      </p:sp>
      <p:sp>
        <p:nvSpPr>
          <p:cNvPr id="171" name="文本框 170">
            <a:extLst>
              <a:ext uri="{FF2B5EF4-FFF2-40B4-BE49-F238E27FC236}">
                <a16:creationId xmlns:a16="http://schemas.microsoft.com/office/drawing/2014/main" id="{49E0BF2B-ACB5-1249-8C17-6FE655238105}"/>
              </a:ext>
            </a:extLst>
          </p:cNvPr>
          <p:cNvSpPr txBox="1"/>
          <p:nvPr/>
        </p:nvSpPr>
        <p:spPr>
          <a:xfrm>
            <a:off x="5067126" y="5969020"/>
            <a:ext cx="368489" cy="461665"/>
          </a:xfrm>
          <a:prstGeom prst="rect">
            <a:avLst/>
          </a:prstGeom>
          <a:noFill/>
        </p:spPr>
        <p:txBody>
          <a:bodyPr wrap="square" rtlCol="0">
            <a:spAutoFit/>
          </a:bodyPr>
          <a:lstStyle/>
          <a:p>
            <a:r>
              <a:rPr kumimoji="1" lang="en-US" altLang="zh-CN" sz="2400" dirty="0"/>
              <a:t>8</a:t>
            </a:r>
            <a:endParaRPr kumimoji="1" lang="zh-CN" altLang="en-US" sz="2400" dirty="0"/>
          </a:p>
        </p:txBody>
      </p:sp>
      <p:sp>
        <p:nvSpPr>
          <p:cNvPr id="172" name="文本框 171">
            <a:extLst>
              <a:ext uri="{FF2B5EF4-FFF2-40B4-BE49-F238E27FC236}">
                <a16:creationId xmlns:a16="http://schemas.microsoft.com/office/drawing/2014/main" id="{43CBB310-EA19-484A-AB77-93CC3819A0C1}"/>
              </a:ext>
            </a:extLst>
          </p:cNvPr>
          <p:cNvSpPr txBox="1"/>
          <p:nvPr/>
        </p:nvSpPr>
        <p:spPr>
          <a:xfrm>
            <a:off x="5720163" y="5969020"/>
            <a:ext cx="368489" cy="461665"/>
          </a:xfrm>
          <a:prstGeom prst="rect">
            <a:avLst/>
          </a:prstGeom>
          <a:noFill/>
        </p:spPr>
        <p:txBody>
          <a:bodyPr wrap="square" rtlCol="0">
            <a:spAutoFit/>
          </a:bodyPr>
          <a:lstStyle/>
          <a:p>
            <a:r>
              <a:rPr kumimoji="1" lang="en-US" altLang="zh-CN" sz="2400" dirty="0"/>
              <a:t>9</a:t>
            </a:r>
            <a:endParaRPr kumimoji="1" lang="zh-CN" altLang="en-US" sz="2400" dirty="0"/>
          </a:p>
        </p:txBody>
      </p:sp>
      <p:sp>
        <p:nvSpPr>
          <p:cNvPr id="173" name="文本框 172">
            <a:extLst>
              <a:ext uri="{FF2B5EF4-FFF2-40B4-BE49-F238E27FC236}">
                <a16:creationId xmlns:a16="http://schemas.microsoft.com/office/drawing/2014/main" id="{30A737EA-1256-854E-9D1A-EAD97A13D26F}"/>
              </a:ext>
            </a:extLst>
          </p:cNvPr>
          <p:cNvSpPr txBox="1"/>
          <p:nvPr/>
        </p:nvSpPr>
        <p:spPr>
          <a:xfrm>
            <a:off x="6228694" y="5969020"/>
            <a:ext cx="548309" cy="461665"/>
          </a:xfrm>
          <a:prstGeom prst="rect">
            <a:avLst/>
          </a:prstGeom>
          <a:noFill/>
        </p:spPr>
        <p:txBody>
          <a:bodyPr wrap="square" rtlCol="0">
            <a:spAutoFit/>
          </a:bodyPr>
          <a:lstStyle/>
          <a:p>
            <a:r>
              <a:rPr kumimoji="1" lang="en-US" altLang="zh-CN" sz="2400" dirty="0"/>
              <a:t>10</a:t>
            </a:r>
            <a:endParaRPr kumimoji="1" lang="zh-CN" altLang="en-US" sz="2400" dirty="0"/>
          </a:p>
        </p:txBody>
      </p:sp>
      <p:sp>
        <p:nvSpPr>
          <p:cNvPr id="174" name="文本框 173">
            <a:extLst>
              <a:ext uri="{FF2B5EF4-FFF2-40B4-BE49-F238E27FC236}">
                <a16:creationId xmlns:a16="http://schemas.microsoft.com/office/drawing/2014/main" id="{15A31B57-67A5-C64F-9903-68858F437901}"/>
              </a:ext>
            </a:extLst>
          </p:cNvPr>
          <p:cNvSpPr txBox="1"/>
          <p:nvPr/>
        </p:nvSpPr>
        <p:spPr>
          <a:xfrm>
            <a:off x="6797493" y="5969020"/>
            <a:ext cx="502448" cy="461665"/>
          </a:xfrm>
          <a:prstGeom prst="rect">
            <a:avLst/>
          </a:prstGeom>
          <a:noFill/>
        </p:spPr>
        <p:txBody>
          <a:bodyPr wrap="square" rtlCol="0">
            <a:spAutoFit/>
          </a:bodyPr>
          <a:lstStyle/>
          <a:p>
            <a:r>
              <a:rPr kumimoji="1" lang="en-US" altLang="zh-CN" sz="2400" dirty="0"/>
              <a:t>11</a:t>
            </a:r>
            <a:endParaRPr kumimoji="1" lang="zh-CN" altLang="en-US" sz="2400" dirty="0"/>
          </a:p>
        </p:txBody>
      </p:sp>
      <p:sp>
        <p:nvSpPr>
          <p:cNvPr id="175" name="文本框 174">
            <a:extLst>
              <a:ext uri="{FF2B5EF4-FFF2-40B4-BE49-F238E27FC236}">
                <a16:creationId xmlns:a16="http://schemas.microsoft.com/office/drawing/2014/main" id="{E7421CD6-91F3-F74C-AAE5-9527FC6021BB}"/>
              </a:ext>
            </a:extLst>
          </p:cNvPr>
          <p:cNvSpPr txBox="1"/>
          <p:nvPr/>
        </p:nvSpPr>
        <p:spPr>
          <a:xfrm>
            <a:off x="7320431" y="5969020"/>
            <a:ext cx="620027" cy="461665"/>
          </a:xfrm>
          <a:prstGeom prst="rect">
            <a:avLst/>
          </a:prstGeom>
          <a:noFill/>
        </p:spPr>
        <p:txBody>
          <a:bodyPr wrap="square" rtlCol="0">
            <a:spAutoFit/>
          </a:bodyPr>
          <a:lstStyle/>
          <a:p>
            <a:r>
              <a:rPr kumimoji="1" lang="en-US" altLang="zh-CN" sz="2400" dirty="0"/>
              <a:t>12</a:t>
            </a:r>
            <a:endParaRPr kumimoji="1" lang="zh-CN" altLang="en-US" sz="2400" dirty="0"/>
          </a:p>
        </p:txBody>
      </p:sp>
      <p:sp>
        <p:nvSpPr>
          <p:cNvPr id="176" name="文本框 175">
            <a:extLst>
              <a:ext uri="{FF2B5EF4-FFF2-40B4-BE49-F238E27FC236}">
                <a16:creationId xmlns:a16="http://schemas.microsoft.com/office/drawing/2014/main" id="{B00A169F-5280-F34E-AAE0-3DB2D90F3302}"/>
              </a:ext>
            </a:extLst>
          </p:cNvPr>
          <p:cNvSpPr txBox="1"/>
          <p:nvPr/>
        </p:nvSpPr>
        <p:spPr>
          <a:xfrm>
            <a:off x="7960948" y="5969020"/>
            <a:ext cx="620028" cy="461665"/>
          </a:xfrm>
          <a:prstGeom prst="rect">
            <a:avLst/>
          </a:prstGeom>
          <a:noFill/>
        </p:spPr>
        <p:txBody>
          <a:bodyPr wrap="square" rtlCol="0">
            <a:spAutoFit/>
          </a:bodyPr>
          <a:lstStyle/>
          <a:p>
            <a:r>
              <a:rPr kumimoji="1" lang="en-US" altLang="zh-CN" sz="2400" dirty="0"/>
              <a:t>13</a:t>
            </a:r>
            <a:endParaRPr kumimoji="1" lang="zh-CN" altLang="en-US" sz="2400" dirty="0"/>
          </a:p>
        </p:txBody>
      </p:sp>
      <p:sp>
        <p:nvSpPr>
          <p:cNvPr id="177" name="文本框 176">
            <a:extLst>
              <a:ext uri="{FF2B5EF4-FFF2-40B4-BE49-F238E27FC236}">
                <a16:creationId xmlns:a16="http://schemas.microsoft.com/office/drawing/2014/main" id="{8C317C20-9F8B-6348-BD14-C2C3DF757067}"/>
              </a:ext>
            </a:extLst>
          </p:cNvPr>
          <p:cNvSpPr txBox="1"/>
          <p:nvPr/>
        </p:nvSpPr>
        <p:spPr>
          <a:xfrm>
            <a:off x="8601466" y="5969020"/>
            <a:ext cx="620027" cy="461665"/>
          </a:xfrm>
          <a:prstGeom prst="rect">
            <a:avLst/>
          </a:prstGeom>
          <a:noFill/>
        </p:spPr>
        <p:txBody>
          <a:bodyPr wrap="square" rtlCol="0">
            <a:spAutoFit/>
          </a:bodyPr>
          <a:lstStyle/>
          <a:p>
            <a:r>
              <a:rPr kumimoji="1" lang="en-US" altLang="zh-CN" sz="2400" dirty="0"/>
              <a:t>14</a:t>
            </a:r>
            <a:endParaRPr kumimoji="1" lang="zh-CN" altLang="en-US" sz="2400" dirty="0"/>
          </a:p>
        </p:txBody>
      </p:sp>
      <p:sp>
        <p:nvSpPr>
          <p:cNvPr id="178" name="文本框 177">
            <a:extLst>
              <a:ext uri="{FF2B5EF4-FFF2-40B4-BE49-F238E27FC236}">
                <a16:creationId xmlns:a16="http://schemas.microsoft.com/office/drawing/2014/main" id="{29367AD5-ED46-0A40-B2AA-9B5C04E7EC67}"/>
              </a:ext>
            </a:extLst>
          </p:cNvPr>
          <p:cNvSpPr txBox="1"/>
          <p:nvPr/>
        </p:nvSpPr>
        <p:spPr>
          <a:xfrm>
            <a:off x="9241983" y="5969020"/>
            <a:ext cx="620028" cy="461665"/>
          </a:xfrm>
          <a:prstGeom prst="rect">
            <a:avLst/>
          </a:prstGeom>
          <a:noFill/>
        </p:spPr>
        <p:txBody>
          <a:bodyPr wrap="square" rtlCol="0">
            <a:spAutoFit/>
          </a:bodyPr>
          <a:lstStyle/>
          <a:p>
            <a:r>
              <a:rPr kumimoji="1" lang="en-US" altLang="zh-CN" sz="2400" dirty="0"/>
              <a:t>15</a:t>
            </a:r>
            <a:endParaRPr kumimoji="1" lang="zh-CN" altLang="en-US" sz="2400" dirty="0"/>
          </a:p>
        </p:txBody>
      </p:sp>
      <p:sp>
        <p:nvSpPr>
          <p:cNvPr id="179" name="文本框 178">
            <a:extLst>
              <a:ext uri="{FF2B5EF4-FFF2-40B4-BE49-F238E27FC236}">
                <a16:creationId xmlns:a16="http://schemas.microsoft.com/office/drawing/2014/main" id="{FE95FA07-59C6-9045-AB0F-83096E5EC41D}"/>
              </a:ext>
            </a:extLst>
          </p:cNvPr>
          <p:cNvSpPr txBox="1"/>
          <p:nvPr/>
        </p:nvSpPr>
        <p:spPr>
          <a:xfrm>
            <a:off x="9882501" y="5969020"/>
            <a:ext cx="531602" cy="461665"/>
          </a:xfrm>
          <a:prstGeom prst="rect">
            <a:avLst/>
          </a:prstGeom>
          <a:noFill/>
        </p:spPr>
        <p:txBody>
          <a:bodyPr wrap="square" rtlCol="0">
            <a:spAutoFit/>
          </a:bodyPr>
          <a:lstStyle/>
          <a:p>
            <a:r>
              <a:rPr kumimoji="1" lang="en-US" altLang="zh-CN" sz="2400" dirty="0"/>
              <a:t>16</a:t>
            </a:r>
            <a:endParaRPr kumimoji="1" lang="zh-CN" altLang="en-US" sz="2400" dirty="0"/>
          </a:p>
        </p:txBody>
      </p:sp>
      <p:sp>
        <p:nvSpPr>
          <p:cNvPr id="180" name="文本框 179">
            <a:extLst>
              <a:ext uri="{FF2B5EF4-FFF2-40B4-BE49-F238E27FC236}">
                <a16:creationId xmlns:a16="http://schemas.microsoft.com/office/drawing/2014/main" id="{04BB58DA-BC6B-8A44-A60B-8ACE10AAAA29}"/>
              </a:ext>
            </a:extLst>
          </p:cNvPr>
          <p:cNvSpPr txBox="1"/>
          <p:nvPr/>
        </p:nvSpPr>
        <p:spPr>
          <a:xfrm>
            <a:off x="10538025" y="5969020"/>
            <a:ext cx="620027" cy="461665"/>
          </a:xfrm>
          <a:prstGeom prst="rect">
            <a:avLst/>
          </a:prstGeom>
          <a:noFill/>
        </p:spPr>
        <p:txBody>
          <a:bodyPr wrap="square" rtlCol="0">
            <a:spAutoFit/>
          </a:bodyPr>
          <a:lstStyle/>
          <a:p>
            <a:r>
              <a:rPr kumimoji="1" lang="en-US" altLang="zh-CN" sz="2400" dirty="0"/>
              <a:t>17</a:t>
            </a:r>
            <a:endParaRPr kumimoji="1" lang="zh-CN" altLang="en-US" sz="2400" dirty="0"/>
          </a:p>
        </p:txBody>
      </p:sp>
      <p:sp>
        <p:nvSpPr>
          <p:cNvPr id="181" name="文本框 180">
            <a:extLst>
              <a:ext uri="{FF2B5EF4-FFF2-40B4-BE49-F238E27FC236}">
                <a16:creationId xmlns:a16="http://schemas.microsoft.com/office/drawing/2014/main" id="{EBF2E045-5FCB-DB4E-AD09-68194C55A2B4}"/>
              </a:ext>
            </a:extLst>
          </p:cNvPr>
          <p:cNvSpPr txBox="1"/>
          <p:nvPr/>
        </p:nvSpPr>
        <p:spPr>
          <a:xfrm>
            <a:off x="11178542" y="5969020"/>
            <a:ext cx="620028" cy="461665"/>
          </a:xfrm>
          <a:prstGeom prst="rect">
            <a:avLst/>
          </a:prstGeom>
          <a:noFill/>
        </p:spPr>
        <p:txBody>
          <a:bodyPr wrap="square" rtlCol="0">
            <a:spAutoFit/>
          </a:bodyPr>
          <a:lstStyle/>
          <a:p>
            <a:r>
              <a:rPr kumimoji="1" lang="en-US" altLang="zh-CN" sz="2400" dirty="0"/>
              <a:t>18</a:t>
            </a:r>
            <a:endParaRPr kumimoji="1" lang="zh-CN" altLang="en-US" sz="2400" dirty="0"/>
          </a:p>
        </p:txBody>
      </p:sp>
      <p:sp>
        <p:nvSpPr>
          <p:cNvPr id="182" name="文本框 181">
            <a:extLst>
              <a:ext uri="{FF2B5EF4-FFF2-40B4-BE49-F238E27FC236}">
                <a16:creationId xmlns:a16="http://schemas.microsoft.com/office/drawing/2014/main" id="{8029F650-A01D-E54C-87D9-70333D46ADCD}"/>
              </a:ext>
            </a:extLst>
          </p:cNvPr>
          <p:cNvSpPr txBox="1"/>
          <p:nvPr/>
        </p:nvSpPr>
        <p:spPr>
          <a:xfrm>
            <a:off x="11717976" y="5969020"/>
            <a:ext cx="531602" cy="461665"/>
          </a:xfrm>
          <a:prstGeom prst="rect">
            <a:avLst/>
          </a:prstGeom>
          <a:noFill/>
        </p:spPr>
        <p:txBody>
          <a:bodyPr wrap="square" rtlCol="0">
            <a:spAutoFit/>
          </a:bodyPr>
          <a:lstStyle/>
          <a:p>
            <a:r>
              <a:rPr kumimoji="1" lang="en-US" altLang="zh-CN" sz="2400" dirty="0"/>
              <a:t>19</a:t>
            </a:r>
            <a:endParaRPr kumimoji="1" lang="zh-CN" altLang="en-US" sz="2400" dirty="0"/>
          </a:p>
        </p:txBody>
      </p:sp>
      <p:sp>
        <p:nvSpPr>
          <p:cNvPr id="183" name="文本框 182">
            <a:extLst>
              <a:ext uri="{FF2B5EF4-FFF2-40B4-BE49-F238E27FC236}">
                <a16:creationId xmlns:a16="http://schemas.microsoft.com/office/drawing/2014/main" id="{2E6C85B9-778A-2F48-A7F0-FA4E1CBAD395}"/>
              </a:ext>
            </a:extLst>
          </p:cNvPr>
          <p:cNvSpPr txBox="1">
            <a:spLocks/>
          </p:cNvSpPr>
          <p:nvPr/>
        </p:nvSpPr>
        <p:spPr>
          <a:xfrm>
            <a:off x="5874007" y="1564509"/>
            <a:ext cx="1821723" cy="462998"/>
          </a:xfrm>
          <a:prstGeom prst="rect">
            <a:avLst/>
          </a:prstGeom>
          <a:solidFill>
            <a:schemeClr val="accent5">
              <a:lumMod val="60000"/>
              <a:lumOff val="40000"/>
            </a:schemeClr>
          </a:solidFill>
          <a:ln w="28575">
            <a:solidFill>
              <a:schemeClr val="accent5">
                <a:lumMod val="75000"/>
              </a:schemeClr>
            </a:solidFill>
          </a:ln>
        </p:spPr>
        <p:txBody>
          <a:bodyPr wrap="square" tIns="108000" rtlCol="0">
            <a:spAutoFit/>
          </a:bodyPr>
          <a:lstStyle/>
          <a:p>
            <a:pPr algn="ctr"/>
            <a:r>
              <a:rPr kumimoji="1" lang="zh-CN" altLang="en-US" dirty="0"/>
              <a:t> </a:t>
            </a:r>
            <a:r>
              <a:rPr kumimoji="1" lang="zh-CN" altLang="en-US" sz="2000" dirty="0"/>
              <a:t>动态调度</a:t>
            </a:r>
          </a:p>
        </p:txBody>
      </p:sp>
      <p:sp>
        <p:nvSpPr>
          <p:cNvPr id="184" name="文本框 183">
            <a:extLst>
              <a:ext uri="{FF2B5EF4-FFF2-40B4-BE49-F238E27FC236}">
                <a16:creationId xmlns:a16="http://schemas.microsoft.com/office/drawing/2014/main" id="{E1EE1EE6-C90A-CE4E-8C0E-0F62E1F5FD2F}"/>
              </a:ext>
            </a:extLst>
          </p:cNvPr>
          <p:cNvSpPr txBox="1">
            <a:spLocks/>
          </p:cNvSpPr>
          <p:nvPr/>
        </p:nvSpPr>
        <p:spPr>
          <a:xfrm>
            <a:off x="8324895" y="1511342"/>
            <a:ext cx="1665266" cy="462998"/>
          </a:xfrm>
          <a:prstGeom prst="rect">
            <a:avLst/>
          </a:prstGeom>
          <a:solidFill>
            <a:srgbClr val="92D050"/>
          </a:solidFill>
          <a:ln w="28575">
            <a:solidFill>
              <a:schemeClr val="accent5">
                <a:lumMod val="75000"/>
              </a:schemeClr>
            </a:solidFill>
            <a:prstDash val="sysDash"/>
          </a:ln>
        </p:spPr>
        <p:txBody>
          <a:bodyPr wrap="square" tIns="108000" rtlCol="0">
            <a:spAutoFit/>
          </a:bodyPr>
          <a:lstStyle/>
          <a:p>
            <a:pPr algn="ctr"/>
            <a:r>
              <a:rPr kumimoji="1" lang="zh-CN" altLang="en-US" dirty="0"/>
              <a:t> </a:t>
            </a:r>
            <a:r>
              <a:rPr kumimoji="1" lang="zh-CN" altLang="en-US" sz="2000" dirty="0"/>
              <a:t>静态调度</a:t>
            </a:r>
          </a:p>
        </p:txBody>
      </p:sp>
      <p:cxnSp>
        <p:nvCxnSpPr>
          <p:cNvPr id="29" name="直线连接符 28">
            <a:extLst>
              <a:ext uri="{FF2B5EF4-FFF2-40B4-BE49-F238E27FC236}">
                <a16:creationId xmlns:a16="http://schemas.microsoft.com/office/drawing/2014/main" id="{5165734D-39AF-314A-A2A9-6E0D30E6DB1D}"/>
              </a:ext>
            </a:extLst>
          </p:cNvPr>
          <p:cNvCxnSpPr>
            <a:cxnSpLocks/>
          </p:cNvCxnSpPr>
          <p:nvPr/>
        </p:nvCxnSpPr>
        <p:spPr>
          <a:xfrm>
            <a:off x="6479617" y="2361063"/>
            <a:ext cx="0" cy="4365935"/>
          </a:xfrm>
          <a:prstGeom prst="line">
            <a:avLst/>
          </a:prstGeom>
          <a:ln w="19050">
            <a:solidFill>
              <a:srgbClr val="00B050"/>
            </a:solidFill>
            <a:prstDash val="dashDot"/>
          </a:ln>
        </p:spPr>
        <p:style>
          <a:lnRef idx="1">
            <a:schemeClr val="accent1"/>
          </a:lnRef>
          <a:fillRef idx="0">
            <a:schemeClr val="accent1"/>
          </a:fillRef>
          <a:effectRef idx="0">
            <a:schemeClr val="accent1"/>
          </a:effectRef>
          <a:fontRef idx="minor">
            <a:schemeClr val="tx1"/>
          </a:fontRef>
        </p:style>
      </p:cxnSp>
      <p:cxnSp>
        <p:nvCxnSpPr>
          <p:cNvPr id="185" name="直线连接符 184">
            <a:extLst>
              <a:ext uri="{FF2B5EF4-FFF2-40B4-BE49-F238E27FC236}">
                <a16:creationId xmlns:a16="http://schemas.microsoft.com/office/drawing/2014/main" id="{50789FAA-8F39-4C40-86DC-CAE3CD8F5D1D}"/>
              </a:ext>
            </a:extLst>
          </p:cNvPr>
          <p:cNvCxnSpPr>
            <a:cxnSpLocks/>
          </p:cNvCxnSpPr>
          <p:nvPr/>
        </p:nvCxnSpPr>
        <p:spPr>
          <a:xfrm>
            <a:off x="9537497" y="2275661"/>
            <a:ext cx="0" cy="4365935"/>
          </a:xfrm>
          <a:prstGeom prst="line">
            <a:avLst/>
          </a:prstGeom>
          <a:ln w="19050">
            <a:solidFill>
              <a:srgbClr val="00B050"/>
            </a:solidFill>
            <a:prstDash val="dashDot"/>
          </a:ln>
        </p:spPr>
        <p:style>
          <a:lnRef idx="1">
            <a:schemeClr val="accent1"/>
          </a:lnRef>
          <a:fillRef idx="0">
            <a:schemeClr val="accent1"/>
          </a:fillRef>
          <a:effectRef idx="0">
            <a:schemeClr val="accent1"/>
          </a:effectRef>
          <a:fontRef idx="minor">
            <a:schemeClr val="tx1"/>
          </a:fontRef>
        </p:style>
      </p:cxnSp>
      <p:cxnSp>
        <p:nvCxnSpPr>
          <p:cNvPr id="186" name="直线连接符 185">
            <a:extLst>
              <a:ext uri="{FF2B5EF4-FFF2-40B4-BE49-F238E27FC236}">
                <a16:creationId xmlns:a16="http://schemas.microsoft.com/office/drawing/2014/main" id="{EE3CCBD4-8EA3-964A-A9AB-1F18213DAEEA}"/>
              </a:ext>
            </a:extLst>
          </p:cNvPr>
          <p:cNvCxnSpPr>
            <a:cxnSpLocks/>
          </p:cNvCxnSpPr>
          <p:nvPr/>
        </p:nvCxnSpPr>
        <p:spPr>
          <a:xfrm>
            <a:off x="8940252" y="2363334"/>
            <a:ext cx="0" cy="4365935"/>
          </a:xfrm>
          <a:prstGeom prst="line">
            <a:avLst/>
          </a:prstGeom>
          <a:ln w="19050">
            <a:solidFill>
              <a:schemeClr val="accent5">
                <a:lumMod val="75000"/>
              </a:schemeClr>
            </a:solidFill>
            <a:prstDash val="dashDot"/>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021038136"/>
      </p:ext>
    </p:extLst>
  </p:cSld>
  <p:clrMapOvr>
    <a:masterClrMapping/>
  </p:clrMapOvr>
  <mc:AlternateContent xmlns:mc="http://schemas.openxmlformats.org/markup-compatibility/2006" xmlns:p14="http://schemas.microsoft.com/office/powerpoint/2010/main">
    <mc:Choice Requires="p14">
      <p:transition spd="slow" p14:dur="2000" advTm="430660"/>
    </mc:Choice>
    <mc:Fallback xmlns="">
      <p:transition spd="slow" advTm="4306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8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8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8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5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5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5" grpId="0" animBg="1"/>
      <p:bldP spid="106" grpId="0" animBg="1"/>
      <p:bldP spid="107" grpId="0" animBg="1"/>
      <p:bldP spid="108" grpId="0" animBg="1"/>
      <p:bldP spid="109" grpId="0" animBg="1"/>
      <p:bldP spid="110" grpId="0" animBg="1"/>
      <p:bldP spid="111"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83" grpId="0" animBg="1"/>
      <p:bldP spid="18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10795" y="1172846"/>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26705"/>
            <a:ext cx="7769656" cy="1257992"/>
            <a:chOff x="0" y="-82343"/>
            <a:chExt cx="7769656"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610791" y="242182"/>
              <a:ext cx="6158865" cy="646331"/>
            </a:xfrm>
            <a:prstGeom prst="rect">
              <a:avLst/>
            </a:prstGeom>
            <a:noFill/>
          </p:spPr>
          <p:txBody>
            <a:bodyPr wrap="square" rtlCol="0">
              <a:spAutoFit/>
              <a:scene3d>
                <a:camera prst="orthographicFront"/>
                <a:lightRig rig="threePt" dir="t"/>
              </a:scene3d>
              <a:sp3d contourW="12700"/>
            </a:bodyPr>
            <a:lstStyle/>
            <a:p>
              <a:pPr lvl="0" algn="l">
                <a:lnSpc>
                  <a:spcPct val="100000"/>
                </a:lnSpc>
              </a:pPr>
              <a:r>
                <a:rPr lang="zh-CN" altLang="en-US" sz="3600" b="1" dirty="0">
                  <a:solidFill>
                    <a:schemeClr val="accent1"/>
                  </a:solidFill>
                  <a:latin typeface="+mn-ea"/>
                  <a:sym typeface="+mn-ea"/>
                </a:rPr>
                <a:t>习题</a:t>
              </a:r>
              <a:r>
                <a:rPr lang="en-US" altLang="zh-CN" sz="3600" b="1" dirty="0">
                  <a:solidFill>
                    <a:schemeClr val="accent1"/>
                  </a:solidFill>
                  <a:latin typeface="+mn-ea"/>
                  <a:sym typeface="+mn-ea"/>
                </a:rPr>
                <a:t>3.8</a:t>
              </a:r>
              <a:r>
                <a:rPr lang="zh-CN" altLang="en-US" sz="3600" b="1" dirty="0">
                  <a:solidFill>
                    <a:schemeClr val="accent1"/>
                  </a:solidFill>
                  <a:latin typeface="+mn-ea"/>
                  <a:sym typeface="+mn-ea"/>
                </a:rPr>
                <a:t>（时空图、性能指标）</a:t>
              </a:r>
            </a:p>
          </p:txBody>
        </p:sp>
      </p:grpSp>
      <p:sp>
        <p:nvSpPr>
          <p:cNvPr id="13" name="矩形 3">
            <a:extLst>
              <a:ext uri="{FF2B5EF4-FFF2-40B4-BE49-F238E27FC236}">
                <a16:creationId xmlns:a16="http://schemas.microsoft.com/office/drawing/2014/main" id="{A39DF496-6D5D-1C45-8756-71BF13240FEC}"/>
              </a:ext>
            </a:extLst>
          </p:cNvPr>
          <p:cNvSpPr>
            <a:spLocks noChangeArrowheads="1"/>
          </p:cNvSpPr>
          <p:nvPr/>
        </p:nvSpPr>
        <p:spPr bwMode="auto">
          <a:xfrm>
            <a:off x="506891" y="1609347"/>
            <a:ext cx="11199808" cy="49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None/>
            </a:pPr>
            <a:r>
              <a:rPr lang="zh-CN" altLang="en-US" sz="2000" dirty="0">
                <a:latin typeface="+mn-ea"/>
                <a:ea typeface="+mn-ea"/>
              </a:rPr>
              <a:t>解：</a:t>
            </a:r>
            <a:r>
              <a:rPr lang="zh-CN" altLang="en-US" sz="2000" dirty="0">
                <a:latin typeface="+mn-ea"/>
                <a:ea typeface="+mn-ea"/>
                <a:sym typeface="Wingdings" pitchFamily="2" charset="2"/>
              </a:rPr>
              <a:t>（</a:t>
            </a:r>
            <a:r>
              <a:rPr lang="en-US" altLang="zh-CN" sz="2000" dirty="0">
                <a:latin typeface="+mn-ea"/>
                <a:ea typeface="+mn-ea"/>
                <a:sym typeface="Wingdings" pitchFamily="2" charset="2"/>
              </a:rPr>
              <a:t>3</a:t>
            </a:r>
            <a:r>
              <a:rPr lang="zh-CN" altLang="en-US" sz="2000" dirty="0">
                <a:latin typeface="+mn-ea"/>
                <a:ea typeface="+mn-ea"/>
                <a:sym typeface="Wingdings" pitchFamily="2" charset="2"/>
              </a:rPr>
              <a:t>）</a:t>
            </a:r>
            <a:r>
              <a:rPr lang="zh-CN" altLang="en-US" sz="2000" dirty="0">
                <a:latin typeface="+mn-ea"/>
                <a:ea typeface="+mn-ea"/>
              </a:rPr>
              <a:t>计算性能指标</a:t>
            </a:r>
            <a:endParaRPr lang="zh-CN" altLang="en-US" sz="2400" dirty="0">
              <a:latin typeface="+mn-ea"/>
              <a:ea typeface="+mn-ea"/>
            </a:endParaRPr>
          </a:p>
        </p:txBody>
      </p:sp>
      <p:sp>
        <p:nvSpPr>
          <p:cNvPr id="79" name="矩形 2">
            <a:extLst>
              <a:ext uri="{FF2B5EF4-FFF2-40B4-BE49-F238E27FC236}">
                <a16:creationId xmlns:a16="http://schemas.microsoft.com/office/drawing/2014/main" id="{11E24CA9-8B29-D643-B38B-63EC176DDC0E}"/>
              </a:ext>
            </a:extLst>
          </p:cNvPr>
          <p:cNvSpPr>
            <a:spLocks noChangeArrowheads="1"/>
          </p:cNvSpPr>
          <p:nvPr/>
        </p:nvSpPr>
        <p:spPr bwMode="auto">
          <a:xfrm>
            <a:off x="1188990" y="2108907"/>
            <a:ext cx="7777162" cy="50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zh-CN" altLang="en-US" sz="2000" dirty="0">
                <a:latin typeface="+mn-ea"/>
                <a:ea typeface="+mn-ea"/>
              </a:rPr>
              <a:t>由图可见，</a:t>
            </a:r>
            <a:r>
              <a:rPr lang="en-US" altLang="zh-CN" sz="2000" dirty="0">
                <a:latin typeface="+mn-ea"/>
                <a:ea typeface="+mn-ea"/>
              </a:rPr>
              <a:t>7</a:t>
            </a:r>
            <a:r>
              <a:rPr lang="zh-CN" altLang="en-US" sz="2000" dirty="0">
                <a:latin typeface="+mn-ea"/>
                <a:ea typeface="+mn-ea"/>
              </a:rPr>
              <a:t>个任务， 花费了</a:t>
            </a:r>
            <a:r>
              <a:rPr lang="en-US" altLang="zh-CN" sz="2000" dirty="0">
                <a:latin typeface="+mn-ea"/>
                <a:ea typeface="+mn-ea"/>
              </a:rPr>
              <a:t>18</a:t>
            </a:r>
            <a:r>
              <a:rPr lang="zh-CN" altLang="en-US" sz="2000" dirty="0">
                <a:latin typeface="+mn-ea"/>
                <a:ea typeface="+mn-ea"/>
              </a:rPr>
              <a:t>个△</a:t>
            </a:r>
            <a:r>
              <a:rPr lang="en-US" altLang="zh-CN" sz="2000" i="1" dirty="0">
                <a:latin typeface="+mn-ea"/>
                <a:ea typeface="+mn-ea"/>
              </a:rPr>
              <a:t>t </a:t>
            </a:r>
            <a:r>
              <a:rPr lang="zh-CN" altLang="en-US" sz="2000" dirty="0">
                <a:latin typeface="+mn-ea"/>
                <a:ea typeface="+mn-ea"/>
              </a:rPr>
              <a:t>时间，所以吞吐率为：</a:t>
            </a:r>
          </a:p>
        </p:txBody>
      </p:sp>
      <p:pic>
        <p:nvPicPr>
          <p:cNvPr id="80" name="图片 5">
            <a:extLst>
              <a:ext uri="{FF2B5EF4-FFF2-40B4-BE49-F238E27FC236}">
                <a16:creationId xmlns:a16="http://schemas.microsoft.com/office/drawing/2014/main" id="{563E28C5-2E01-C844-AABF-14DE2D946C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04346" y="2700553"/>
            <a:ext cx="169545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矩形 6">
            <a:extLst>
              <a:ext uri="{FF2B5EF4-FFF2-40B4-BE49-F238E27FC236}">
                <a16:creationId xmlns:a16="http://schemas.microsoft.com/office/drawing/2014/main" id="{B08A5804-2063-C84D-B76C-74EE70F41227}"/>
              </a:ext>
            </a:extLst>
          </p:cNvPr>
          <p:cNvSpPr>
            <a:spLocks noChangeArrowheads="1"/>
          </p:cNvSpPr>
          <p:nvPr/>
        </p:nvSpPr>
        <p:spPr bwMode="auto">
          <a:xfrm>
            <a:off x="1203278" y="3594807"/>
            <a:ext cx="7777163"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zh-CN" altLang="en-US" sz="2000" dirty="0">
                <a:latin typeface="+mn-ea"/>
                <a:ea typeface="+mn-ea"/>
              </a:rPr>
              <a:t>如果不用流水线，由于一次求积需</a:t>
            </a:r>
            <a:r>
              <a:rPr lang="en-US" altLang="zh-CN" sz="2000" dirty="0">
                <a:latin typeface="+mn-ea"/>
                <a:ea typeface="+mn-ea"/>
              </a:rPr>
              <a:t>4</a:t>
            </a:r>
            <a:r>
              <a:rPr lang="zh-CN" altLang="en-US" sz="2000" dirty="0">
                <a:latin typeface="+mn-ea"/>
                <a:ea typeface="+mn-ea"/>
              </a:rPr>
              <a:t>△</a:t>
            </a:r>
            <a:r>
              <a:rPr lang="en-US" altLang="zh-CN" sz="2000" i="1" dirty="0">
                <a:latin typeface="+mn-ea"/>
                <a:ea typeface="+mn-ea"/>
              </a:rPr>
              <a:t>t</a:t>
            </a:r>
            <a:r>
              <a:rPr lang="zh-CN" altLang="en-US" sz="2000" dirty="0">
                <a:latin typeface="+mn-ea"/>
                <a:ea typeface="+mn-ea"/>
              </a:rPr>
              <a:t>，一次求和需</a:t>
            </a:r>
            <a:r>
              <a:rPr lang="en-US" altLang="zh-CN" sz="2000" dirty="0">
                <a:latin typeface="+mn-ea"/>
                <a:ea typeface="+mn-ea"/>
              </a:rPr>
              <a:t>4</a:t>
            </a:r>
            <a:r>
              <a:rPr lang="zh-CN" altLang="en-US" sz="2000" dirty="0">
                <a:latin typeface="+mn-ea"/>
                <a:ea typeface="+mn-ea"/>
              </a:rPr>
              <a:t>△</a:t>
            </a:r>
            <a:r>
              <a:rPr lang="en-US" altLang="zh-CN" sz="2000" i="1" dirty="0">
                <a:latin typeface="+mn-ea"/>
                <a:ea typeface="+mn-ea"/>
              </a:rPr>
              <a:t>t</a:t>
            </a:r>
            <a:r>
              <a:rPr lang="zh-CN" altLang="en-US" sz="2000" dirty="0">
                <a:latin typeface="+mn-ea"/>
                <a:ea typeface="+mn-ea"/>
              </a:rPr>
              <a:t>，则执行上述</a:t>
            </a:r>
            <a:r>
              <a:rPr lang="en-US" altLang="zh-CN" sz="2000" dirty="0">
                <a:latin typeface="+mn-ea"/>
                <a:ea typeface="+mn-ea"/>
              </a:rPr>
              <a:t>7</a:t>
            </a:r>
            <a:r>
              <a:rPr lang="zh-CN" altLang="en-US" sz="2000" dirty="0">
                <a:latin typeface="+mn-ea"/>
                <a:ea typeface="+mn-ea"/>
              </a:rPr>
              <a:t>个任务共需（</a:t>
            </a:r>
            <a:r>
              <a:rPr lang="en-US" altLang="zh-CN" sz="2000" dirty="0">
                <a:latin typeface="+mn-ea"/>
                <a:ea typeface="+mn-ea"/>
              </a:rPr>
              <a:t>4×4+3×4</a:t>
            </a:r>
            <a:r>
              <a:rPr lang="zh-CN" altLang="en-US" sz="2000" dirty="0">
                <a:latin typeface="+mn-ea"/>
                <a:ea typeface="+mn-ea"/>
              </a:rPr>
              <a:t>）△</a:t>
            </a:r>
            <a:r>
              <a:rPr lang="en-US" altLang="zh-CN" sz="2000" i="1" dirty="0">
                <a:latin typeface="+mn-ea"/>
                <a:ea typeface="+mn-ea"/>
              </a:rPr>
              <a:t>t </a:t>
            </a:r>
            <a:r>
              <a:rPr lang="en-US" altLang="zh-CN" sz="2000" dirty="0">
                <a:latin typeface="+mn-ea"/>
                <a:ea typeface="+mn-ea"/>
              </a:rPr>
              <a:t>=28</a:t>
            </a:r>
            <a:r>
              <a:rPr lang="zh-CN" altLang="en-US" sz="2000" dirty="0">
                <a:latin typeface="+mn-ea"/>
                <a:ea typeface="+mn-ea"/>
              </a:rPr>
              <a:t>△</a:t>
            </a:r>
            <a:r>
              <a:rPr lang="en-US" altLang="zh-CN" sz="2000" i="1" dirty="0">
                <a:latin typeface="+mn-ea"/>
                <a:ea typeface="+mn-ea"/>
              </a:rPr>
              <a:t>t</a:t>
            </a:r>
            <a:r>
              <a:rPr lang="zh-CN" altLang="en-US" sz="2000" dirty="0">
                <a:latin typeface="+mn-ea"/>
                <a:ea typeface="+mn-ea"/>
              </a:rPr>
              <a:t>。所以加速比为：</a:t>
            </a:r>
          </a:p>
        </p:txBody>
      </p:sp>
      <p:pic>
        <p:nvPicPr>
          <p:cNvPr id="82" name="图片 7">
            <a:extLst>
              <a:ext uri="{FF2B5EF4-FFF2-40B4-BE49-F238E27FC236}">
                <a16:creationId xmlns:a16="http://schemas.microsoft.com/office/drawing/2014/main" id="{12606A29-8D19-8644-8AC8-1A6D53AAD2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0052" y="4556340"/>
            <a:ext cx="2309812"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矩形 8">
            <a:extLst>
              <a:ext uri="{FF2B5EF4-FFF2-40B4-BE49-F238E27FC236}">
                <a16:creationId xmlns:a16="http://schemas.microsoft.com/office/drawing/2014/main" id="{EAE031C3-1503-D343-B139-428E974469E0}"/>
              </a:ext>
            </a:extLst>
          </p:cNvPr>
          <p:cNvSpPr>
            <a:spLocks noChangeArrowheads="1"/>
          </p:cNvSpPr>
          <p:nvPr/>
        </p:nvSpPr>
        <p:spPr bwMode="auto">
          <a:xfrm>
            <a:off x="1188990" y="5416765"/>
            <a:ext cx="8353425" cy="50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zh-CN" altLang="en-US" sz="2000" dirty="0">
                <a:latin typeface="+mn-ea"/>
                <a:ea typeface="+mn-ea"/>
              </a:rPr>
              <a:t>该流水线的效率可由阴影区的面积和</a:t>
            </a:r>
            <a:r>
              <a:rPr lang="en-US" altLang="zh-CN" sz="2000" dirty="0">
                <a:latin typeface="+mn-ea"/>
                <a:ea typeface="+mn-ea"/>
              </a:rPr>
              <a:t>5 </a:t>
            </a:r>
            <a:r>
              <a:rPr lang="zh-CN" altLang="en-US" sz="2000" dirty="0">
                <a:latin typeface="+mn-ea"/>
                <a:ea typeface="+mn-ea"/>
              </a:rPr>
              <a:t>个段总时空区的面积的比值求得：</a:t>
            </a:r>
          </a:p>
        </p:txBody>
      </p:sp>
      <p:pic>
        <p:nvPicPr>
          <p:cNvPr id="84" name="图片 9">
            <a:extLst>
              <a:ext uri="{FF2B5EF4-FFF2-40B4-BE49-F238E27FC236}">
                <a16:creationId xmlns:a16="http://schemas.microsoft.com/office/drawing/2014/main" id="{A1E513F7-A031-8442-B3B4-418DF9E246C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32898" y="5975350"/>
            <a:ext cx="29146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1B60E338-EC62-3548-863C-06E0AC1C0FEE}"/>
              </a:ext>
            </a:extLst>
          </p:cNvPr>
          <p:cNvSpPr txBox="1"/>
          <p:nvPr/>
        </p:nvSpPr>
        <p:spPr>
          <a:xfrm>
            <a:off x="9439217" y="2147216"/>
            <a:ext cx="2413024" cy="3269549"/>
          </a:xfrm>
          <a:prstGeom prst="rect">
            <a:avLst/>
          </a:prstGeom>
          <a:solidFill>
            <a:schemeClr val="accent5">
              <a:lumMod val="40000"/>
              <a:lumOff val="60000"/>
            </a:schemeClr>
          </a:solidFill>
        </p:spPr>
        <p:txBody>
          <a:bodyPr wrap="square" rtlCol="0">
            <a:spAutoFit/>
          </a:bodyPr>
          <a:lstStyle/>
          <a:p>
            <a:pPr>
              <a:lnSpc>
                <a:spcPct val="150000"/>
              </a:lnSpc>
            </a:pPr>
            <a:r>
              <a:rPr kumimoji="1" lang="zh-CN" altLang="en-US" sz="2000" i="1" dirty="0">
                <a:latin typeface="+mn-ea"/>
              </a:rPr>
              <a:t>如果是静态流水线调度， 执行任务花费的时间是</a:t>
            </a:r>
            <a:r>
              <a:rPr kumimoji="1" lang="en-US" altLang="zh-CN" sz="2000" i="1" dirty="0">
                <a:latin typeface="+mn-ea"/>
              </a:rPr>
              <a:t>19</a:t>
            </a:r>
            <a:r>
              <a:rPr lang="zh-CN" altLang="en-US" sz="2000" i="1" dirty="0">
                <a:latin typeface="+mn-ea"/>
              </a:rPr>
              <a:t>个△</a:t>
            </a:r>
            <a:r>
              <a:rPr lang="en-US" altLang="zh-CN" sz="2000" i="1" dirty="0">
                <a:latin typeface="+mn-ea"/>
              </a:rPr>
              <a:t>t </a:t>
            </a:r>
            <a:r>
              <a:rPr lang="zh-CN" altLang="en-US" sz="2000" i="1" dirty="0">
                <a:latin typeface="+mn-ea"/>
              </a:rPr>
              <a:t>。</a:t>
            </a:r>
            <a:endParaRPr lang="en-US" altLang="zh-CN" sz="2000" i="1" dirty="0">
              <a:latin typeface="+mn-ea"/>
            </a:endParaRPr>
          </a:p>
          <a:p>
            <a:pPr>
              <a:lnSpc>
                <a:spcPct val="150000"/>
              </a:lnSpc>
            </a:pPr>
            <a:endParaRPr kumimoji="1" lang="en-US" altLang="zh-CN" sz="2000" i="1" dirty="0">
              <a:latin typeface="+mn-ea"/>
            </a:endParaRPr>
          </a:p>
          <a:p>
            <a:pPr>
              <a:lnSpc>
                <a:spcPct val="150000"/>
              </a:lnSpc>
            </a:pPr>
            <a:r>
              <a:rPr kumimoji="1" lang="zh-CN" altLang="en-US" sz="2000" i="1" dirty="0">
                <a:latin typeface="+mn-ea"/>
              </a:rPr>
              <a:t>思考：为什么现在的机器很少用动态流水线调度策略？</a:t>
            </a:r>
          </a:p>
        </p:txBody>
      </p:sp>
    </p:spTree>
    <p:extLst>
      <p:ext uri="{BB962C8B-B14F-4D97-AF65-F5344CB8AC3E}">
        <p14:creationId xmlns:p14="http://schemas.microsoft.com/office/powerpoint/2010/main" val="817425342"/>
      </p:ext>
    </p:extLst>
  </p:cSld>
  <p:clrMapOvr>
    <a:masterClrMapping/>
  </p:clrMapOvr>
  <mc:AlternateContent xmlns:mc="http://schemas.openxmlformats.org/markup-compatibility/2006" xmlns:p14="http://schemas.microsoft.com/office/powerpoint/2010/main">
    <mc:Choice Requires="p14">
      <p:transition spd="slow" p14:dur="2000" advTm="225627"/>
    </mc:Choice>
    <mc:Fallback xmlns="">
      <p:transition spd="slow" advTm="22562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10795" y="1172846"/>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26705"/>
            <a:ext cx="9542416" cy="1257992"/>
            <a:chOff x="0" y="-82343"/>
            <a:chExt cx="7769656"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610791" y="242182"/>
              <a:ext cx="6158865" cy="646331"/>
            </a:xfrm>
            <a:prstGeom prst="rect">
              <a:avLst/>
            </a:prstGeom>
            <a:noFill/>
          </p:spPr>
          <p:txBody>
            <a:bodyPr wrap="square" rtlCol="0">
              <a:spAutoFit/>
              <a:scene3d>
                <a:camera prst="orthographicFront"/>
                <a:lightRig rig="threePt" dir="t"/>
              </a:scene3d>
              <a:sp3d contourW="12700"/>
            </a:bodyPr>
            <a:lstStyle/>
            <a:p>
              <a:pPr lvl="0"/>
              <a:r>
                <a:rPr lang="zh-CN" altLang="en-US" sz="3600" b="1" dirty="0">
                  <a:solidFill>
                    <a:schemeClr val="accent1"/>
                  </a:solidFill>
                  <a:latin typeface="+mn-ea"/>
                  <a:sym typeface="+mn-ea"/>
                </a:rPr>
                <a:t>习题</a:t>
              </a:r>
              <a:r>
                <a:rPr lang="en-US" altLang="zh-CN" sz="3600" b="1" dirty="0">
                  <a:solidFill>
                    <a:schemeClr val="accent1"/>
                  </a:solidFill>
                  <a:latin typeface="+mn-ea"/>
                  <a:sym typeface="+mn-ea"/>
                </a:rPr>
                <a:t>3.10</a:t>
              </a:r>
              <a:r>
                <a:rPr lang="zh-CN" altLang="en-US" sz="3600" b="1" dirty="0">
                  <a:solidFill>
                    <a:schemeClr val="accent1"/>
                  </a:solidFill>
                  <a:latin typeface="+mn-ea"/>
                  <a:sym typeface="+mn-ea"/>
                </a:rPr>
                <a:t>（</a:t>
              </a:r>
              <a:r>
                <a:rPr lang="zh-CN" altLang="zh-CN" sz="3600" b="1" dirty="0">
                  <a:solidFill>
                    <a:schemeClr val="accent1"/>
                  </a:solidFill>
                  <a:latin typeface="+mn-ea"/>
                </a:rPr>
                <a:t>单功能非线性流水线调度</a:t>
              </a:r>
              <a:r>
                <a:rPr lang="zh-CN" altLang="en-US" sz="3600" b="1" dirty="0">
                  <a:solidFill>
                    <a:schemeClr val="accent1"/>
                  </a:solidFill>
                  <a:latin typeface="+mn-ea"/>
                  <a:sym typeface="+mn-ea"/>
                </a:rPr>
                <a:t>）</a:t>
              </a:r>
            </a:p>
          </p:txBody>
        </p:sp>
      </p:grpSp>
      <p:sp>
        <p:nvSpPr>
          <p:cNvPr id="19" name="内容占位符 2">
            <a:extLst>
              <a:ext uri="{FF2B5EF4-FFF2-40B4-BE49-F238E27FC236}">
                <a16:creationId xmlns:a16="http://schemas.microsoft.com/office/drawing/2014/main" id="{E53CE392-EC2E-5F48-BCB6-6EF07865C37F}"/>
              </a:ext>
            </a:extLst>
          </p:cNvPr>
          <p:cNvSpPr txBox="1">
            <a:spLocks/>
          </p:cNvSpPr>
          <p:nvPr/>
        </p:nvSpPr>
        <p:spPr>
          <a:xfrm>
            <a:off x="492241" y="1610917"/>
            <a:ext cx="9818198" cy="43180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a:latin typeface="+mn-ea"/>
              </a:rPr>
              <a:t>3.10</a:t>
            </a:r>
            <a:r>
              <a:rPr lang="zh-CN" altLang="en-US" sz="2400" dirty="0">
                <a:latin typeface="+mn-ea"/>
              </a:rPr>
              <a:t>    有一个</a:t>
            </a:r>
            <a:r>
              <a:rPr lang="en-US" altLang="zh-CN" sz="2400" dirty="0">
                <a:latin typeface="+mn-ea"/>
              </a:rPr>
              <a:t>5</a:t>
            </a:r>
            <a:r>
              <a:rPr lang="zh-CN" altLang="en-US" sz="2400" dirty="0">
                <a:latin typeface="+mn-ea"/>
              </a:rPr>
              <a:t>段流水线，各段执行时间均为</a:t>
            </a:r>
            <a:r>
              <a:rPr lang="en-US" altLang="zh-CN" sz="2400" dirty="0">
                <a:latin typeface="+mn-ea"/>
              </a:rPr>
              <a:t>∆</a:t>
            </a:r>
            <a:r>
              <a:rPr lang="en-US" altLang="zh-CN" sz="2400" i="1" dirty="0">
                <a:latin typeface="+mn-ea"/>
              </a:rPr>
              <a:t>t</a:t>
            </a:r>
            <a:r>
              <a:rPr lang="zh-CN" altLang="en-US" sz="2400" dirty="0">
                <a:latin typeface="+mn-ea"/>
              </a:rPr>
              <a:t>，其预约表如下：</a:t>
            </a:r>
          </a:p>
        </p:txBody>
      </p:sp>
      <p:sp>
        <p:nvSpPr>
          <p:cNvPr id="22" name="内容占位符 2">
            <a:extLst>
              <a:ext uri="{FF2B5EF4-FFF2-40B4-BE49-F238E27FC236}">
                <a16:creationId xmlns:a16="http://schemas.microsoft.com/office/drawing/2014/main" id="{7BAAA352-8F7E-FF48-95C7-90438ADF8BAB}"/>
              </a:ext>
            </a:extLst>
          </p:cNvPr>
          <p:cNvSpPr txBox="1">
            <a:spLocks/>
          </p:cNvSpPr>
          <p:nvPr/>
        </p:nvSpPr>
        <p:spPr bwMode="auto">
          <a:xfrm>
            <a:off x="659842" y="4584994"/>
            <a:ext cx="11049937"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457200" indent="-457200">
              <a:lnSpc>
                <a:spcPct val="130000"/>
              </a:lnSpc>
              <a:buClr>
                <a:schemeClr val="hlink"/>
              </a:buClr>
              <a:buSzTx/>
              <a:buFont typeface="+mj-lt"/>
              <a:buAutoNum type="arabicPeriod"/>
            </a:pPr>
            <a:r>
              <a:rPr lang="zh-CN" altLang="en-US" sz="2400" dirty="0">
                <a:latin typeface="+mn-ea"/>
                <a:ea typeface="+mn-ea"/>
              </a:rPr>
              <a:t>画出流水线任务调度的状态转移图。</a:t>
            </a:r>
            <a:endParaRPr lang="en-US" altLang="zh-CN" sz="2400" dirty="0">
              <a:latin typeface="+mn-ea"/>
              <a:ea typeface="+mn-ea"/>
            </a:endParaRPr>
          </a:p>
          <a:p>
            <a:pPr marL="457200" indent="-457200">
              <a:lnSpc>
                <a:spcPct val="130000"/>
              </a:lnSpc>
              <a:buClr>
                <a:schemeClr val="hlink"/>
              </a:buClr>
              <a:buSzTx/>
              <a:buFont typeface="+mj-lt"/>
              <a:buAutoNum type="arabicPeriod"/>
            </a:pPr>
            <a:r>
              <a:rPr lang="zh-CN" altLang="en-US" sz="2400" dirty="0">
                <a:latin typeface="+mn-ea"/>
                <a:ea typeface="+mn-ea"/>
              </a:rPr>
              <a:t>分别求出允许不等时间间隔调度和等时间间隔调度的两种最优调度策略，以及这两种调度策略的流水线最大吞吐率。</a:t>
            </a:r>
            <a:endParaRPr lang="en-US" altLang="zh-CN" sz="2400" dirty="0">
              <a:latin typeface="+mn-ea"/>
              <a:ea typeface="+mn-ea"/>
            </a:endParaRPr>
          </a:p>
          <a:p>
            <a:pPr marL="457200" indent="-457200">
              <a:lnSpc>
                <a:spcPct val="130000"/>
              </a:lnSpc>
              <a:buClr>
                <a:schemeClr val="hlink"/>
              </a:buClr>
              <a:buSzTx/>
              <a:buFont typeface="+mj-lt"/>
              <a:buAutoNum type="arabicPeriod"/>
            </a:pPr>
            <a:r>
              <a:rPr lang="zh-CN" altLang="en-US" sz="2400" dirty="0">
                <a:latin typeface="+mn-ea"/>
                <a:ea typeface="+mn-ea"/>
              </a:rPr>
              <a:t>若连续输入</a:t>
            </a:r>
            <a:r>
              <a:rPr lang="en-US" altLang="zh-CN" sz="2400" dirty="0">
                <a:latin typeface="+mn-ea"/>
                <a:ea typeface="+mn-ea"/>
              </a:rPr>
              <a:t>10</a:t>
            </a:r>
            <a:r>
              <a:rPr lang="zh-CN" altLang="en-US" sz="2400" dirty="0">
                <a:latin typeface="+mn-ea"/>
                <a:ea typeface="+mn-ea"/>
              </a:rPr>
              <a:t>个任务，求这两种调度策略的流水线实际吞吐率和加速比。</a:t>
            </a:r>
          </a:p>
        </p:txBody>
      </p:sp>
      <p:pic>
        <p:nvPicPr>
          <p:cNvPr id="24" name="图片 1">
            <a:extLst>
              <a:ext uri="{FF2B5EF4-FFF2-40B4-BE49-F238E27FC236}">
                <a16:creationId xmlns:a16="http://schemas.microsoft.com/office/drawing/2014/main" id="{26E7B7CD-CEE0-444E-8CCE-0CE7A3D584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5103" y="2294638"/>
            <a:ext cx="5832475"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1845697"/>
      </p:ext>
    </p:extLst>
  </p:cSld>
  <p:clrMapOvr>
    <a:masterClrMapping/>
  </p:clrMapOvr>
  <mc:AlternateContent xmlns:mc="http://schemas.openxmlformats.org/markup-compatibility/2006" xmlns:p14="http://schemas.microsoft.com/office/powerpoint/2010/main">
    <mc:Choice Requires="p14">
      <p:transition spd="slow" p14:dur="2000" advTm="125233"/>
    </mc:Choice>
    <mc:Fallback xmlns="">
      <p:transition spd="slow" advTm="12523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10795" y="1172846"/>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26705"/>
            <a:ext cx="9542416" cy="1257992"/>
            <a:chOff x="0" y="-82343"/>
            <a:chExt cx="7769656"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610791" y="242182"/>
              <a:ext cx="6158865" cy="646331"/>
            </a:xfrm>
            <a:prstGeom prst="rect">
              <a:avLst/>
            </a:prstGeom>
            <a:noFill/>
          </p:spPr>
          <p:txBody>
            <a:bodyPr wrap="square" rtlCol="0">
              <a:spAutoFit/>
              <a:scene3d>
                <a:camera prst="orthographicFront"/>
                <a:lightRig rig="threePt" dir="t"/>
              </a:scene3d>
              <a:sp3d contourW="12700"/>
            </a:bodyPr>
            <a:lstStyle/>
            <a:p>
              <a:pPr lvl="0"/>
              <a:r>
                <a:rPr lang="zh-CN" altLang="en-US" sz="3600" b="1" dirty="0">
                  <a:solidFill>
                    <a:schemeClr val="accent1"/>
                  </a:solidFill>
                  <a:latin typeface="+mn-ea"/>
                  <a:sym typeface="+mn-ea"/>
                </a:rPr>
                <a:t>习题</a:t>
              </a:r>
              <a:r>
                <a:rPr lang="en-US" altLang="zh-CN" sz="3600" b="1" dirty="0">
                  <a:solidFill>
                    <a:schemeClr val="accent1"/>
                  </a:solidFill>
                  <a:latin typeface="+mn-ea"/>
                  <a:sym typeface="+mn-ea"/>
                </a:rPr>
                <a:t>3.10</a:t>
              </a:r>
              <a:r>
                <a:rPr lang="zh-CN" altLang="en-US" sz="3600" b="1" dirty="0">
                  <a:solidFill>
                    <a:schemeClr val="accent1"/>
                  </a:solidFill>
                  <a:latin typeface="+mn-ea"/>
                  <a:sym typeface="+mn-ea"/>
                </a:rPr>
                <a:t>（</a:t>
              </a:r>
              <a:r>
                <a:rPr lang="zh-CN" altLang="zh-CN" sz="3600" b="1" dirty="0">
                  <a:solidFill>
                    <a:schemeClr val="accent1"/>
                  </a:solidFill>
                  <a:latin typeface="+mn-ea"/>
                </a:rPr>
                <a:t>单功能非线性流水线调度</a:t>
              </a:r>
              <a:r>
                <a:rPr lang="zh-CN" altLang="en-US" sz="3600" b="1" dirty="0">
                  <a:solidFill>
                    <a:schemeClr val="accent1"/>
                  </a:solidFill>
                  <a:latin typeface="+mn-ea"/>
                  <a:sym typeface="+mn-ea"/>
                </a:rPr>
                <a:t>）</a:t>
              </a:r>
            </a:p>
          </p:txBody>
        </p:sp>
      </p:grpSp>
      <p:sp>
        <p:nvSpPr>
          <p:cNvPr id="14" name="矩形 7">
            <a:extLst>
              <a:ext uri="{FF2B5EF4-FFF2-40B4-BE49-F238E27FC236}">
                <a16:creationId xmlns:a16="http://schemas.microsoft.com/office/drawing/2014/main" id="{6492A028-6C01-5C46-842E-AC6FEED265BB}"/>
              </a:ext>
            </a:extLst>
          </p:cNvPr>
          <p:cNvSpPr>
            <a:spLocks noChangeArrowheads="1"/>
          </p:cNvSpPr>
          <p:nvPr/>
        </p:nvSpPr>
        <p:spPr bwMode="auto">
          <a:xfrm>
            <a:off x="368454" y="1340476"/>
            <a:ext cx="6888163" cy="373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zh-CN" altLang="en-US" sz="2000" dirty="0">
                <a:latin typeface="+mn-ea"/>
                <a:ea typeface="+mn-ea"/>
              </a:rPr>
              <a:t>解：</a:t>
            </a:r>
            <a:endParaRPr lang="en-US" altLang="zh-CN" sz="2000" dirty="0">
              <a:latin typeface="+mn-ea"/>
              <a:ea typeface="+mn-ea"/>
            </a:endParaRPr>
          </a:p>
          <a:p>
            <a:pPr marL="457200" indent="-457200">
              <a:lnSpc>
                <a:spcPct val="150000"/>
              </a:lnSpc>
              <a:spcBef>
                <a:spcPct val="0"/>
              </a:spcBef>
              <a:buClrTx/>
              <a:buSzTx/>
              <a:buFontTx/>
              <a:buAutoNum type="arabicParenBoth"/>
            </a:pPr>
            <a:r>
              <a:rPr lang="zh-CN" altLang="en-US" sz="2000" dirty="0">
                <a:latin typeface="+mn-ea"/>
                <a:ea typeface="+mn-ea"/>
              </a:rPr>
              <a:t>由预约表可得</a:t>
            </a:r>
            <a:endParaRPr lang="en-US" altLang="zh-CN" sz="2000" dirty="0">
              <a:latin typeface="+mn-ea"/>
              <a:ea typeface="+mn-ea"/>
            </a:endParaRPr>
          </a:p>
          <a:p>
            <a:pPr>
              <a:lnSpc>
                <a:spcPct val="150000"/>
              </a:lnSpc>
              <a:spcBef>
                <a:spcPct val="0"/>
              </a:spcBef>
              <a:buClrTx/>
              <a:buSzTx/>
              <a:buNone/>
            </a:pPr>
            <a:r>
              <a:rPr lang="zh-CN" altLang="en-US" sz="2000" dirty="0">
                <a:latin typeface="+mn-ea"/>
                <a:ea typeface="+mn-ea"/>
              </a:rPr>
              <a:t>      功能段</a:t>
            </a:r>
            <a:r>
              <a:rPr lang="en-US" altLang="zh-CN" sz="2000" dirty="0">
                <a:latin typeface="+mn-ea"/>
                <a:ea typeface="+mn-ea"/>
              </a:rPr>
              <a:t>S1</a:t>
            </a:r>
            <a:r>
              <a:rPr lang="zh-CN" altLang="en-US" sz="2000" dirty="0">
                <a:latin typeface="+mn-ea"/>
                <a:ea typeface="+mn-ea"/>
              </a:rPr>
              <a:t>， 禁止启动距离</a:t>
            </a:r>
            <a:r>
              <a:rPr lang="en-US" altLang="zh-CN" sz="2000" dirty="0">
                <a:latin typeface="+mn-ea"/>
                <a:ea typeface="+mn-ea"/>
              </a:rPr>
              <a:t>7-1=6</a:t>
            </a:r>
            <a:r>
              <a:rPr lang="zh-CN" altLang="en-US" sz="2000" dirty="0">
                <a:latin typeface="+mn-ea"/>
                <a:ea typeface="+mn-ea"/>
              </a:rPr>
              <a:t>；</a:t>
            </a:r>
            <a:endParaRPr lang="en-US" altLang="zh-CN" sz="2000" dirty="0">
              <a:latin typeface="+mn-ea"/>
              <a:ea typeface="+mn-ea"/>
            </a:endParaRPr>
          </a:p>
          <a:p>
            <a:pPr>
              <a:lnSpc>
                <a:spcPct val="150000"/>
              </a:lnSpc>
              <a:spcBef>
                <a:spcPct val="0"/>
              </a:spcBef>
              <a:buClrTx/>
              <a:buSzTx/>
              <a:buNone/>
            </a:pPr>
            <a:r>
              <a:rPr lang="zh-CN" altLang="en-US" sz="2000" dirty="0">
                <a:latin typeface="+mn-ea"/>
                <a:ea typeface="+mn-ea"/>
              </a:rPr>
              <a:t>      功能段</a:t>
            </a:r>
            <a:r>
              <a:rPr lang="en-US" altLang="zh-CN" sz="2000" dirty="0">
                <a:latin typeface="+mn-ea"/>
                <a:ea typeface="+mn-ea"/>
              </a:rPr>
              <a:t>S2</a:t>
            </a:r>
            <a:r>
              <a:rPr lang="zh-CN" altLang="en-US" sz="2000" dirty="0">
                <a:latin typeface="+mn-ea"/>
                <a:ea typeface="+mn-ea"/>
              </a:rPr>
              <a:t>，禁止启动距离</a:t>
            </a:r>
            <a:r>
              <a:rPr lang="en-US" altLang="zh-CN" sz="2000" dirty="0">
                <a:latin typeface="+mn-ea"/>
                <a:ea typeface="+mn-ea"/>
              </a:rPr>
              <a:t>5-2=3</a:t>
            </a:r>
            <a:r>
              <a:rPr lang="zh-CN" altLang="en-US" sz="2000" dirty="0">
                <a:latin typeface="+mn-ea"/>
                <a:ea typeface="+mn-ea"/>
              </a:rPr>
              <a:t>；</a:t>
            </a:r>
            <a:endParaRPr lang="en-US" altLang="zh-CN" sz="2000" dirty="0">
              <a:latin typeface="+mn-ea"/>
              <a:ea typeface="+mn-ea"/>
            </a:endParaRPr>
          </a:p>
          <a:p>
            <a:pPr>
              <a:lnSpc>
                <a:spcPct val="150000"/>
              </a:lnSpc>
              <a:spcBef>
                <a:spcPct val="0"/>
              </a:spcBef>
              <a:buClrTx/>
              <a:buSzTx/>
              <a:buNone/>
            </a:pPr>
            <a:r>
              <a:rPr lang="zh-CN" altLang="en-US" sz="2000" dirty="0">
                <a:latin typeface="+mn-ea"/>
                <a:ea typeface="+mn-ea"/>
              </a:rPr>
              <a:t>      功能段</a:t>
            </a:r>
            <a:r>
              <a:rPr lang="en-US" altLang="zh-CN" sz="2000" dirty="0">
                <a:latin typeface="+mn-ea"/>
                <a:ea typeface="+mn-ea"/>
              </a:rPr>
              <a:t>S3</a:t>
            </a:r>
            <a:r>
              <a:rPr lang="zh-CN" altLang="en-US" sz="2000" dirty="0">
                <a:latin typeface="+mn-ea"/>
                <a:ea typeface="+mn-ea"/>
              </a:rPr>
              <a:t>，禁止启动距离</a:t>
            </a:r>
            <a:r>
              <a:rPr lang="en-US" altLang="zh-CN" sz="2000" dirty="0">
                <a:latin typeface="+mn-ea"/>
                <a:ea typeface="+mn-ea"/>
              </a:rPr>
              <a:t>4-3=1</a:t>
            </a:r>
            <a:r>
              <a:rPr lang="zh-CN" altLang="en-US" sz="2000" dirty="0">
                <a:latin typeface="+mn-ea"/>
                <a:ea typeface="+mn-ea"/>
              </a:rPr>
              <a:t>；</a:t>
            </a:r>
            <a:endParaRPr lang="en-US" altLang="zh-CN" sz="2000" dirty="0">
              <a:latin typeface="+mn-ea"/>
              <a:ea typeface="+mn-ea"/>
            </a:endParaRPr>
          </a:p>
          <a:p>
            <a:pPr>
              <a:lnSpc>
                <a:spcPct val="150000"/>
              </a:lnSpc>
              <a:spcBef>
                <a:spcPct val="0"/>
              </a:spcBef>
              <a:buClrTx/>
              <a:buSzTx/>
              <a:buNone/>
            </a:pPr>
            <a:r>
              <a:rPr lang="zh-CN" altLang="en-US" sz="2000" dirty="0">
                <a:latin typeface="+mn-ea"/>
                <a:ea typeface="+mn-ea"/>
              </a:rPr>
              <a:t>      功能段</a:t>
            </a:r>
            <a:r>
              <a:rPr lang="en-US" altLang="zh-CN" sz="2000" dirty="0">
                <a:latin typeface="+mn-ea"/>
                <a:ea typeface="+mn-ea"/>
              </a:rPr>
              <a:t>S4</a:t>
            </a:r>
            <a:r>
              <a:rPr lang="zh-CN" altLang="en-US" sz="2000" dirty="0">
                <a:latin typeface="+mn-ea"/>
                <a:ea typeface="+mn-ea"/>
              </a:rPr>
              <a:t>，禁止启动距离</a:t>
            </a:r>
            <a:r>
              <a:rPr lang="en-US" altLang="zh-CN" sz="2000" dirty="0">
                <a:latin typeface="+mn-ea"/>
                <a:ea typeface="+mn-ea"/>
              </a:rPr>
              <a:t>7-4=3</a:t>
            </a:r>
            <a:r>
              <a:rPr lang="zh-CN" altLang="en-US" sz="2000" dirty="0">
                <a:latin typeface="+mn-ea"/>
                <a:ea typeface="+mn-ea"/>
              </a:rPr>
              <a:t>；</a:t>
            </a:r>
            <a:endParaRPr lang="en-US" altLang="zh-CN" sz="2000" dirty="0">
              <a:latin typeface="+mn-ea"/>
              <a:ea typeface="+mn-ea"/>
            </a:endParaRPr>
          </a:p>
          <a:p>
            <a:pPr>
              <a:lnSpc>
                <a:spcPct val="150000"/>
              </a:lnSpc>
              <a:spcBef>
                <a:spcPct val="0"/>
              </a:spcBef>
              <a:buClrTx/>
              <a:buSzTx/>
              <a:buNone/>
            </a:pPr>
            <a:r>
              <a:rPr lang="zh-CN" altLang="en-US" sz="2000" dirty="0">
                <a:latin typeface="+mn-ea"/>
                <a:ea typeface="+mn-ea"/>
              </a:rPr>
              <a:t>      功能段</a:t>
            </a:r>
            <a:r>
              <a:rPr lang="en-US" altLang="zh-CN" sz="2000" dirty="0">
                <a:latin typeface="+mn-ea"/>
                <a:ea typeface="+mn-ea"/>
              </a:rPr>
              <a:t>S5</a:t>
            </a:r>
            <a:r>
              <a:rPr lang="zh-CN" altLang="en-US" sz="2000" dirty="0">
                <a:latin typeface="+mn-ea"/>
                <a:ea typeface="+mn-ea"/>
              </a:rPr>
              <a:t>，禁止启动距离</a:t>
            </a:r>
            <a:r>
              <a:rPr lang="en-US" altLang="zh-CN" sz="2000" dirty="0">
                <a:latin typeface="+mn-ea"/>
                <a:ea typeface="+mn-ea"/>
              </a:rPr>
              <a:t>6-5=1</a:t>
            </a:r>
            <a:r>
              <a:rPr lang="zh-CN" altLang="en-US" sz="2000" dirty="0">
                <a:latin typeface="+mn-ea"/>
                <a:ea typeface="+mn-ea"/>
              </a:rPr>
              <a:t>；</a:t>
            </a:r>
            <a:endParaRPr lang="en-US" altLang="zh-CN" sz="2000" dirty="0">
              <a:latin typeface="+mn-ea"/>
              <a:ea typeface="+mn-ea"/>
            </a:endParaRPr>
          </a:p>
          <a:p>
            <a:pPr>
              <a:lnSpc>
                <a:spcPct val="150000"/>
              </a:lnSpc>
              <a:spcBef>
                <a:spcPct val="0"/>
              </a:spcBef>
              <a:buClrTx/>
              <a:buSzTx/>
              <a:buNone/>
            </a:pPr>
            <a:r>
              <a:rPr lang="zh-CN" altLang="en-US" sz="2000" dirty="0">
                <a:latin typeface="+mn-ea"/>
                <a:ea typeface="+mn-ea"/>
              </a:rPr>
              <a:t>      去掉重复的， 所以禁止表为</a:t>
            </a:r>
            <a:r>
              <a:rPr lang="en-US" altLang="zh-CN" sz="2000" dirty="0">
                <a:latin typeface="+mn-ea"/>
              </a:rPr>
              <a:t>F={6,3,1}</a:t>
            </a:r>
            <a:endParaRPr lang="en-US" altLang="zh-CN" sz="2000" dirty="0">
              <a:latin typeface="+mn-ea"/>
              <a:ea typeface="+mn-ea"/>
            </a:endParaRPr>
          </a:p>
        </p:txBody>
      </p:sp>
      <p:pic>
        <p:nvPicPr>
          <p:cNvPr id="17" name="图片 1">
            <a:extLst>
              <a:ext uri="{FF2B5EF4-FFF2-40B4-BE49-F238E27FC236}">
                <a16:creationId xmlns:a16="http://schemas.microsoft.com/office/drawing/2014/main" id="{9C7C7A60-7E7D-FC4F-923A-1C5F3E0A63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29374" y="2510149"/>
            <a:ext cx="5221581" cy="1903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F318A466-B762-0144-8A84-438F7728D5D3}"/>
              </a:ext>
            </a:extLst>
          </p:cNvPr>
          <p:cNvSpPr txBox="1"/>
          <p:nvPr/>
        </p:nvSpPr>
        <p:spPr>
          <a:xfrm>
            <a:off x="368453" y="5071690"/>
            <a:ext cx="6888163" cy="830997"/>
          </a:xfrm>
          <a:prstGeom prst="rect">
            <a:avLst/>
          </a:prstGeom>
          <a:noFill/>
        </p:spPr>
        <p:txBody>
          <a:bodyPr wrap="square" rtlCol="0">
            <a:spAutoFit/>
          </a:bodyPr>
          <a:lstStyle/>
          <a:p>
            <a:pPr marL="457200" indent="-457200">
              <a:lnSpc>
                <a:spcPct val="150000"/>
              </a:lnSpc>
              <a:spcBef>
                <a:spcPct val="0"/>
              </a:spcBef>
              <a:buClrTx/>
              <a:buSzTx/>
              <a:buFont typeface="Wingdings" pitchFamily="2" charset="2"/>
              <a:buAutoNum type="arabicParenBoth" startAt="2"/>
            </a:pPr>
            <a:r>
              <a:rPr lang="zh-CN" altLang="en-US" sz="2000" dirty="0">
                <a:latin typeface="+mn-ea"/>
              </a:rPr>
              <a:t>根据初始冲突向量定义，初始冲突向量</a:t>
            </a:r>
            <a:r>
              <a:rPr lang="en-US" altLang="zh-CN" sz="2000" dirty="0">
                <a:latin typeface="+mn-ea"/>
              </a:rPr>
              <a:t>C</a:t>
            </a:r>
            <a:r>
              <a:rPr lang="en-US" altLang="zh-CN" sz="2000" baseline="-25000" dirty="0">
                <a:latin typeface="+mn-ea"/>
              </a:rPr>
              <a:t>0</a:t>
            </a:r>
            <a:r>
              <a:rPr lang="en-US" altLang="zh-CN" sz="2000" dirty="0">
                <a:latin typeface="+mn-ea"/>
              </a:rPr>
              <a:t>=</a:t>
            </a:r>
            <a:r>
              <a:rPr lang="zh-CN" altLang="en-US" sz="2000" dirty="0">
                <a:latin typeface="+mn-ea"/>
              </a:rPr>
              <a:t>（</a:t>
            </a:r>
            <a:r>
              <a:rPr lang="en-US" altLang="zh-CN" sz="2000" dirty="0">
                <a:latin typeface="+mn-ea"/>
              </a:rPr>
              <a:t>100101</a:t>
            </a:r>
            <a:r>
              <a:rPr lang="zh-CN" altLang="en-US" sz="2000" dirty="0">
                <a:latin typeface="+mn-ea"/>
              </a:rPr>
              <a:t>）</a:t>
            </a:r>
            <a:endParaRPr lang="en-US" altLang="zh-CN" sz="2000" dirty="0">
              <a:latin typeface="+mn-ea"/>
            </a:endParaRPr>
          </a:p>
          <a:p>
            <a:endParaRPr kumimoji="1" lang="zh-CN" altLang="en-US"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473360E-A54D-0543-BFB4-640431D92A59}"/>
                  </a:ext>
                </a:extLst>
              </p:cNvPr>
              <p:cNvSpPr txBox="1"/>
              <p:nvPr/>
            </p:nvSpPr>
            <p:spPr>
              <a:xfrm>
                <a:off x="811109" y="5730210"/>
                <a:ext cx="2546239" cy="6865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000" i="1" smtClean="0">
                              <a:latin typeface="Cambria Math" panose="02040503050406030204" pitchFamily="18" charset="0"/>
                            </a:rPr>
                          </m:ctrlPr>
                        </m:sSubPr>
                        <m:e>
                          <m:r>
                            <m:rPr>
                              <m:sty m:val="p"/>
                            </m:rPr>
                            <a:rPr kumimoji="1" lang="en-US" altLang="zh-CN" sz="2000" i="1">
                              <a:latin typeface="Cambria Math" panose="02040503050406030204" pitchFamily="18" charset="0"/>
                            </a:rPr>
                            <m:t>C</m:t>
                          </m:r>
                        </m:e>
                        <m:sub>
                          <m:r>
                            <a:rPr kumimoji="1" lang="en-US" altLang="zh-CN" sz="2000" b="0" i="1" smtClean="0">
                              <a:latin typeface="Cambria Math" panose="02040503050406030204" pitchFamily="18" charset="0"/>
                            </a:rPr>
                            <m:t>𝑖</m:t>
                          </m:r>
                        </m:sub>
                      </m:sSub>
                      <m:r>
                        <a:rPr kumimoji="1" lang="en-US" altLang="zh-CN" sz="2000" i="1" smtClean="0">
                          <a:latin typeface="Cambria Math" panose="02040503050406030204" pitchFamily="18" charset="0"/>
                          <a:ea typeface="Cambria Math" panose="02040503050406030204" pitchFamily="18" charset="0"/>
                        </a:rPr>
                        <m:t>=</m:t>
                      </m:r>
                      <m:d>
                        <m:dPr>
                          <m:begChr m:val="{"/>
                          <m:endChr m:val=""/>
                          <m:ctrlPr>
                            <a:rPr kumimoji="1" lang="en-US" altLang="zh-CN" sz="2000" i="1" smtClean="0">
                              <a:latin typeface="Cambria Math" panose="02040503050406030204" pitchFamily="18" charset="0"/>
                              <a:ea typeface="Cambria Math" panose="02040503050406030204" pitchFamily="18" charset="0"/>
                            </a:rPr>
                          </m:ctrlPr>
                        </m:dPr>
                        <m:e>
                          <m:eqArr>
                            <m:eqArrPr>
                              <m:ctrlPr>
                                <a:rPr kumimoji="1" lang="en-US" altLang="zh-CN" sz="2000" i="1" smtClean="0">
                                  <a:latin typeface="Cambria Math" panose="02040503050406030204" pitchFamily="18" charset="0"/>
                                  <a:ea typeface="Cambria Math" panose="02040503050406030204" pitchFamily="18" charset="0"/>
                                </a:rPr>
                              </m:ctrlPr>
                            </m:eqArrPr>
                            <m:e>
                              <m:r>
                                <a:rPr kumimoji="1" lang="en-US" altLang="zh-CN" sz="2000" b="0" i="1" smtClean="0">
                                  <a:latin typeface="Cambria Math" panose="02040503050406030204" pitchFamily="18" charset="0"/>
                                  <a:ea typeface="Cambria Math" panose="02040503050406030204" pitchFamily="18" charset="0"/>
                                </a:rPr>
                                <m:t>1</m:t>
                              </m:r>
                              <m:r>
                                <a:rPr kumimoji="1" lang="en-US" altLang="zh-CN" sz="2000" i="1" smtClean="0">
                                  <a:latin typeface="Cambria Math" panose="02040503050406030204" pitchFamily="18" charset="0"/>
                                  <a:ea typeface="Cambria Math" panose="02040503050406030204" pitchFamily="18" charset="0"/>
                                </a:rPr>
                                <m:t>,  </m:t>
                              </m:r>
                              <m:r>
                                <a:rPr kumimoji="1" lang="en-US" altLang="zh-CN" sz="2000" b="0" i="1" smtClean="0">
                                  <a:latin typeface="Cambria Math" panose="02040503050406030204" pitchFamily="18" charset="0"/>
                                  <a:ea typeface="Cambria Math" panose="02040503050406030204" pitchFamily="18" charset="0"/>
                                </a:rPr>
                                <m:t>𝑖</m:t>
                              </m:r>
                              <m:r>
                                <a:rPr kumimoji="1" lang="en-US" altLang="zh-CN" sz="2000" i="1">
                                  <a:latin typeface="Cambria Math" panose="02040503050406030204" pitchFamily="18" charset="0"/>
                                  <a:ea typeface="Cambria Math" panose="02040503050406030204" pitchFamily="18" charset="0"/>
                                </a:rPr>
                                <m:t>∈</m:t>
                              </m:r>
                              <m:r>
                                <a:rPr kumimoji="1" lang="en-US" altLang="zh-CN" sz="2000" b="0" i="1" smtClean="0">
                                  <a:latin typeface="Cambria Math" panose="02040503050406030204" pitchFamily="18" charset="0"/>
                                  <a:ea typeface="Cambria Math" panose="02040503050406030204" pitchFamily="18" charset="0"/>
                                </a:rPr>
                                <m:t>𝐹</m:t>
                              </m:r>
                            </m:e>
                            <m:e>
                              <m:r>
                                <a:rPr kumimoji="1" lang="en-US" altLang="zh-CN" sz="2000" i="1" smtClean="0">
                                  <a:latin typeface="Cambria Math" panose="02040503050406030204" pitchFamily="18" charset="0"/>
                                  <a:ea typeface="Cambria Math" panose="02040503050406030204" pitchFamily="18" charset="0"/>
                                </a:rPr>
                                <m:t>&amp;</m:t>
                              </m:r>
                              <m:r>
                                <a:rPr kumimoji="1" lang="en-US" altLang="zh-CN" sz="2000" b="0" i="1" smtClean="0">
                                  <a:latin typeface="Cambria Math" panose="02040503050406030204" pitchFamily="18" charset="0"/>
                                  <a:ea typeface="Cambria Math" panose="02040503050406030204" pitchFamily="18" charset="0"/>
                                </a:rPr>
                                <m:t>0</m:t>
                              </m:r>
                              <m:r>
                                <a:rPr kumimoji="1" lang="en-US" altLang="zh-CN" sz="2000" i="1" smtClean="0">
                                  <a:latin typeface="Cambria Math" panose="02040503050406030204" pitchFamily="18" charset="0"/>
                                  <a:ea typeface="Cambria Math" panose="02040503050406030204" pitchFamily="18" charset="0"/>
                                </a:rPr>
                                <m:t>,  </m:t>
                              </m:r>
                              <m:r>
                                <a:rPr kumimoji="1" lang="en-US" altLang="zh-CN" sz="2000" b="0" i="1" smtClean="0">
                                  <a:latin typeface="Cambria Math" panose="02040503050406030204" pitchFamily="18" charset="0"/>
                                  <a:ea typeface="Cambria Math" panose="02040503050406030204" pitchFamily="18" charset="0"/>
                                </a:rPr>
                                <m:t>𝑖</m:t>
                              </m:r>
                              <m:r>
                                <a:rPr kumimoji="1" lang="en-US" altLang="zh-CN" sz="2000" i="1">
                                  <a:latin typeface="Cambria Math" panose="02040503050406030204" pitchFamily="18" charset="0"/>
                                  <a:ea typeface="Cambria Math" panose="02040503050406030204" pitchFamily="18" charset="0"/>
                                </a:rPr>
                                <m:t>∉</m:t>
                              </m:r>
                              <m:r>
                                <a:rPr kumimoji="1" lang="en-US" altLang="zh-CN" sz="2000" b="0" i="1" smtClean="0">
                                  <a:latin typeface="Cambria Math" panose="02040503050406030204" pitchFamily="18" charset="0"/>
                                  <a:ea typeface="Cambria Math" panose="02040503050406030204" pitchFamily="18" charset="0"/>
                                </a:rPr>
                                <m:t>𝐹</m:t>
                              </m:r>
                            </m:e>
                          </m:eqArr>
                        </m:e>
                      </m:d>
                    </m:oMath>
                  </m:oMathPara>
                </a14:m>
                <a:endParaRPr kumimoji="1" lang="zh-CN" altLang="en-US" sz="2000" dirty="0"/>
              </a:p>
            </p:txBody>
          </p:sp>
        </mc:Choice>
        <mc:Fallback xmlns="">
          <p:sp>
            <p:nvSpPr>
              <p:cNvPr id="3" name="文本框 2">
                <a:extLst>
                  <a:ext uri="{FF2B5EF4-FFF2-40B4-BE49-F238E27FC236}">
                    <a16:creationId xmlns:a16="http://schemas.microsoft.com/office/drawing/2014/main" id="{B473360E-A54D-0543-BFB4-640431D92A59}"/>
                  </a:ext>
                </a:extLst>
              </p:cNvPr>
              <p:cNvSpPr txBox="1">
                <a:spLocks noRot="1" noChangeAspect="1" noMove="1" noResize="1" noEditPoints="1" noAdjustHandles="1" noChangeArrowheads="1" noChangeShapeType="1" noTextEdit="1"/>
              </p:cNvSpPr>
              <p:nvPr/>
            </p:nvSpPr>
            <p:spPr>
              <a:xfrm>
                <a:off x="811109" y="5730210"/>
                <a:ext cx="2546239" cy="686535"/>
              </a:xfrm>
              <a:prstGeom prst="rect">
                <a:avLst/>
              </a:prstGeom>
              <a:blipFill>
                <a:blip r:embed="rId5"/>
                <a:stretch>
                  <a:fillRect l="-16915" t="-225455" b="-325455"/>
                </a:stretch>
              </a:blipFill>
            </p:spPr>
            <p:txBody>
              <a:bodyPr/>
              <a:lstStyle/>
              <a:p>
                <a:r>
                  <a:rPr lang="zh-CN" altLang="en-US">
                    <a:noFill/>
                  </a:rPr>
                  <a:t> </a:t>
                </a:r>
              </a:p>
            </p:txBody>
          </p:sp>
        </mc:Fallback>
      </mc:AlternateContent>
      <p:cxnSp>
        <p:nvCxnSpPr>
          <p:cNvPr id="5" name="直线箭头连接符 4">
            <a:extLst>
              <a:ext uri="{FF2B5EF4-FFF2-40B4-BE49-F238E27FC236}">
                <a16:creationId xmlns:a16="http://schemas.microsoft.com/office/drawing/2014/main" id="{C049322B-DD80-E547-909A-E81F7F23EF8F}"/>
              </a:ext>
            </a:extLst>
          </p:cNvPr>
          <p:cNvCxnSpPr/>
          <p:nvPr/>
        </p:nvCxnSpPr>
        <p:spPr>
          <a:xfrm flipV="1">
            <a:off x="6005014" y="5540991"/>
            <a:ext cx="0" cy="348048"/>
          </a:xfrm>
          <a:prstGeom prst="straightConnector1">
            <a:avLst/>
          </a:prstGeom>
          <a:ln w="127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A85FB6BE-6E14-F241-820D-F70B7A76198D}"/>
              </a:ext>
            </a:extLst>
          </p:cNvPr>
          <p:cNvSpPr txBox="1"/>
          <p:nvPr/>
        </p:nvSpPr>
        <p:spPr>
          <a:xfrm>
            <a:off x="5847486" y="5902687"/>
            <a:ext cx="198471" cy="400110"/>
          </a:xfrm>
          <a:prstGeom prst="rect">
            <a:avLst/>
          </a:prstGeom>
          <a:noFill/>
        </p:spPr>
        <p:txBody>
          <a:bodyPr wrap="square" rtlCol="0">
            <a:spAutoFit/>
          </a:bodyPr>
          <a:lstStyle/>
          <a:p>
            <a:r>
              <a:rPr kumimoji="1" lang="en-US" altLang="zh-CN" sz="2000" dirty="0">
                <a:latin typeface="+mn-ea"/>
              </a:rPr>
              <a:t>6</a:t>
            </a:r>
            <a:endParaRPr kumimoji="1" lang="zh-CN" altLang="en-US" sz="2000" dirty="0">
              <a:latin typeface="+mn-ea"/>
            </a:endParaRPr>
          </a:p>
        </p:txBody>
      </p:sp>
      <p:cxnSp>
        <p:nvCxnSpPr>
          <p:cNvPr id="23" name="直线箭头连接符 22">
            <a:extLst>
              <a:ext uri="{FF2B5EF4-FFF2-40B4-BE49-F238E27FC236}">
                <a16:creationId xmlns:a16="http://schemas.microsoft.com/office/drawing/2014/main" id="{6B47ECD7-28E7-8D46-8761-E701728404DB}"/>
              </a:ext>
            </a:extLst>
          </p:cNvPr>
          <p:cNvCxnSpPr/>
          <p:nvPr/>
        </p:nvCxnSpPr>
        <p:spPr>
          <a:xfrm flipV="1">
            <a:off x="6476988" y="5527343"/>
            <a:ext cx="0" cy="348048"/>
          </a:xfrm>
          <a:prstGeom prst="straightConnector1">
            <a:avLst/>
          </a:prstGeom>
          <a:ln w="127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1785506C-9EDC-7747-8CBC-4E5BA37252FB}"/>
              </a:ext>
            </a:extLst>
          </p:cNvPr>
          <p:cNvSpPr txBox="1"/>
          <p:nvPr/>
        </p:nvSpPr>
        <p:spPr>
          <a:xfrm>
            <a:off x="6319460" y="5902687"/>
            <a:ext cx="198471" cy="400110"/>
          </a:xfrm>
          <a:prstGeom prst="rect">
            <a:avLst/>
          </a:prstGeom>
          <a:noFill/>
        </p:spPr>
        <p:txBody>
          <a:bodyPr wrap="square" rtlCol="0">
            <a:spAutoFit/>
          </a:bodyPr>
          <a:lstStyle/>
          <a:p>
            <a:r>
              <a:rPr kumimoji="1" lang="en-US" altLang="zh-CN" sz="2000" dirty="0">
                <a:latin typeface="+mn-ea"/>
              </a:rPr>
              <a:t>3</a:t>
            </a:r>
            <a:endParaRPr kumimoji="1" lang="zh-CN" altLang="en-US" sz="2000" dirty="0">
              <a:latin typeface="+mn-ea"/>
            </a:endParaRPr>
          </a:p>
        </p:txBody>
      </p:sp>
      <p:cxnSp>
        <p:nvCxnSpPr>
          <p:cNvPr id="26" name="直线箭头连接符 25">
            <a:extLst>
              <a:ext uri="{FF2B5EF4-FFF2-40B4-BE49-F238E27FC236}">
                <a16:creationId xmlns:a16="http://schemas.microsoft.com/office/drawing/2014/main" id="{9FC66218-B2F8-E746-B052-E5B05E8F4AA3}"/>
              </a:ext>
            </a:extLst>
          </p:cNvPr>
          <p:cNvCxnSpPr>
            <a:cxnSpLocks/>
          </p:cNvCxnSpPr>
          <p:nvPr/>
        </p:nvCxnSpPr>
        <p:spPr>
          <a:xfrm flipV="1">
            <a:off x="6765866" y="5540991"/>
            <a:ext cx="0" cy="348048"/>
          </a:xfrm>
          <a:prstGeom prst="straightConnector1">
            <a:avLst/>
          </a:prstGeom>
          <a:ln w="127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83D15359-1F1A-5F49-9BE7-3BBEEA4C726A}"/>
              </a:ext>
            </a:extLst>
          </p:cNvPr>
          <p:cNvSpPr txBox="1"/>
          <p:nvPr/>
        </p:nvSpPr>
        <p:spPr>
          <a:xfrm>
            <a:off x="6633906" y="5902687"/>
            <a:ext cx="157528" cy="400110"/>
          </a:xfrm>
          <a:prstGeom prst="rect">
            <a:avLst/>
          </a:prstGeom>
          <a:noFill/>
        </p:spPr>
        <p:txBody>
          <a:bodyPr wrap="square" rtlCol="0">
            <a:spAutoFit/>
          </a:bodyPr>
          <a:lstStyle/>
          <a:p>
            <a:r>
              <a:rPr kumimoji="1" lang="en-US" altLang="zh-CN" sz="2000" dirty="0">
                <a:latin typeface="+mn-ea"/>
              </a:rPr>
              <a:t>1</a:t>
            </a:r>
            <a:endParaRPr kumimoji="1" lang="zh-CN" altLang="en-US" sz="2000" dirty="0">
              <a:latin typeface="+mn-ea"/>
            </a:endParaRPr>
          </a:p>
        </p:txBody>
      </p:sp>
    </p:spTree>
    <p:extLst>
      <p:ext uri="{BB962C8B-B14F-4D97-AF65-F5344CB8AC3E}">
        <p14:creationId xmlns:p14="http://schemas.microsoft.com/office/powerpoint/2010/main" val="156341152"/>
      </p:ext>
    </p:extLst>
  </p:cSld>
  <p:clrMapOvr>
    <a:masterClrMapping/>
  </p:clrMapOvr>
  <mc:AlternateContent xmlns:mc="http://schemas.openxmlformats.org/markup-compatibility/2006" xmlns:p14="http://schemas.microsoft.com/office/powerpoint/2010/main">
    <mc:Choice Requires="p14">
      <p:transition spd="slow" p14:dur="2000" advTm="94019"/>
    </mc:Choice>
    <mc:Fallback xmlns="">
      <p:transition spd="slow" advTm="9401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10795" y="1172846"/>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26705"/>
            <a:ext cx="9542416" cy="1257992"/>
            <a:chOff x="0" y="-82343"/>
            <a:chExt cx="7769656"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610791" y="242182"/>
              <a:ext cx="6158865" cy="646331"/>
            </a:xfrm>
            <a:prstGeom prst="rect">
              <a:avLst/>
            </a:prstGeom>
            <a:noFill/>
          </p:spPr>
          <p:txBody>
            <a:bodyPr wrap="square" rtlCol="0">
              <a:spAutoFit/>
              <a:scene3d>
                <a:camera prst="orthographicFront"/>
                <a:lightRig rig="threePt" dir="t"/>
              </a:scene3d>
              <a:sp3d contourW="12700"/>
            </a:bodyPr>
            <a:lstStyle/>
            <a:p>
              <a:pPr lvl="0"/>
              <a:r>
                <a:rPr lang="zh-CN" altLang="en-US" sz="3600" b="1" dirty="0">
                  <a:solidFill>
                    <a:schemeClr val="accent1"/>
                  </a:solidFill>
                  <a:latin typeface="+mn-ea"/>
                  <a:sym typeface="+mn-ea"/>
                </a:rPr>
                <a:t>习题</a:t>
              </a:r>
              <a:r>
                <a:rPr lang="en-US" altLang="zh-CN" sz="3600" b="1" dirty="0">
                  <a:solidFill>
                    <a:schemeClr val="accent1"/>
                  </a:solidFill>
                  <a:latin typeface="+mn-ea"/>
                  <a:sym typeface="+mn-ea"/>
                </a:rPr>
                <a:t>3.10</a:t>
              </a:r>
              <a:r>
                <a:rPr lang="zh-CN" altLang="en-US" sz="3600" b="1" dirty="0">
                  <a:solidFill>
                    <a:schemeClr val="accent1"/>
                  </a:solidFill>
                  <a:latin typeface="+mn-ea"/>
                  <a:sym typeface="+mn-ea"/>
                </a:rPr>
                <a:t>（</a:t>
              </a:r>
              <a:r>
                <a:rPr lang="zh-CN" altLang="zh-CN" sz="3600" b="1" dirty="0">
                  <a:solidFill>
                    <a:schemeClr val="accent1"/>
                  </a:solidFill>
                  <a:latin typeface="+mn-ea"/>
                </a:rPr>
                <a:t>单功能非线性流水线调度</a:t>
              </a:r>
              <a:r>
                <a:rPr lang="zh-CN" altLang="en-US" sz="3600" b="1" dirty="0">
                  <a:solidFill>
                    <a:schemeClr val="accent1"/>
                  </a:solidFill>
                  <a:latin typeface="+mn-ea"/>
                  <a:sym typeface="+mn-ea"/>
                </a:rPr>
                <a:t>）</a:t>
              </a:r>
            </a:p>
          </p:txBody>
        </p:sp>
      </p:grpSp>
      <p:sp>
        <p:nvSpPr>
          <p:cNvPr id="2" name="文本框 1">
            <a:extLst>
              <a:ext uri="{FF2B5EF4-FFF2-40B4-BE49-F238E27FC236}">
                <a16:creationId xmlns:a16="http://schemas.microsoft.com/office/drawing/2014/main" id="{F318A466-B762-0144-8A84-438F7728D5D3}"/>
              </a:ext>
            </a:extLst>
          </p:cNvPr>
          <p:cNvSpPr txBox="1"/>
          <p:nvPr/>
        </p:nvSpPr>
        <p:spPr>
          <a:xfrm>
            <a:off x="290316" y="1276258"/>
            <a:ext cx="6888163" cy="960712"/>
          </a:xfrm>
          <a:prstGeom prst="rect">
            <a:avLst/>
          </a:prstGeom>
          <a:noFill/>
        </p:spPr>
        <p:txBody>
          <a:bodyPr wrap="square" rtlCol="0">
            <a:spAutoFit/>
          </a:bodyPr>
          <a:lstStyle/>
          <a:p>
            <a:pPr>
              <a:lnSpc>
                <a:spcPct val="150000"/>
              </a:lnSpc>
              <a:spcBef>
                <a:spcPct val="0"/>
              </a:spcBef>
              <a:buClrTx/>
              <a:buSzTx/>
            </a:pPr>
            <a:r>
              <a:rPr lang="zh-CN" altLang="en-US" sz="2000" dirty="0">
                <a:latin typeface="+mn-ea"/>
              </a:rPr>
              <a:t>解：</a:t>
            </a:r>
            <a:endParaRPr lang="en-US" altLang="zh-CN" sz="2000" dirty="0">
              <a:latin typeface="+mn-ea"/>
            </a:endParaRPr>
          </a:p>
          <a:p>
            <a:pPr marL="457200" indent="-457200">
              <a:lnSpc>
                <a:spcPct val="150000"/>
              </a:lnSpc>
              <a:spcBef>
                <a:spcPct val="0"/>
              </a:spcBef>
              <a:buFont typeface="Wingdings" pitchFamily="2" charset="2"/>
              <a:buAutoNum type="arabicParenBoth" startAt="3"/>
            </a:pPr>
            <a:r>
              <a:rPr lang="zh-CN" altLang="en-US" sz="2000" dirty="0">
                <a:latin typeface="+mn-ea"/>
              </a:rPr>
              <a:t>根据初始冲突向量</a:t>
            </a:r>
            <a:r>
              <a:rPr lang="en-US" altLang="zh-CN" sz="2000" dirty="0">
                <a:latin typeface="+mn-ea"/>
              </a:rPr>
              <a:t>C</a:t>
            </a:r>
            <a:r>
              <a:rPr lang="en-US" altLang="zh-CN" sz="2000" baseline="-25000" dirty="0">
                <a:latin typeface="+mn-ea"/>
              </a:rPr>
              <a:t>0</a:t>
            </a:r>
            <a:r>
              <a:rPr lang="en-US" altLang="zh-CN" sz="2000" dirty="0">
                <a:latin typeface="+mn-ea"/>
              </a:rPr>
              <a:t>=</a:t>
            </a:r>
            <a:r>
              <a:rPr lang="zh-CN" altLang="en-US" sz="2000" dirty="0">
                <a:latin typeface="+mn-ea"/>
              </a:rPr>
              <a:t>（</a:t>
            </a:r>
            <a:r>
              <a:rPr lang="en-US" altLang="zh-CN" sz="2000" dirty="0">
                <a:latin typeface="+mn-ea"/>
              </a:rPr>
              <a:t>100101</a:t>
            </a:r>
            <a:r>
              <a:rPr lang="zh-CN" altLang="en-US" sz="2000" dirty="0">
                <a:latin typeface="+mn-ea"/>
              </a:rPr>
              <a:t>），画状态转移图</a:t>
            </a:r>
            <a:endParaRPr kumimoji="1" lang="zh-CN" altLang="en-US" dirty="0"/>
          </a:p>
        </p:txBody>
      </p:sp>
      <p:sp>
        <p:nvSpPr>
          <p:cNvPr id="8" name="文本框 7">
            <a:extLst>
              <a:ext uri="{FF2B5EF4-FFF2-40B4-BE49-F238E27FC236}">
                <a16:creationId xmlns:a16="http://schemas.microsoft.com/office/drawing/2014/main" id="{2D8297AC-4336-6049-88AB-DCAD7FF7763C}"/>
              </a:ext>
            </a:extLst>
          </p:cNvPr>
          <p:cNvSpPr txBox="1"/>
          <p:nvPr/>
        </p:nvSpPr>
        <p:spPr>
          <a:xfrm>
            <a:off x="1898236" y="2902143"/>
            <a:ext cx="1713054" cy="461665"/>
          </a:xfrm>
          <a:prstGeom prst="rect">
            <a:avLst/>
          </a:prstGeom>
          <a:solidFill>
            <a:schemeClr val="accent5">
              <a:lumMod val="60000"/>
              <a:lumOff val="40000"/>
            </a:schemeClr>
          </a:solidFill>
        </p:spPr>
        <p:txBody>
          <a:bodyPr wrap="square" rtlCol="0">
            <a:spAutoFit/>
          </a:bodyPr>
          <a:lstStyle/>
          <a:p>
            <a:r>
              <a:rPr kumimoji="1" lang="en-US" altLang="zh-CN" sz="2400" dirty="0">
                <a:latin typeface="+mn-ea"/>
              </a:rPr>
              <a:t>  100101</a:t>
            </a:r>
            <a:endParaRPr kumimoji="1" lang="zh-CN" altLang="en-US" sz="2400" dirty="0">
              <a:latin typeface="+mn-ea"/>
            </a:endParaRPr>
          </a:p>
        </p:txBody>
      </p:sp>
      <p:sp>
        <p:nvSpPr>
          <p:cNvPr id="29" name="文本框 28">
            <a:extLst>
              <a:ext uri="{FF2B5EF4-FFF2-40B4-BE49-F238E27FC236}">
                <a16:creationId xmlns:a16="http://schemas.microsoft.com/office/drawing/2014/main" id="{14947816-A1E4-5C4E-8072-F2A29F80C035}"/>
              </a:ext>
            </a:extLst>
          </p:cNvPr>
          <p:cNvSpPr txBox="1"/>
          <p:nvPr/>
        </p:nvSpPr>
        <p:spPr>
          <a:xfrm>
            <a:off x="185182" y="4144145"/>
            <a:ext cx="1713054" cy="461665"/>
          </a:xfrm>
          <a:prstGeom prst="rect">
            <a:avLst/>
          </a:prstGeom>
          <a:solidFill>
            <a:schemeClr val="accent1">
              <a:lumMod val="60000"/>
              <a:lumOff val="40000"/>
            </a:schemeClr>
          </a:solidFill>
        </p:spPr>
        <p:txBody>
          <a:bodyPr wrap="square" rtlCol="0">
            <a:spAutoFit/>
          </a:bodyPr>
          <a:lstStyle/>
          <a:p>
            <a:r>
              <a:rPr kumimoji="1" lang="en-US" altLang="zh-CN" sz="2400" dirty="0">
                <a:latin typeface="+mn-ea"/>
              </a:rPr>
              <a:t>  101101</a:t>
            </a:r>
            <a:endParaRPr kumimoji="1" lang="zh-CN" altLang="en-US" sz="2400" dirty="0">
              <a:latin typeface="+mn-ea"/>
            </a:endParaRPr>
          </a:p>
        </p:txBody>
      </p:sp>
      <p:sp>
        <p:nvSpPr>
          <p:cNvPr id="30" name="文本框 29">
            <a:extLst>
              <a:ext uri="{FF2B5EF4-FFF2-40B4-BE49-F238E27FC236}">
                <a16:creationId xmlns:a16="http://schemas.microsoft.com/office/drawing/2014/main" id="{AD5FF609-DA63-9045-BD32-533205429C34}"/>
              </a:ext>
            </a:extLst>
          </p:cNvPr>
          <p:cNvSpPr txBox="1"/>
          <p:nvPr/>
        </p:nvSpPr>
        <p:spPr>
          <a:xfrm>
            <a:off x="1898236" y="5592713"/>
            <a:ext cx="1713054" cy="461665"/>
          </a:xfrm>
          <a:prstGeom prst="rect">
            <a:avLst/>
          </a:prstGeom>
          <a:solidFill>
            <a:schemeClr val="accent1">
              <a:lumMod val="60000"/>
              <a:lumOff val="40000"/>
            </a:schemeClr>
          </a:solidFill>
        </p:spPr>
        <p:txBody>
          <a:bodyPr wrap="square" rtlCol="0">
            <a:spAutoFit/>
          </a:bodyPr>
          <a:lstStyle/>
          <a:p>
            <a:r>
              <a:rPr kumimoji="1" lang="en-US" altLang="zh-CN" sz="2400" dirty="0">
                <a:latin typeface="+mn-ea"/>
              </a:rPr>
              <a:t>  101111</a:t>
            </a:r>
            <a:endParaRPr kumimoji="1" lang="zh-CN" altLang="en-US" sz="2400" dirty="0">
              <a:latin typeface="+mn-ea"/>
            </a:endParaRPr>
          </a:p>
        </p:txBody>
      </p:sp>
      <p:sp>
        <p:nvSpPr>
          <p:cNvPr id="31" name="文本框 30">
            <a:extLst>
              <a:ext uri="{FF2B5EF4-FFF2-40B4-BE49-F238E27FC236}">
                <a16:creationId xmlns:a16="http://schemas.microsoft.com/office/drawing/2014/main" id="{BF44E805-F099-BE41-AF2C-13B8F65B0654}"/>
              </a:ext>
            </a:extLst>
          </p:cNvPr>
          <p:cNvSpPr txBox="1"/>
          <p:nvPr/>
        </p:nvSpPr>
        <p:spPr>
          <a:xfrm>
            <a:off x="3611290" y="4144146"/>
            <a:ext cx="1713054" cy="461665"/>
          </a:xfrm>
          <a:prstGeom prst="rect">
            <a:avLst/>
          </a:prstGeom>
          <a:solidFill>
            <a:schemeClr val="accent1">
              <a:lumMod val="60000"/>
              <a:lumOff val="40000"/>
            </a:schemeClr>
          </a:solidFill>
        </p:spPr>
        <p:txBody>
          <a:bodyPr wrap="square" rtlCol="0">
            <a:spAutoFit/>
          </a:bodyPr>
          <a:lstStyle/>
          <a:p>
            <a:r>
              <a:rPr kumimoji="1" lang="en-US" altLang="zh-CN" sz="2400" dirty="0">
                <a:latin typeface="+mn-ea"/>
              </a:rPr>
              <a:t>  100111</a:t>
            </a:r>
            <a:endParaRPr kumimoji="1" lang="zh-CN" altLang="en-US" sz="2400" dirty="0">
              <a:latin typeface="+mn-ea"/>
            </a:endParaRPr>
          </a:p>
        </p:txBody>
      </p:sp>
      <p:cxnSp>
        <p:nvCxnSpPr>
          <p:cNvPr id="10" name="直线箭头连接符 9">
            <a:extLst>
              <a:ext uri="{FF2B5EF4-FFF2-40B4-BE49-F238E27FC236}">
                <a16:creationId xmlns:a16="http://schemas.microsoft.com/office/drawing/2014/main" id="{863D0695-5AEC-D04E-A6F1-FC75281C2EBC}"/>
              </a:ext>
            </a:extLst>
          </p:cNvPr>
          <p:cNvCxnSpPr>
            <a:cxnSpLocks/>
          </p:cNvCxnSpPr>
          <p:nvPr/>
        </p:nvCxnSpPr>
        <p:spPr>
          <a:xfrm>
            <a:off x="3236139" y="3363808"/>
            <a:ext cx="1021420" cy="780337"/>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85BF060-025A-7A49-A1FC-6045408E7DC7}"/>
              </a:ext>
            </a:extLst>
          </p:cNvPr>
          <p:cNvSpPr txBox="1"/>
          <p:nvPr/>
        </p:nvSpPr>
        <p:spPr>
          <a:xfrm>
            <a:off x="3434993" y="3655596"/>
            <a:ext cx="509286" cy="400110"/>
          </a:xfrm>
          <a:prstGeom prst="rect">
            <a:avLst/>
          </a:prstGeom>
          <a:noFill/>
        </p:spPr>
        <p:txBody>
          <a:bodyPr wrap="square" rtlCol="0">
            <a:spAutoFit/>
          </a:bodyPr>
          <a:lstStyle/>
          <a:p>
            <a:r>
              <a:rPr kumimoji="1" lang="en-US" altLang="zh-CN" sz="2000" dirty="0">
                <a:latin typeface="+mn-ea"/>
              </a:rPr>
              <a:t>4</a:t>
            </a:r>
            <a:endParaRPr kumimoji="1" lang="zh-CN" altLang="en-US" sz="2000" dirty="0">
              <a:latin typeface="+mn-ea"/>
            </a:endParaRPr>
          </a:p>
        </p:txBody>
      </p:sp>
      <p:cxnSp>
        <p:nvCxnSpPr>
          <p:cNvPr id="36" name="直线箭头连接符 35">
            <a:extLst>
              <a:ext uri="{FF2B5EF4-FFF2-40B4-BE49-F238E27FC236}">
                <a16:creationId xmlns:a16="http://schemas.microsoft.com/office/drawing/2014/main" id="{EC688832-A886-A145-B191-7E566700FAAF}"/>
              </a:ext>
            </a:extLst>
          </p:cNvPr>
          <p:cNvCxnSpPr>
            <a:cxnSpLocks/>
          </p:cNvCxnSpPr>
          <p:nvPr/>
        </p:nvCxnSpPr>
        <p:spPr>
          <a:xfrm flipH="1">
            <a:off x="1147933" y="3382637"/>
            <a:ext cx="1231678" cy="775007"/>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08EAF7AA-759D-DC43-8D45-FDAD7F11E013}"/>
              </a:ext>
            </a:extLst>
          </p:cNvPr>
          <p:cNvSpPr txBox="1"/>
          <p:nvPr/>
        </p:nvSpPr>
        <p:spPr>
          <a:xfrm>
            <a:off x="1842937" y="3644175"/>
            <a:ext cx="509286" cy="400110"/>
          </a:xfrm>
          <a:prstGeom prst="rect">
            <a:avLst/>
          </a:prstGeom>
          <a:noFill/>
        </p:spPr>
        <p:txBody>
          <a:bodyPr wrap="square" rtlCol="0">
            <a:spAutoFit/>
          </a:bodyPr>
          <a:lstStyle/>
          <a:p>
            <a:r>
              <a:rPr kumimoji="1" lang="en-US" altLang="zh-CN" sz="2000" dirty="0">
                <a:latin typeface="+mn-ea"/>
              </a:rPr>
              <a:t>2</a:t>
            </a:r>
            <a:endParaRPr kumimoji="1" lang="zh-CN" altLang="en-US" sz="2000" dirty="0">
              <a:latin typeface="+mn-ea"/>
            </a:endParaRPr>
          </a:p>
        </p:txBody>
      </p:sp>
      <p:sp>
        <p:nvSpPr>
          <p:cNvPr id="35" name="手杖形箭头 34">
            <a:extLst>
              <a:ext uri="{FF2B5EF4-FFF2-40B4-BE49-F238E27FC236}">
                <a16:creationId xmlns:a16="http://schemas.microsoft.com/office/drawing/2014/main" id="{B5D687CB-73CE-AA44-80F8-81EABDD19E3C}"/>
              </a:ext>
            </a:extLst>
          </p:cNvPr>
          <p:cNvSpPr/>
          <p:nvPr/>
        </p:nvSpPr>
        <p:spPr>
          <a:xfrm>
            <a:off x="2273387" y="2511379"/>
            <a:ext cx="962752" cy="390764"/>
          </a:xfrm>
          <a:prstGeom prst="uturnArrow">
            <a:avLst>
              <a:gd name="adj1" fmla="val 1304"/>
              <a:gd name="adj2" fmla="val 25000"/>
              <a:gd name="adj3" fmla="val 25000"/>
              <a:gd name="adj4" fmla="val 43750"/>
              <a:gd name="adj5" fmla="val 10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4" name="文本框 43">
            <a:extLst>
              <a:ext uri="{FF2B5EF4-FFF2-40B4-BE49-F238E27FC236}">
                <a16:creationId xmlns:a16="http://schemas.microsoft.com/office/drawing/2014/main" id="{01D0AB06-6599-3B45-AE46-2412D987AED6}"/>
              </a:ext>
            </a:extLst>
          </p:cNvPr>
          <p:cNvSpPr txBox="1"/>
          <p:nvPr/>
        </p:nvSpPr>
        <p:spPr>
          <a:xfrm>
            <a:off x="2557995" y="2497512"/>
            <a:ext cx="509286" cy="400110"/>
          </a:xfrm>
          <a:prstGeom prst="rect">
            <a:avLst/>
          </a:prstGeom>
          <a:noFill/>
        </p:spPr>
        <p:txBody>
          <a:bodyPr wrap="square" rtlCol="0">
            <a:spAutoFit/>
          </a:bodyPr>
          <a:lstStyle/>
          <a:p>
            <a:r>
              <a:rPr kumimoji="1" lang="en-US" altLang="zh-CN" sz="2000" dirty="0">
                <a:latin typeface="+mn-ea"/>
              </a:rPr>
              <a:t>5</a:t>
            </a:r>
            <a:endParaRPr kumimoji="1" lang="zh-CN" altLang="en-US" sz="2000" dirty="0">
              <a:latin typeface="+mn-ea"/>
            </a:endParaRPr>
          </a:p>
        </p:txBody>
      </p:sp>
      <p:cxnSp>
        <p:nvCxnSpPr>
          <p:cNvPr id="45" name="直线箭头连接符 44">
            <a:extLst>
              <a:ext uri="{FF2B5EF4-FFF2-40B4-BE49-F238E27FC236}">
                <a16:creationId xmlns:a16="http://schemas.microsoft.com/office/drawing/2014/main" id="{BB8AFE2F-6448-5F4E-B451-44756523AA80}"/>
              </a:ext>
            </a:extLst>
          </p:cNvPr>
          <p:cNvCxnSpPr>
            <a:cxnSpLocks/>
          </p:cNvCxnSpPr>
          <p:nvPr/>
        </p:nvCxnSpPr>
        <p:spPr>
          <a:xfrm flipH="1" flipV="1">
            <a:off x="3532169" y="3363808"/>
            <a:ext cx="1041873" cy="78033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6CCF9347-5C42-4244-8F27-039EFBBF767C}"/>
              </a:ext>
            </a:extLst>
          </p:cNvPr>
          <p:cNvSpPr txBox="1"/>
          <p:nvPr/>
        </p:nvSpPr>
        <p:spPr>
          <a:xfrm>
            <a:off x="4191873" y="3644175"/>
            <a:ext cx="509286" cy="400110"/>
          </a:xfrm>
          <a:prstGeom prst="rect">
            <a:avLst/>
          </a:prstGeom>
          <a:noFill/>
        </p:spPr>
        <p:txBody>
          <a:bodyPr wrap="square" rtlCol="0">
            <a:spAutoFit/>
          </a:bodyPr>
          <a:lstStyle/>
          <a:p>
            <a:r>
              <a:rPr kumimoji="1" lang="en-US" altLang="zh-CN" sz="2000" dirty="0">
                <a:latin typeface="+mn-ea"/>
              </a:rPr>
              <a:t>5</a:t>
            </a:r>
            <a:endParaRPr kumimoji="1" lang="zh-CN" altLang="en-US" sz="2000" dirty="0">
              <a:latin typeface="+mn-ea"/>
            </a:endParaRPr>
          </a:p>
        </p:txBody>
      </p:sp>
      <p:cxnSp>
        <p:nvCxnSpPr>
          <p:cNvPr id="48" name="直线箭头连接符 47">
            <a:extLst>
              <a:ext uri="{FF2B5EF4-FFF2-40B4-BE49-F238E27FC236}">
                <a16:creationId xmlns:a16="http://schemas.microsoft.com/office/drawing/2014/main" id="{3A9882C0-DE39-3B43-8917-89F347E8968C}"/>
              </a:ext>
            </a:extLst>
          </p:cNvPr>
          <p:cNvCxnSpPr>
            <a:cxnSpLocks/>
            <a:stCxn id="30" idx="0"/>
            <a:endCxn id="8" idx="2"/>
          </p:cNvCxnSpPr>
          <p:nvPr/>
        </p:nvCxnSpPr>
        <p:spPr>
          <a:xfrm flipV="1">
            <a:off x="2754763" y="3363808"/>
            <a:ext cx="0" cy="2228905"/>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09AEA98E-E99C-4145-BE4B-68F77821A5D4}"/>
              </a:ext>
            </a:extLst>
          </p:cNvPr>
          <p:cNvSpPr txBox="1"/>
          <p:nvPr/>
        </p:nvSpPr>
        <p:spPr>
          <a:xfrm>
            <a:off x="2726853" y="4257511"/>
            <a:ext cx="509286" cy="400110"/>
          </a:xfrm>
          <a:prstGeom prst="rect">
            <a:avLst/>
          </a:prstGeom>
          <a:noFill/>
        </p:spPr>
        <p:txBody>
          <a:bodyPr wrap="square" rtlCol="0">
            <a:spAutoFit/>
          </a:bodyPr>
          <a:lstStyle/>
          <a:p>
            <a:r>
              <a:rPr kumimoji="1" lang="en-US" altLang="zh-CN" sz="2000" dirty="0">
                <a:latin typeface="+mn-ea"/>
              </a:rPr>
              <a:t>5</a:t>
            </a:r>
            <a:endParaRPr kumimoji="1" lang="zh-CN" altLang="en-US" sz="2000" dirty="0">
              <a:latin typeface="+mn-ea"/>
            </a:endParaRPr>
          </a:p>
        </p:txBody>
      </p:sp>
      <p:cxnSp>
        <p:nvCxnSpPr>
          <p:cNvPr id="53" name="直线箭头连接符 52">
            <a:extLst>
              <a:ext uri="{FF2B5EF4-FFF2-40B4-BE49-F238E27FC236}">
                <a16:creationId xmlns:a16="http://schemas.microsoft.com/office/drawing/2014/main" id="{5BC28F72-A693-A948-8D91-AB6CDB4F831B}"/>
              </a:ext>
            </a:extLst>
          </p:cNvPr>
          <p:cNvCxnSpPr>
            <a:cxnSpLocks/>
          </p:cNvCxnSpPr>
          <p:nvPr/>
        </p:nvCxnSpPr>
        <p:spPr>
          <a:xfrm flipV="1">
            <a:off x="801647" y="3373222"/>
            <a:ext cx="1234392" cy="770924"/>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0597E674-B3C9-B949-9CB0-F58AD87FEE01}"/>
              </a:ext>
            </a:extLst>
          </p:cNvPr>
          <p:cNvSpPr txBox="1"/>
          <p:nvPr/>
        </p:nvSpPr>
        <p:spPr>
          <a:xfrm>
            <a:off x="904064" y="3644175"/>
            <a:ext cx="509286" cy="400110"/>
          </a:xfrm>
          <a:prstGeom prst="rect">
            <a:avLst/>
          </a:prstGeom>
          <a:noFill/>
        </p:spPr>
        <p:txBody>
          <a:bodyPr wrap="square" rtlCol="0">
            <a:spAutoFit/>
          </a:bodyPr>
          <a:lstStyle/>
          <a:p>
            <a:r>
              <a:rPr kumimoji="1" lang="en-US" altLang="zh-CN" sz="2000" dirty="0">
                <a:latin typeface="+mn-ea"/>
              </a:rPr>
              <a:t>5</a:t>
            </a:r>
            <a:endParaRPr kumimoji="1" lang="zh-CN" altLang="en-US" sz="2000" dirty="0">
              <a:latin typeface="+mn-ea"/>
            </a:endParaRPr>
          </a:p>
        </p:txBody>
      </p:sp>
      <p:cxnSp>
        <p:nvCxnSpPr>
          <p:cNvPr id="57" name="直线箭头连接符 56">
            <a:extLst>
              <a:ext uri="{FF2B5EF4-FFF2-40B4-BE49-F238E27FC236}">
                <a16:creationId xmlns:a16="http://schemas.microsoft.com/office/drawing/2014/main" id="{5E8506A5-CD40-4F47-A0D6-2701D080955A}"/>
              </a:ext>
            </a:extLst>
          </p:cNvPr>
          <p:cNvCxnSpPr>
            <a:cxnSpLocks/>
          </p:cNvCxnSpPr>
          <p:nvPr/>
        </p:nvCxnSpPr>
        <p:spPr>
          <a:xfrm>
            <a:off x="1037880" y="4605810"/>
            <a:ext cx="1313822" cy="98690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F57C460B-023A-384D-89B4-6000DA34FF0C}"/>
              </a:ext>
            </a:extLst>
          </p:cNvPr>
          <p:cNvSpPr txBox="1"/>
          <p:nvPr/>
        </p:nvSpPr>
        <p:spPr>
          <a:xfrm>
            <a:off x="1843854" y="4944491"/>
            <a:ext cx="509286" cy="400110"/>
          </a:xfrm>
          <a:prstGeom prst="rect">
            <a:avLst/>
          </a:prstGeom>
          <a:noFill/>
        </p:spPr>
        <p:txBody>
          <a:bodyPr wrap="square" rtlCol="0">
            <a:spAutoFit/>
          </a:bodyPr>
          <a:lstStyle/>
          <a:p>
            <a:r>
              <a:rPr kumimoji="1" lang="en-US" altLang="zh-CN" sz="2000" dirty="0">
                <a:latin typeface="+mn-ea"/>
              </a:rPr>
              <a:t>2</a:t>
            </a:r>
            <a:endParaRPr kumimoji="1" lang="zh-CN" altLang="en-US" sz="2000" dirty="0">
              <a:latin typeface="+mn-ea"/>
            </a:endParaRPr>
          </a:p>
        </p:txBody>
      </p:sp>
      <p:sp>
        <p:nvSpPr>
          <p:cNvPr id="60" name="文本框 59">
            <a:extLst>
              <a:ext uri="{FF2B5EF4-FFF2-40B4-BE49-F238E27FC236}">
                <a16:creationId xmlns:a16="http://schemas.microsoft.com/office/drawing/2014/main" id="{032145A2-9ECA-FA46-A9BB-584D5F7FDC67}"/>
              </a:ext>
            </a:extLst>
          </p:cNvPr>
          <p:cNvSpPr txBox="1"/>
          <p:nvPr/>
        </p:nvSpPr>
        <p:spPr>
          <a:xfrm>
            <a:off x="6214455" y="2393529"/>
            <a:ext cx="5069712" cy="369332"/>
          </a:xfrm>
          <a:prstGeom prst="rect">
            <a:avLst/>
          </a:prstGeom>
          <a:noFill/>
        </p:spPr>
        <p:txBody>
          <a:bodyPr wrap="square" rtlCol="0">
            <a:spAutoFit/>
          </a:bodyPr>
          <a:lstStyle/>
          <a:p>
            <a:r>
              <a:rPr kumimoji="1" lang="zh-CN" altLang="en-US" dirty="0"/>
              <a:t>初始向量， 逻辑右移</a:t>
            </a:r>
            <a:r>
              <a:rPr kumimoji="1" lang="en-US" altLang="zh-CN" dirty="0"/>
              <a:t>2</a:t>
            </a:r>
            <a:r>
              <a:rPr kumimoji="1" lang="zh-CN" altLang="en-US" dirty="0"/>
              <a:t>、</a:t>
            </a:r>
            <a:r>
              <a:rPr kumimoji="1" lang="en-US" altLang="zh-CN" dirty="0"/>
              <a:t>5</a:t>
            </a:r>
            <a:r>
              <a:rPr kumimoji="1" lang="zh-CN" altLang="en-US" dirty="0"/>
              <a:t>、</a:t>
            </a:r>
            <a:r>
              <a:rPr kumimoji="1" lang="en-US" altLang="zh-CN" dirty="0"/>
              <a:t>4</a:t>
            </a:r>
            <a:r>
              <a:rPr kumimoji="1" lang="zh-CN" altLang="en-US" dirty="0"/>
              <a:t>位， 新的向量为</a:t>
            </a:r>
          </a:p>
        </p:txBody>
      </p:sp>
      <p:grpSp>
        <p:nvGrpSpPr>
          <p:cNvPr id="69" name="组合 68">
            <a:extLst>
              <a:ext uri="{FF2B5EF4-FFF2-40B4-BE49-F238E27FC236}">
                <a16:creationId xmlns:a16="http://schemas.microsoft.com/office/drawing/2014/main" id="{F8D46A00-7AE0-3A4E-A299-D3105815D592}"/>
              </a:ext>
            </a:extLst>
          </p:cNvPr>
          <p:cNvGrpSpPr/>
          <p:nvPr/>
        </p:nvGrpSpPr>
        <p:grpSpPr>
          <a:xfrm>
            <a:off x="6475910" y="2762861"/>
            <a:ext cx="1578795" cy="1015663"/>
            <a:chOff x="6106795" y="3183038"/>
            <a:chExt cx="1578795" cy="1015663"/>
          </a:xfrm>
        </p:grpSpPr>
        <p:sp>
          <p:nvSpPr>
            <p:cNvPr id="65" name="文本框 64">
              <a:extLst>
                <a:ext uri="{FF2B5EF4-FFF2-40B4-BE49-F238E27FC236}">
                  <a16:creationId xmlns:a16="http://schemas.microsoft.com/office/drawing/2014/main" id="{2EF62235-C3F0-9C44-8C8F-2AE5012AC113}"/>
                </a:ext>
              </a:extLst>
            </p:cNvPr>
            <p:cNvSpPr txBox="1"/>
            <p:nvPr/>
          </p:nvSpPr>
          <p:spPr>
            <a:xfrm>
              <a:off x="6280415" y="3183038"/>
              <a:ext cx="1405175" cy="646331"/>
            </a:xfrm>
            <a:prstGeom prst="rect">
              <a:avLst/>
            </a:prstGeom>
            <a:noFill/>
          </p:spPr>
          <p:txBody>
            <a:bodyPr wrap="square" rtlCol="0">
              <a:spAutoFit/>
            </a:bodyPr>
            <a:lstStyle/>
            <a:p>
              <a:r>
                <a:rPr kumimoji="1" lang="en-US" altLang="zh-CN" dirty="0"/>
                <a:t>100101</a:t>
              </a:r>
            </a:p>
            <a:p>
              <a:r>
                <a:rPr kumimoji="1" lang="en-US" altLang="zh-CN" dirty="0"/>
                <a:t>001001</a:t>
              </a:r>
              <a:endParaRPr kumimoji="1" lang="zh-CN" altLang="en-US" dirty="0"/>
            </a:p>
          </p:txBody>
        </p:sp>
        <p:cxnSp>
          <p:nvCxnSpPr>
            <p:cNvPr id="67" name="直线连接符 66">
              <a:extLst>
                <a:ext uri="{FF2B5EF4-FFF2-40B4-BE49-F238E27FC236}">
                  <a16:creationId xmlns:a16="http://schemas.microsoft.com/office/drawing/2014/main" id="{AB40739F-F346-8B44-9289-92CA334D4BED}"/>
                </a:ext>
              </a:extLst>
            </p:cNvPr>
            <p:cNvCxnSpPr/>
            <p:nvPr/>
          </p:nvCxnSpPr>
          <p:spPr>
            <a:xfrm flipV="1">
              <a:off x="6106795" y="3816885"/>
              <a:ext cx="1224455" cy="11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9D53C823-C4DA-D14E-9DD0-6845EBA8A75D}"/>
                </a:ext>
              </a:extLst>
            </p:cNvPr>
            <p:cNvSpPr txBox="1"/>
            <p:nvPr/>
          </p:nvSpPr>
          <p:spPr>
            <a:xfrm>
              <a:off x="6277993" y="3829369"/>
              <a:ext cx="965174" cy="369332"/>
            </a:xfrm>
            <a:prstGeom prst="rect">
              <a:avLst/>
            </a:prstGeom>
            <a:solidFill>
              <a:schemeClr val="accent1">
                <a:lumMod val="60000"/>
                <a:lumOff val="40000"/>
              </a:schemeClr>
            </a:solidFill>
          </p:spPr>
          <p:txBody>
            <a:bodyPr wrap="square" rtlCol="0">
              <a:spAutoFit/>
            </a:bodyPr>
            <a:lstStyle/>
            <a:p>
              <a:r>
                <a:rPr kumimoji="1" lang="en-US" altLang="zh-CN" dirty="0"/>
                <a:t>101101</a:t>
              </a:r>
              <a:endParaRPr kumimoji="1" lang="zh-CN" altLang="en-US" dirty="0"/>
            </a:p>
          </p:txBody>
        </p:sp>
      </p:grpSp>
      <p:grpSp>
        <p:nvGrpSpPr>
          <p:cNvPr id="70" name="组合 69">
            <a:extLst>
              <a:ext uri="{FF2B5EF4-FFF2-40B4-BE49-F238E27FC236}">
                <a16:creationId xmlns:a16="http://schemas.microsoft.com/office/drawing/2014/main" id="{81585E71-7520-574A-9E88-C389086A6732}"/>
              </a:ext>
            </a:extLst>
          </p:cNvPr>
          <p:cNvGrpSpPr/>
          <p:nvPr/>
        </p:nvGrpSpPr>
        <p:grpSpPr>
          <a:xfrm>
            <a:off x="9741354" y="2726376"/>
            <a:ext cx="1578795" cy="1015663"/>
            <a:chOff x="6106795" y="3183038"/>
            <a:chExt cx="1578795" cy="1015663"/>
          </a:xfrm>
        </p:grpSpPr>
        <p:sp>
          <p:nvSpPr>
            <p:cNvPr id="71" name="文本框 70">
              <a:extLst>
                <a:ext uri="{FF2B5EF4-FFF2-40B4-BE49-F238E27FC236}">
                  <a16:creationId xmlns:a16="http://schemas.microsoft.com/office/drawing/2014/main" id="{9BD45FC2-5F54-3C49-ADFF-ED4687D8F0BD}"/>
                </a:ext>
              </a:extLst>
            </p:cNvPr>
            <p:cNvSpPr txBox="1"/>
            <p:nvPr/>
          </p:nvSpPr>
          <p:spPr>
            <a:xfrm>
              <a:off x="6280415" y="3183038"/>
              <a:ext cx="1405175" cy="646331"/>
            </a:xfrm>
            <a:prstGeom prst="rect">
              <a:avLst/>
            </a:prstGeom>
            <a:noFill/>
          </p:spPr>
          <p:txBody>
            <a:bodyPr wrap="square" rtlCol="0">
              <a:spAutoFit/>
            </a:bodyPr>
            <a:lstStyle/>
            <a:p>
              <a:r>
                <a:rPr kumimoji="1" lang="en-US" altLang="zh-CN" dirty="0"/>
                <a:t>100101</a:t>
              </a:r>
            </a:p>
            <a:p>
              <a:r>
                <a:rPr kumimoji="1" lang="en-US" altLang="zh-CN" dirty="0"/>
                <a:t>000010</a:t>
              </a:r>
              <a:endParaRPr kumimoji="1" lang="zh-CN" altLang="en-US" dirty="0"/>
            </a:p>
          </p:txBody>
        </p:sp>
        <p:cxnSp>
          <p:nvCxnSpPr>
            <p:cNvPr id="72" name="直线连接符 71">
              <a:extLst>
                <a:ext uri="{FF2B5EF4-FFF2-40B4-BE49-F238E27FC236}">
                  <a16:creationId xmlns:a16="http://schemas.microsoft.com/office/drawing/2014/main" id="{EEF9990E-428B-0541-87BE-EA878B847036}"/>
                </a:ext>
              </a:extLst>
            </p:cNvPr>
            <p:cNvCxnSpPr/>
            <p:nvPr/>
          </p:nvCxnSpPr>
          <p:spPr>
            <a:xfrm flipV="1">
              <a:off x="6106795" y="3816885"/>
              <a:ext cx="1224455" cy="11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97515485-EA4C-854F-AAC7-73E9CB940F13}"/>
                </a:ext>
              </a:extLst>
            </p:cNvPr>
            <p:cNvSpPr txBox="1"/>
            <p:nvPr/>
          </p:nvSpPr>
          <p:spPr>
            <a:xfrm>
              <a:off x="6277993" y="3829369"/>
              <a:ext cx="965174" cy="369332"/>
            </a:xfrm>
            <a:prstGeom prst="rect">
              <a:avLst/>
            </a:prstGeom>
            <a:solidFill>
              <a:schemeClr val="accent1">
                <a:lumMod val="60000"/>
                <a:lumOff val="40000"/>
              </a:schemeClr>
            </a:solidFill>
          </p:spPr>
          <p:txBody>
            <a:bodyPr wrap="square" rtlCol="0">
              <a:spAutoFit/>
            </a:bodyPr>
            <a:lstStyle/>
            <a:p>
              <a:r>
                <a:rPr kumimoji="1" lang="en-US" altLang="zh-CN" dirty="0"/>
                <a:t>100111</a:t>
              </a:r>
              <a:endParaRPr kumimoji="1" lang="zh-CN" altLang="en-US" dirty="0"/>
            </a:p>
          </p:txBody>
        </p:sp>
      </p:grpSp>
      <p:grpSp>
        <p:nvGrpSpPr>
          <p:cNvPr id="74" name="组合 73">
            <a:extLst>
              <a:ext uri="{FF2B5EF4-FFF2-40B4-BE49-F238E27FC236}">
                <a16:creationId xmlns:a16="http://schemas.microsoft.com/office/drawing/2014/main" id="{35A2AA9F-755A-B74F-A5B1-68666B34D2B0}"/>
              </a:ext>
            </a:extLst>
          </p:cNvPr>
          <p:cNvGrpSpPr/>
          <p:nvPr/>
        </p:nvGrpSpPr>
        <p:grpSpPr>
          <a:xfrm>
            <a:off x="8090640" y="2756847"/>
            <a:ext cx="1578795" cy="1015663"/>
            <a:chOff x="6106795" y="3183038"/>
            <a:chExt cx="1578795" cy="1015663"/>
          </a:xfrm>
        </p:grpSpPr>
        <p:sp>
          <p:nvSpPr>
            <p:cNvPr id="75" name="文本框 74">
              <a:extLst>
                <a:ext uri="{FF2B5EF4-FFF2-40B4-BE49-F238E27FC236}">
                  <a16:creationId xmlns:a16="http://schemas.microsoft.com/office/drawing/2014/main" id="{974D0757-53C2-264A-94FF-AC9997B7B95B}"/>
                </a:ext>
              </a:extLst>
            </p:cNvPr>
            <p:cNvSpPr txBox="1"/>
            <p:nvPr/>
          </p:nvSpPr>
          <p:spPr>
            <a:xfrm>
              <a:off x="6280415" y="3183038"/>
              <a:ext cx="1405175" cy="646331"/>
            </a:xfrm>
            <a:prstGeom prst="rect">
              <a:avLst/>
            </a:prstGeom>
            <a:noFill/>
          </p:spPr>
          <p:txBody>
            <a:bodyPr wrap="square" rtlCol="0">
              <a:spAutoFit/>
            </a:bodyPr>
            <a:lstStyle/>
            <a:p>
              <a:r>
                <a:rPr kumimoji="1" lang="en-US" altLang="zh-CN" dirty="0"/>
                <a:t>100101</a:t>
              </a:r>
            </a:p>
            <a:p>
              <a:r>
                <a:rPr kumimoji="1" lang="en-US" altLang="zh-CN" dirty="0"/>
                <a:t>000001</a:t>
              </a:r>
              <a:endParaRPr kumimoji="1" lang="zh-CN" altLang="en-US" dirty="0"/>
            </a:p>
          </p:txBody>
        </p:sp>
        <p:cxnSp>
          <p:nvCxnSpPr>
            <p:cNvPr id="76" name="直线连接符 75">
              <a:extLst>
                <a:ext uri="{FF2B5EF4-FFF2-40B4-BE49-F238E27FC236}">
                  <a16:creationId xmlns:a16="http://schemas.microsoft.com/office/drawing/2014/main" id="{31B0B7FE-0D01-3D41-B455-F146E177AA3B}"/>
                </a:ext>
              </a:extLst>
            </p:cNvPr>
            <p:cNvCxnSpPr/>
            <p:nvPr/>
          </p:nvCxnSpPr>
          <p:spPr>
            <a:xfrm flipV="1">
              <a:off x="6106795" y="3816885"/>
              <a:ext cx="1224455" cy="11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224536CC-2DE3-9048-9F0D-091C98430AFE}"/>
                </a:ext>
              </a:extLst>
            </p:cNvPr>
            <p:cNvSpPr txBox="1"/>
            <p:nvPr/>
          </p:nvSpPr>
          <p:spPr>
            <a:xfrm>
              <a:off x="6277993" y="3829369"/>
              <a:ext cx="965174" cy="369332"/>
            </a:xfrm>
            <a:prstGeom prst="rect">
              <a:avLst/>
            </a:prstGeom>
            <a:solidFill>
              <a:schemeClr val="accent5">
                <a:lumMod val="60000"/>
                <a:lumOff val="40000"/>
              </a:schemeClr>
            </a:solidFill>
          </p:spPr>
          <p:txBody>
            <a:bodyPr wrap="square" rtlCol="0">
              <a:spAutoFit/>
            </a:bodyPr>
            <a:lstStyle/>
            <a:p>
              <a:r>
                <a:rPr kumimoji="1" lang="en-US" altLang="zh-CN" dirty="0"/>
                <a:t>100101</a:t>
              </a:r>
              <a:endParaRPr kumimoji="1" lang="zh-CN" altLang="en-US" dirty="0"/>
            </a:p>
          </p:txBody>
        </p:sp>
      </p:grpSp>
      <p:sp>
        <p:nvSpPr>
          <p:cNvPr id="78" name="文本框 77">
            <a:extLst>
              <a:ext uri="{FF2B5EF4-FFF2-40B4-BE49-F238E27FC236}">
                <a16:creationId xmlns:a16="http://schemas.microsoft.com/office/drawing/2014/main" id="{1F64CA92-9803-2A4F-911B-33F0518B48C3}"/>
              </a:ext>
            </a:extLst>
          </p:cNvPr>
          <p:cNvSpPr txBox="1"/>
          <p:nvPr/>
        </p:nvSpPr>
        <p:spPr>
          <a:xfrm>
            <a:off x="6261688" y="3915461"/>
            <a:ext cx="5941107" cy="369332"/>
          </a:xfrm>
          <a:prstGeom prst="rect">
            <a:avLst/>
          </a:prstGeom>
          <a:noFill/>
        </p:spPr>
        <p:txBody>
          <a:bodyPr wrap="square" rtlCol="0">
            <a:spAutoFit/>
          </a:bodyPr>
          <a:lstStyle/>
          <a:p>
            <a:r>
              <a:rPr kumimoji="1" lang="zh-CN" altLang="en-US" dirty="0"/>
              <a:t>新产生向量按照同样规则进行逻辑右移，直到形成闭环</a:t>
            </a:r>
          </a:p>
        </p:txBody>
      </p:sp>
      <p:grpSp>
        <p:nvGrpSpPr>
          <p:cNvPr id="80" name="组合 79">
            <a:extLst>
              <a:ext uri="{FF2B5EF4-FFF2-40B4-BE49-F238E27FC236}">
                <a16:creationId xmlns:a16="http://schemas.microsoft.com/office/drawing/2014/main" id="{32273B68-66D2-1B43-ACAF-724CE5DEA9A1}"/>
              </a:ext>
            </a:extLst>
          </p:cNvPr>
          <p:cNvGrpSpPr/>
          <p:nvPr/>
        </p:nvGrpSpPr>
        <p:grpSpPr>
          <a:xfrm>
            <a:off x="6475910" y="4281104"/>
            <a:ext cx="1578795" cy="1015663"/>
            <a:chOff x="6106795" y="3183038"/>
            <a:chExt cx="1578795" cy="1015663"/>
          </a:xfrm>
        </p:grpSpPr>
        <p:sp>
          <p:nvSpPr>
            <p:cNvPr id="81" name="文本框 80">
              <a:extLst>
                <a:ext uri="{FF2B5EF4-FFF2-40B4-BE49-F238E27FC236}">
                  <a16:creationId xmlns:a16="http://schemas.microsoft.com/office/drawing/2014/main" id="{8CF15280-4AF0-C449-B506-CFB720678AF4}"/>
                </a:ext>
              </a:extLst>
            </p:cNvPr>
            <p:cNvSpPr txBox="1"/>
            <p:nvPr/>
          </p:nvSpPr>
          <p:spPr>
            <a:xfrm>
              <a:off x="6280415" y="3183038"/>
              <a:ext cx="1405175" cy="646331"/>
            </a:xfrm>
            <a:prstGeom prst="rect">
              <a:avLst/>
            </a:prstGeom>
            <a:noFill/>
          </p:spPr>
          <p:txBody>
            <a:bodyPr wrap="square" rtlCol="0">
              <a:spAutoFit/>
            </a:bodyPr>
            <a:lstStyle/>
            <a:p>
              <a:r>
                <a:rPr kumimoji="1" lang="en-US" altLang="zh-CN" dirty="0"/>
                <a:t>100101</a:t>
              </a:r>
            </a:p>
            <a:p>
              <a:r>
                <a:rPr kumimoji="1" lang="en-US" altLang="zh-CN" dirty="0"/>
                <a:t>001011</a:t>
              </a:r>
              <a:endParaRPr kumimoji="1" lang="zh-CN" altLang="en-US" dirty="0"/>
            </a:p>
          </p:txBody>
        </p:sp>
        <p:cxnSp>
          <p:nvCxnSpPr>
            <p:cNvPr id="82" name="直线连接符 81">
              <a:extLst>
                <a:ext uri="{FF2B5EF4-FFF2-40B4-BE49-F238E27FC236}">
                  <a16:creationId xmlns:a16="http://schemas.microsoft.com/office/drawing/2014/main" id="{DE9AEF08-7BFC-894A-BED5-85300FAF39EC}"/>
                </a:ext>
              </a:extLst>
            </p:cNvPr>
            <p:cNvCxnSpPr/>
            <p:nvPr/>
          </p:nvCxnSpPr>
          <p:spPr>
            <a:xfrm flipV="1">
              <a:off x="6106795" y="3816885"/>
              <a:ext cx="1224455" cy="11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1CD44CC2-44B4-FA4F-8FF1-4FE619A92E06}"/>
                </a:ext>
              </a:extLst>
            </p:cNvPr>
            <p:cNvSpPr txBox="1"/>
            <p:nvPr/>
          </p:nvSpPr>
          <p:spPr>
            <a:xfrm>
              <a:off x="6277993" y="3829369"/>
              <a:ext cx="965174" cy="369332"/>
            </a:xfrm>
            <a:prstGeom prst="rect">
              <a:avLst/>
            </a:prstGeom>
            <a:solidFill>
              <a:schemeClr val="accent1">
                <a:lumMod val="60000"/>
                <a:lumOff val="40000"/>
              </a:schemeClr>
            </a:solidFill>
          </p:spPr>
          <p:txBody>
            <a:bodyPr wrap="square" rtlCol="0">
              <a:spAutoFit/>
            </a:bodyPr>
            <a:lstStyle/>
            <a:p>
              <a:r>
                <a:rPr kumimoji="1" lang="en-US" altLang="zh-CN" dirty="0"/>
                <a:t>101111</a:t>
              </a:r>
              <a:endParaRPr kumimoji="1" lang="zh-CN" altLang="en-US" dirty="0"/>
            </a:p>
          </p:txBody>
        </p:sp>
      </p:grpSp>
      <p:grpSp>
        <p:nvGrpSpPr>
          <p:cNvPr id="84" name="组合 83">
            <a:extLst>
              <a:ext uri="{FF2B5EF4-FFF2-40B4-BE49-F238E27FC236}">
                <a16:creationId xmlns:a16="http://schemas.microsoft.com/office/drawing/2014/main" id="{B6233CB8-B6A7-AC4D-A688-FAE1C863BA83}"/>
              </a:ext>
            </a:extLst>
          </p:cNvPr>
          <p:cNvGrpSpPr/>
          <p:nvPr/>
        </p:nvGrpSpPr>
        <p:grpSpPr>
          <a:xfrm>
            <a:off x="6562282" y="5321658"/>
            <a:ext cx="1578795" cy="1015663"/>
            <a:chOff x="6106795" y="3183038"/>
            <a:chExt cx="1578795" cy="1015663"/>
          </a:xfrm>
        </p:grpSpPr>
        <p:sp>
          <p:nvSpPr>
            <p:cNvPr id="85" name="文本框 84">
              <a:extLst>
                <a:ext uri="{FF2B5EF4-FFF2-40B4-BE49-F238E27FC236}">
                  <a16:creationId xmlns:a16="http://schemas.microsoft.com/office/drawing/2014/main" id="{ADB209B6-1744-7B47-B115-A3210EC4A821}"/>
                </a:ext>
              </a:extLst>
            </p:cNvPr>
            <p:cNvSpPr txBox="1"/>
            <p:nvPr/>
          </p:nvSpPr>
          <p:spPr>
            <a:xfrm>
              <a:off x="6280415" y="3183038"/>
              <a:ext cx="1405175" cy="646331"/>
            </a:xfrm>
            <a:prstGeom prst="rect">
              <a:avLst/>
            </a:prstGeom>
            <a:noFill/>
          </p:spPr>
          <p:txBody>
            <a:bodyPr wrap="square" rtlCol="0">
              <a:spAutoFit/>
            </a:bodyPr>
            <a:lstStyle/>
            <a:p>
              <a:r>
                <a:rPr kumimoji="1" lang="en-US" altLang="zh-CN" dirty="0"/>
                <a:t>100101</a:t>
              </a:r>
            </a:p>
            <a:p>
              <a:r>
                <a:rPr kumimoji="1" lang="en-US" altLang="zh-CN" dirty="0"/>
                <a:t>000001</a:t>
              </a:r>
              <a:endParaRPr kumimoji="1" lang="zh-CN" altLang="en-US" dirty="0"/>
            </a:p>
          </p:txBody>
        </p:sp>
        <p:cxnSp>
          <p:nvCxnSpPr>
            <p:cNvPr id="86" name="直线连接符 85">
              <a:extLst>
                <a:ext uri="{FF2B5EF4-FFF2-40B4-BE49-F238E27FC236}">
                  <a16:creationId xmlns:a16="http://schemas.microsoft.com/office/drawing/2014/main" id="{6469E9F6-FC7F-9841-BC67-0013E35F60A6}"/>
                </a:ext>
              </a:extLst>
            </p:cNvPr>
            <p:cNvCxnSpPr/>
            <p:nvPr/>
          </p:nvCxnSpPr>
          <p:spPr>
            <a:xfrm flipV="1">
              <a:off x="6106795" y="3816885"/>
              <a:ext cx="1224455" cy="11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文本框 86">
              <a:extLst>
                <a:ext uri="{FF2B5EF4-FFF2-40B4-BE49-F238E27FC236}">
                  <a16:creationId xmlns:a16="http://schemas.microsoft.com/office/drawing/2014/main" id="{7C7DE95B-A9B7-044D-A9C7-ACDB66C7FDF2}"/>
                </a:ext>
              </a:extLst>
            </p:cNvPr>
            <p:cNvSpPr txBox="1"/>
            <p:nvPr/>
          </p:nvSpPr>
          <p:spPr>
            <a:xfrm>
              <a:off x="6277993" y="3829369"/>
              <a:ext cx="965174" cy="369332"/>
            </a:xfrm>
            <a:prstGeom prst="rect">
              <a:avLst/>
            </a:prstGeom>
            <a:solidFill>
              <a:schemeClr val="accent5">
                <a:lumMod val="60000"/>
                <a:lumOff val="40000"/>
              </a:schemeClr>
            </a:solidFill>
          </p:spPr>
          <p:txBody>
            <a:bodyPr wrap="square" rtlCol="0">
              <a:spAutoFit/>
            </a:bodyPr>
            <a:lstStyle/>
            <a:p>
              <a:r>
                <a:rPr kumimoji="1" lang="en-US" altLang="zh-CN" dirty="0"/>
                <a:t>100101</a:t>
              </a:r>
              <a:endParaRPr kumimoji="1" lang="zh-CN" altLang="en-US" dirty="0"/>
            </a:p>
          </p:txBody>
        </p:sp>
      </p:grpSp>
      <p:grpSp>
        <p:nvGrpSpPr>
          <p:cNvPr id="88" name="组合 87">
            <a:extLst>
              <a:ext uri="{FF2B5EF4-FFF2-40B4-BE49-F238E27FC236}">
                <a16:creationId xmlns:a16="http://schemas.microsoft.com/office/drawing/2014/main" id="{F16B1E09-3E3E-1E44-93AF-C9A6645C82BC}"/>
              </a:ext>
            </a:extLst>
          </p:cNvPr>
          <p:cNvGrpSpPr/>
          <p:nvPr/>
        </p:nvGrpSpPr>
        <p:grpSpPr>
          <a:xfrm>
            <a:off x="9827726" y="4254322"/>
            <a:ext cx="1578795" cy="1015663"/>
            <a:chOff x="6106795" y="3183038"/>
            <a:chExt cx="1578795" cy="1015663"/>
          </a:xfrm>
        </p:grpSpPr>
        <p:sp>
          <p:nvSpPr>
            <p:cNvPr id="89" name="文本框 88">
              <a:extLst>
                <a:ext uri="{FF2B5EF4-FFF2-40B4-BE49-F238E27FC236}">
                  <a16:creationId xmlns:a16="http://schemas.microsoft.com/office/drawing/2014/main" id="{2A062AFA-1DBC-C24D-9B58-449F7F81A9AE}"/>
                </a:ext>
              </a:extLst>
            </p:cNvPr>
            <p:cNvSpPr txBox="1"/>
            <p:nvPr/>
          </p:nvSpPr>
          <p:spPr>
            <a:xfrm>
              <a:off x="6280415" y="3183038"/>
              <a:ext cx="1405175" cy="646331"/>
            </a:xfrm>
            <a:prstGeom prst="rect">
              <a:avLst/>
            </a:prstGeom>
            <a:noFill/>
          </p:spPr>
          <p:txBody>
            <a:bodyPr wrap="square" rtlCol="0">
              <a:spAutoFit/>
            </a:bodyPr>
            <a:lstStyle/>
            <a:p>
              <a:r>
                <a:rPr kumimoji="1" lang="en-US" altLang="zh-CN" dirty="0"/>
                <a:t>100101</a:t>
              </a:r>
            </a:p>
            <a:p>
              <a:r>
                <a:rPr kumimoji="1" lang="en-US" altLang="zh-CN" dirty="0"/>
                <a:t>000010</a:t>
              </a:r>
              <a:endParaRPr kumimoji="1" lang="zh-CN" altLang="en-US" dirty="0"/>
            </a:p>
          </p:txBody>
        </p:sp>
        <p:cxnSp>
          <p:nvCxnSpPr>
            <p:cNvPr id="90" name="直线连接符 89">
              <a:extLst>
                <a:ext uri="{FF2B5EF4-FFF2-40B4-BE49-F238E27FC236}">
                  <a16:creationId xmlns:a16="http://schemas.microsoft.com/office/drawing/2014/main" id="{0C246A7F-E6C3-0D41-B23E-A0E4D332EE0C}"/>
                </a:ext>
              </a:extLst>
            </p:cNvPr>
            <p:cNvCxnSpPr/>
            <p:nvPr/>
          </p:nvCxnSpPr>
          <p:spPr>
            <a:xfrm flipV="1">
              <a:off x="6106795" y="3816885"/>
              <a:ext cx="1224455" cy="11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文本框 90">
              <a:extLst>
                <a:ext uri="{FF2B5EF4-FFF2-40B4-BE49-F238E27FC236}">
                  <a16:creationId xmlns:a16="http://schemas.microsoft.com/office/drawing/2014/main" id="{0415C8A6-F3D2-2649-8E0A-96EB37127E1D}"/>
                </a:ext>
              </a:extLst>
            </p:cNvPr>
            <p:cNvSpPr txBox="1"/>
            <p:nvPr/>
          </p:nvSpPr>
          <p:spPr>
            <a:xfrm>
              <a:off x="6277993" y="3829369"/>
              <a:ext cx="965174" cy="369332"/>
            </a:xfrm>
            <a:prstGeom prst="rect">
              <a:avLst/>
            </a:prstGeom>
            <a:solidFill>
              <a:schemeClr val="accent1">
                <a:lumMod val="60000"/>
                <a:lumOff val="40000"/>
              </a:schemeClr>
            </a:solidFill>
          </p:spPr>
          <p:txBody>
            <a:bodyPr wrap="square" rtlCol="0">
              <a:spAutoFit/>
            </a:bodyPr>
            <a:lstStyle/>
            <a:p>
              <a:r>
                <a:rPr kumimoji="1" lang="en-US" altLang="zh-CN" dirty="0"/>
                <a:t>100111</a:t>
              </a:r>
              <a:endParaRPr kumimoji="1" lang="zh-CN" altLang="en-US" dirty="0"/>
            </a:p>
          </p:txBody>
        </p:sp>
      </p:grpSp>
      <p:sp>
        <p:nvSpPr>
          <p:cNvPr id="93" name="手杖形箭头 92">
            <a:extLst>
              <a:ext uri="{FF2B5EF4-FFF2-40B4-BE49-F238E27FC236}">
                <a16:creationId xmlns:a16="http://schemas.microsoft.com/office/drawing/2014/main" id="{3E304178-54FD-BA4E-A0F5-89B7D6E41E8B}"/>
              </a:ext>
            </a:extLst>
          </p:cNvPr>
          <p:cNvSpPr/>
          <p:nvPr/>
        </p:nvSpPr>
        <p:spPr>
          <a:xfrm flipV="1">
            <a:off x="4044003" y="4605809"/>
            <a:ext cx="962752" cy="485603"/>
          </a:xfrm>
          <a:prstGeom prst="uturnArrow">
            <a:avLst>
              <a:gd name="adj1" fmla="val 1304"/>
              <a:gd name="adj2" fmla="val 25000"/>
              <a:gd name="adj3" fmla="val 25000"/>
              <a:gd name="adj4" fmla="val 43750"/>
              <a:gd name="adj5" fmla="val 10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94" name="文本框 93">
            <a:extLst>
              <a:ext uri="{FF2B5EF4-FFF2-40B4-BE49-F238E27FC236}">
                <a16:creationId xmlns:a16="http://schemas.microsoft.com/office/drawing/2014/main" id="{3C122183-F49A-274D-B4A2-EC95DA59DDC8}"/>
              </a:ext>
            </a:extLst>
          </p:cNvPr>
          <p:cNvSpPr txBox="1"/>
          <p:nvPr/>
        </p:nvSpPr>
        <p:spPr>
          <a:xfrm>
            <a:off x="4319399" y="4733737"/>
            <a:ext cx="509286" cy="400110"/>
          </a:xfrm>
          <a:prstGeom prst="rect">
            <a:avLst/>
          </a:prstGeom>
          <a:noFill/>
        </p:spPr>
        <p:txBody>
          <a:bodyPr wrap="square" rtlCol="0">
            <a:spAutoFit/>
          </a:bodyPr>
          <a:lstStyle/>
          <a:p>
            <a:r>
              <a:rPr kumimoji="1" lang="en-US" altLang="zh-CN" sz="2000" dirty="0">
                <a:latin typeface="+mn-ea"/>
              </a:rPr>
              <a:t>4</a:t>
            </a:r>
            <a:endParaRPr kumimoji="1" lang="zh-CN" altLang="en-US" sz="2000" dirty="0">
              <a:latin typeface="+mn-ea"/>
            </a:endParaRPr>
          </a:p>
        </p:txBody>
      </p:sp>
      <p:grpSp>
        <p:nvGrpSpPr>
          <p:cNvPr id="95" name="组合 94">
            <a:extLst>
              <a:ext uri="{FF2B5EF4-FFF2-40B4-BE49-F238E27FC236}">
                <a16:creationId xmlns:a16="http://schemas.microsoft.com/office/drawing/2014/main" id="{F384C362-96C8-9249-9DD4-29434E9287F5}"/>
              </a:ext>
            </a:extLst>
          </p:cNvPr>
          <p:cNvGrpSpPr/>
          <p:nvPr/>
        </p:nvGrpSpPr>
        <p:grpSpPr>
          <a:xfrm>
            <a:off x="9827726" y="5347277"/>
            <a:ext cx="1578795" cy="1015663"/>
            <a:chOff x="6106795" y="3183038"/>
            <a:chExt cx="1578795" cy="1015663"/>
          </a:xfrm>
        </p:grpSpPr>
        <p:sp>
          <p:nvSpPr>
            <p:cNvPr id="96" name="文本框 95">
              <a:extLst>
                <a:ext uri="{FF2B5EF4-FFF2-40B4-BE49-F238E27FC236}">
                  <a16:creationId xmlns:a16="http://schemas.microsoft.com/office/drawing/2014/main" id="{BD078E54-0E89-ED48-9CD8-7ED7FA0D1E24}"/>
                </a:ext>
              </a:extLst>
            </p:cNvPr>
            <p:cNvSpPr txBox="1"/>
            <p:nvPr/>
          </p:nvSpPr>
          <p:spPr>
            <a:xfrm>
              <a:off x="6280415" y="3183038"/>
              <a:ext cx="1405175" cy="646331"/>
            </a:xfrm>
            <a:prstGeom prst="rect">
              <a:avLst/>
            </a:prstGeom>
            <a:noFill/>
          </p:spPr>
          <p:txBody>
            <a:bodyPr wrap="square" rtlCol="0">
              <a:spAutoFit/>
            </a:bodyPr>
            <a:lstStyle/>
            <a:p>
              <a:r>
                <a:rPr kumimoji="1" lang="en-US" altLang="zh-CN" dirty="0"/>
                <a:t>100101</a:t>
              </a:r>
            </a:p>
            <a:p>
              <a:r>
                <a:rPr kumimoji="1" lang="en-US" altLang="zh-CN" dirty="0"/>
                <a:t>000001</a:t>
              </a:r>
              <a:endParaRPr kumimoji="1" lang="zh-CN" altLang="en-US" dirty="0"/>
            </a:p>
          </p:txBody>
        </p:sp>
        <p:cxnSp>
          <p:nvCxnSpPr>
            <p:cNvPr id="97" name="直线连接符 96">
              <a:extLst>
                <a:ext uri="{FF2B5EF4-FFF2-40B4-BE49-F238E27FC236}">
                  <a16:creationId xmlns:a16="http://schemas.microsoft.com/office/drawing/2014/main" id="{9EE1F9B0-C409-F142-B303-EBEAD57F7A94}"/>
                </a:ext>
              </a:extLst>
            </p:cNvPr>
            <p:cNvCxnSpPr/>
            <p:nvPr/>
          </p:nvCxnSpPr>
          <p:spPr>
            <a:xfrm flipV="1">
              <a:off x="6106795" y="3816885"/>
              <a:ext cx="1224455" cy="11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文本框 97">
              <a:extLst>
                <a:ext uri="{FF2B5EF4-FFF2-40B4-BE49-F238E27FC236}">
                  <a16:creationId xmlns:a16="http://schemas.microsoft.com/office/drawing/2014/main" id="{C0BD6F58-D4D4-5247-B7AC-D559FF4A3F24}"/>
                </a:ext>
              </a:extLst>
            </p:cNvPr>
            <p:cNvSpPr txBox="1"/>
            <p:nvPr/>
          </p:nvSpPr>
          <p:spPr>
            <a:xfrm>
              <a:off x="6277993" y="3829369"/>
              <a:ext cx="965174" cy="369332"/>
            </a:xfrm>
            <a:prstGeom prst="rect">
              <a:avLst/>
            </a:prstGeom>
            <a:solidFill>
              <a:schemeClr val="accent5">
                <a:lumMod val="60000"/>
                <a:lumOff val="40000"/>
              </a:schemeClr>
            </a:solidFill>
          </p:spPr>
          <p:txBody>
            <a:bodyPr wrap="square" rtlCol="0">
              <a:spAutoFit/>
            </a:bodyPr>
            <a:lstStyle/>
            <a:p>
              <a:r>
                <a:rPr kumimoji="1" lang="en-US" altLang="zh-CN" dirty="0"/>
                <a:t>100101</a:t>
              </a:r>
              <a:endParaRPr kumimoji="1" lang="zh-CN" altLang="en-US" dirty="0"/>
            </a:p>
          </p:txBody>
        </p:sp>
      </p:grpSp>
      <p:grpSp>
        <p:nvGrpSpPr>
          <p:cNvPr id="99" name="组合 98">
            <a:extLst>
              <a:ext uri="{FF2B5EF4-FFF2-40B4-BE49-F238E27FC236}">
                <a16:creationId xmlns:a16="http://schemas.microsoft.com/office/drawing/2014/main" id="{50CCB104-2897-2744-AF51-92CDEEB94D7F}"/>
              </a:ext>
            </a:extLst>
          </p:cNvPr>
          <p:cNvGrpSpPr/>
          <p:nvPr/>
        </p:nvGrpSpPr>
        <p:grpSpPr>
          <a:xfrm>
            <a:off x="8141077" y="4272509"/>
            <a:ext cx="1578795" cy="1015663"/>
            <a:chOff x="6106795" y="3183038"/>
            <a:chExt cx="1578795" cy="1015663"/>
          </a:xfrm>
        </p:grpSpPr>
        <p:sp>
          <p:nvSpPr>
            <p:cNvPr id="100" name="文本框 99">
              <a:extLst>
                <a:ext uri="{FF2B5EF4-FFF2-40B4-BE49-F238E27FC236}">
                  <a16:creationId xmlns:a16="http://schemas.microsoft.com/office/drawing/2014/main" id="{E8569568-8C68-114B-8AF7-F531BFD11298}"/>
                </a:ext>
              </a:extLst>
            </p:cNvPr>
            <p:cNvSpPr txBox="1"/>
            <p:nvPr/>
          </p:nvSpPr>
          <p:spPr>
            <a:xfrm>
              <a:off x="6280415" y="3183038"/>
              <a:ext cx="1405175" cy="646331"/>
            </a:xfrm>
            <a:prstGeom prst="rect">
              <a:avLst/>
            </a:prstGeom>
            <a:noFill/>
          </p:spPr>
          <p:txBody>
            <a:bodyPr wrap="square" rtlCol="0">
              <a:spAutoFit/>
            </a:bodyPr>
            <a:lstStyle/>
            <a:p>
              <a:r>
                <a:rPr kumimoji="1" lang="en-US" altLang="zh-CN" dirty="0"/>
                <a:t>100101</a:t>
              </a:r>
            </a:p>
            <a:p>
              <a:r>
                <a:rPr kumimoji="1" lang="en-US" altLang="zh-CN" dirty="0"/>
                <a:t>000001</a:t>
              </a:r>
              <a:endParaRPr kumimoji="1" lang="zh-CN" altLang="en-US" dirty="0"/>
            </a:p>
          </p:txBody>
        </p:sp>
        <p:cxnSp>
          <p:nvCxnSpPr>
            <p:cNvPr id="101" name="直线连接符 100">
              <a:extLst>
                <a:ext uri="{FF2B5EF4-FFF2-40B4-BE49-F238E27FC236}">
                  <a16:creationId xmlns:a16="http://schemas.microsoft.com/office/drawing/2014/main" id="{C87ECE65-AA11-414C-9F09-459CA133745A}"/>
                </a:ext>
              </a:extLst>
            </p:cNvPr>
            <p:cNvCxnSpPr/>
            <p:nvPr/>
          </p:nvCxnSpPr>
          <p:spPr>
            <a:xfrm flipV="1">
              <a:off x="6106795" y="3816885"/>
              <a:ext cx="1224455" cy="114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6946CB76-C13A-094C-AB22-D6B0580D9C4F}"/>
                </a:ext>
              </a:extLst>
            </p:cNvPr>
            <p:cNvSpPr txBox="1"/>
            <p:nvPr/>
          </p:nvSpPr>
          <p:spPr>
            <a:xfrm>
              <a:off x="6277993" y="3829369"/>
              <a:ext cx="965174" cy="369332"/>
            </a:xfrm>
            <a:prstGeom prst="rect">
              <a:avLst/>
            </a:prstGeom>
            <a:solidFill>
              <a:schemeClr val="accent5">
                <a:lumMod val="60000"/>
                <a:lumOff val="40000"/>
              </a:schemeClr>
            </a:solidFill>
          </p:spPr>
          <p:txBody>
            <a:bodyPr wrap="square" rtlCol="0">
              <a:spAutoFit/>
            </a:bodyPr>
            <a:lstStyle/>
            <a:p>
              <a:r>
                <a:rPr kumimoji="1" lang="en-US" altLang="zh-CN" dirty="0"/>
                <a:t>100101</a:t>
              </a:r>
              <a:endParaRPr kumimoji="1" lang="zh-CN" altLang="en-US" dirty="0"/>
            </a:p>
          </p:txBody>
        </p:sp>
      </p:grpSp>
      <p:sp>
        <p:nvSpPr>
          <p:cNvPr id="103" name="燕尾形箭头 102">
            <a:extLst>
              <a:ext uri="{FF2B5EF4-FFF2-40B4-BE49-F238E27FC236}">
                <a16:creationId xmlns:a16="http://schemas.microsoft.com/office/drawing/2014/main" id="{C7A0D3F6-CBDB-A34C-A7DA-32A21595A12A}"/>
              </a:ext>
            </a:extLst>
          </p:cNvPr>
          <p:cNvSpPr/>
          <p:nvPr/>
        </p:nvSpPr>
        <p:spPr>
          <a:xfrm rot="5400000">
            <a:off x="10104030" y="3889750"/>
            <a:ext cx="570174" cy="239090"/>
          </a:xfrm>
          <a:prstGeom prst="notchedRightArrow">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燕尾形箭头 103">
            <a:extLst>
              <a:ext uri="{FF2B5EF4-FFF2-40B4-BE49-F238E27FC236}">
                <a16:creationId xmlns:a16="http://schemas.microsoft.com/office/drawing/2014/main" id="{3564E7CC-8A36-6143-A131-5733E87480F6}"/>
              </a:ext>
            </a:extLst>
          </p:cNvPr>
          <p:cNvSpPr/>
          <p:nvPr/>
        </p:nvSpPr>
        <p:spPr>
          <a:xfrm rot="5400000">
            <a:off x="6828948" y="3938052"/>
            <a:ext cx="570174" cy="239090"/>
          </a:xfrm>
          <a:prstGeom prst="notchedRightArrow">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5" name="燕尾形箭头 104">
            <a:extLst>
              <a:ext uri="{FF2B5EF4-FFF2-40B4-BE49-F238E27FC236}">
                <a16:creationId xmlns:a16="http://schemas.microsoft.com/office/drawing/2014/main" id="{1B251CA0-D8DC-5344-9770-AA09A20FCF4B}"/>
              </a:ext>
            </a:extLst>
          </p:cNvPr>
          <p:cNvSpPr/>
          <p:nvPr/>
        </p:nvSpPr>
        <p:spPr>
          <a:xfrm>
            <a:off x="7698654" y="4612585"/>
            <a:ext cx="570174" cy="239090"/>
          </a:xfrm>
          <a:prstGeom prst="notchedRightArrow">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6" name="文本框 105">
            <a:extLst>
              <a:ext uri="{FF2B5EF4-FFF2-40B4-BE49-F238E27FC236}">
                <a16:creationId xmlns:a16="http://schemas.microsoft.com/office/drawing/2014/main" id="{CC21A4F0-F302-5541-992F-5FCA86267E13}"/>
              </a:ext>
            </a:extLst>
          </p:cNvPr>
          <p:cNvSpPr txBox="1"/>
          <p:nvPr/>
        </p:nvSpPr>
        <p:spPr>
          <a:xfrm>
            <a:off x="5552004" y="4813659"/>
            <a:ext cx="1113402" cy="369332"/>
          </a:xfrm>
          <a:prstGeom prst="rect">
            <a:avLst/>
          </a:prstGeom>
          <a:noFill/>
        </p:spPr>
        <p:txBody>
          <a:bodyPr wrap="square" rtlCol="0">
            <a:spAutoFit/>
          </a:bodyPr>
          <a:lstStyle/>
          <a:p>
            <a:r>
              <a:rPr kumimoji="1" lang="zh-CN" altLang="en-US" dirty="0"/>
              <a:t>右移</a:t>
            </a:r>
            <a:r>
              <a:rPr kumimoji="1" lang="en-US" altLang="zh-CN" dirty="0"/>
              <a:t>2</a:t>
            </a:r>
            <a:r>
              <a:rPr kumimoji="1" lang="zh-CN" altLang="en-US" dirty="0"/>
              <a:t>位</a:t>
            </a:r>
          </a:p>
        </p:txBody>
      </p:sp>
      <p:sp>
        <p:nvSpPr>
          <p:cNvPr id="107" name="文本框 106">
            <a:extLst>
              <a:ext uri="{FF2B5EF4-FFF2-40B4-BE49-F238E27FC236}">
                <a16:creationId xmlns:a16="http://schemas.microsoft.com/office/drawing/2014/main" id="{166ECE4F-0EE3-4048-A160-1B4C81A59491}"/>
              </a:ext>
            </a:extLst>
          </p:cNvPr>
          <p:cNvSpPr txBox="1"/>
          <p:nvPr/>
        </p:nvSpPr>
        <p:spPr>
          <a:xfrm>
            <a:off x="5561497" y="5808942"/>
            <a:ext cx="1113402" cy="369332"/>
          </a:xfrm>
          <a:prstGeom prst="rect">
            <a:avLst/>
          </a:prstGeom>
          <a:noFill/>
        </p:spPr>
        <p:txBody>
          <a:bodyPr wrap="square" rtlCol="0">
            <a:spAutoFit/>
          </a:bodyPr>
          <a:lstStyle/>
          <a:p>
            <a:r>
              <a:rPr kumimoji="1" lang="zh-CN" altLang="en-US" dirty="0"/>
              <a:t>右移</a:t>
            </a:r>
            <a:r>
              <a:rPr kumimoji="1" lang="en-US" altLang="zh-CN" dirty="0"/>
              <a:t>5</a:t>
            </a:r>
            <a:r>
              <a:rPr kumimoji="1" lang="zh-CN" altLang="en-US" dirty="0"/>
              <a:t>位</a:t>
            </a:r>
          </a:p>
        </p:txBody>
      </p:sp>
      <p:sp>
        <p:nvSpPr>
          <p:cNvPr id="108" name="文本框 107">
            <a:extLst>
              <a:ext uri="{FF2B5EF4-FFF2-40B4-BE49-F238E27FC236}">
                <a16:creationId xmlns:a16="http://schemas.microsoft.com/office/drawing/2014/main" id="{CF33C15A-4D26-5E43-A89E-22B177EE76C8}"/>
              </a:ext>
            </a:extLst>
          </p:cNvPr>
          <p:cNvSpPr txBox="1"/>
          <p:nvPr/>
        </p:nvSpPr>
        <p:spPr>
          <a:xfrm>
            <a:off x="11019694" y="4714924"/>
            <a:ext cx="1113402" cy="369332"/>
          </a:xfrm>
          <a:prstGeom prst="rect">
            <a:avLst/>
          </a:prstGeom>
          <a:noFill/>
        </p:spPr>
        <p:txBody>
          <a:bodyPr wrap="square" rtlCol="0">
            <a:spAutoFit/>
          </a:bodyPr>
          <a:lstStyle/>
          <a:p>
            <a:r>
              <a:rPr kumimoji="1" lang="zh-CN" altLang="en-US" dirty="0"/>
              <a:t>右移</a:t>
            </a:r>
            <a:r>
              <a:rPr kumimoji="1" lang="en-US" altLang="zh-CN" dirty="0"/>
              <a:t>4</a:t>
            </a:r>
            <a:r>
              <a:rPr kumimoji="1" lang="zh-CN" altLang="en-US" dirty="0"/>
              <a:t>位</a:t>
            </a:r>
          </a:p>
        </p:txBody>
      </p:sp>
      <p:sp>
        <p:nvSpPr>
          <p:cNvPr id="109" name="文本框 108">
            <a:extLst>
              <a:ext uri="{FF2B5EF4-FFF2-40B4-BE49-F238E27FC236}">
                <a16:creationId xmlns:a16="http://schemas.microsoft.com/office/drawing/2014/main" id="{7A2983DD-B6F2-5049-B489-F80B95CF869A}"/>
              </a:ext>
            </a:extLst>
          </p:cNvPr>
          <p:cNvSpPr txBox="1"/>
          <p:nvPr/>
        </p:nvSpPr>
        <p:spPr>
          <a:xfrm>
            <a:off x="11002131" y="5822517"/>
            <a:ext cx="1113402" cy="369332"/>
          </a:xfrm>
          <a:prstGeom prst="rect">
            <a:avLst/>
          </a:prstGeom>
          <a:noFill/>
        </p:spPr>
        <p:txBody>
          <a:bodyPr wrap="square" rtlCol="0">
            <a:spAutoFit/>
          </a:bodyPr>
          <a:lstStyle/>
          <a:p>
            <a:r>
              <a:rPr kumimoji="1" lang="zh-CN" altLang="en-US" dirty="0"/>
              <a:t>右移</a:t>
            </a:r>
            <a:r>
              <a:rPr kumimoji="1" lang="en-US" altLang="zh-CN" dirty="0"/>
              <a:t>5</a:t>
            </a:r>
            <a:r>
              <a:rPr kumimoji="1" lang="zh-CN" altLang="en-US" dirty="0"/>
              <a:t>位</a:t>
            </a:r>
          </a:p>
        </p:txBody>
      </p:sp>
      <p:sp>
        <p:nvSpPr>
          <p:cNvPr id="110" name="文本框 109">
            <a:extLst>
              <a:ext uri="{FF2B5EF4-FFF2-40B4-BE49-F238E27FC236}">
                <a16:creationId xmlns:a16="http://schemas.microsoft.com/office/drawing/2014/main" id="{19BC8B31-2361-AA40-9F92-97681C5089F4}"/>
              </a:ext>
            </a:extLst>
          </p:cNvPr>
          <p:cNvSpPr txBox="1"/>
          <p:nvPr/>
        </p:nvSpPr>
        <p:spPr>
          <a:xfrm>
            <a:off x="8261838" y="5361073"/>
            <a:ext cx="1113402" cy="369332"/>
          </a:xfrm>
          <a:prstGeom prst="rect">
            <a:avLst/>
          </a:prstGeom>
          <a:noFill/>
        </p:spPr>
        <p:txBody>
          <a:bodyPr wrap="square" rtlCol="0">
            <a:spAutoFit/>
          </a:bodyPr>
          <a:lstStyle/>
          <a:p>
            <a:r>
              <a:rPr kumimoji="1" lang="zh-CN" altLang="en-US" dirty="0"/>
              <a:t>右移</a:t>
            </a:r>
            <a:r>
              <a:rPr kumimoji="1" lang="en-US" altLang="zh-CN" dirty="0"/>
              <a:t>5</a:t>
            </a:r>
            <a:r>
              <a:rPr kumimoji="1" lang="zh-CN" altLang="en-US" dirty="0"/>
              <a:t>位</a:t>
            </a:r>
          </a:p>
        </p:txBody>
      </p:sp>
      <p:sp>
        <p:nvSpPr>
          <p:cNvPr id="111" name="文本框 110">
            <a:extLst>
              <a:ext uri="{FF2B5EF4-FFF2-40B4-BE49-F238E27FC236}">
                <a16:creationId xmlns:a16="http://schemas.microsoft.com/office/drawing/2014/main" id="{8DE09425-E5FD-8B42-8553-45E70EA7ECBC}"/>
              </a:ext>
            </a:extLst>
          </p:cNvPr>
          <p:cNvSpPr txBox="1"/>
          <p:nvPr/>
        </p:nvSpPr>
        <p:spPr>
          <a:xfrm>
            <a:off x="6970774" y="1609848"/>
            <a:ext cx="4937819" cy="369332"/>
          </a:xfrm>
          <a:prstGeom prst="rect">
            <a:avLst/>
          </a:prstGeom>
          <a:solidFill>
            <a:schemeClr val="tx2">
              <a:lumMod val="20000"/>
              <a:lumOff val="80000"/>
            </a:schemeClr>
          </a:solidFill>
        </p:spPr>
        <p:txBody>
          <a:bodyPr wrap="square" rtlCol="0">
            <a:spAutoFit/>
          </a:bodyPr>
          <a:lstStyle/>
          <a:p>
            <a:r>
              <a:rPr kumimoji="1" lang="zh-CN" altLang="en-US" dirty="0"/>
              <a:t>每次都是和</a:t>
            </a:r>
            <a:r>
              <a:rPr kumimoji="1" lang="zh-CN" altLang="en-US" dirty="0">
                <a:solidFill>
                  <a:schemeClr val="accent1">
                    <a:lumMod val="75000"/>
                  </a:schemeClr>
                </a:solidFill>
              </a:rPr>
              <a:t>初始冲突向量</a:t>
            </a:r>
            <a:r>
              <a:rPr kumimoji="1" lang="zh-CN" altLang="en-US" dirty="0"/>
              <a:t>执行按位或运算！！！</a:t>
            </a:r>
          </a:p>
        </p:txBody>
      </p:sp>
      <p:sp>
        <p:nvSpPr>
          <p:cNvPr id="114" name="矩形 113">
            <a:extLst>
              <a:ext uri="{FF2B5EF4-FFF2-40B4-BE49-F238E27FC236}">
                <a16:creationId xmlns:a16="http://schemas.microsoft.com/office/drawing/2014/main" id="{C4D1E4D3-B538-7249-84AD-8AB25E8D6654}"/>
              </a:ext>
            </a:extLst>
          </p:cNvPr>
          <p:cNvSpPr/>
          <p:nvPr/>
        </p:nvSpPr>
        <p:spPr>
          <a:xfrm>
            <a:off x="5494692" y="2377057"/>
            <a:ext cx="6525491" cy="4088280"/>
          </a:xfrm>
          <a:prstGeom prst="rect">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ustDataLst>
      <p:tags r:id="rId1"/>
    </p:custDataLst>
    <p:extLst>
      <p:ext uri="{BB962C8B-B14F-4D97-AF65-F5344CB8AC3E}">
        <p14:creationId xmlns:p14="http://schemas.microsoft.com/office/powerpoint/2010/main" val="3676347785"/>
      </p:ext>
    </p:extLst>
  </p:cSld>
  <p:clrMapOvr>
    <a:masterClrMapping/>
  </p:clrMapOvr>
  <mc:AlternateContent xmlns:mc="http://schemas.openxmlformats.org/markup-compatibility/2006" xmlns:p14="http://schemas.microsoft.com/office/powerpoint/2010/main">
    <mc:Choice Requires="p14">
      <p:transition spd="slow" p14:dur="2000" advTm="392915"/>
    </mc:Choice>
    <mc:Fallback xmlns="">
      <p:transition spd="slow" advTm="3929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9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13" grpId="0"/>
      <p:bldP spid="39" grpId="0"/>
      <p:bldP spid="35" grpId="0" animBg="1"/>
      <p:bldP spid="44" grpId="0"/>
      <p:bldP spid="47" grpId="0"/>
      <p:bldP spid="52" grpId="0"/>
      <p:bldP spid="55" grpId="0"/>
      <p:bldP spid="59" grpId="0"/>
      <p:bldP spid="60" grpId="0"/>
      <p:bldP spid="78" grpId="0"/>
      <p:bldP spid="93" grpId="0" animBg="1"/>
      <p:bldP spid="94" grpId="0"/>
      <p:bldP spid="103" grpId="0" animBg="1"/>
      <p:bldP spid="104" grpId="0" animBg="1"/>
      <p:bldP spid="105" grpId="0" animBg="1"/>
      <p:bldP spid="106" grpId="0"/>
      <p:bldP spid="107" grpId="0"/>
      <p:bldP spid="108" grpId="0"/>
      <p:bldP spid="109" grpId="0"/>
      <p:bldP spid="1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10795" y="1172846"/>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26705"/>
            <a:ext cx="9542416" cy="1257992"/>
            <a:chOff x="0" y="-82343"/>
            <a:chExt cx="7769656"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610791" y="242182"/>
              <a:ext cx="6158865" cy="646331"/>
            </a:xfrm>
            <a:prstGeom prst="rect">
              <a:avLst/>
            </a:prstGeom>
            <a:noFill/>
          </p:spPr>
          <p:txBody>
            <a:bodyPr wrap="square" rtlCol="0">
              <a:spAutoFit/>
              <a:scene3d>
                <a:camera prst="orthographicFront"/>
                <a:lightRig rig="threePt" dir="t"/>
              </a:scene3d>
              <a:sp3d contourW="12700"/>
            </a:bodyPr>
            <a:lstStyle/>
            <a:p>
              <a:pPr lvl="0"/>
              <a:r>
                <a:rPr lang="zh-CN" altLang="en-US" sz="3600" b="1" dirty="0">
                  <a:solidFill>
                    <a:schemeClr val="accent1"/>
                  </a:solidFill>
                  <a:latin typeface="+mn-ea"/>
                  <a:sym typeface="+mn-ea"/>
                </a:rPr>
                <a:t>习题</a:t>
              </a:r>
              <a:r>
                <a:rPr lang="en-US" altLang="zh-CN" sz="3600" b="1" dirty="0">
                  <a:solidFill>
                    <a:schemeClr val="accent1"/>
                  </a:solidFill>
                  <a:latin typeface="+mn-ea"/>
                  <a:sym typeface="+mn-ea"/>
                </a:rPr>
                <a:t>3.10</a:t>
              </a:r>
              <a:r>
                <a:rPr lang="zh-CN" altLang="en-US" sz="3600" b="1" dirty="0">
                  <a:solidFill>
                    <a:schemeClr val="accent1"/>
                  </a:solidFill>
                  <a:latin typeface="+mn-ea"/>
                  <a:sym typeface="+mn-ea"/>
                </a:rPr>
                <a:t>（</a:t>
              </a:r>
              <a:r>
                <a:rPr lang="zh-CN" altLang="zh-CN" sz="3600" b="1" dirty="0">
                  <a:solidFill>
                    <a:schemeClr val="accent1"/>
                  </a:solidFill>
                  <a:latin typeface="+mn-ea"/>
                </a:rPr>
                <a:t>单功能非线性流水线调度</a:t>
              </a:r>
              <a:r>
                <a:rPr lang="zh-CN" altLang="en-US" sz="3600" b="1" dirty="0">
                  <a:solidFill>
                    <a:schemeClr val="accent1"/>
                  </a:solidFill>
                  <a:latin typeface="+mn-ea"/>
                  <a:sym typeface="+mn-ea"/>
                </a:rPr>
                <a:t>）</a:t>
              </a:r>
            </a:p>
          </p:txBody>
        </p:sp>
      </p:grpSp>
      <p:sp>
        <p:nvSpPr>
          <p:cNvPr id="2" name="文本框 1">
            <a:extLst>
              <a:ext uri="{FF2B5EF4-FFF2-40B4-BE49-F238E27FC236}">
                <a16:creationId xmlns:a16="http://schemas.microsoft.com/office/drawing/2014/main" id="{F318A466-B762-0144-8A84-438F7728D5D3}"/>
              </a:ext>
            </a:extLst>
          </p:cNvPr>
          <p:cNvSpPr txBox="1"/>
          <p:nvPr/>
        </p:nvSpPr>
        <p:spPr>
          <a:xfrm>
            <a:off x="290316" y="1276258"/>
            <a:ext cx="8188666" cy="955903"/>
          </a:xfrm>
          <a:prstGeom prst="rect">
            <a:avLst/>
          </a:prstGeom>
          <a:noFill/>
        </p:spPr>
        <p:txBody>
          <a:bodyPr wrap="square" rtlCol="0">
            <a:spAutoFit/>
          </a:bodyPr>
          <a:lstStyle/>
          <a:p>
            <a:pPr>
              <a:lnSpc>
                <a:spcPct val="150000"/>
              </a:lnSpc>
              <a:spcBef>
                <a:spcPct val="0"/>
              </a:spcBef>
              <a:buClrTx/>
              <a:buSzTx/>
            </a:pPr>
            <a:r>
              <a:rPr lang="zh-CN" altLang="en-US" sz="2000" dirty="0">
                <a:latin typeface="+mn-ea"/>
              </a:rPr>
              <a:t>解：</a:t>
            </a:r>
            <a:endParaRPr lang="en-US" altLang="zh-CN" sz="2000" dirty="0">
              <a:latin typeface="+mn-ea"/>
            </a:endParaRPr>
          </a:p>
          <a:p>
            <a:pPr marL="457200" indent="-457200">
              <a:lnSpc>
                <a:spcPct val="150000"/>
              </a:lnSpc>
              <a:spcBef>
                <a:spcPct val="0"/>
              </a:spcBef>
              <a:buFont typeface="Wingdings" pitchFamily="2" charset="2"/>
              <a:buAutoNum type="arabicParenBoth" startAt="4"/>
            </a:pPr>
            <a:r>
              <a:rPr lang="zh-CN" altLang="en-US" sz="2000" dirty="0">
                <a:latin typeface="+mn-ea"/>
              </a:rPr>
              <a:t>由状态转移图可得不发生段争用冲突的调度策略以及平均延迟时间</a:t>
            </a:r>
            <a:endParaRPr kumimoji="1" lang="zh-CN" altLang="en-US" dirty="0">
              <a:latin typeface="+mn-ea"/>
            </a:endParaRPr>
          </a:p>
        </p:txBody>
      </p:sp>
      <p:sp>
        <p:nvSpPr>
          <p:cNvPr id="79" name="TextBox 5">
            <a:extLst>
              <a:ext uri="{FF2B5EF4-FFF2-40B4-BE49-F238E27FC236}">
                <a16:creationId xmlns:a16="http://schemas.microsoft.com/office/drawing/2014/main" id="{8281F1D2-6837-F34F-8ACC-1616B7A8AE27}"/>
              </a:ext>
            </a:extLst>
          </p:cNvPr>
          <p:cNvSpPr txBox="1">
            <a:spLocks noChangeArrowheads="1"/>
          </p:cNvSpPr>
          <p:nvPr/>
        </p:nvSpPr>
        <p:spPr bwMode="auto">
          <a:xfrm>
            <a:off x="809283" y="4791707"/>
            <a:ext cx="10340162" cy="96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Wingdings" pitchFamily="2" charset="2"/>
              <a:buNone/>
            </a:pPr>
            <a:r>
              <a:rPr lang="zh-CN" altLang="en-US" sz="2000" dirty="0">
                <a:latin typeface="+mn-ea"/>
                <a:ea typeface="+mn-ea"/>
              </a:rPr>
              <a:t>由上可知，允许不等时间间隔调度的最优调度策略是</a:t>
            </a:r>
            <a:r>
              <a:rPr lang="en-US" altLang="zh-CN" sz="2000" dirty="0">
                <a:latin typeface="+mn-ea"/>
                <a:ea typeface="+mn-ea"/>
              </a:rPr>
              <a:t>(2,2,5)</a:t>
            </a:r>
            <a:r>
              <a:rPr lang="zh-CN" altLang="en-US" sz="2000" dirty="0">
                <a:latin typeface="+mn-ea"/>
                <a:ea typeface="+mn-ea"/>
              </a:rPr>
              <a:t>，流水线最大吞吐率为：</a:t>
            </a:r>
            <a:r>
              <a:rPr lang="en-US" altLang="zh-CN" sz="2000" dirty="0">
                <a:latin typeface="+mn-ea"/>
                <a:ea typeface="+mn-ea"/>
              </a:rPr>
              <a:t> 1/3∆</a:t>
            </a:r>
            <a:r>
              <a:rPr lang="en-US" altLang="zh-CN" sz="2000" i="1" dirty="0">
                <a:latin typeface="+mn-ea"/>
                <a:ea typeface="+mn-ea"/>
              </a:rPr>
              <a:t>t</a:t>
            </a:r>
            <a:r>
              <a:rPr lang="zh-CN" altLang="en-US" sz="2000" dirty="0">
                <a:latin typeface="+mn-ea"/>
                <a:ea typeface="+mn-ea"/>
              </a:rPr>
              <a:t>。</a:t>
            </a:r>
            <a:endParaRPr lang="en-US" altLang="zh-CN" sz="2000" dirty="0">
              <a:latin typeface="+mn-ea"/>
              <a:ea typeface="+mn-ea"/>
            </a:endParaRPr>
          </a:p>
          <a:p>
            <a:pPr eaLnBrk="1" hangingPunct="1">
              <a:lnSpc>
                <a:spcPct val="150000"/>
              </a:lnSpc>
              <a:spcBef>
                <a:spcPct val="0"/>
              </a:spcBef>
              <a:buClrTx/>
              <a:buSzTx/>
              <a:buFont typeface="Wingdings" pitchFamily="2" charset="2"/>
              <a:buNone/>
            </a:pPr>
            <a:r>
              <a:rPr lang="zh-CN" altLang="en-US" sz="2000" dirty="0">
                <a:latin typeface="+mn-ea"/>
                <a:ea typeface="+mn-ea"/>
              </a:rPr>
              <a:t>等时间间隔的调度的最优调度策略是</a:t>
            </a:r>
            <a:r>
              <a:rPr lang="en-US" altLang="zh-CN" sz="2000" dirty="0">
                <a:latin typeface="+mn-ea"/>
                <a:ea typeface="+mn-ea"/>
              </a:rPr>
              <a:t>(4)</a:t>
            </a:r>
            <a:r>
              <a:rPr lang="zh-CN" altLang="en-US" sz="2000" dirty="0">
                <a:latin typeface="+mn-ea"/>
                <a:ea typeface="+mn-ea"/>
              </a:rPr>
              <a:t>，流水线最大吞吐率为：</a:t>
            </a:r>
            <a:r>
              <a:rPr lang="en-US" altLang="zh-CN" sz="2000" dirty="0">
                <a:latin typeface="+mn-ea"/>
                <a:ea typeface="+mn-ea"/>
              </a:rPr>
              <a:t>1/4∆</a:t>
            </a:r>
            <a:r>
              <a:rPr lang="en-US" altLang="zh-CN" sz="2000" i="1" dirty="0">
                <a:latin typeface="+mn-ea"/>
                <a:ea typeface="+mn-ea"/>
              </a:rPr>
              <a:t>t</a:t>
            </a:r>
            <a:r>
              <a:rPr lang="zh-CN" altLang="en-US" sz="2000" i="1" dirty="0">
                <a:latin typeface="+mn-ea"/>
                <a:ea typeface="+mn-ea"/>
              </a:rPr>
              <a:t>。</a:t>
            </a:r>
            <a:endParaRPr lang="zh-CN" altLang="en-US" sz="2000" dirty="0">
              <a:latin typeface="+mn-ea"/>
              <a:ea typeface="+mn-ea"/>
            </a:endParaRPr>
          </a:p>
        </p:txBody>
      </p:sp>
      <p:pic>
        <p:nvPicPr>
          <p:cNvPr id="92" name="图片 1">
            <a:extLst>
              <a:ext uri="{FF2B5EF4-FFF2-40B4-BE49-F238E27FC236}">
                <a16:creationId xmlns:a16="http://schemas.microsoft.com/office/drawing/2014/main" id="{B3FA67D1-E516-B84F-8690-CB6251421E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4065" y="2503583"/>
            <a:ext cx="91440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9663641"/>
      </p:ext>
    </p:extLst>
  </p:cSld>
  <p:clrMapOvr>
    <a:masterClrMapping/>
  </p:clrMapOvr>
  <mc:AlternateContent xmlns:mc="http://schemas.openxmlformats.org/markup-compatibility/2006" xmlns:p14="http://schemas.microsoft.com/office/powerpoint/2010/main">
    <mc:Choice Requires="p14">
      <p:transition spd="slow" p14:dur="2000" advTm="124159"/>
    </mc:Choice>
    <mc:Fallback xmlns="">
      <p:transition spd="slow" advTm="12415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10795" y="1172846"/>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26705"/>
            <a:ext cx="9542416" cy="1257992"/>
            <a:chOff x="0" y="-82343"/>
            <a:chExt cx="7769656"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610791" y="242182"/>
              <a:ext cx="6158865" cy="646331"/>
            </a:xfrm>
            <a:prstGeom prst="rect">
              <a:avLst/>
            </a:prstGeom>
            <a:noFill/>
          </p:spPr>
          <p:txBody>
            <a:bodyPr wrap="square" rtlCol="0">
              <a:spAutoFit/>
              <a:scene3d>
                <a:camera prst="orthographicFront"/>
                <a:lightRig rig="threePt" dir="t"/>
              </a:scene3d>
              <a:sp3d contourW="12700"/>
            </a:bodyPr>
            <a:lstStyle/>
            <a:p>
              <a:pPr lvl="0"/>
              <a:r>
                <a:rPr lang="zh-CN" altLang="en-US" sz="3600" b="1" dirty="0">
                  <a:solidFill>
                    <a:schemeClr val="accent1"/>
                  </a:solidFill>
                  <a:latin typeface="+mn-ea"/>
                  <a:sym typeface="+mn-ea"/>
                </a:rPr>
                <a:t>习题</a:t>
              </a:r>
              <a:r>
                <a:rPr lang="en-US" altLang="zh-CN" sz="3600" b="1" dirty="0">
                  <a:solidFill>
                    <a:schemeClr val="accent1"/>
                  </a:solidFill>
                  <a:latin typeface="+mn-ea"/>
                  <a:sym typeface="+mn-ea"/>
                </a:rPr>
                <a:t>3.10</a:t>
              </a:r>
              <a:r>
                <a:rPr lang="zh-CN" altLang="en-US" sz="3600" b="1" dirty="0">
                  <a:solidFill>
                    <a:schemeClr val="accent1"/>
                  </a:solidFill>
                  <a:latin typeface="+mn-ea"/>
                  <a:sym typeface="+mn-ea"/>
                </a:rPr>
                <a:t>（</a:t>
              </a:r>
              <a:r>
                <a:rPr lang="zh-CN" altLang="zh-CN" sz="3600" b="1" dirty="0">
                  <a:solidFill>
                    <a:schemeClr val="accent1"/>
                  </a:solidFill>
                  <a:latin typeface="+mn-ea"/>
                </a:rPr>
                <a:t>单功能非线性流水线调度</a:t>
              </a:r>
              <a:r>
                <a:rPr lang="zh-CN" altLang="en-US" sz="3600" b="1" dirty="0">
                  <a:solidFill>
                    <a:schemeClr val="accent1"/>
                  </a:solidFill>
                  <a:latin typeface="+mn-ea"/>
                  <a:sym typeface="+mn-ea"/>
                </a:rPr>
                <a:t>）</a:t>
              </a:r>
            </a:p>
          </p:txBody>
        </p:sp>
      </p:grpSp>
      <p:sp>
        <p:nvSpPr>
          <p:cNvPr id="2" name="文本框 1">
            <a:extLst>
              <a:ext uri="{FF2B5EF4-FFF2-40B4-BE49-F238E27FC236}">
                <a16:creationId xmlns:a16="http://schemas.microsoft.com/office/drawing/2014/main" id="{F318A466-B762-0144-8A84-438F7728D5D3}"/>
              </a:ext>
            </a:extLst>
          </p:cNvPr>
          <p:cNvSpPr txBox="1"/>
          <p:nvPr/>
        </p:nvSpPr>
        <p:spPr>
          <a:xfrm>
            <a:off x="1194325" y="1399250"/>
            <a:ext cx="9861602" cy="957891"/>
          </a:xfrm>
          <a:prstGeom prst="rect">
            <a:avLst/>
          </a:prstGeom>
          <a:noFill/>
        </p:spPr>
        <p:txBody>
          <a:bodyPr wrap="square" rtlCol="0">
            <a:spAutoFit/>
          </a:bodyPr>
          <a:lstStyle/>
          <a:p>
            <a:pPr>
              <a:lnSpc>
                <a:spcPct val="150000"/>
              </a:lnSpc>
              <a:spcBef>
                <a:spcPct val="0"/>
              </a:spcBef>
              <a:buClrTx/>
              <a:buSzTx/>
            </a:pPr>
            <a:r>
              <a:rPr lang="zh-CN" altLang="en-US" sz="2000" dirty="0">
                <a:latin typeface="+mn-ea"/>
              </a:rPr>
              <a:t>解：</a:t>
            </a:r>
            <a:endParaRPr lang="en-US" altLang="zh-CN" sz="2000" dirty="0">
              <a:latin typeface="+mn-ea"/>
            </a:endParaRPr>
          </a:p>
          <a:p>
            <a:pPr marL="457200" indent="-457200">
              <a:lnSpc>
                <a:spcPct val="150000"/>
              </a:lnSpc>
              <a:spcBef>
                <a:spcPct val="0"/>
              </a:spcBef>
              <a:buFont typeface="Wingdings" pitchFamily="2" charset="2"/>
              <a:buAutoNum type="arabicParenBoth" startAt="5"/>
            </a:pPr>
            <a:r>
              <a:rPr lang="zh-CN" altLang="en-US" sz="2000" dirty="0">
                <a:latin typeface="+mn-ea"/>
              </a:rPr>
              <a:t>按调度策略</a:t>
            </a:r>
            <a:r>
              <a:rPr lang="en-US" altLang="zh-CN" sz="2000" dirty="0">
                <a:latin typeface="+mn-ea"/>
              </a:rPr>
              <a:t>(2,2,5)</a:t>
            </a:r>
            <a:r>
              <a:rPr lang="zh-CN" altLang="en-US" sz="2000" dirty="0">
                <a:latin typeface="+mn-ea"/>
              </a:rPr>
              <a:t>，连续输入</a:t>
            </a:r>
            <a:r>
              <a:rPr lang="en-US" altLang="zh-CN" sz="2000" dirty="0">
                <a:latin typeface="+mn-ea"/>
              </a:rPr>
              <a:t>10 </a:t>
            </a:r>
            <a:r>
              <a:rPr lang="zh-CN" altLang="en-US" sz="2000" dirty="0">
                <a:latin typeface="+mn-ea"/>
              </a:rPr>
              <a:t>个任务的流水线实际吞吐率与加速比分别为：</a:t>
            </a:r>
            <a:endParaRPr kumimoji="1" lang="zh-CN" altLang="en-US" dirty="0">
              <a:latin typeface="+mn-ea"/>
            </a:endParaRPr>
          </a:p>
        </p:txBody>
      </p:sp>
      <p:pic>
        <p:nvPicPr>
          <p:cNvPr id="14" name="图片 4">
            <a:extLst>
              <a:ext uri="{FF2B5EF4-FFF2-40B4-BE49-F238E27FC236}">
                <a16:creationId xmlns:a16="http://schemas.microsoft.com/office/drawing/2014/main" id="{CF82A428-2A9B-D04E-802F-D4DF3FB334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5740" y="2758299"/>
            <a:ext cx="6191250"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5">
            <a:extLst>
              <a:ext uri="{FF2B5EF4-FFF2-40B4-BE49-F238E27FC236}">
                <a16:creationId xmlns:a16="http://schemas.microsoft.com/office/drawing/2014/main" id="{C606C467-9E86-284A-872A-A051560C8252}"/>
              </a:ext>
            </a:extLst>
          </p:cNvPr>
          <p:cNvSpPr>
            <a:spLocks noChangeArrowheads="1"/>
          </p:cNvSpPr>
          <p:nvPr/>
        </p:nvSpPr>
        <p:spPr bwMode="auto">
          <a:xfrm>
            <a:off x="1686888" y="4461598"/>
            <a:ext cx="8686800" cy="49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zh-CN" altLang="en-US" sz="2000" dirty="0">
                <a:latin typeface="+mn-ea"/>
                <a:ea typeface="+mn-ea"/>
              </a:rPr>
              <a:t>按调度策略</a:t>
            </a:r>
            <a:r>
              <a:rPr lang="en-US" altLang="zh-CN" sz="2000" dirty="0">
                <a:latin typeface="+mn-ea"/>
                <a:ea typeface="+mn-ea"/>
              </a:rPr>
              <a:t>(4)</a:t>
            </a:r>
            <a:r>
              <a:rPr lang="zh-CN" altLang="en-US" sz="2000" dirty="0">
                <a:latin typeface="+mn-ea"/>
                <a:ea typeface="+mn-ea"/>
              </a:rPr>
              <a:t>，连续输入</a:t>
            </a:r>
            <a:r>
              <a:rPr lang="en-US" altLang="zh-CN" sz="2000" dirty="0">
                <a:latin typeface="+mn-ea"/>
                <a:ea typeface="+mn-ea"/>
              </a:rPr>
              <a:t>10 </a:t>
            </a:r>
            <a:r>
              <a:rPr lang="zh-CN" altLang="en-US" sz="2000" dirty="0">
                <a:latin typeface="+mn-ea"/>
                <a:ea typeface="+mn-ea"/>
              </a:rPr>
              <a:t>个任务的流水线实际吞吐率与加速比分别为：</a:t>
            </a:r>
          </a:p>
        </p:txBody>
      </p:sp>
      <p:pic>
        <p:nvPicPr>
          <p:cNvPr id="19" name="图片 6">
            <a:extLst>
              <a:ext uri="{FF2B5EF4-FFF2-40B4-BE49-F238E27FC236}">
                <a16:creationId xmlns:a16="http://schemas.microsoft.com/office/drawing/2014/main" id="{BCA0C9A7-A698-1741-AF94-377ED95219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05225" y="5137282"/>
            <a:ext cx="335915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53213D99-B7DD-479E-A137-ED0C49CB4608}"/>
              </a:ext>
            </a:extLst>
          </p:cNvPr>
          <p:cNvSpPr txBox="1"/>
          <p:nvPr/>
        </p:nvSpPr>
        <p:spPr>
          <a:xfrm>
            <a:off x="4059936" y="3076328"/>
            <a:ext cx="4163568" cy="400110"/>
          </a:xfrm>
          <a:prstGeom prst="rect">
            <a:avLst/>
          </a:prstGeom>
          <a:solidFill>
            <a:schemeClr val="bg1"/>
          </a:solidFill>
        </p:spPr>
        <p:txBody>
          <a:bodyPr wrap="square" rtlCol="0">
            <a:spAutoFit/>
          </a:bodyPr>
          <a:lstStyle/>
          <a:p>
            <a:r>
              <a:rPr lang="zh-CN" altLang="en-US" dirty="0"/>
              <a:t>  （</a:t>
            </a:r>
            <a:r>
              <a:rPr lang="en-US" altLang="zh-CN" dirty="0"/>
              <a:t>7+2+2+5+2+2+5+2+2+5)</a:t>
            </a:r>
            <a:r>
              <a:rPr lang="en-US" altLang="zh-CN" sz="2000" dirty="0">
                <a:solidFill>
                  <a:prstClr val="black"/>
                </a:solidFill>
                <a:latin typeface="微软雅黑"/>
              </a:rPr>
              <a:t> ∆</a:t>
            </a:r>
            <a:r>
              <a:rPr lang="en-US" altLang="zh-CN" sz="2000" i="1" dirty="0">
                <a:solidFill>
                  <a:prstClr val="black"/>
                </a:solidFill>
                <a:latin typeface="微软雅黑"/>
              </a:rPr>
              <a:t>t</a:t>
            </a:r>
            <a:endParaRPr lang="zh-CN" altLang="en-US" i="1" dirty="0">
              <a:latin typeface="宋体" panose="02010600030101010101" pitchFamily="2" charset="-122"/>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585885270"/>
      </p:ext>
    </p:extLst>
  </p:cSld>
  <p:clrMapOvr>
    <a:masterClrMapping/>
  </p:clrMapOvr>
  <mc:AlternateContent xmlns:mc="http://schemas.openxmlformats.org/markup-compatibility/2006" xmlns:p14="http://schemas.microsoft.com/office/powerpoint/2010/main">
    <mc:Choice Requires="p14">
      <p:transition spd="slow" p14:dur="2000" advTm="131386"/>
    </mc:Choice>
    <mc:Fallback xmlns="">
      <p:transition spd="slow" advTm="13138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101062"/>
            <a:ext cx="9673936" cy="973115"/>
            <a:chOff x="0" y="-82343"/>
            <a:chExt cx="7769656"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610791" y="242182"/>
              <a:ext cx="6158865" cy="646331"/>
            </a:xfrm>
            <a:prstGeom prst="rect">
              <a:avLst/>
            </a:prstGeom>
            <a:noFill/>
          </p:spPr>
          <p:txBody>
            <a:bodyPr wrap="square" rtlCol="0">
              <a:spAutoFit/>
              <a:scene3d>
                <a:camera prst="orthographicFront"/>
                <a:lightRig rig="threePt" dir="t"/>
              </a:scene3d>
              <a:sp3d contourW="12700"/>
            </a:bodyPr>
            <a:lstStyle/>
            <a:p>
              <a:pPr lvl="0"/>
              <a:r>
                <a:rPr lang="zh-CN" altLang="en-US" sz="3600" b="1" dirty="0">
                  <a:solidFill>
                    <a:schemeClr val="accent1"/>
                  </a:solidFill>
                  <a:latin typeface="+mn-ea"/>
                  <a:sym typeface="+mn-ea"/>
                </a:rPr>
                <a:t>习题</a:t>
              </a:r>
              <a:r>
                <a:rPr lang="en-US" altLang="zh-CN" sz="3600" b="1" dirty="0">
                  <a:solidFill>
                    <a:schemeClr val="accent1"/>
                  </a:solidFill>
                  <a:latin typeface="+mn-ea"/>
                </a:rPr>
                <a:t>3.11</a:t>
              </a:r>
              <a:r>
                <a:rPr lang="zh-CN" altLang="en-US" sz="3600" b="1" dirty="0">
                  <a:solidFill>
                    <a:schemeClr val="accent1"/>
                  </a:solidFill>
                  <a:latin typeface="+mn-ea"/>
                </a:rPr>
                <a:t>（</a:t>
              </a:r>
              <a:r>
                <a:rPr lang="zh-CN" altLang="zh-CN" sz="3600" b="1" dirty="0">
                  <a:solidFill>
                    <a:schemeClr val="accent1"/>
                  </a:solidFill>
                  <a:latin typeface="+mn-ea"/>
                </a:rPr>
                <a:t>相关，定向</a:t>
              </a:r>
              <a:r>
                <a:rPr lang="zh-CN" altLang="en-US" sz="3600" b="1" dirty="0">
                  <a:solidFill>
                    <a:schemeClr val="accent1"/>
                  </a:solidFill>
                  <a:latin typeface="+mn-ea"/>
                </a:rPr>
                <a:t>，指令调度）</a:t>
              </a:r>
              <a:endParaRPr lang="zh-CN" altLang="en-US" sz="3600" b="1" dirty="0">
                <a:solidFill>
                  <a:schemeClr val="accent1"/>
                </a:solidFill>
                <a:latin typeface="+mn-ea"/>
                <a:sym typeface="+mn-ea"/>
              </a:endParaRPr>
            </a:p>
          </p:txBody>
        </p:sp>
      </p:grpSp>
      <p:sp>
        <p:nvSpPr>
          <p:cNvPr id="22" name="内容占位符 2">
            <a:extLst>
              <a:ext uri="{FF2B5EF4-FFF2-40B4-BE49-F238E27FC236}">
                <a16:creationId xmlns:a16="http://schemas.microsoft.com/office/drawing/2014/main" id="{B7BA2BB7-FA49-E945-BDF3-D2513309C7C1}"/>
              </a:ext>
            </a:extLst>
          </p:cNvPr>
          <p:cNvSpPr txBox="1">
            <a:spLocks/>
          </p:cNvSpPr>
          <p:nvPr/>
        </p:nvSpPr>
        <p:spPr>
          <a:xfrm>
            <a:off x="318395" y="1263219"/>
            <a:ext cx="7620258" cy="5462843"/>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Font typeface="Arial" panose="020B0604020202020204" pitchFamily="34" charset="0"/>
              <a:buNone/>
            </a:pPr>
            <a:r>
              <a:rPr lang="en-US" altLang="zh-CN" sz="2000" dirty="0">
                <a:latin typeface="+mn-ea"/>
              </a:rPr>
              <a:t>3.11    </a:t>
            </a:r>
            <a:r>
              <a:rPr lang="zh-CN" altLang="en-US" sz="2000" dirty="0">
                <a:latin typeface="+mn-ea"/>
              </a:rPr>
              <a:t>在</a:t>
            </a:r>
            <a:r>
              <a:rPr lang="en-US" altLang="zh-CN" sz="2000" dirty="0">
                <a:latin typeface="+mn-ea"/>
              </a:rPr>
              <a:t>MIPS</a:t>
            </a:r>
            <a:r>
              <a:rPr lang="zh-CN" altLang="en-US" sz="2000" dirty="0">
                <a:latin typeface="+mn-ea"/>
              </a:rPr>
              <a:t>流水线</a:t>
            </a:r>
            <a:r>
              <a:rPr lang="en-US" altLang="zh-CN" sz="2000" dirty="0">
                <a:latin typeface="+mn-ea"/>
              </a:rPr>
              <a:t>(</a:t>
            </a:r>
            <a:r>
              <a:rPr lang="zh-CN" altLang="en-US" sz="2000" dirty="0">
                <a:latin typeface="+mn-ea"/>
              </a:rPr>
              <a:t>按照图</a:t>
            </a:r>
            <a:r>
              <a:rPr lang="en-US" altLang="zh-CN" sz="2000" dirty="0">
                <a:latin typeface="+mn-ea"/>
              </a:rPr>
              <a:t>3.33)</a:t>
            </a:r>
            <a:r>
              <a:rPr lang="zh-CN" altLang="en-US" sz="2000" dirty="0">
                <a:latin typeface="+mn-ea"/>
              </a:rPr>
              <a:t>上运行右边代码序列：</a:t>
            </a:r>
          </a:p>
          <a:p>
            <a:pPr marL="0" indent="0">
              <a:lnSpc>
                <a:spcPct val="110000"/>
              </a:lnSpc>
              <a:spcBef>
                <a:spcPts val="0"/>
              </a:spcBef>
              <a:buFont typeface="Arial" panose="020B0604020202020204" pitchFamily="34" charset="0"/>
              <a:buNone/>
            </a:pPr>
            <a:r>
              <a:rPr lang="zh-CN" altLang="en-US" sz="2000" dirty="0">
                <a:latin typeface="+mn-ea"/>
              </a:rPr>
              <a:t>其中，</a:t>
            </a:r>
            <a:r>
              <a:rPr lang="en-US" altLang="zh-CN" sz="2000" dirty="0">
                <a:latin typeface="+mn-ea"/>
              </a:rPr>
              <a:t>R3</a:t>
            </a:r>
            <a:r>
              <a:rPr lang="zh-CN" altLang="en-US" sz="2000" dirty="0">
                <a:latin typeface="+mn-ea"/>
              </a:rPr>
              <a:t>的初始值是</a:t>
            </a:r>
            <a:r>
              <a:rPr lang="en-US" altLang="zh-CN" sz="2000" dirty="0">
                <a:latin typeface="+mn-ea"/>
              </a:rPr>
              <a:t>R2</a:t>
            </a:r>
            <a:r>
              <a:rPr lang="zh-CN" altLang="en-US" sz="2000" dirty="0">
                <a:latin typeface="+mn-ea"/>
              </a:rPr>
              <a:t>＋</a:t>
            </a:r>
            <a:r>
              <a:rPr lang="en-US" altLang="zh-CN" sz="2000" dirty="0">
                <a:latin typeface="+mn-ea"/>
              </a:rPr>
              <a:t>396</a:t>
            </a:r>
            <a:r>
              <a:rPr lang="zh-CN" altLang="en-US" sz="2000" dirty="0">
                <a:latin typeface="+mn-ea"/>
              </a:rPr>
              <a:t>。假设：在整个代码序列的运行过程中，所有的存储器访问都是命中的，并且在一个时钟周期中对同一个寄存器的读操作和写操作可以通过寄存器“定向”。问：</a:t>
            </a:r>
          </a:p>
          <a:p>
            <a:pPr marL="457200" indent="-457200">
              <a:lnSpc>
                <a:spcPct val="110000"/>
              </a:lnSpc>
              <a:spcBef>
                <a:spcPts val="0"/>
              </a:spcBef>
              <a:buFont typeface="+mj-lt"/>
              <a:buAutoNum type="arabicPeriod"/>
            </a:pPr>
            <a:r>
              <a:rPr lang="zh-CN" altLang="en-US" sz="2000" dirty="0">
                <a:latin typeface="+mn-ea"/>
              </a:rPr>
              <a:t>在</a:t>
            </a:r>
            <a:r>
              <a:rPr lang="zh-CN" altLang="en-US" sz="2000" dirty="0">
                <a:solidFill>
                  <a:srgbClr val="FF0000"/>
                </a:solidFill>
                <a:latin typeface="+mn-ea"/>
              </a:rPr>
              <a:t>没有任何其它定向硬件</a:t>
            </a:r>
            <a:r>
              <a:rPr lang="zh-CN" altLang="en-US" sz="2000" dirty="0">
                <a:latin typeface="+mn-ea"/>
              </a:rPr>
              <a:t>的支持下，请画出该指令序列执行的流水线时空图。假设采用</a:t>
            </a:r>
            <a:r>
              <a:rPr lang="zh-CN" altLang="en-US" sz="2000" dirty="0">
                <a:solidFill>
                  <a:srgbClr val="FF0000"/>
                </a:solidFill>
                <a:latin typeface="+mn-ea"/>
              </a:rPr>
              <a:t>排空流水线的策略处理分支指令</a:t>
            </a:r>
            <a:r>
              <a:rPr lang="zh-CN" altLang="en-US" sz="2000" dirty="0">
                <a:latin typeface="+mn-ea"/>
              </a:rPr>
              <a:t>，且所有的存储器访问都可以命中</a:t>
            </a:r>
            <a:r>
              <a:rPr lang="en-US" altLang="zh-CN" sz="2000" dirty="0">
                <a:latin typeface="+mn-ea"/>
              </a:rPr>
              <a:t>Cache</a:t>
            </a:r>
            <a:r>
              <a:rPr lang="zh-CN" altLang="en-US" sz="2000" dirty="0">
                <a:latin typeface="+mn-ea"/>
              </a:rPr>
              <a:t>，那么执行上述循环需要多少个时钟周期？</a:t>
            </a:r>
          </a:p>
          <a:p>
            <a:pPr marL="457200" indent="-457200">
              <a:lnSpc>
                <a:spcPct val="110000"/>
              </a:lnSpc>
              <a:spcBef>
                <a:spcPts val="0"/>
              </a:spcBef>
              <a:buFont typeface="+mj-lt"/>
              <a:buAutoNum type="arabicPeriod"/>
            </a:pPr>
            <a:r>
              <a:rPr lang="zh-CN" altLang="en-US" sz="2000" dirty="0">
                <a:latin typeface="+mn-ea"/>
              </a:rPr>
              <a:t>假设该流水线</a:t>
            </a:r>
            <a:r>
              <a:rPr lang="zh-CN" altLang="en-US" sz="2000" dirty="0">
                <a:solidFill>
                  <a:srgbClr val="FF0000"/>
                </a:solidFill>
                <a:latin typeface="+mn-ea"/>
              </a:rPr>
              <a:t>有正常的定向路径</a:t>
            </a:r>
            <a:r>
              <a:rPr lang="zh-CN" altLang="en-US" sz="2000" dirty="0">
                <a:latin typeface="+mn-ea"/>
              </a:rPr>
              <a:t>，请画出该指令序列执行的流水线时空图。假设采用</a:t>
            </a:r>
            <a:r>
              <a:rPr lang="zh-CN" altLang="en-US" sz="2000" dirty="0">
                <a:solidFill>
                  <a:srgbClr val="FF0000"/>
                </a:solidFill>
                <a:latin typeface="+mn-ea"/>
              </a:rPr>
              <a:t>预测分支失败</a:t>
            </a:r>
            <a:r>
              <a:rPr lang="zh-CN" altLang="en-US" sz="2000" dirty="0">
                <a:latin typeface="+mn-ea"/>
              </a:rPr>
              <a:t>的策略处理分支指令，且所有的存储器访问都可以命中</a:t>
            </a:r>
            <a:r>
              <a:rPr lang="en-US" altLang="zh-CN" sz="2000" dirty="0">
                <a:latin typeface="+mn-ea"/>
              </a:rPr>
              <a:t>Cache</a:t>
            </a:r>
            <a:r>
              <a:rPr lang="zh-CN" altLang="en-US" sz="2000" dirty="0">
                <a:latin typeface="+mn-ea"/>
              </a:rPr>
              <a:t>，那么执行上述循环需要多少个时钟周期？</a:t>
            </a:r>
          </a:p>
          <a:p>
            <a:pPr marL="457200" indent="-457200">
              <a:lnSpc>
                <a:spcPct val="110000"/>
              </a:lnSpc>
              <a:spcBef>
                <a:spcPts val="0"/>
              </a:spcBef>
              <a:buFont typeface="+mj-lt"/>
              <a:buAutoNum type="arabicPeriod"/>
            </a:pPr>
            <a:r>
              <a:rPr lang="zh-CN" altLang="en-US" sz="2000" dirty="0">
                <a:latin typeface="+mn-ea"/>
              </a:rPr>
              <a:t>假设该流水线</a:t>
            </a:r>
            <a:r>
              <a:rPr lang="zh-CN" altLang="en-US" sz="2000" dirty="0">
                <a:solidFill>
                  <a:srgbClr val="FF0000"/>
                </a:solidFill>
                <a:latin typeface="+mn-ea"/>
              </a:rPr>
              <a:t>有正常的定向路径</a:t>
            </a:r>
            <a:r>
              <a:rPr lang="zh-CN" altLang="en-US" sz="2000" dirty="0">
                <a:latin typeface="+mn-ea"/>
              </a:rPr>
              <a:t>，请对该循环中的</a:t>
            </a:r>
            <a:r>
              <a:rPr lang="zh-CN" altLang="en-US" sz="2000" dirty="0">
                <a:solidFill>
                  <a:srgbClr val="FF0000"/>
                </a:solidFill>
                <a:latin typeface="+mn-ea"/>
              </a:rPr>
              <a:t>指令进行调度</a:t>
            </a:r>
            <a:r>
              <a:rPr lang="zh-CN" altLang="en-US" sz="2000" dirty="0">
                <a:latin typeface="+mn-ea"/>
              </a:rPr>
              <a:t>。注意可以重新组织指令的顺序，也可以修改指令的操作数，但是不能增加指令的条数。请画出该指令序列执行的流水线时空图，并计算执行上述循环需要的时钟周期数？ </a:t>
            </a:r>
          </a:p>
        </p:txBody>
      </p:sp>
      <p:sp>
        <p:nvSpPr>
          <p:cNvPr id="3" name="矩形 2">
            <a:extLst>
              <a:ext uri="{FF2B5EF4-FFF2-40B4-BE49-F238E27FC236}">
                <a16:creationId xmlns:a16="http://schemas.microsoft.com/office/drawing/2014/main" id="{0CFE103F-63CD-1349-94EE-50F5370D2544}"/>
              </a:ext>
            </a:extLst>
          </p:cNvPr>
          <p:cNvSpPr/>
          <p:nvPr/>
        </p:nvSpPr>
        <p:spPr>
          <a:xfrm>
            <a:off x="8191839" y="2294638"/>
            <a:ext cx="3782050" cy="2807885"/>
          </a:xfrm>
          <a:prstGeom prst="rect">
            <a:avLst/>
          </a:prstGeom>
          <a:ln w="28575">
            <a:solidFill>
              <a:schemeClr val="accent5">
                <a:lumMod val="75000"/>
              </a:schemeClr>
            </a:solidFill>
          </a:ln>
        </p:spPr>
        <p:txBody>
          <a:bodyPr wrap="square">
            <a:spAutoFit/>
          </a:bodyPr>
          <a:lstStyle/>
          <a:p>
            <a:pPr>
              <a:lnSpc>
                <a:spcPct val="150000"/>
              </a:lnSpc>
            </a:pPr>
            <a:r>
              <a:rPr lang="en-US" altLang="zh-CN" sz="2000" dirty="0">
                <a:latin typeface="+mn-ea"/>
              </a:rPr>
              <a:t>LOOP:		LW	R1, 0(R2)</a:t>
            </a:r>
          </a:p>
          <a:p>
            <a:pPr>
              <a:lnSpc>
                <a:spcPct val="150000"/>
              </a:lnSpc>
            </a:pPr>
            <a:r>
              <a:rPr lang="en-US" altLang="zh-CN" sz="2000" dirty="0">
                <a:latin typeface="+mn-ea"/>
              </a:rPr>
              <a:t>			ADDI	R1, R1, #1</a:t>
            </a:r>
          </a:p>
          <a:p>
            <a:pPr>
              <a:lnSpc>
                <a:spcPct val="150000"/>
              </a:lnSpc>
            </a:pPr>
            <a:r>
              <a:rPr lang="en-US" altLang="zh-CN" sz="2000" dirty="0">
                <a:latin typeface="+mn-ea"/>
              </a:rPr>
              <a:t>			SW	0(R2), R1</a:t>
            </a:r>
          </a:p>
          <a:p>
            <a:pPr>
              <a:lnSpc>
                <a:spcPct val="150000"/>
              </a:lnSpc>
            </a:pPr>
            <a:r>
              <a:rPr lang="en-US" altLang="zh-CN" sz="2000" dirty="0">
                <a:latin typeface="+mn-ea"/>
              </a:rPr>
              <a:t>			ADDI	R2, R2, #4</a:t>
            </a:r>
          </a:p>
          <a:p>
            <a:pPr>
              <a:lnSpc>
                <a:spcPct val="150000"/>
              </a:lnSpc>
            </a:pPr>
            <a:r>
              <a:rPr lang="en-US" altLang="zh-CN" sz="2000" dirty="0">
                <a:latin typeface="+mn-ea"/>
              </a:rPr>
              <a:t>			SUB	R4, R3, R2</a:t>
            </a:r>
          </a:p>
          <a:p>
            <a:pPr>
              <a:lnSpc>
                <a:spcPct val="150000"/>
              </a:lnSpc>
            </a:pPr>
            <a:r>
              <a:rPr lang="en-US" altLang="zh-CN" sz="2000" dirty="0">
                <a:latin typeface="+mn-ea"/>
              </a:rPr>
              <a:t>			BNZ	R4, LOOP</a:t>
            </a:r>
          </a:p>
        </p:txBody>
      </p:sp>
    </p:spTree>
    <p:extLst>
      <p:ext uri="{BB962C8B-B14F-4D97-AF65-F5344CB8AC3E}">
        <p14:creationId xmlns:p14="http://schemas.microsoft.com/office/powerpoint/2010/main" val="3513104175"/>
      </p:ext>
    </p:extLst>
  </p:cSld>
  <p:clrMapOvr>
    <a:masterClrMapping/>
  </p:clrMapOvr>
  <mc:AlternateContent xmlns:mc="http://schemas.openxmlformats.org/markup-compatibility/2006" xmlns:p14="http://schemas.microsoft.com/office/powerpoint/2010/main">
    <mc:Choice Requires="p14">
      <p:transition spd="slow" p14:dur="2000" advTm="264835"/>
    </mc:Choice>
    <mc:Fallback xmlns="">
      <p:transition spd="slow" advTm="26483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101062"/>
            <a:ext cx="9673936" cy="973115"/>
            <a:chOff x="0" y="-82343"/>
            <a:chExt cx="7769656"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610791" y="242182"/>
              <a:ext cx="6158865" cy="646331"/>
            </a:xfrm>
            <a:prstGeom prst="rect">
              <a:avLst/>
            </a:prstGeom>
            <a:noFill/>
          </p:spPr>
          <p:txBody>
            <a:bodyPr wrap="square" rtlCol="0">
              <a:spAutoFit/>
              <a:scene3d>
                <a:camera prst="orthographicFront"/>
                <a:lightRig rig="threePt" dir="t"/>
              </a:scene3d>
              <a:sp3d contourW="12700"/>
            </a:bodyPr>
            <a:lstStyle/>
            <a:p>
              <a:pPr lvl="0"/>
              <a:r>
                <a:rPr lang="zh-CN" altLang="en-US" sz="3600" b="1" dirty="0">
                  <a:solidFill>
                    <a:schemeClr val="accent1"/>
                  </a:solidFill>
                  <a:latin typeface="+mn-ea"/>
                  <a:sym typeface="+mn-ea"/>
                </a:rPr>
                <a:t>习题</a:t>
              </a:r>
              <a:r>
                <a:rPr lang="en-US" altLang="zh-CN" sz="3600" b="1" dirty="0">
                  <a:solidFill>
                    <a:schemeClr val="accent1"/>
                  </a:solidFill>
                  <a:latin typeface="+mn-ea"/>
                </a:rPr>
                <a:t>3.11</a:t>
              </a:r>
              <a:r>
                <a:rPr lang="zh-CN" altLang="en-US" sz="3600" b="1" dirty="0">
                  <a:solidFill>
                    <a:schemeClr val="accent1"/>
                  </a:solidFill>
                  <a:latin typeface="+mn-ea"/>
                </a:rPr>
                <a:t>（</a:t>
              </a:r>
              <a:r>
                <a:rPr lang="zh-CN" altLang="zh-CN" sz="3600" b="1" dirty="0">
                  <a:solidFill>
                    <a:schemeClr val="accent1"/>
                  </a:solidFill>
                  <a:latin typeface="+mn-ea"/>
                </a:rPr>
                <a:t>相关，定向</a:t>
              </a:r>
              <a:r>
                <a:rPr lang="zh-CN" altLang="en-US" sz="3600" b="1" dirty="0">
                  <a:solidFill>
                    <a:schemeClr val="accent1"/>
                  </a:solidFill>
                  <a:latin typeface="+mn-ea"/>
                </a:rPr>
                <a:t>，指令调度）</a:t>
              </a:r>
              <a:endParaRPr lang="zh-CN" altLang="en-US" sz="3600" b="1" dirty="0">
                <a:solidFill>
                  <a:schemeClr val="accent1"/>
                </a:solidFill>
                <a:latin typeface="+mn-ea"/>
                <a:sym typeface="+mn-ea"/>
              </a:endParaRPr>
            </a:p>
          </p:txBody>
        </p:sp>
      </p:grpSp>
      <p:pic>
        <p:nvPicPr>
          <p:cNvPr id="2" name="图片 1">
            <a:extLst>
              <a:ext uri="{FF2B5EF4-FFF2-40B4-BE49-F238E27FC236}">
                <a16:creationId xmlns:a16="http://schemas.microsoft.com/office/drawing/2014/main" id="{8AF03064-D217-BC41-B00F-7D90149A7360}"/>
              </a:ext>
            </a:extLst>
          </p:cNvPr>
          <p:cNvPicPr>
            <a:picLocks noChangeAspect="1"/>
          </p:cNvPicPr>
          <p:nvPr/>
        </p:nvPicPr>
        <p:blipFill>
          <a:blip r:embed="rId2"/>
          <a:stretch>
            <a:fillRect/>
          </a:stretch>
        </p:blipFill>
        <p:spPr>
          <a:xfrm>
            <a:off x="715819" y="1419209"/>
            <a:ext cx="9347200" cy="5168900"/>
          </a:xfrm>
          <a:prstGeom prst="rect">
            <a:avLst/>
          </a:prstGeom>
        </p:spPr>
      </p:pic>
      <p:sp>
        <p:nvSpPr>
          <p:cNvPr id="4" name="文本框 3">
            <a:extLst>
              <a:ext uri="{FF2B5EF4-FFF2-40B4-BE49-F238E27FC236}">
                <a16:creationId xmlns:a16="http://schemas.microsoft.com/office/drawing/2014/main" id="{40789EA2-52E1-2E43-887D-8A4F0C8FD8FE}"/>
              </a:ext>
            </a:extLst>
          </p:cNvPr>
          <p:cNvSpPr txBox="1"/>
          <p:nvPr/>
        </p:nvSpPr>
        <p:spPr>
          <a:xfrm>
            <a:off x="10287000" y="3283527"/>
            <a:ext cx="1790700" cy="961225"/>
          </a:xfrm>
          <a:prstGeom prst="rect">
            <a:avLst/>
          </a:prstGeom>
          <a:noFill/>
        </p:spPr>
        <p:txBody>
          <a:bodyPr wrap="square" rtlCol="0">
            <a:spAutoFit/>
          </a:bodyPr>
          <a:lstStyle/>
          <a:p>
            <a:pPr>
              <a:lnSpc>
                <a:spcPct val="150000"/>
              </a:lnSpc>
            </a:pPr>
            <a:r>
              <a:rPr kumimoji="1" lang="zh-CN" altLang="en-US" sz="2000" dirty="0">
                <a:latin typeface="+mn-ea"/>
              </a:rPr>
              <a:t>分支延迟仅需要</a:t>
            </a:r>
            <a:r>
              <a:rPr kumimoji="1" lang="en-US" altLang="zh-CN" sz="2000" dirty="0">
                <a:latin typeface="+mn-ea"/>
              </a:rPr>
              <a:t>1</a:t>
            </a:r>
            <a:r>
              <a:rPr kumimoji="1" lang="zh-CN" altLang="en-US" sz="2000" dirty="0">
                <a:latin typeface="+mn-ea"/>
              </a:rPr>
              <a:t>个是周期</a:t>
            </a:r>
          </a:p>
        </p:txBody>
      </p:sp>
    </p:spTree>
    <p:extLst>
      <p:ext uri="{BB962C8B-B14F-4D97-AF65-F5344CB8AC3E}">
        <p14:creationId xmlns:p14="http://schemas.microsoft.com/office/powerpoint/2010/main" val="3880433419"/>
      </p:ext>
    </p:extLst>
  </p:cSld>
  <p:clrMapOvr>
    <a:masterClrMapping/>
  </p:clrMapOvr>
  <mc:AlternateContent xmlns:mc="http://schemas.openxmlformats.org/markup-compatibility/2006" xmlns:p14="http://schemas.microsoft.com/office/powerpoint/2010/main">
    <mc:Choice Requires="p14">
      <p:transition spd="slow" p14:dur="2000" advTm="32746"/>
    </mc:Choice>
    <mc:Fallback xmlns="">
      <p:transition spd="slow" advTm="3274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101062"/>
            <a:ext cx="9673936" cy="973115"/>
            <a:chOff x="0" y="-82343"/>
            <a:chExt cx="7769656"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610791" y="242182"/>
              <a:ext cx="6158865" cy="646331"/>
            </a:xfrm>
            <a:prstGeom prst="rect">
              <a:avLst/>
            </a:prstGeom>
            <a:noFill/>
          </p:spPr>
          <p:txBody>
            <a:bodyPr wrap="square" rtlCol="0">
              <a:spAutoFit/>
              <a:scene3d>
                <a:camera prst="orthographicFront"/>
                <a:lightRig rig="threePt" dir="t"/>
              </a:scene3d>
              <a:sp3d contourW="12700"/>
            </a:bodyPr>
            <a:lstStyle/>
            <a:p>
              <a:pPr lvl="0"/>
              <a:r>
                <a:rPr lang="zh-CN" altLang="en-US" sz="3600" b="1" dirty="0">
                  <a:solidFill>
                    <a:schemeClr val="accent1"/>
                  </a:solidFill>
                  <a:latin typeface="+mn-ea"/>
                  <a:sym typeface="+mn-ea"/>
                </a:rPr>
                <a:t>习题</a:t>
              </a:r>
              <a:r>
                <a:rPr lang="en-US" altLang="zh-CN" sz="3600" b="1" dirty="0">
                  <a:solidFill>
                    <a:schemeClr val="accent1"/>
                  </a:solidFill>
                  <a:latin typeface="+mn-ea"/>
                </a:rPr>
                <a:t>3.11</a:t>
              </a:r>
              <a:r>
                <a:rPr lang="zh-CN" altLang="en-US" sz="3600" b="1" dirty="0">
                  <a:solidFill>
                    <a:schemeClr val="accent1"/>
                  </a:solidFill>
                  <a:latin typeface="+mn-ea"/>
                </a:rPr>
                <a:t>（</a:t>
              </a:r>
              <a:r>
                <a:rPr lang="zh-CN" altLang="zh-CN" sz="3600" b="1" dirty="0">
                  <a:solidFill>
                    <a:schemeClr val="accent1"/>
                  </a:solidFill>
                  <a:latin typeface="+mn-ea"/>
                </a:rPr>
                <a:t>相关，定向</a:t>
              </a:r>
              <a:r>
                <a:rPr lang="zh-CN" altLang="en-US" sz="3600" b="1" dirty="0">
                  <a:solidFill>
                    <a:schemeClr val="accent1"/>
                  </a:solidFill>
                  <a:latin typeface="+mn-ea"/>
                </a:rPr>
                <a:t>，指令调度）</a:t>
              </a:r>
              <a:endParaRPr lang="zh-CN" altLang="en-US" sz="3600" b="1" dirty="0">
                <a:solidFill>
                  <a:schemeClr val="accent1"/>
                </a:solidFill>
                <a:latin typeface="+mn-ea"/>
                <a:sym typeface="+mn-ea"/>
              </a:endParaRPr>
            </a:p>
          </p:txBody>
        </p:sp>
      </p:grpSp>
      <p:graphicFrame>
        <p:nvGraphicFramePr>
          <p:cNvPr id="13" name="Object 7">
            <a:extLst>
              <a:ext uri="{FF2B5EF4-FFF2-40B4-BE49-F238E27FC236}">
                <a16:creationId xmlns:a16="http://schemas.microsoft.com/office/drawing/2014/main" id="{9B8A36F3-2B0B-3C42-91FC-4255F7C9C40E}"/>
              </a:ext>
            </a:extLst>
          </p:cNvPr>
          <p:cNvGraphicFramePr>
            <a:graphicFrameLocks noChangeAspect="1"/>
          </p:cNvGraphicFramePr>
          <p:nvPr>
            <p:extLst>
              <p:ext uri="{D42A27DB-BD31-4B8C-83A1-F6EECF244321}">
                <p14:modId xmlns:p14="http://schemas.microsoft.com/office/powerpoint/2010/main" val="213275059"/>
              </p:ext>
            </p:extLst>
          </p:nvPr>
        </p:nvGraphicFramePr>
        <p:xfrm>
          <a:off x="1590869" y="1361742"/>
          <a:ext cx="7766050" cy="5413375"/>
        </p:xfrm>
        <a:graphic>
          <a:graphicData uri="http://schemas.openxmlformats.org/presentationml/2006/ole">
            <mc:AlternateContent xmlns:mc="http://schemas.openxmlformats.org/markup-compatibility/2006">
              <mc:Choice xmlns:v="urn:schemas-microsoft-com:vml" Requires="v">
                <p:oleObj spid="_x0000_s59529" r:id="rId3" imgW="9144000" imgH="6388100" progId="Visio.Drawing.11">
                  <p:embed/>
                </p:oleObj>
              </mc:Choice>
              <mc:Fallback>
                <p:oleObj r:id="rId3" imgW="9144000" imgH="6388100" progId="Visio.Drawing.11">
                  <p:embed/>
                  <p:pic>
                    <p:nvPicPr>
                      <p:cNvPr id="96266" name="Object 7">
                        <a:extLst>
                          <a:ext uri="{FF2B5EF4-FFF2-40B4-BE49-F238E27FC236}">
                            <a16:creationId xmlns:a16="http://schemas.microsoft.com/office/drawing/2014/main" id="{7FAE5BF7-7FDF-AD4F-A2A4-4D8F95B2F3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0869" y="1361742"/>
                        <a:ext cx="7766050" cy="541337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文本框 2">
            <a:extLst>
              <a:ext uri="{FF2B5EF4-FFF2-40B4-BE49-F238E27FC236}">
                <a16:creationId xmlns:a16="http://schemas.microsoft.com/office/drawing/2014/main" id="{6D7E8CE8-7389-0B40-B469-BB0D948BDE1A}"/>
              </a:ext>
            </a:extLst>
          </p:cNvPr>
          <p:cNvSpPr txBox="1"/>
          <p:nvPr/>
        </p:nvSpPr>
        <p:spPr>
          <a:xfrm>
            <a:off x="9860973" y="3194472"/>
            <a:ext cx="1984663" cy="873957"/>
          </a:xfrm>
          <a:prstGeom prst="rect">
            <a:avLst/>
          </a:prstGeom>
          <a:noFill/>
        </p:spPr>
        <p:txBody>
          <a:bodyPr wrap="square" rtlCol="0">
            <a:spAutoFit/>
          </a:bodyPr>
          <a:lstStyle/>
          <a:p>
            <a:pPr>
              <a:lnSpc>
                <a:spcPct val="150000"/>
              </a:lnSpc>
            </a:pPr>
            <a:r>
              <a:rPr kumimoji="1" lang="zh-CN" altLang="en-US" dirty="0"/>
              <a:t>数据重定向， 解决数据相关问题</a:t>
            </a:r>
          </a:p>
        </p:txBody>
      </p:sp>
    </p:spTree>
    <p:extLst>
      <p:ext uri="{BB962C8B-B14F-4D97-AF65-F5344CB8AC3E}">
        <p14:creationId xmlns:p14="http://schemas.microsoft.com/office/powerpoint/2010/main" val="358793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10795" y="1172846"/>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auto" latinLnBrk="0" hangingPunct="0">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panose="020B0503020204020204" pitchFamily="34" charset="-122"/>
                <a:cs typeface="+mn-cs"/>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38619"/>
            <a:ext cx="7769656" cy="1257992"/>
            <a:chOff x="0" y="-82343"/>
            <a:chExt cx="7769656"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panose="020B0503020204020204" pitchFamily="34" charset="-122"/>
                  <a:cs typeface="+mn-cs"/>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panose="020B0503020204020204" pitchFamily="34" charset="-122"/>
                  <a:cs typeface="+mn-cs"/>
                </a:endParaRPr>
              </a:p>
            </p:txBody>
          </p:sp>
        </p:grpSp>
        <p:sp>
          <p:nvSpPr>
            <p:cNvPr id="18" name="文本框 17"/>
            <p:cNvSpPr txBox="1"/>
            <p:nvPr/>
          </p:nvSpPr>
          <p:spPr>
            <a:xfrm>
              <a:off x="1610791" y="242182"/>
              <a:ext cx="6158865" cy="646331"/>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E92E25"/>
                  </a:solidFill>
                  <a:effectLst/>
                  <a:uLnTx/>
                  <a:uFillTx/>
                  <a:latin typeface="微软雅黑"/>
                  <a:ea typeface="微软雅黑"/>
                  <a:cs typeface="+mn-cs"/>
                  <a:sym typeface="+mn-ea"/>
                </a:rPr>
                <a:t>第一章</a:t>
              </a:r>
            </a:p>
          </p:txBody>
        </p:sp>
      </p:grpSp>
      <mc:AlternateContent xmlns:mc="http://schemas.openxmlformats.org/markup-compatibility/2006" xmlns:a14="http://schemas.microsoft.com/office/drawing/2010/main">
        <mc:Choice Requires="a14">
          <p:sp>
            <p:nvSpPr>
              <p:cNvPr id="48" name="Text Box 4" descr="Rectangle: Click to edit Master text styles&#10;Second level&#10;Third level&#10;Fourth level&#10;Fifth level">
                <a:extLst>
                  <a:ext uri="{FF2B5EF4-FFF2-40B4-BE49-F238E27FC236}">
                    <a16:creationId xmlns:a16="http://schemas.microsoft.com/office/drawing/2014/main" id="{A48B297F-1840-4684-8B8A-03F678572A38}"/>
                  </a:ext>
                </a:extLst>
              </p:cNvPr>
              <p:cNvSpPr txBox="1">
                <a:spLocks/>
              </p:cNvSpPr>
              <p:nvPr/>
            </p:nvSpPr>
            <p:spPr>
              <a:xfrm>
                <a:off x="728489" y="3348606"/>
                <a:ext cx="10790551" cy="747359"/>
              </a:xfr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None/>
                  <a:tabLst/>
                  <a:defRPr/>
                </a:pP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rPr>
                  <a:t>CPU</a:t>
                </a:r>
                <a:r>
                  <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rPr>
                  <a:t>时间 </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mn-cs"/>
                  </a:rPr>
                  <a:t>=</a:t>
                </a:r>
                <a14:m>
                  <m:oMath xmlns:m="http://schemas.openxmlformats.org/officeDocument/2006/math">
                    <m:r>
                      <m:rPr>
                        <m:sty m:val="p"/>
                      </m:rPr>
                      <a:rPr kumimoji="0" lang="en-US" altLang="zh-CN" sz="2400" b="0" i="1" u="none" strike="noStrike" kern="1200" cap="none" spc="0" normalizeH="0" baseline="0" noProof="0" dirty="0">
                        <a:ln>
                          <a:noFill/>
                        </a:ln>
                        <a:solidFill>
                          <a:srgbClr val="000000"/>
                        </a:solidFill>
                        <a:effectLst/>
                        <a:uLnTx/>
                        <a:uFillTx/>
                        <a:latin typeface="Cambria Math" panose="02040503050406030204" pitchFamily="18" charset="0"/>
                        <a:ea typeface="+mj-ea"/>
                        <a:cs typeface="+mn-cs"/>
                      </a:rPr>
                      <m:t>IC</m:t>
                    </m:r>
                    <m:r>
                      <a:rPr kumimoji="0" lang="zh-CN" altLang="en-US" sz="2400" b="0" i="1" u="none" strike="noStrike" kern="1200" cap="none" spc="0" normalizeH="0" baseline="0" noProof="0" dirty="0" smtClean="0">
                        <a:ln>
                          <a:noFill/>
                        </a:ln>
                        <a:solidFill>
                          <a:srgbClr val="000000"/>
                        </a:solidFill>
                        <a:effectLst/>
                        <a:uLnTx/>
                        <a:uFillTx/>
                        <a:latin typeface="Cambria Math" panose="02040503050406030204" pitchFamily="18" charset="0"/>
                        <a:ea typeface="+mj-ea"/>
                        <a:cs typeface="+mn-cs"/>
                      </a:rPr>
                      <m:t>∗</m:t>
                    </m:r>
                    <m:r>
                      <m:rPr>
                        <m:sty m:val="p"/>
                      </m:rPr>
                      <a:rPr kumimoji="0" lang="en-US" altLang="zh-CN" sz="2400" b="0" i="1" u="none" strike="noStrike" kern="1200" cap="none" spc="0" normalizeH="0" baseline="0" noProof="0" dirty="0">
                        <a:ln>
                          <a:noFill/>
                        </a:ln>
                        <a:solidFill>
                          <a:srgbClr val="000000"/>
                        </a:solidFill>
                        <a:effectLst/>
                        <a:uLnTx/>
                        <a:uFillTx/>
                        <a:latin typeface="Cambria Math" panose="02040503050406030204" pitchFamily="18" charset="0"/>
                        <a:ea typeface="+mj-ea"/>
                        <a:cs typeface="+mn-cs"/>
                      </a:rPr>
                      <m:t>CPI</m:t>
                    </m:r>
                    <m:r>
                      <a:rPr kumimoji="0" lang="zh-CN" altLang="en-US" sz="2400" b="0" i="1" u="none" strike="noStrike" kern="1200" cap="none" spc="0" normalizeH="0" baseline="0" noProof="0" dirty="0" smtClean="0">
                        <a:ln>
                          <a:noFill/>
                        </a:ln>
                        <a:solidFill>
                          <a:srgbClr val="000000"/>
                        </a:solidFill>
                        <a:effectLst/>
                        <a:uLnTx/>
                        <a:uFillTx/>
                        <a:latin typeface="Cambria Math" panose="02040503050406030204" pitchFamily="18" charset="0"/>
                        <a:ea typeface="+mj-ea"/>
                        <a:cs typeface="+mn-cs"/>
                      </a:rPr>
                      <m:t>∗</m:t>
                    </m:r>
                    <m:r>
                      <a:rPr kumimoji="0" lang="zh-CN" altLang="en-US" sz="2400" b="0" i="1" u="none" strike="noStrike" kern="1200" cap="none" spc="0" normalizeH="0" baseline="0" noProof="0" dirty="0">
                        <a:ln>
                          <a:noFill/>
                        </a:ln>
                        <a:solidFill>
                          <a:srgbClr val="000000"/>
                        </a:solidFill>
                        <a:effectLst/>
                        <a:uLnTx/>
                        <a:uFillTx/>
                        <a:latin typeface="Cambria Math" panose="02040503050406030204" pitchFamily="18" charset="0"/>
                        <a:ea typeface="+mj-ea"/>
                        <a:cs typeface="+mn-cs"/>
                      </a:rPr>
                      <m:t>时钟</m:t>
                    </m:r>
                    <m:r>
                      <a:rPr kumimoji="0" lang="zh-CN" altLang="en-US" sz="2400" b="0" i="1" u="none" strike="noStrike" kern="1200" cap="none" spc="0" normalizeH="0" baseline="0" noProof="0" dirty="0" smtClean="0">
                        <a:ln>
                          <a:noFill/>
                        </a:ln>
                        <a:solidFill>
                          <a:srgbClr val="000000"/>
                        </a:solidFill>
                        <a:effectLst/>
                        <a:uLnTx/>
                        <a:uFillTx/>
                        <a:latin typeface="Cambria Math" panose="02040503050406030204" pitchFamily="18" charset="0"/>
                        <a:ea typeface="+mj-ea"/>
                        <a:cs typeface="+mn-cs"/>
                      </a:rPr>
                      <m:t>周期</m:t>
                    </m:r>
                    <m:r>
                      <a:rPr kumimoji="0" lang="zh-CN" altLang="en-US" sz="2400" b="0" i="1" u="none" strike="noStrike" kern="1200" cap="none" spc="0" normalizeH="0" baseline="0" noProof="0" dirty="0">
                        <a:ln>
                          <a:noFill/>
                        </a:ln>
                        <a:solidFill>
                          <a:srgbClr val="000000"/>
                        </a:solidFill>
                        <a:effectLst/>
                        <a:uLnTx/>
                        <a:uFillTx/>
                        <a:latin typeface="Cambria Math" panose="02040503050406030204" pitchFamily="18" charset="0"/>
                        <a:ea typeface="+mj-ea"/>
                        <a:cs typeface="+mn-cs"/>
                      </a:rPr>
                      <m:t>时间</m:t>
                    </m:r>
                    <m:r>
                      <a:rPr kumimoji="0" lang="en-US" altLang="zh-CN" sz="2400" b="0" i="1" u="none" strike="noStrike" kern="1200" cap="none" spc="0" normalizeH="0" baseline="0" noProof="0" dirty="0" smtClean="0">
                        <a:ln>
                          <a:noFill/>
                        </a:ln>
                        <a:solidFill>
                          <a:srgbClr val="000000"/>
                        </a:solidFill>
                        <a:effectLst/>
                        <a:uLnTx/>
                        <a:uFillTx/>
                        <a:latin typeface="Cambria Math" panose="02040503050406030204" pitchFamily="18" charset="0"/>
                        <a:ea typeface="+mj-ea"/>
                        <a:cs typeface="+mn-cs"/>
                      </a:rPr>
                      <m:t>=</m:t>
                    </m:r>
                    <m:nary>
                      <m:naryPr>
                        <m:chr m:val="∑"/>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mj-ea"/>
                            <a:cs typeface="+mn-cs"/>
                          </a:rPr>
                        </m:ctrlPr>
                      </m:naryPr>
                      <m:sub>
                        <m:r>
                          <m:rPr>
                            <m:brk m:alnAt="23"/>
                          </m:r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mj-ea"/>
                            <a:cs typeface="+mn-cs"/>
                          </a:rPr>
                          <m:t>𝑖</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mj-ea"/>
                            <a:cs typeface="+mn-cs"/>
                          </a:rPr>
                          <m:t>=1</m:t>
                        </m:r>
                      </m:sub>
                      <m:sup>
                        <m:r>
                          <m:rPr>
                            <m:sty m:val="p"/>
                          </m:rP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mj-ea"/>
                            <a:cs typeface="+mn-cs"/>
                          </a:rPr>
                          <m:t>n</m:t>
                        </m:r>
                      </m:sup>
                      <m:e>
                        <m:d>
                          <m:d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mj-ea"/>
                                <a:cs typeface="+mn-cs"/>
                              </a:rPr>
                            </m:ctrlPr>
                          </m:dPr>
                          <m:e>
                            <m:sSub>
                              <m:sSub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mj-ea"/>
                                    <a:cs typeface="+mn-cs"/>
                                  </a:rPr>
                                </m:ctrlPr>
                              </m:sSub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mj-ea"/>
                                    <a:cs typeface="+mn-cs"/>
                                  </a:rPr>
                                  <m:t>𝐶𝑃𝐼</m:t>
                                </m:r>
                              </m:e>
                              <m: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mj-ea"/>
                                    <a:cs typeface="+mn-cs"/>
                                  </a:rPr>
                                  <m:t>𝑖</m:t>
                                </m:r>
                              </m:sub>
                            </m:s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mj-ea"/>
                                <a:cs typeface="+mn-cs"/>
                              </a:rPr>
                              <m:t>+</m:t>
                            </m:r>
                            <m:sSub>
                              <m:sSub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mj-ea"/>
                                    <a:cs typeface="+mn-cs"/>
                                  </a:rPr>
                                </m:ctrlPr>
                              </m:sSub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mj-ea"/>
                                    <a:cs typeface="+mn-cs"/>
                                  </a:rPr>
                                  <m:t>𝐼𝐶</m:t>
                                </m:r>
                              </m:e>
                              <m: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mj-ea"/>
                                    <a:cs typeface="+mn-cs"/>
                                  </a:rPr>
                                  <m:t>𝑖</m:t>
                                </m:r>
                              </m:sub>
                            </m:sSub>
                          </m:e>
                        </m:d>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mj-ea"/>
                            <a:cs typeface="+mn-cs"/>
                          </a:rPr>
                          <m:t>∗</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ea typeface="+mj-ea"/>
                            <a:cs typeface="+mn-cs"/>
                          </a:rPr>
                          <m:t>时钟</m:t>
                        </m:r>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j-ea"/>
                            <a:cs typeface="+mn-cs"/>
                          </a:rPr>
                          <m:t>周期</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ea typeface="+mj-ea"/>
                            <a:cs typeface="+mn-cs"/>
                          </a:rPr>
                          <m:t>时间</m:t>
                        </m:r>
                      </m:e>
                    </m:nary>
                  </m:oMath>
                </a14:m>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endParaRPr>
              </a:p>
            </p:txBody>
          </p:sp>
        </mc:Choice>
        <mc:Fallback xmlns="">
          <p:sp>
            <p:nvSpPr>
              <p:cNvPr id="48" name="Text Box 4" descr="Rectangle: Click to edit Master text styles&#10;Second level&#10;Third level&#10;Fourth level&#10;Fifth level">
                <a:extLst>
                  <a:ext uri="{FF2B5EF4-FFF2-40B4-BE49-F238E27FC236}">
                    <a16:creationId xmlns:a16="http://schemas.microsoft.com/office/drawing/2014/main" id="{A48B297F-1840-4684-8B8A-03F678572A38}"/>
                  </a:ext>
                </a:extLst>
              </p:cNvPr>
              <p:cNvSpPr txBox="1">
                <a:spLocks noRot="1" noChangeAspect="1" noMove="1" noResize="1" noEditPoints="1" noAdjustHandles="1" noChangeArrowheads="1" noChangeShapeType="1" noTextEdit="1"/>
              </p:cNvSpPr>
              <p:nvPr/>
            </p:nvSpPr>
            <p:spPr>
              <a:xfrm>
                <a:off x="728489" y="3348606"/>
                <a:ext cx="10790551" cy="747359"/>
              </a:xfrm>
              <a:blipFill>
                <a:blip r:embed="rId3"/>
                <a:stretch>
                  <a:fillRect/>
                </a:stretch>
              </a:blipFill>
            </p:spPr>
            <p:txBody>
              <a:bodyPr/>
              <a:lstStyle/>
              <a:p>
                <a:r>
                  <a:rPr lang="zh-CN" altLang="en-US">
                    <a:noFill/>
                  </a:rPr>
                  <a:t> </a:t>
                </a:r>
              </a:p>
            </p:txBody>
          </p:sp>
        </mc:Fallback>
      </mc:AlternateContent>
      <p:graphicFrame>
        <p:nvGraphicFramePr>
          <p:cNvPr id="66" name="Object 117">
            <a:extLst>
              <a:ext uri="{FF2B5EF4-FFF2-40B4-BE49-F238E27FC236}">
                <a16:creationId xmlns:a16="http://schemas.microsoft.com/office/drawing/2014/main" id="{45EA7ECB-9785-4030-90AE-93425472396E}"/>
              </a:ext>
            </a:extLst>
          </p:cNvPr>
          <p:cNvGraphicFramePr>
            <a:graphicFrameLocks noChangeAspect="1"/>
          </p:cNvGraphicFramePr>
          <p:nvPr>
            <p:extLst/>
          </p:nvPr>
        </p:nvGraphicFramePr>
        <p:xfrm>
          <a:off x="1285242" y="5146783"/>
          <a:ext cx="3589338" cy="844550"/>
        </p:xfrm>
        <a:graphic>
          <a:graphicData uri="http://schemas.openxmlformats.org/presentationml/2006/ole">
            <mc:AlternateContent xmlns:mc="http://schemas.openxmlformats.org/markup-compatibility/2006">
              <mc:Choice xmlns:v="urn:schemas-microsoft-com:vml" Requires="v">
                <p:oleObj spid="_x0000_s86036" name="公式" r:id="rId4" imgW="0" imgH="0" progId="Equation.3">
                  <p:embed/>
                </p:oleObj>
              </mc:Choice>
              <mc:Fallback>
                <p:oleObj name="公式" r:id="rId4" imgW="0" imgH="0" progId="Equation.3">
                  <p:embed/>
                  <p:pic>
                    <p:nvPicPr>
                      <p:cNvPr id="66" name="Object 117">
                        <a:extLst>
                          <a:ext uri="{FF2B5EF4-FFF2-40B4-BE49-F238E27FC236}">
                            <a16:creationId xmlns:a16="http://schemas.microsoft.com/office/drawing/2014/main" id="{45EA7ECB-9785-4030-90AE-9342547239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242" y="5146783"/>
                        <a:ext cx="358933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 name="Object 4">
            <a:extLst>
              <a:ext uri="{FF2B5EF4-FFF2-40B4-BE49-F238E27FC236}">
                <a16:creationId xmlns:a16="http://schemas.microsoft.com/office/drawing/2014/main" id="{83ED5E93-7BFF-400F-B7A9-82D294995C1B}"/>
              </a:ext>
            </a:extLst>
          </p:cNvPr>
          <p:cNvGraphicFramePr>
            <a:graphicFrameLocks noChangeAspect="1"/>
          </p:cNvGraphicFramePr>
          <p:nvPr>
            <p:extLst/>
          </p:nvPr>
        </p:nvGraphicFramePr>
        <p:xfrm>
          <a:off x="4279303" y="1657043"/>
          <a:ext cx="3024188" cy="1239838"/>
        </p:xfrm>
        <a:graphic>
          <a:graphicData uri="http://schemas.openxmlformats.org/presentationml/2006/ole">
            <mc:AlternateContent xmlns:mc="http://schemas.openxmlformats.org/markup-compatibility/2006">
              <mc:Choice xmlns:v="urn:schemas-microsoft-com:vml" Requires="v">
                <p:oleObj spid="_x0000_s86037" name="公式" r:id="rId6" imgW="0" imgH="0" progId="Equation.3">
                  <p:embed/>
                </p:oleObj>
              </mc:Choice>
              <mc:Fallback>
                <p:oleObj name="公式" r:id="rId6" imgW="0" imgH="0" progId="Equation.3">
                  <p:embed/>
                  <p:pic>
                    <p:nvPicPr>
                      <p:cNvPr id="67" name="Object 4">
                        <a:extLst>
                          <a:ext uri="{FF2B5EF4-FFF2-40B4-BE49-F238E27FC236}">
                            <a16:creationId xmlns:a16="http://schemas.microsoft.com/office/drawing/2014/main" id="{83ED5E93-7BFF-400F-B7A9-82D294995C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79303" y="1657043"/>
                        <a:ext cx="3024188"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 name="矩形 24">
            <a:extLst>
              <a:ext uri="{FF2B5EF4-FFF2-40B4-BE49-F238E27FC236}">
                <a16:creationId xmlns:a16="http://schemas.microsoft.com/office/drawing/2014/main" id="{457EB4BB-A673-4055-AEE0-8A8251D1C278}"/>
              </a:ext>
            </a:extLst>
          </p:cNvPr>
          <p:cNvSpPr>
            <a:spLocks noChangeArrowheads="1"/>
          </p:cNvSpPr>
          <p:nvPr/>
        </p:nvSpPr>
        <p:spPr bwMode="auto">
          <a:xfrm>
            <a:off x="1285242" y="1899253"/>
            <a:ext cx="22509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a:ea typeface="微软雅黑"/>
                <a:cs typeface="+mn-cs"/>
              </a:rPr>
              <a:t>Amdahl</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定律：</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4CF8F0F-D7DB-40B0-8155-B50340E81EC9}"/>
                  </a:ext>
                </a:extLst>
              </p:cNvPr>
              <p:cNvSpPr txBox="1"/>
              <p:nvPr/>
            </p:nvSpPr>
            <p:spPr>
              <a:xfrm>
                <a:off x="1303257" y="4248324"/>
                <a:ext cx="7426738" cy="639534"/>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a:ea typeface="微软雅黑"/>
                    <a:cs typeface="+mn-cs"/>
                  </a:rPr>
                  <a:t>CPI=</a:t>
                </a:r>
                <a14:m>
                  <m:oMath xmlns:m="http://schemas.openxmlformats.org/officeDocument/2006/math">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时钟</m:t>
                        </m:r>
                        <m:r>
                          <a:rPr kumimoji="0" lang="zh-CN" alt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周期</m:t>
                        </m:r>
                        <m:r>
                          <a:rPr kumimoji="0" lang="zh-CN" altLang="en-US" sz="2400" b="0" i="1" u="none" strike="noStrike" kern="1200" cap="none" spc="0" normalizeH="0" baseline="0" noProof="0">
                            <a:ln>
                              <a:noFill/>
                            </a:ln>
                            <a:solidFill>
                              <a:prstClr val="black"/>
                            </a:solidFill>
                            <a:effectLst/>
                            <a:uLnTx/>
                            <a:uFillTx/>
                            <a:latin typeface="Cambria Math" panose="02040503050406030204" pitchFamily="18" charset="0"/>
                            <a:cs typeface="+mn-cs"/>
                          </a:rPr>
                          <m:t>数</m:t>
                        </m:r>
                      </m:num>
                      <m:den>
                        <m:r>
                          <m:rPr>
                            <m:sty m:val="p"/>
                          </m:r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IC</m:t>
                        </m:r>
                      </m:den>
                    </m:f>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m:t>
                    </m:r>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nary>
                          <m:naryPr>
                            <m:chr m:val="∑"/>
                            <m:limLoc m:val="subSup"/>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5"/>
                              </m:r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m:rPr>
                                <m:sty m:val="p"/>
                              </m:rP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mn-cs"/>
                              </a:rPr>
                              <m:t>n</m:t>
                            </m:r>
                          </m:sup>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𝐶𝑃𝐼</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𝐼𝐶</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nary>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𝐼𝐶</m:t>
                        </m:r>
                      </m:den>
                    </m:f>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nary>
                      <m:naryPr>
                        <m:chr m:val="∑"/>
                        <m:limLoc m:val="subSup"/>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naryPr>
                      <m:sub>
                        <m:r>
                          <m:rPr>
                            <m:brk m:alnAt="25"/>
                          </m:r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b>
                      <m:sup>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𝑛</m:t>
                        </m:r>
                      </m:sup>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𝐶𝑃𝐼</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sSub>
                              <m:sSubPr>
                                <m:ctrlP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𝐼𝐶</m:t>
                                </m:r>
                              </m:e>
                              <m:sub>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sub>
                            </m:sSub>
                          </m:num>
                          <m:den>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𝐼𝐶</m:t>
                            </m:r>
                          </m:den>
                        </m:f>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e>
                    </m:nary>
                  </m:oMath>
                </a14:m>
                <a:endParaRPr kumimoji="0" lang="zh-CN" altLang="en-US" sz="2400" b="0" i="0" u="none" strike="noStrike" kern="1200" cap="none" spc="0" normalizeH="0" baseline="0" noProof="0" dirty="0">
                  <a:ln>
                    <a:noFill/>
                  </a:ln>
                  <a:solidFill>
                    <a:prstClr val="black"/>
                  </a:solidFill>
                  <a:effectLst/>
                  <a:uLnTx/>
                  <a:uFillTx/>
                  <a:latin typeface="Arial"/>
                  <a:ea typeface="微软雅黑"/>
                  <a:cs typeface="+mn-cs"/>
                </a:endParaRPr>
              </a:p>
            </p:txBody>
          </p:sp>
        </mc:Choice>
        <mc:Fallback xmlns="">
          <p:sp>
            <p:nvSpPr>
              <p:cNvPr id="6" name="文本框 5">
                <a:extLst>
                  <a:ext uri="{FF2B5EF4-FFF2-40B4-BE49-F238E27FC236}">
                    <a16:creationId xmlns:a16="http://schemas.microsoft.com/office/drawing/2014/main" id="{C4CF8F0F-D7DB-40B0-8155-B50340E81EC9}"/>
                  </a:ext>
                </a:extLst>
              </p:cNvPr>
              <p:cNvSpPr txBox="1">
                <a:spLocks noRot="1" noChangeAspect="1" noMove="1" noResize="1" noEditPoints="1" noAdjustHandles="1" noChangeArrowheads="1" noChangeShapeType="1" noTextEdit="1"/>
              </p:cNvSpPr>
              <p:nvPr/>
            </p:nvSpPr>
            <p:spPr>
              <a:xfrm>
                <a:off x="1303257" y="4248324"/>
                <a:ext cx="7426738" cy="639534"/>
              </a:xfrm>
              <a:prstGeom prst="rect">
                <a:avLst/>
              </a:prstGeom>
              <a:blipFill>
                <a:blip r:embed="rId8"/>
                <a:stretch>
                  <a:fillRect l="-2545" b="-142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2212044"/>
      </p:ext>
    </p:extLst>
  </p:cSld>
  <p:clrMapOvr>
    <a:masterClrMapping/>
  </p:clrMapOvr>
  <mc:AlternateContent xmlns:mc="http://schemas.openxmlformats.org/markup-compatibility/2006" xmlns:p14="http://schemas.microsoft.com/office/powerpoint/2010/main">
    <mc:Choice Requires="p14">
      <p:transition spd="slow" p14:dur="2000" advTm="118268"/>
    </mc:Choice>
    <mc:Fallback xmlns="">
      <p:transition spd="slow" advTm="11826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101062"/>
            <a:ext cx="9673936" cy="973115"/>
            <a:chOff x="0" y="-82343"/>
            <a:chExt cx="7769656"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610791" y="242182"/>
              <a:ext cx="6158865" cy="646331"/>
            </a:xfrm>
            <a:prstGeom prst="rect">
              <a:avLst/>
            </a:prstGeom>
            <a:noFill/>
          </p:spPr>
          <p:txBody>
            <a:bodyPr wrap="square" rtlCol="0">
              <a:spAutoFit/>
              <a:scene3d>
                <a:camera prst="orthographicFront"/>
                <a:lightRig rig="threePt" dir="t"/>
              </a:scene3d>
              <a:sp3d contourW="12700"/>
            </a:bodyPr>
            <a:lstStyle/>
            <a:p>
              <a:pPr lvl="0"/>
              <a:r>
                <a:rPr lang="zh-CN" altLang="en-US" sz="3600" b="1" dirty="0">
                  <a:solidFill>
                    <a:schemeClr val="accent1"/>
                  </a:solidFill>
                  <a:latin typeface="+mn-ea"/>
                  <a:sym typeface="+mn-ea"/>
                </a:rPr>
                <a:t>习题</a:t>
              </a:r>
              <a:r>
                <a:rPr lang="en-US" altLang="zh-CN" sz="3600" b="1" dirty="0">
                  <a:solidFill>
                    <a:schemeClr val="accent1"/>
                  </a:solidFill>
                  <a:latin typeface="+mn-ea"/>
                </a:rPr>
                <a:t>3.11</a:t>
              </a:r>
              <a:r>
                <a:rPr lang="zh-CN" altLang="en-US" sz="3600" b="1" dirty="0">
                  <a:solidFill>
                    <a:schemeClr val="accent1"/>
                  </a:solidFill>
                  <a:latin typeface="+mn-ea"/>
                </a:rPr>
                <a:t>（</a:t>
              </a:r>
              <a:r>
                <a:rPr lang="zh-CN" altLang="zh-CN" sz="3600" b="1" dirty="0">
                  <a:solidFill>
                    <a:schemeClr val="accent1"/>
                  </a:solidFill>
                  <a:latin typeface="+mn-ea"/>
                </a:rPr>
                <a:t>相关，定向</a:t>
              </a:r>
              <a:r>
                <a:rPr lang="zh-CN" altLang="en-US" sz="3600" b="1" dirty="0">
                  <a:solidFill>
                    <a:schemeClr val="accent1"/>
                  </a:solidFill>
                  <a:latin typeface="+mn-ea"/>
                </a:rPr>
                <a:t>，指令调度）</a:t>
              </a:r>
              <a:endParaRPr lang="zh-CN" altLang="en-US" sz="3600" b="1" dirty="0">
                <a:solidFill>
                  <a:schemeClr val="accent1"/>
                </a:solidFill>
                <a:latin typeface="+mn-ea"/>
                <a:sym typeface="+mn-ea"/>
              </a:endParaRPr>
            </a:p>
          </p:txBody>
        </p:sp>
      </p:grpSp>
      <p:sp>
        <p:nvSpPr>
          <p:cNvPr id="12" name="矩形 2">
            <a:extLst>
              <a:ext uri="{FF2B5EF4-FFF2-40B4-BE49-F238E27FC236}">
                <a16:creationId xmlns:a16="http://schemas.microsoft.com/office/drawing/2014/main" id="{E39B98B2-6C16-314C-A580-81830774B47F}"/>
              </a:ext>
            </a:extLst>
          </p:cNvPr>
          <p:cNvSpPr>
            <a:spLocks noChangeArrowheads="1"/>
          </p:cNvSpPr>
          <p:nvPr/>
        </p:nvSpPr>
        <p:spPr bwMode="auto">
          <a:xfrm>
            <a:off x="642286" y="1322026"/>
            <a:ext cx="10907428" cy="188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None/>
            </a:pPr>
            <a:r>
              <a:rPr lang="zh-CN" altLang="en-US" sz="2000" dirty="0">
                <a:latin typeface="+mn-ea"/>
                <a:ea typeface="+mn-ea"/>
              </a:rPr>
              <a:t>解：</a:t>
            </a:r>
            <a:endParaRPr lang="en-US" altLang="zh-CN" sz="2000" dirty="0">
              <a:latin typeface="+mn-ea"/>
              <a:ea typeface="+mn-ea"/>
            </a:endParaRPr>
          </a:p>
          <a:p>
            <a:pPr marL="457200" indent="-457200">
              <a:lnSpc>
                <a:spcPct val="150000"/>
              </a:lnSpc>
              <a:spcBef>
                <a:spcPct val="0"/>
              </a:spcBef>
              <a:buClrTx/>
              <a:buSzTx/>
              <a:buFont typeface="+mj-lt"/>
              <a:buAutoNum type="arabicPeriod"/>
            </a:pPr>
            <a:r>
              <a:rPr lang="zh-CN" altLang="en-US" sz="2000" dirty="0">
                <a:solidFill>
                  <a:srgbClr val="0070C0"/>
                </a:solidFill>
                <a:latin typeface="+mn-ea"/>
                <a:ea typeface="+mn-ea"/>
              </a:rPr>
              <a:t>无定向</a:t>
            </a:r>
            <a:r>
              <a:rPr lang="zh-CN" altLang="en-US" sz="2000" dirty="0">
                <a:latin typeface="+mn-ea"/>
                <a:ea typeface="+mn-ea"/>
              </a:rPr>
              <a:t>：每轮循环从第</a:t>
            </a:r>
            <a:r>
              <a:rPr lang="en-US" altLang="zh-CN" sz="2000" dirty="0">
                <a:latin typeface="+mn-ea"/>
                <a:ea typeface="+mn-ea"/>
              </a:rPr>
              <a:t>1</a:t>
            </a:r>
            <a:r>
              <a:rPr lang="zh-CN" altLang="en-US" sz="2000" dirty="0">
                <a:latin typeface="+mn-ea"/>
                <a:ea typeface="+mn-ea"/>
              </a:rPr>
              <a:t>条指令开始到下轮循环第</a:t>
            </a:r>
            <a:r>
              <a:rPr lang="en-US" altLang="zh-CN" sz="2000" dirty="0">
                <a:latin typeface="+mn-ea"/>
                <a:ea typeface="+mn-ea"/>
              </a:rPr>
              <a:t>1</a:t>
            </a:r>
            <a:r>
              <a:rPr lang="zh-CN" altLang="en-US" sz="2000" dirty="0">
                <a:latin typeface="+mn-ea"/>
                <a:ea typeface="+mn-ea"/>
              </a:rPr>
              <a:t>条指令开始（此时最后一条指令</a:t>
            </a:r>
            <a:r>
              <a:rPr lang="en-US" altLang="zh-CN" sz="2000" dirty="0" err="1">
                <a:latin typeface="+mn-ea"/>
                <a:ea typeface="+mn-ea"/>
              </a:rPr>
              <a:t>bnez</a:t>
            </a:r>
            <a:r>
              <a:rPr lang="en-US" altLang="zh-CN" sz="2000" dirty="0">
                <a:latin typeface="+mn-ea"/>
                <a:ea typeface="+mn-ea"/>
              </a:rPr>
              <a:t> r4,Loop</a:t>
            </a:r>
            <a:r>
              <a:rPr lang="zh-CN" altLang="en-US" sz="2000" dirty="0">
                <a:latin typeface="+mn-ea"/>
                <a:ea typeface="+mn-ea"/>
              </a:rPr>
              <a:t>才执行完</a:t>
            </a:r>
            <a:r>
              <a:rPr lang="en-US" altLang="zh-CN" sz="2000" dirty="0">
                <a:latin typeface="+mn-ea"/>
                <a:ea typeface="+mn-ea"/>
              </a:rPr>
              <a:t>ID </a:t>
            </a:r>
            <a:r>
              <a:rPr lang="zh-CN" altLang="en-US" sz="2000" dirty="0">
                <a:latin typeface="+mn-ea"/>
                <a:ea typeface="+mn-ea"/>
              </a:rPr>
              <a:t>周期）为</a:t>
            </a:r>
            <a:r>
              <a:rPr lang="en-US" altLang="zh-CN" sz="2000" dirty="0">
                <a:latin typeface="+mn-ea"/>
                <a:ea typeface="+mn-ea"/>
              </a:rPr>
              <a:t>15</a:t>
            </a:r>
            <a:r>
              <a:rPr lang="zh-CN" altLang="en-US" sz="2000" dirty="0">
                <a:latin typeface="+mn-ea"/>
                <a:ea typeface="+mn-ea"/>
              </a:rPr>
              <a:t>拍。</a:t>
            </a:r>
            <a:endParaRPr lang="en-US" altLang="zh-CN" sz="2000" dirty="0">
              <a:latin typeface="+mn-ea"/>
              <a:ea typeface="+mn-ea"/>
            </a:endParaRPr>
          </a:p>
          <a:p>
            <a:pPr>
              <a:lnSpc>
                <a:spcPct val="150000"/>
              </a:lnSpc>
              <a:spcBef>
                <a:spcPct val="0"/>
              </a:spcBef>
              <a:buClrTx/>
              <a:buSzTx/>
              <a:buNone/>
            </a:pPr>
            <a:r>
              <a:rPr lang="en-US" altLang="zh-CN" sz="2000" dirty="0">
                <a:latin typeface="+mn-ea"/>
                <a:ea typeface="+mn-ea"/>
              </a:rPr>
              <a:t>      </a:t>
            </a:r>
            <a:r>
              <a:rPr lang="zh-CN" altLang="en-US" sz="2000" dirty="0">
                <a:latin typeface="+mn-ea"/>
                <a:ea typeface="+mn-ea"/>
              </a:rPr>
              <a:t>末轮循环的最后一条指令（</a:t>
            </a:r>
            <a:r>
              <a:rPr lang="en-US" altLang="zh-CN" sz="2000" dirty="0" err="1">
                <a:latin typeface="+mn-ea"/>
                <a:ea typeface="+mn-ea"/>
              </a:rPr>
              <a:t>bnez</a:t>
            </a:r>
            <a:r>
              <a:rPr lang="en-US" altLang="zh-CN" sz="2000" dirty="0">
                <a:latin typeface="+mn-ea"/>
                <a:ea typeface="+mn-ea"/>
              </a:rPr>
              <a:t> r4,Loop</a:t>
            </a:r>
            <a:r>
              <a:rPr lang="zh-CN" altLang="en-US" sz="2000" dirty="0">
                <a:latin typeface="+mn-ea"/>
                <a:ea typeface="+mn-ea"/>
              </a:rPr>
              <a:t>）在</a:t>
            </a:r>
            <a:r>
              <a:rPr lang="en-US" altLang="zh-CN" sz="2000" dirty="0">
                <a:latin typeface="+mn-ea"/>
                <a:ea typeface="+mn-ea"/>
              </a:rPr>
              <a:t>ID</a:t>
            </a:r>
            <a:r>
              <a:rPr lang="zh-CN" altLang="en-US" sz="2000" dirty="0">
                <a:latin typeface="+mn-ea"/>
                <a:ea typeface="+mn-ea"/>
              </a:rPr>
              <a:t>周期后还执行</a:t>
            </a:r>
            <a:r>
              <a:rPr lang="en-US" altLang="zh-CN" sz="2000" dirty="0">
                <a:latin typeface="+mn-ea"/>
                <a:ea typeface="+mn-ea"/>
              </a:rPr>
              <a:t>3 </a:t>
            </a:r>
            <a:r>
              <a:rPr lang="zh-CN" altLang="en-US" sz="2000" dirty="0">
                <a:latin typeface="+mn-ea"/>
                <a:ea typeface="+mn-ea"/>
              </a:rPr>
              <a:t>拍才结束</a:t>
            </a:r>
            <a:r>
              <a:rPr lang="en-US" altLang="zh-CN" sz="2000" dirty="0">
                <a:latin typeface="+mn-ea"/>
                <a:ea typeface="+mn-ea"/>
              </a:rPr>
              <a:t>.</a:t>
            </a:r>
            <a:endParaRPr lang="zh-CN" altLang="en-US" sz="2000" dirty="0">
              <a:latin typeface="+mn-ea"/>
              <a:ea typeface="+mn-ea"/>
            </a:endParaRPr>
          </a:p>
        </p:txBody>
      </p:sp>
      <p:pic>
        <p:nvPicPr>
          <p:cNvPr id="14" name="图片 1">
            <a:extLst>
              <a:ext uri="{FF2B5EF4-FFF2-40B4-BE49-F238E27FC236}">
                <a16:creationId xmlns:a16="http://schemas.microsoft.com/office/drawing/2014/main" id="{63AC907E-D425-9440-9682-1FCAC5625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7758" y="3460896"/>
            <a:ext cx="9144001"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内容占位符 2">
            <a:extLst>
              <a:ext uri="{FF2B5EF4-FFF2-40B4-BE49-F238E27FC236}">
                <a16:creationId xmlns:a16="http://schemas.microsoft.com/office/drawing/2014/main" id="{8FF1F78E-EE86-4543-A9BF-6CA28333080C}"/>
              </a:ext>
            </a:extLst>
          </p:cNvPr>
          <p:cNvSpPr txBox="1">
            <a:spLocks/>
          </p:cNvSpPr>
          <p:nvPr/>
        </p:nvSpPr>
        <p:spPr>
          <a:xfrm>
            <a:off x="1171865" y="5734772"/>
            <a:ext cx="9561944" cy="1123228"/>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sz="2000" dirty="0">
                <a:latin typeface="+mn-ea"/>
              </a:rPr>
              <a:t>需要进行</a:t>
            </a:r>
            <a:r>
              <a:rPr lang="en-US" altLang="zh-CN" sz="2000" dirty="0">
                <a:latin typeface="+mn-ea"/>
              </a:rPr>
              <a:t>396/4=99</a:t>
            </a:r>
            <a:r>
              <a:rPr lang="zh-CN" altLang="en-US" sz="2000" dirty="0">
                <a:latin typeface="+mn-ea"/>
              </a:rPr>
              <a:t>次循环，由于每次分支都清空流水线。从上图可以看出每次循环需要</a:t>
            </a:r>
            <a:r>
              <a:rPr lang="en-US" altLang="zh-CN" sz="2000" dirty="0">
                <a:latin typeface="+mn-ea"/>
              </a:rPr>
              <a:t>15</a:t>
            </a:r>
            <a:r>
              <a:rPr lang="zh-CN" altLang="en-US" sz="2000" dirty="0">
                <a:latin typeface="+mn-ea"/>
              </a:rPr>
              <a:t>个时钟周期，因此总共需要的时钟周期数</a:t>
            </a:r>
            <a:r>
              <a:rPr lang="en-US" altLang="zh-CN" sz="2000" dirty="0">
                <a:latin typeface="+mn-ea"/>
              </a:rPr>
              <a:t>= 15×99 + 3 = 1488</a:t>
            </a:r>
            <a:endParaRPr lang="zh-CN" altLang="en-US" sz="2000" dirty="0">
              <a:latin typeface="+mn-ea"/>
            </a:endParaRPr>
          </a:p>
        </p:txBody>
      </p:sp>
      <p:cxnSp>
        <p:nvCxnSpPr>
          <p:cNvPr id="11" name="直线连接符 10">
            <a:extLst>
              <a:ext uri="{FF2B5EF4-FFF2-40B4-BE49-F238E27FC236}">
                <a16:creationId xmlns:a16="http://schemas.microsoft.com/office/drawing/2014/main" id="{55C82BAE-7315-A54E-B896-C02B56ABE504}"/>
              </a:ext>
            </a:extLst>
          </p:cNvPr>
          <p:cNvCxnSpPr>
            <a:cxnSpLocks/>
          </p:cNvCxnSpPr>
          <p:nvPr/>
        </p:nvCxnSpPr>
        <p:spPr>
          <a:xfrm>
            <a:off x="8686800" y="3206581"/>
            <a:ext cx="0" cy="2528191"/>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23" name="椭圆 22">
            <a:extLst>
              <a:ext uri="{FF2B5EF4-FFF2-40B4-BE49-F238E27FC236}">
                <a16:creationId xmlns:a16="http://schemas.microsoft.com/office/drawing/2014/main" id="{10DCC603-E91B-F54E-A6D5-3568C25E8BC2}"/>
              </a:ext>
            </a:extLst>
          </p:cNvPr>
          <p:cNvSpPr/>
          <p:nvPr/>
        </p:nvSpPr>
        <p:spPr>
          <a:xfrm>
            <a:off x="8582891" y="4540827"/>
            <a:ext cx="1537854" cy="613064"/>
          </a:xfrm>
          <a:prstGeom prst="ellipse">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ustDataLst>
      <p:tags r:id="rId1"/>
    </p:custDataLst>
    <p:extLst>
      <p:ext uri="{BB962C8B-B14F-4D97-AF65-F5344CB8AC3E}">
        <p14:creationId xmlns:p14="http://schemas.microsoft.com/office/powerpoint/2010/main" val="2441669205"/>
      </p:ext>
    </p:extLst>
  </p:cSld>
  <p:clrMapOvr>
    <a:masterClrMapping/>
  </p:clrMapOvr>
  <mc:AlternateContent xmlns:mc="http://schemas.openxmlformats.org/markup-compatibility/2006" xmlns:p14="http://schemas.microsoft.com/office/powerpoint/2010/main">
    <mc:Choice Requires="p14">
      <p:transition spd="slow" p14:dur="2000" advTm="227632"/>
    </mc:Choice>
    <mc:Fallback xmlns="">
      <p:transition spd="slow" advTm="2276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101062"/>
            <a:ext cx="9673936" cy="973115"/>
            <a:chOff x="0" y="-82343"/>
            <a:chExt cx="7769656"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610791" y="242182"/>
              <a:ext cx="6158865" cy="646331"/>
            </a:xfrm>
            <a:prstGeom prst="rect">
              <a:avLst/>
            </a:prstGeom>
            <a:noFill/>
          </p:spPr>
          <p:txBody>
            <a:bodyPr wrap="square" rtlCol="0">
              <a:spAutoFit/>
              <a:scene3d>
                <a:camera prst="orthographicFront"/>
                <a:lightRig rig="threePt" dir="t"/>
              </a:scene3d>
              <a:sp3d contourW="12700"/>
            </a:bodyPr>
            <a:lstStyle/>
            <a:p>
              <a:pPr lvl="0"/>
              <a:r>
                <a:rPr lang="zh-CN" altLang="en-US" sz="3600" b="1" dirty="0">
                  <a:solidFill>
                    <a:schemeClr val="accent1"/>
                  </a:solidFill>
                  <a:latin typeface="+mn-ea"/>
                  <a:sym typeface="+mn-ea"/>
                </a:rPr>
                <a:t>习题</a:t>
              </a:r>
              <a:r>
                <a:rPr lang="en-US" altLang="zh-CN" sz="3600" b="1" dirty="0">
                  <a:solidFill>
                    <a:schemeClr val="accent1"/>
                  </a:solidFill>
                  <a:latin typeface="+mn-ea"/>
                </a:rPr>
                <a:t>3.11</a:t>
              </a:r>
              <a:r>
                <a:rPr lang="zh-CN" altLang="en-US" sz="3600" b="1" dirty="0">
                  <a:solidFill>
                    <a:schemeClr val="accent1"/>
                  </a:solidFill>
                  <a:latin typeface="+mn-ea"/>
                </a:rPr>
                <a:t>（</a:t>
              </a:r>
              <a:r>
                <a:rPr lang="zh-CN" altLang="zh-CN" sz="3600" b="1" dirty="0">
                  <a:solidFill>
                    <a:schemeClr val="accent1"/>
                  </a:solidFill>
                  <a:latin typeface="+mn-ea"/>
                </a:rPr>
                <a:t>相关，定向</a:t>
              </a:r>
              <a:r>
                <a:rPr lang="zh-CN" altLang="en-US" sz="3600" b="1" dirty="0">
                  <a:solidFill>
                    <a:schemeClr val="accent1"/>
                  </a:solidFill>
                  <a:latin typeface="+mn-ea"/>
                </a:rPr>
                <a:t>，指令调度）</a:t>
              </a:r>
              <a:endParaRPr lang="zh-CN" altLang="en-US" sz="3600" b="1" dirty="0">
                <a:solidFill>
                  <a:schemeClr val="accent1"/>
                </a:solidFill>
                <a:latin typeface="+mn-ea"/>
                <a:sym typeface="+mn-ea"/>
              </a:endParaRPr>
            </a:p>
          </p:txBody>
        </p:sp>
      </p:grpSp>
      <p:sp>
        <p:nvSpPr>
          <p:cNvPr id="12" name="矩形 2">
            <a:extLst>
              <a:ext uri="{FF2B5EF4-FFF2-40B4-BE49-F238E27FC236}">
                <a16:creationId xmlns:a16="http://schemas.microsoft.com/office/drawing/2014/main" id="{E39B98B2-6C16-314C-A580-81830774B47F}"/>
              </a:ext>
            </a:extLst>
          </p:cNvPr>
          <p:cNvSpPr>
            <a:spLocks noChangeArrowheads="1"/>
          </p:cNvSpPr>
          <p:nvPr/>
        </p:nvSpPr>
        <p:spPr bwMode="auto">
          <a:xfrm>
            <a:off x="548768" y="1147592"/>
            <a:ext cx="10907428" cy="1422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457200" indent="-457200">
              <a:lnSpc>
                <a:spcPct val="150000"/>
              </a:lnSpc>
              <a:spcBef>
                <a:spcPct val="0"/>
              </a:spcBef>
              <a:buClrTx/>
              <a:buSzTx/>
              <a:buFont typeface="+mj-lt"/>
              <a:buAutoNum type="arabicPeriod" startAt="2"/>
            </a:pPr>
            <a:r>
              <a:rPr lang="zh-CN" altLang="en-US" sz="2000" dirty="0">
                <a:latin typeface="+mn-ea"/>
                <a:ea typeface="+mn-ea"/>
              </a:rPr>
              <a:t>采用定向技术，按“预测分支失败”的策略处理分支指令的</a:t>
            </a:r>
            <a:endParaRPr lang="en-US" altLang="zh-CN" sz="2000" dirty="0">
              <a:latin typeface="+mn-ea"/>
              <a:ea typeface="+mn-ea"/>
            </a:endParaRPr>
          </a:p>
          <a:p>
            <a:pPr>
              <a:lnSpc>
                <a:spcPct val="150000"/>
              </a:lnSpc>
              <a:spcBef>
                <a:spcPct val="0"/>
              </a:spcBef>
              <a:buClrTx/>
              <a:buSzTx/>
              <a:buNone/>
            </a:pPr>
            <a:r>
              <a:rPr lang="en-US" altLang="zh-CN" sz="2000" dirty="0">
                <a:latin typeface="+mn-ea"/>
                <a:ea typeface="+mn-ea"/>
              </a:rPr>
              <a:t>      </a:t>
            </a:r>
            <a:r>
              <a:rPr lang="zh-CN" altLang="en-US" sz="2000" dirty="0">
                <a:latin typeface="+mn-ea"/>
                <a:ea typeface="+mn-ea"/>
              </a:rPr>
              <a:t>每轮循环第</a:t>
            </a:r>
            <a:r>
              <a:rPr lang="en-US" altLang="zh-CN" sz="2000" dirty="0">
                <a:latin typeface="+mn-ea"/>
                <a:ea typeface="+mn-ea"/>
              </a:rPr>
              <a:t>1 </a:t>
            </a:r>
            <a:r>
              <a:rPr lang="zh-CN" altLang="en-US" sz="2000" dirty="0">
                <a:latin typeface="+mn-ea"/>
                <a:ea typeface="+mn-ea"/>
              </a:rPr>
              <a:t>条指令开始到下轮循环第</a:t>
            </a:r>
            <a:r>
              <a:rPr lang="en-US" altLang="zh-CN" sz="2000" dirty="0">
                <a:latin typeface="+mn-ea"/>
                <a:ea typeface="+mn-ea"/>
              </a:rPr>
              <a:t>1 </a:t>
            </a:r>
            <a:r>
              <a:rPr lang="zh-CN" altLang="en-US" sz="2000" dirty="0">
                <a:latin typeface="+mn-ea"/>
                <a:ea typeface="+mn-ea"/>
              </a:rPr>
              <a:t>条指令开始为</a:t>
            </a:r>
            <a:r>
              <a:rPr lang="en-US" altLang="zh-CN" sz="2000" dirty="0">
                <a:latin typeface="+mn-ea"/>
                <a:ea typeface="+mn-ea"/>
              </a:rPr>
              <a:t>9</a:t>
            </a:r>
            <a:r>
              <a:rPr lang="zh-CN" altLang="en-US" sz="2000" dirty="0">
                <a:latin typeface="+mn-ea"/>
                <a:ea typeface="+mn-ea"/>
              </a:rPr>
              <a:t>拍</a:t>
            </a:r>
            <a:endParaRPr lang="en-US" altLang="zh-CN" sz="2000" dirty="0">
              <a:latin typeface="+mn-ea"/>
              <a:ea typeface="+mn-ea"/>
            </a:endParaRPr>
          </a:p>
          <a:p>
            <a:pPr>
              <a:lnSpc>
                <a:spcPct val="150000"/>
              </a:lnSpc>
              <a:spcBef>
                <a:spcPct val="0"/>
              </a:spcBef>
              <a:buClrTx/>
              <a:buSzTx/>
              <a:buNone/>
            </a:pPr>
            <a:r>
              <a:rPr lang="en-US" altLang="zh-CN" sz="2000" dirty="0">
                <a:latin typeface="+mn-ea"/>
                <a:ea typeface="+mn-ea"/>
              </a:rPr>
              <a:t>     </a:t>
            </a:r>
            <a:r>
              <a:rPr lang="zh-CN" altLang="en-US" sz="2000" dirty="0">
                <a:latin typeface="+mn-ea"/>
                <a:ea typeface="+mn-ea"/>
              </a:rPr>
              <a:t>末轮循环的最后一条指令（</a:t>
            </a:r>
            <a:r>
              <a:rPr lang="en-US" altLang="zh-CN" sz="2000" dirty="0" err="1">
                <a:latin typeface="+mn-ea"/>
                <a:ea typeface="+mn-ea"/>
              </a:rPr>
              <a:t>bnez</a:t>
            </a:r>
            <a:r>
              <a:rPr lang="en-US" altLang="zh-CN" sz="2000" dirty="0">
                <a:latin typeface="+mn-ea"/>
                <a:ea typeface="+mn-ea"/>
              </a:rPr>
              <a:t> r4,Loop</a:t>
            </a:r>
            <a:r>
              <a:rPr lang="zh-CN" altLang="en-US" sz="2000" dirty="0">
                <a:latin typeface="+mn-ea"/>
                <a:ea typeface="+mn-ea"/>
              </a:rPr>
              <a:t>）在</a:t>
            </a:r>
            <a:r>
              <a:rPr lang="en-US" altLang="zh-CN" sz="2000" dirty="0">
                <a:latin typeface="+mn-ea"/>
                <a:ea typeface="+mn-ea"/>
              </a:rPr>
              <a:t>ID</a:t>
            </a:r>
            <a:r>
              <a:rPr lang="zh-CN" altLang="en-US" sz="2000" dirty="0">
                <a:latin typeface="+mn-ea"/>
                <a:ea typeface="+mn-ea"/>
              </a:rPr>
              <a:t>周期后还执行</a:t>
            </a:r>
            <a:r>
              <a:rPr lang="en-US" altLang="zh-CN" sz="2000" dirty="0">
                <a:latin typeface="+mn-ea"/>
                <a:ea typeface="+mn-ea"/>
              </a:rPr>
              <a:t>3</a:t>
            </a:r>
            <a:r>
              <a:rPr lang="zh-CN" altLang="en-US" sz="2000" dirty="0">
                <a:latin typeface="+mn-ea"/>
                <a:ea typeface="+mn-ea"/>
              </a:rPr>
              <a:t>拍才结束。</a:t>
            </a:r>
          </a:p>
        </p:txBody>
      </p:sp>
      <p:pic>
        <p:nvPicPr>
          <p:cNvPr id="19" name="图片 1">
            <a:extLst>
              <a:ext uri="{FF2B5EF4-FFF2-40B4-BE49-F238E27FC236}">
                <a16:creationId xmlns:a16="http://schemas.microsoft.com/office/drawing/2014/main" id="{226B8251-91CA-5A4F-B96A-228E796C84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7759" y="2604604"/>
            <a:ext cx="9144000"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29D0597E-0592-BC4B-8040-2BCF8FE20E84}"/>
              </a:ext>
            </a:extLst>
          </p:cNvPr>
          <p:cNvSpPr/>
          <p:nvPr/>
        </p:nvSpPr>
        <p:spPr>
          <a:xfrm>
            <a:off x="1246977" y="5471403"/>
            <a:ext cx="9746605" cy="961225"/>
          </a:xfrm>
          <a:prstGeom prst="rect">
            <a:avLst/>
          </a:prstGeom>
        </p:spPr>
        <p:txBody>
          <a:bodyPr wrap="square">
            <a:spAutoFit/>
          </a:bodyPr>
          <a:lstStyle/>
          <a:p>
            <a:pPr>
              <a:lnSpc>
                <a:spcPct val="150000"/>
              </a:lnSpc>
            </a:pPr>
            <a:r>
              <a:rPr lang="zh-CN" altLang="en-US" sz="2000" dirty="0">
                <a:latin typeface="+mn-ea"/>
              </a:rPr>
              <a:t>需要进行</a:t>
            </a:r>
            <a:r>
              <a:rPr lang="en-US" altLang="zh-CN" sz="2000" dirty="0">
                <a:latin typeface="+mn-ea"/>
              </a:rPr>
              <a:t>396/4=99</a:t>
            </a:r>
            <a:r>
              <a:rPr lang="zh-CN" altLang="en-US" sz="2000" dirty="0">
                <a:latin typeface="+mn-ea"/>
              </a:rPr>
              <a:t>次循环，由于每次分支都清空流水线。从上图可以看出每次循环需要</a:t>
            </a:r>
            <a:r>
              <a:rPr lang="en-US" altLang="zh-CN" sz="2000" dirty="0">
                <a:latin typeface="+mn-ea"/>
              </a:rPr>
              <a:t>9</a:t>
            </a:r>
            <a:r>
              <a:rPr lang="zh-CN" altLang="en-US" sz="2000" dirty="0">
                <a:latin typeface="+mn-ea"/>
              </a:rPr>
              <a:t>个时钟周期，因此总共需要的时钟周期数为</a:t>
            </a:r>
            <a:r>
              <a:rPr lang="en-US" altLang="zh-CN" sz="2000" dirty="0">
                <a:latin typeface="+mn-ea"/>
              </a:rPr>
              <a:t>9×99 + 3 = 894</a:t>
            </a:r>
          </a:p>
        </p:txBody>
      </p:sp>
      <p:cxnSp>
        <p:nvCxnSpPr>
          <p:cNvPr id="22" name="直线连接符 21">
            <a:extLst>
              <a:ext uri="{FF2B5EF4-FFF2-40B4-BE49-F238E27FC236}">
                <a16:creationId xmlns:a16="http://schemas.microsoft.com/office/drawing/2014/main" id="{F98D16D2-894C-E94D-8A05-B150843696BB}"/>
              </a:ext>
            </a:extLst>
          </p:cNvPr>
          <p:cNvCxnSpPr>
            <a:cxnSpLocks/>
          </p:cNvCxnSpPr>
          <p:nvPr/>
        </p:nvCxnSpPr>
        <p:spPr>
          <a:xfrm>
            <a:off x="8063345" y="2427262"/>
            <a:ext cx="0" cy="3225393"/>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91C60FD0-E77B-CD4D-B72C-58838BE1DCAF}"/>
              </a:ext>
            </a:extLst>
          </p:cNvPr>
          <p:cNvSpPr txBox="1"/>
          <p:nvPr/>
        </p:nvSpPr>
        <p:spPr>
          <a:xfrm>
            <a:off x="7720446" y="5052905"/>
            <a:ext cx="457200" cy="369332"/>
          </a:xfrm>
          <a:prstGeom prst="rect">
            <a:avLst/>
          </a:prstGeom>
          <a:noFill/>
        </p:spPr>
        <p:txBody>
          <a:bodyPr wrap="square" rtlCol="0">
            <a:spAutoFit/>
          </a:bodyPr>
          <a:lstStyle/>
          <a:p>
            <a:r>
              <a:rPr kumimoji="1" lang="en-US" altLang="zh-CN" dirty="0"/>
              <a:t>9</a:t>
            </a:r>
            <a:endParaRPr kumimoji="1" lang="zh-CN" altLang="en-US" dirty="0"/>
          </a:p>
        </p:txBody>
      </p:sp>
      <p:cxnSp>
        <p:nvCxnSpPr>
          <p:cNvPr id="6" name="直线箭头连接符 5">
            <a:extLst>
              <a:ext uri="{FF2B5EF4-FFF2-40B4-BE49-F238E27FC236}">
                <a16:creationId xmlns:a16="http://schemas.microsoft.com/office/drawing/2014/main" id="{AF30CD9F-7692-FA41-B551-AE52E7D7FE1B}"/>
              </a:ext>
            </a:extLst>
          </p:cNvPr>
          <p:cNvCxnSpPr/>
          <p:nvPr/>
        </p:nvCxnSpPr>
        <p:spPr>
          <a:xfrm>
            <a:off x="5143500" y="2857500"/>
            <a:ext cx="176645" cy="207818"/>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070C3C2E-9979-2946-8C56-84192A1E6F77}"/>
              </a:ext>
            </a:extLst>
          </p:cNvPr>
          <p:cNvCxnSpPr/>
          <p:nvPr/>
        </p:nvCxnSpPr>
        <p:spPr>
          <a:xfrm>
            <a:off x="5714932" y="3176154"/>
            <a:ext cx="176645" cy="207818"/>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ECCCEFBD-91AF-4240-AADB-E624DA4813EF}"/>
              </a:ext>
            </a:extLst>
          </p:cNvPr>
          <p:cNvCxnSpPr/>
          <p:nvPr/>
        </p:nvCxnSpPr>
        <p:spPr>
          <a:xfrm>
            <a:off x="6800816" y="3752985"/>
            <a:ext cx="176645" cy="207818"/>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a:extLst>
              <a:ext uri="{FF2B5EF4-FFF2-40B4-BE49-F238E27FC236}">
                <a16:creationId xmlns:a16="http://schemas.microsoft.com/office/drawing/2014/main" id="{A52494BE-EA87-7047-8A74-65DC7074113F}"/>
              </a:ext>
            </a:extLst>
          </p:cNvPr>
          <p:cNvCxnSpPr/>
          <p:nvPr/>
        </p:nvCxnSpPr>
        <p:spPr>
          <a:xfrm>
            <a:off x="7432081" y="4039958"/>
            <a:ext cx="176645" cy="207818"/>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336EEE90-5F44-7148-8746-205206DDA4C2}"/>
              </a:ext>
            </a:extLst>
          </p:cNvPr>
          <p:cNvSpPr/>
          <p:nvPr/>
        </p:nvSpPr>
        <p:spPr>
          <a:xfrm>
            <a:off x="7949046" y="3891330"/>
            <a:ext cx="2026228" cy="800100"/>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ustDataLst>
      <p:tags r:id="rId1"/>
    </p:custDataLst>
    <p:extLst>
      <p:ext uri="{BB962C8B-B14F-4D97-AF65-F5344CB8AC3E}">
        <p14:creationId xmlns:p14="http://schemas.microsoft.com/office/powerpoint/2010/main" val="2654715555"/>
      </p:ext>
    </p:extLst>
  </p:cSld>
  <p:clrMapOvr>
    <a:masterClrMapping/>
  </p:clrMapOvr>
  <mc:AlternateContent xmlns:mc="http://schemas.openxmlformats.org/markup-compatibility/2006" xmlns:p14="http://schemas.microsoft.com/office/powerpoint/2010/main">
    <mc:Choice Requires="p14">
      <p:transition spd="slow" p14:dur="2000" advTm="167571"/>
    </mc:Choice>
    <mc:Fallback xmlns="">
      <p:transition spd="slow" advTm="1675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101062"/>
            <a:ext cx="9673936" cy="973115"/>
            <a:chOff x="0" y="-82343"/>
            <a:chExt cx="7769656"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610791" y="242182"/>
              <a:ext cx="6158865" cy="646331"/>
            </a:xfrm>
            <a:prstGeom prst="rect">
              <a:avLst/>
            </a:prstGeom>
            <a:noFill/>
          </p:spPr>
          <p:txBody>
            <a:bodyPr wrap="square" rtlCol="0">
              <a:spAutoFit/>
              <a:scene3d>
                <a:camera prst="orthographicFront"/>
                <a:lightRig rig="threePt" dir="t"/>
              </a:scene3d>
              <a:sp3d contourW="12700"/>
            </a:bodyPr>
            <a:lstStyle/>
            <a:p>
              <a:pPr lvl="0"/>
              <a:r>
                <a:rPr lang="zh-CN" altLang="en-US" sz="3600" b="1" dirty="0">
                  <a:solidFill>
                    <a:schemeClr val="accent1"/>
                  </a:solidFill>
                  <a:latin typeface="+mn-ea"/>
                  <a:sym typeface="+mn-ea"/>
                </a:rPr>
                <a:t>习题</a:t>
              </a:r>
              <a:r>
                <a:rPr lang="en-US" altLang="zh-CN" sz="3600" b="1" dirty="0">
                  <a:solidFill>
                    <a:schemeClr val="accent1"/>
                  </a:solidFill>
                  <a:latin typeface="+mn-ea"/>
                </a:rPr>
                <a:t>3.11</a:t>
              </a:r>
              <a:r>
                <a:rPr lang="zh-CN" altLang="en-US" sz="3600" b="1" dirty="0">
                  <a:solidFill>
                    <a:schemeClr val="accent1"/>
                  </a:solidFill>
                  <a:latin typeface="+mn-ea"/>
                </a:rPr>
                <a:t>（</a:t>
              </a:r>
              <a:r>
                <a:rPr lang="zh-CN" altLang="zh-CN" sz="3600" b="1" dirty="0">
                  <a:solidFill>
                    <a:schemeClr val="accent1"/>
                  </a:solidFill>
                  <a:latin typeface="+mn-ea"/>
                </a:rPr>
                <a:t>相关，定向</a:t>
              </a:r>
              <a:r>
                <a:rPr lang="zh-CN" altLang="en-US" sz="3600" b="1" dirty="0">
                  <a:solidFill>
                    <a:schemeClr val="accent1"/>
                  </a:solidFill>
                  <a:latin typeface="+mn-ea"/>
                </a:rPr>
                <a:t>，指令调度）</a:t>
              </a:r>
              <a:endParaRPr lang="zh-CN" altLang="en-US" sz="3600" b="1" dirty="0">
                <a:solidFill>
                  <a:schemeClr val="accent1"/>
                </a:solidFill>
                <a:latin typeface="+mn-ea"/>
                <a:sym typeface="+mn-ea"/>
              </a:endParaRPr>
            </a:p>
          </p:txBody>
        </p:sp>
      </p:grpSp>
      <p:sp>
        <p:nvSpPr>
          <p:cNvPr id="14" name="Rectangle 3">
            <a:extLst>
              <a:ext uri="{FF2B5EF4-FFF2-40B4-BE49-F238E27FC236}">
                <a16:creationId xmlns:a16="http://schemas.microsoft.com/office/drawing/2014/main" id="{4C8F5015-5B22-2E45-A78B-178CBB35C4D4}"/>
              </a:ext>
            </a:extLst>
          </p:cNvPr>
          <p:cNvSpPr txBox="1">
            <a:spLocks/>
          </p:cNvSpPr>
          <p:nvPr/>
        </p:nvSpPr>
        <p:spPr>
          <a:xfrm>
            <a:off x="1020289" y="1236718"/>
            <a:ext cx="9443356" cy="257175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startAt="3"/>
            </a:pPr>
            <a:r>
              <a:rPr lang="zh-CN" altLang="en-US" sz="1800" dirty="0">
                <a:latin typeface="+mn-ea"/>
              </a:rPr>
              <a:t>指令执行重新排序如下：  </a:t>
            </a:r>
            <a:r>
              <a:rPr lang="en-US" altLang="zh-CN" sz="1600" dirty="0" err="1">
                <a:latin typeface="+mn-ea"/>
              </a:rPr>
              <a:t>lw</a:t>
            </a:r>
            <a:r>
              <a:rPr lang="en-US" altLang="zh-CN" sz="1600" dirty="0">
                <a:latin typeface="+mn-ea"/>
              </a:rPr>
              <a:t>	</a:t>
            </a:r>
            <a:r>
              <a:rPr lang="zh-CN" altLang="en-US" sz="1600" dirty="0">
                <a:latin typeface="+mn-ea"/>
              </a:rPr>
              <a:t> </a:t>
            </a:r>
            <a:r>
              <a:rPr lang="en-US" altLang="zh-CN" sz="1600" dirty="0">
                <a:latin typeface="+mn-ea"/>
              </a:rPr>
              <a:t>r1,0(r2)	</a:t>
            </a:r>
            <a:r>
              <a:rPr lang="zh-CN" altLang="en-US" sz="1600" dirty="0">
                <a:latin typeface="+mn-ea"/>
              </a:rPr>
              <a:t>        </a:t>
            </a:r>
            <a:r>
              <a:rPr lang="en-US" altLang="zh-CN" sz="1600" dirty="0">
                <a:latin typeface="+mn-ea"/>
              </a:rPr>
              <a:t>;</a:t>
            </a:r>
            <a:r>
              <a:rPr lang="zh-CN" altLang="en-US" sz="1600" dirty="0">
                <a:latin typeface="+mn-ea"/>
              </a:rPr>
              <a:t>加法寄存器</a:t>
            </a:r>
            <a:r>
              <a:rPr lang="en-US" altLang="zh-CN" sz="1600" dirty="0">
                <a:latin typeface="+mn-ea"/>
              </a:rPr>
              <a:t>R1←</a:t>
            </a:r>
            <a:r>
              <a:rPr lang="zh-CN" altLang="en-US" sz="1600" dirty="0">
                <a:latin typeface="+mn-ea"/>
              </a:rPr>
              <a:t>取数</a:t>
            </a:r>
            <a:r>
              <a:rPr lang="en-US" altLang="zh-CN" sz="1600" dirty="0">
                <a:latin typeface="+mn-ea"/>
              </a:rPr>
              <a:t>(R2)</a:t>
            </a:r>
          </a:p>
          <a:p>
            <a:pPr>
              <a:lnSpc>
                <a:spcPct val="100000"/>
              </a:lnSpc>
              <a:buFont typeface="Wingdings" pitchFamily="2" charset="2"/>
              <a:buNone/>
            </a:pPr>
            <a:r>
              <a:rPr lang="zh-CN" altLang="en-US" sz="1600" dirty="0">
                <a:latin typeface="+mn-ea"/>
              </a:rPr>
              <a:t>                                               </a:t>
            </a:r>
            <a:r>
              <a:rPr lang="en-US" altLang="zh-CN" sz="1600" dirty="0" err="1">
                <a:latin typeface="+mn-ea"/>
              </a:rPr>
              <a:t>addi</a:t>
            </a:r>
            <a:r>
              <a:rPr lang="en-US" altLang="zh-CN" sz="1600" dirty="0">
                <a:latin typeface="+mn-ea"/>
              </a:rPr>
              <a:t>	r2,r2,#4	</a:t>
            </a:r>
            <a:r>
              <a:rPr lang="zh-CN" altLang="en-US" sz="1600" dirty="0">
                <a:latin typeface="+mn-ea"/>
              </a:rPr>
              <a:t>        </a:t>
            </a:r>
            <a:r>
              <a:rPr lang="en-US" altLang="zh-CN" sz="1600" dirty="0">
                <a:latin typeface="+mn-ea"/>
              </a:rPr>
              <a:t>;</a:t>
            </a:r>
            <a:r>
              <a:rPr lang="zh-CN" altLang="en-US" sz="1600" dirty="0">
                <a:latin typeface="+mn-ea"/>
              </a:rPr>
              <a:t>指针</a:t>
            </a:r>
            <a:r>
              <a:rPr lang="en-US" altLang="zh-CN" sz="1600" dirty="0">
                <a:latin typeface="+mn-ea"/>
              </a:rPr>
              <a:t>R2←</a:t>
            </a:r>
            <a:r>
              <a:rPr lang="zh-CN" altLang="en-US" sz="1600" dirty="0">
                <a:latin typeface="+mn-ea"/>
              </a:rPr>
              <a:t>指针</a:t>
            </a:r>
            <a:r>
              <a:rPr lang="en-US" altLang="zh-CN" sz="1600" dirty="0">
                <a:latin typeface="+mn-ea"/>
              </a:rPr>
              <a:t>R2+4</a:t>
            </a:r>
          </a:p>
          <a:p>
            <a:pPr>
              <a:lnSpc>
                <a:spcPct val="100000"/>
              </a:lnSpc>
              <a:buFont typeface="Wingdings" pitchFamily="2" charset="2"/>
              <a:buNone/>
            </a:pPr>
            <a:r>
              <a:rPr lang="en-US" altLang="zh-CN" sz="1600" dirty="0">
                <a:latin typeface="+mn-ea"/>
              </a:rPr>
              <a:t>				 sub	r4,r3,r2	</a:t>
            </a:r>
            <a:r>
              <a:rPr lang="zh-CN" altLang="en-US" sz="1600" dirty="0">
                <a:latin typeface="+mn-ea"/>
              </a:rPr>
              <a:t>        </a:t>
            </a:r>
            <a:r>
              <a:rPr lang="en-US" altLang="zh-CN" sz="1600" dirty="0">
                <a:latin typeface="+mn-ea"/>
              </a:rPr>
              <a:t>;R4←R3-R2</a:t>
            </a:r>
          </a:p>
          <a:p>
            <a:pPr>
              <a:lnSpc>
                <a:spcPct val="100000"/>
              </a:lnSpc>
              <a:buNone/>
            </a:pPr>
            <a:r>
              <a:rPr lang="zh-CN" altLang="en-US" sz="1600" dirty="0">
                <a:latin typeface="+mn-ea"/>
              </a:rPr>
              <a:t>                                              </a:t>
            </a:r>
            <a:r>
              <a:rPr lang="en-US" altLang="zh-CN" sz="1600" dirty="0" err="1">
                <a:latin typeface="+mn-ea"/>
              </a:rPr>
              <a:t>addi</a:t>
            </a:r>
            <a:r>
              <a:rPr lang="en-US" altLang="zh-CN" sz="1600" dirty="0">
                <a:latin typeface="+mn-ea"/>
              </a:rPr>
              <a:t>	r1,r1,#1	</a:t>
            </a:r>
            <a:r>
              <a:rPr lang="zh-CN" altLang="en-US" sz="1600" dirty="0">
                <a:latin typeface="+mn-ea"/>
              </a:rPr>
              <a:t>        </a:t>
            </a:r>
            <a:r>
              <a:rPr lang="en-US" altLang="zh-CN" sz="1600" dirty="0">
                <a:latin typeface="+mn-ea"/>
              </a:rPr>
              <a:t>;R1←R1+1</a:t>
            </a:r>
          </a:p>
          <a:p>
            <a:pPr>
              <a:lnSpc>
                <a:spcPct val="100000"/>
              </a:lnSpc>
              <a:buFont typeface="Wingdings" pitchFamily="2" charset="2"/>
              <a:buNone/>
            </a:pPr>
            <a:r>
              <a:rPr lang="en-US" altLang="zh-CN" sz="1600" dirty="0">
                <a:latin typeface="+mn-ea"/>
              </a:rPr>
              <a:t>				</a:t>
            </a:r>
            <a:r>
              <a:rPr lang="zh-CN" altLang="en-US" sz="1600" dirty="0">
                <a:latin typeface="+mn-ea"/>
              </a:rPr>
              <a:t> </a:t>
            </a:r>
            <a:r>
              <a:rPr lang="en-US" altLang="zh-CN" sz="1600" dirty="0" err="1">
                <a:latin typeface="+mn-ea"/>
              </a:rPr>
              <a:t>bnez</a:t>
            </a:r>
            <a:r>
              <a:rPr lang="en-US" altLang="zh-CN" sz="1600" dirty="0">
                <a:latin typeface="+mn-ea"/>
              </a:rPr>
              <a:t>	r4,Loop	</a:t>
            </a:r>
            <a:r>
              <a:rPr lang="zh-CN" altLang="en-US" sz="1600" dirty="0">
                <a:latin typeface="+mn-ea"/>
              </a:rPr>
              <a:t>        </a:t>
            </a:r>
            <a:r>
              <a:rPr lang="en-US" altLang="zh-CN" sz="1600" dirty="0">
                <a:latin typeface="+mn-ea"/>
              </a:rPr>
              <a:t>;</a:t>
            </a:r>
            <a:r>
              <a:rPr lang="zh-CN" altLang="en-US" sz="1600" dirty="0">
                <a:latin typeface="+mn-ea"/>
              </a:rPr>
              <a:t>若</a:t>
            </a:r>
            <a:r>
              <a:rPr lang="en-US" altLang="zh-CN" sz="1600" dirty="0">
                <a:latin typeface="+mn-ea"/>
              </a:rPr>
              <a:t>R4≠0, </a:t>
            </a:r>
            <a:r>
              <a:rPr lang="zh-CN" altLang="en-US" sz="1600" dirty="0">
                <a:latin typeface="+mn-ea"/>
              </a:rPr>
              <a:t>循环</a:t>
            </a:r>
          </a:p>
          <a:p>
            <a:pPr>
              <a:lnSpc>
                <a:spcPct val="100000"/>
              </a:lnSpc>
              <a:buFont typeface="Wingdings" pitchFamily="2" charset="2"/>
              <a:buNone/>
            </a:pPr>
            <a:r>
              <a:rPr lang="zh-CN" altLang="en-US" sz="1600" dirty="0">
                <a:latin typeface="+mn-ea"/>
              </a:rPr>
              <a:t>                                                 </a:t>
            </a:r>
            <a:r>
              <a:rPr lang="en-US" altLang="zh-CN" sz="1600" dirty="0" err="1">
                <a:latin typeface="+mn-ea"/>
              </a:rPr>
              <a:t>sw</a:t>
            </a:r>
            <a:r>
              <a:rPr lang="en-US" altLang="zh-CN" sz="1600" dirty="0">
                <a:latin typeface="+mn-ea"/>
              </a:rPr>
              <a:t>	r1, -4(r2)	</a:t>
            </a:r>
            <a:r>
              <a:rPr lang="zh-CN" altLang="en-US" sz="1600" dirty="0">
                <a:latin typeface="+mn-ea"/>
              </a:rPr>
              <a:t>        </a:t>
            </a:r>
            <a:r>
              <a:rPr lang="en-US" altLang="zh-CN" sz="1600" dirty="0">
                <a:latin typeface="+mn-ea"/>
              </a:rPr>
              <a:t>;</a:t>
            </a:r>
            <a:r>
              <a:rPr lang="zh-CN" altLang="en-US" sz="1600" dirty="0">
                <a:latin typeface="+mn-ea"/>
              </a:rPr>
              <a:t>分支延迟槽，存数</a:t>
            </a:r>
            <a:r>
              <a:rPr lang="en-US" altLang="zh-CN" sz="1600" dirty="0">
                <a:latin typeface="+mn-ea"/>
              </a:rPr>
              <a:t>(R2-4)←R1</a:t>
            </a:r>
            <a:endParaRPr lang="zh-CN" altLang="en-US" sz="1600" dirty="0">
              <a:latin typeface="+mn-ea"/>
            </a:endParaRPr>
          </a:p>
        </p:txBody>
      </p:sp>
      <p:sp>
        <p:nvSpPr>
          <p:cNvPr id="22" name="Rectangle 4">
            <a:extLst>
              <a:ext uri="{FF2B5EF4-FFF2-40B4-BE49-F238E27FC236}">
                <a16:creationId xmlns:a16="http://schemas.microsoft.com/office/drawing/2014/main" id="{AA95E7BE-F1A4-4F6C-BAE8-34A8D78F48D1}"/>
              </a:ext>
            </a:extLst>
          </p:cNvPr>
          <p:cNvSpPr>
            <a:spLocks noChangeArrowheads="1"/>
          </p:cNvSpPr>
          <p:nvPr/>
        </p:nvSpPr>
        <p:spPr bwMode="auto">
          <a:xfrm>
            <a:off x="2612390" y="3525520"/>
            <a:ext cx="30956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anose="02010609030101010101"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r>
              <a:rPr lang="en-US" altLang="zh-CN" sz="1400" b="1" dirty="0">
                <a:solidFill>
                  <a:srgbClr val="000000"/>
                </a:solidFill>
                <a:latin typeface="宋体" panose="02010600030101010101" pitchFamily="2" charset="-122"/>
                <a:ea typeface="宋体" panose="02010600030101010101" pitchFamily="2" charset="-122"/>
              </a:rPr>
              <a:t>LOOP:	LW	R1, 0(R2)</a:t>
            </a:r>
          </a:p>
          <a:p>
            <a:pPr algn="ctr" defTabSz="914400" fontAlgn="base">
              <a:spcBef>
                <a:spcPct val="0"/>
              </a:spcBef>
              <a:spcAft>
                <a:spcPct val="0"/>
              </a:spcAft>
              <a:buClrTx/>
              <a:buSzTx/>
              <a:buFontTx/>
              <a:buNone/>
            </a:pPr>
            <a:r>
              <a:rPr lang="en-US" altLang="zh-CN" sz="1400" b="1" dirty="0">
                <a:solidFill>
                  <a:srgbClr val="000000"/>
                </a:solidFill>
                <a:latin typeface="宋体" panose="02010600030101010101" pitchFamily="2" charset="-122"/>
                <a:ea typeface="宋体" panose="02010600030101010101" pitchFamily="2" charset="-122"/>
              </a:rPr>
              <a:t>	</a:t>
            </a:r>
            <a:r>
              <a:rPr lang="en-US" altLang="zh-CN" sz="1400" b="1" dirty="0">
                <a:solidFill>
                  <a:srgbClr val="FF0000"/>
                </a:solidFill>
                <a:latin typeface="宋体" panose="02010600030101010101" pitchFamily="2" charset="-122"/>
                <a:ea typeface="宋体" panose="02010600030101010101" pitchFamily="2" charset="-122"/>
              </a:rPr>
              <a:t>ADDI	R1, R1, #1</a:t>
            </a:r>
          </a:p>
          <a:p>
            <a:pPr algn="ctr" defTabSz="914400" fontAlgn="base">
              <a:spcBef>
                <a:spcPct val="0"/>
              </a:spcBef>
              <a:spcAft>
                <a:spcPct val="0"/>
              </a:spcAft>
              <a:buClrTx/>
              <a:buSzTx/>
              <a:buFontTx/>
              <a:buNone/>
            </a:pPr>
            <a:r>
              <a:rPr lang="en-US" altLang="zh-CN" sz="1400" b="1" dirty="0">
                <a:solidFill>
                  <a:srgbClr val="000000"/>
                </a:solidFill>
                <a:latin typeface="宋体" panose="02010600030101010101" pitchFamily="2" charset="-122"/>
                <a:ea typeface="宋体" panose="02010600030101010101" pitchFamily="2" charset="-122"/>
              </a:rPr>
              <a:t>	SW	0(R2), R1</a:t>
            </a:r>
          </a:p>
          <a:p>
            <a:pPr algn="ctr" defTabSz="914400" fontAlgn="base">
              <a:spcBef>
                <a:spcPct val="0"/>
              </a:spcBef>
              <a:spcAft>
                <a:spcPct val="0"/>
              </a:spcAft>
              <a:buClrTx/>
              <a:buSzTx/>
              <a:buFontTx/>
              <a:buNone/>
            </a:pPr>
            <a:r>
              <a:rPr lang="en-US" altLang="zh-CN" sz="1400" b="1" dirty="0">
                <a:solidFill>
                  <a:srgbClr val="000000"/>
                </a:solidFill>
                <a:latin typeface="宋体" panose="02010600030101010101" pitchFamily="2" charset="-122"/>
                <a:ea typeface="宋体" panose="02010600030101010101" pitchFamily="2" charset="-122"/>
              </a:rPr>
              <a:t>	ADDI	R2, R2, #4</a:t>
            </a:r>
          </a:p>
          <a:p>
            <a:pPr algn="ctr" defTabSz="914400" fontAlgn="base">
              <a:spcBef>
                <a:spcPct val="0"/>
              </a:spcBef>
              <a:spcAft>
                <a:spcPct val="0"/>
              </a:spcAft>
              <a:buClrTx/>
              <a:buSzTx/>
              <a:buFontTx/>
              <a:buNone/>
            </a:pPr>
            <a:r>
              <a:rPr lang="en-US" altLang="zh-CN" sz="1400" b="1" dirty="0">
                <a:solidFill>
                  <a:srgbClr val="000000"/>
                </a:solidFill>
                <a:latin typeface="宋体" panose="02010600030101010101" pitchFamily="2" charset="-122"/>
                <a:ea typeface="宋体" panose="02010600030101010101" pitchFamily="2" charset="-122"/>
              </a:rPr>
              <a:t>	SUB	R4, R3, R2</a:t>
            </a:r>
          </a:p>
          <a:p>
            <a:pPr algn="ctr" defTabSz="914400" fontAlgn="base">
              <a:spcBef>
                <a:spcPct val="0"/>
              </a:spcBef>
              <a:spcAft>
                <a:spcPct val="0"/>
              </a:spcAft>
              <a:buClrTx/>
              <a:buSzTx/>
              <a:buFontTx/>
              <a:buNone/>
            </a:pPr>
            <a:r>
              <a:rPr lang="en-US" altLang="zh-CN" sz="1400" b="1" dirty="0">
                <a:solidFill>
                  <a:srgbClr val="000000"/>
                </a:solidFill>
                <a:latin typeface="宋体" panose="02010600030101010101" pitchFamily="2" charset="-122"/>
                <a:ea typeface="宋体" panose="02010600030101010101" pitchFamily="2" charset="-122"/>
              </a:rPr>
              <a:t>	BNZ	R4, LOOP</a:t>
            </a:r>
          </a:p>
        </p:txBody>
      </p:sp>
      <p:sp>
        <p:nvSpPr>
          <p:cNvPr id="23" name="Rectangle 5">
            <a:extLst>
              <a:ext uri="{FF2B5EF4-FFF2-40B4-BE49-F238E27FC236}">
                <a16:creationId xmlns:a16="http://schemas.microsoft.com/office/drawing/2014/main" id="{DBEBD677-FCB5-4D5B-9ADF-73C7E07162CE}"/>
              </a:ext>
            </a:extLst>
          </p:cNvPr>
          <p:cNvSpPr>
            <a:spLocks noChangeArrowheads="1"/>
          </p:cNvSpPr>
          <p:nvPr/>
        </p:nvSpPr>
        <p:spPr bwMode="auto">
          <a:xfrm>
            <a:off x="6428740" y="3525520"/>
            <a:ext cx="36718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anose="02010609030101010101"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r>
              <a:rPr lang="en-US" altLang="zh-CN" sz="1400" b="1">
                <a:solidFill>
                  <a:srgbClr val="000000"/>
                </a:solidFill>
                <a:latin typeface="宋体" panose="02010600030101010101" pitchFamily="2" charset="-122"/>
                <a:ea typeface="宋体" panose="02010600030101010101" pitchFamily="2" charset="-122"/>
              </a:rPr>
              <a:t>LOOP:	LW	R1, 0(R2)</a:t>
            </a:r>
          </a:p>
          <a:p>
            <a:pPr algn="ctr" defTabSz="914400" fontAlgn="base">
              <a:spcBef>
                <a:spcPct val="0"/>
              </a:spcBef>
              <a:spcAft>
                <a:spcPct val="0"/>
              </a:spcAft>
              <a:buClrTx/>
              <a:buSzTx/>
              <a:buFontTx/>
              <a:buNone/>
            </a:pPr>
            <a:r>
              <a:rPr lang="en-US" altLang="zh-CN" sz="1400" b="1">
                <a:solidFill>
                  <a:srgbClr val="000000"/>
                </a:solidFill>
                <a:latin typeface="宋体" panose="02010600030101010101" pitchFamily="2" charset="-122"/>
                <a:ea typeface="宋体" panose="02010600030101010101" pitchFamily="2" charset="-122"/>
              </a:rPr>
              <a:t>	</a:t>
            </a:r>
            <a:r>
              <a:rPr lang="en-US" altLang="zh-CN" sz="1400" b="1">
                <a:solidFill>
                  <a:srgbClr val="FF0000"/>
                </a:solidFill>
                <a:latin typeface="宋体" panose="02010600030101010101" pitchFamily="2" charset="-122"/>
                <a:ea typeface="宋体" panose="02010600030101010101" pitchFamily="2" charset="-122"/>
              </a:rPr>
              <a:t>ADDI	R2, R2, #4</a:t>
            </a:r>
          </a:p>
          <a:p>
            <a:pPr algn="ctr" defTabSz="914400" fontAlgn="base">
              <a:spcBef>
                <a:spcPct val="0"/>
              </a:spcBef>
              <a:spcAft>
                <a:spcPct val="0"/>
              </a:spcAft>
              <a:buClrTx/>
              <a:buSzTx/>
              <a:buFontTx/>
              <a:buNone/>
            </a:pPr>
            <a:r>
              <a:rPr lang="en-US" altLang="zh-CN" sz="1400" b="1">
                <a:solidFill>
                  <a:srgbClr val="000000"/>
                </a:solidFill>
                <a:latin typeface="宋体" panose="02010600030101010101" pitchFamily="2" charset="-122"/>
                <a:ea typeface="宋体" panose="02010600030101010101" pitchFamily="2" charset="-122"/>
              </a:rPr>
              <a:t>	ADDI	R1, R1, #1</a:t>
            </a:r>
          </a:p>
          <a:p>
            <a:pPr algn="ctr" defTabSz="914400" fontAlgn="base">
              <a:spcBef>
                <a:spcPct val="0"/>
              </a:spcBef>
              <a:spcAft>
                <a:spcPct val="0"/>
              </a:spcAft>
              <a:buClrTx/>
              <a:buSzTx/>
              <a:buFontTx/>
              <a:buNone/>
            </a:pPr>
            <a:r>
              <a:rPr lang="en-US" altLang="zh-CN" sz="1400" b="1">
                <a:solidFill>
                  <a:srgbClr val="000000"/>
                </a:solidFill>
                <a:latin typeface="宋体" panose="02010600030101010101" pitchFamily="2" charset="-122"/>
                <a:ea typeface="宋体" panose="02010600030101010101" pitchFamily="2" charset="-122"/>
              </a:rPr>
              <a:t>	SW	0(R2), R1</a:t>
            </a:r>
          </a:p>
          <a:p>
            <a:pPr algn="ctr" defTabSz="914400" fontAlgn="base">
              <a:spcBef>
                <a:spcPct val="0"/>
              </a:spcBef>
              <a:spcAft>
                <a:spcPct val="0"/>
              </a:spcAft>
              <a:buClrTx/>
              <a:buSzTx/>
              <a:buFontTx/>
              <a:buNone/>
            </a:pPr>
            <a:r>
              <a:rPr lang="en-US" altLang="zh-CN" sz="1400" b="1">
                <a:solidFill>
                  <a:srgbClr val="000000"/>
                </a:solidFill>
                <a:latin typeface="宋体" panose="02010600030101010101" pitchFamily="2" charset="-122"/>
                <a:ea typeface="宋体" panose="02010600030101010101" pitchFamily="2" charset="-122"/>
              </a:rPr>
              <a:t>	SUB	R4, R3, R2</a:t>
            </a:r>
          </a:p>
          <a:p>
            <a:pPr algn="ctr" defTabSz="914400" fontAlgn="base">
              <a:spcBef>
                <a:spcPct val="0"/>
              </a:spcBef>
              <a:spcAft>
                <a:spcPct val="0"/>
              </a:spcAft>
              <a:buClrTx/>
              <a:buSzTx/>
              <a:buFontTx/>
              <a:buNone/>
            </a:pPr>
            <a:r>
              <a:rPr lang="en-US" altLang="zh-CN" sz="1400" b="1">
                <a:solidFill>
                  <a:srgbClr val="000000"/>
                </a:solidFill>
                <a:latin typeface="宋体" panose="02010600030101010101" pitchFamily="2" charset="-122"/>
                <a:ea typeface="宋体" panose="02010600030101010101" pitchFamily="2" charset="-122"/>
              </a:rPr>
              <a:t>	BNZ	R4, LOOP</a:t>
            </a:r>
          </a:p>
        </p:txBody>
      </p:sp>
      <p:sp>
        <p:nvSpPr>
          <p:cNvPr id="24" name="Rectangle 6">
            <a:extLst>
              <a:ext uri="{FF2B5EF4-FFF2-40B4-BE49-F238E27FC236}">
                <a16:creationId xmlns:a16="http://schemas.microsoft.com/office/drawing/2014/main" id="{84FC1B68-577D-4EAF-85DA-FF777C24088B}"/>
              </a:ext>
            </a:extLst>
          </p:cNvPr>
          <p:cNvSpPr>
            <a:spLocks noChangeArrowheads="1"/>
          </p:cNvSpPr>
          <p:nvPr/>
        </p:nvSpPr>
        <p:spPr bwMode="auto">
          <a:xfrm>
            <a:off x="6500178" y="5181283"/>
            <a:ext cx="367188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anose="02010609030101010101"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r>
              <a:rPr lang="en-US" altLang="zh-CN" sz="1400" b="1">
                <a:solidFill>
                  <a:srgbClr val="000000"/>
                </a:solidFill>
                <a:latin typeface="宋体" panose="02010600030101010101" pitchFamily="2" charset="-122"/>
                <a:ea typeface="宋体" panose="02010600030101010101" pitchFamily="2" charset="-122"/>
              </a:rPr>
              <a:t>LOOP:	LW	R1, 0(R2)</a:t>
            </a:r>
          </a:p>
          <a:p>
            <a:pPr algn="ctr" defTabSz="914400" fontAlgn="base">
              <a:spcBef>
                <a:spcPct val="0"/>
              </a:spcBef>
              <a:spcAft>
                <a:spcPct val="0"/>
              </a:spcAft>
              <a:buClrTx/>
              <a:buSzTx/>
              <a:buFontTx/>
              <a:buNone/>
            </a:pPr>
            <a:r>
              <a:rPr lang="en-US" altLang="zh-CN" sz="1400" b="1">
                <a:solidFill>
                  <a:srgbClr val="000000"/>
                </a:solidFill>
                <a:latin typeface="宋体" panose="02010600030101010101" pitchFamily="2" charset="-122"/>
                <a:ea typeface="宋体" panose="02010600030101010101" pitchFamily="2" charset="-122"/>
              </a:rPr>
              <a:t>	ADDI	R2, R2, #4</a:t>
            </a:r>
          </a:p>
          <a:p>
            <a:pPr algn="ctr" defTabSz="914400" fontAlgn="base">
              <a:spcBef>
                <a:spcPct val="0"/>
              </a:spcBef>
              <a:spcAft>
                <a:spcPct val="0"/>
              </a:spcAft>
              <a:buClrTx/>
              <a:buSzTx/>
              <a:buFontTx/>
              <a:buNone/>
            </a:pPr>
            <a:r>
              <a:rPr lang="en-US" altLang="zh-CN" sz="1400" b="1">
                <a:solidFill>
                  <a:srgbClr val="000000"/>
                </a:solidFill>
                <a:latin typeface="宋体" panose="02010600030101010101" pitchFamily="2" charset="-122"/>
                <a:ea typeface="宋体" panose="02010600030101010101" pitchFamily="2" charset="-122"/>
              </a:rPr>
              <a:t>	ADDI	R1, R1, #1</a:t>
            </a:r>
          </a:p>
          <a:p>
            <a:pPr algn="ctr" defTabSz="914400" fontAlgn="base">
              <a:spcBef>
                <a:spcPct val="0"/>
              </a:spcBef>
              <a:spcAft>
                <a:spcPct val="0"/>
              </a:spcAft>
              <a:buClrTx/>
              <a:buSzTx/>
              <a:buFontTx/>
              <a:buNone/>
            </a:pPr>
            <a:r>
              <a:rPr lang="en-US" altLang="zh-CN" sz="1400" b="1">
                <a:solidFill>
                  <a:srgbClr val="000000"/>
                </a:solidFill>
                <a:latin typeface="宋体" panose="02010600030101010101" pitchFamily="2" charset="-122"/>
                <a:ea typeface="宋体" panose="02010600030101010101" pitchFamily="2" charset="-122"/>
              </a:rPr>
              <a:t>	</a:t>
            </a:r>
            <a:r>
              <a:rPr lang="en-US" altLang="zh-CN" sz="1400" b="1">
                <a:solidFill>
                  <a:srgbClr val="FF0000"/>
                </a:solidFill>
                <a:latin typeface="宋体" panose="02010600030101010101" pitchFamily="2" charset="-122"/>
                <a:ea typeface="宋体" panose="02010600030101010101" pitchFamily="2" charset="-122"/>
              </a:rPr>
              <a:t>SW	-4(R2), R1</a:t>
            </a:r>
          </a:p>
          <a:p>
            <a:pPr algn="ctr" defTabSz="914400" fontAlgn="base">
              <a:spcBef>
                <a:spcPct val="0"/>
              </a:spcBef>
              <a:spcAft>
                <a:spcPct val="0"/>
              </a:spcAft>
              <a:buClrTx/>
              <a:buSzTx/>
              <a:buFontTx/>
              <a:buNone/>
            </a:pPr>
            <a:r>
              <a:rPr lang="en-US" altLang="zh-CN" sz="1400" b="1">
                <a:solidFill>
                  <a:srgbClr val="000000"/>
                </a:solidFill>
                <a:latin typeface="宋体" panose="02010600030101010101" pitchFamily="2" charset="-122"/>
                <a:ea typeface="宋体" panose="02010600030101010101" pitchFamily="2" charset="-122"/>
              </a:rPr>
              <a:t>	SUB	R4, R3, R2</a:t>
            </a:r>
          </a:p>
          <a:p>
            <a:pPr algn="ctr" defTabSz="914400" fontAlgn="base">
              <a:spcBef>
                <a:spcPct val="0"/>
              </a:spcBef>
              <a:spcAft>
                <a:spcPct val="0"/>
              </a:spcAft>
              <a:buClrTx/>
              <a:buSzTx/>
              <a:buFontTx/>
              <a:buNone/>
            </a:pPr>
            <a:r>
              <a:rPr lang="en-US" altLang="zh-CN" sz="1400" b="1">
                <a:solidFill>
                  <a:srgbClr val="000000"/>
                </a:solidFill>
                <a:latin typeface="宋体" panose="02010600030101010101" pitchFamily="2" charset="-122"/>
                <a:ea typeface="宋体" panose="02010600030101010101" pitchFamily="2" charset="-122"/>
              </a:rPr>
              <a:t>	BNZ	R4, LOOP</a:t>
            </a:r>
          </a:p>
        </p:txBody>
      </p:sp>
      <p:sp>
        <p:nvSpPr>
          <p:cNvPr id="25" name="Rectangle 7">
            <a:extLst>
              <a:ext uri="{FF2B5EF4-FFF2-40B4-BE49-F238E27FC236}">
                <a16:creationId xmlns:a16="http://schemas.microsoft.com/office/drawing/2014/main" id="{5B8F8F06-6E8E-4CAE-BDEE-622C56B7EA99}"/>
              </a:ext>
            </a:extLst>
          </p:cNvPr>
          <p:cNvSpPr>
            <a:spLocks noChangeArrowheads="1"/>
          </p:cNvSpPr>
          <p:nvPr/>
        </p:nvSpPr>
        <p:spPr bwMode="auto">
          <a:xfrm>
            <a:off x="2323465" y="5168235"/>
            <a:ext cx="36718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anose="02010609030101010101"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defTabSz="914400" fontAlgn="base">
              <a:spcBef>
                <a:spcPct val="0"/>
              </a:spcBef>
              <a:spcAft>
                <a:spcPct val="0"/>
              </a:spcAft>
              <a:buClrTx/>
              <a:buSzTx/>
              <a:buFontTx/>
              <a:buNone/>
            </a:pPr>
            <a:r>
              <a:rPr lang="en-US" altLang="zh-CN" sz="1400" b="1" dirty="0">
                <a:solidFill>
                  <a:srgbClr val="000000"/>
                </a:solidFill>
                <a:latin typeface="宋体" panose="02010600030101010101" pitchFamily="2" charset="-122"/>
                <a:ea typeface="宋体" panose="02010600030101010101" pitchFamily="2" charset="-122"/>
              </a:rPr>
              <a:t>LOOP:	LW	R1, 0(R2)</a:t>
            </a:r>
          </a:p>
          <a:p>
            <a:pPr algn="ctr" defTabSz="914400" fontAlgn="base">
              <a:spcBef>
                <a:spcPct val="0"/>
              </a:spcBef>
              <a:spcAft>
                <a:spcPct val="0"/>
              </a:spcAft>
              <a:buClrTx/>
              <a:buSzTx/>
              <a:buFontTx/>
              <a:buNone/>
            </a:pPr>
            <a:r>
              <a:rPr lang="en-US" altLang="zh-CN" sz="1400" b="1" dirty="0">
                <a:solidFill>
                  <a:srgbClr val="000000"/>
                </a:solidFill>
                <a:latin typeface="宋体" panose="02010600030101010101" pitchFamily="2" charset="-122"/>
                <a:ea typeface="宋体" panose="02010600030101010101" pitchFamily="2" charset="-122"/>
              </a:rPr>
              <a:t>	ADDI	R2, R2, #4</a:t>
            </a:r>
          </a:p>
          <a:p>
            <a:pPr algn="ctr" defTabSz="914400" fontAlgn="base">
              <a:spcBef>
                <a:spcPct val="0"/>
              </a:spcBef>
              <a:spcAft>
                <a:spcPct val="0"/>
              </a:spcAft>
              <a:buClrTx/>
              <a:buSzTx/>
              <a:buFontTx/>
              <a:buNone/>
            </a:pPr>
            <a:r>
              <a:rPr lang="en-US" altLang="zh-CN" sz="1400" b="1" dirty="0">
                <a:solidFill>
                  <a:srgbClr val="000000"/>
                </a:solidFill>
                <a:latin typeface="宋体" panose="02010600030101010101" pitchFamily="2" charset="-122"/>
                <a:ea typeface="宋体" panose="02010600030101010101" pitchFamily="2" charset="-122"/>
              </a:rPr>
              <a:t>	SUB	R4, R3, R2</a:t>
            </a:r>
          </a:p>
          <a:p>
            <a:pPr algn="ctr" defTabSz="914400" fontAlgn="base">
              <a:spcBef>
                <a:spcPct val="0"/>
              </a:spcBef>
              <a:spcAft>
                <a:spcPct val="0"/>
              </a:spcAft>
              <a:buClrTx/>
              <a:buSzTx/>
              <a:buNone/>
            </a:pPr>
            <a:r>
              <a:rPr lang="en-US" altLang="zh-CN" sz="1400" b="1" dirty="0">
                <a:solidFill>
                  <a:srgbClr val="000000"/>
                </a:solidFill>
                <a:latin typeface="宋体" panose="02010600030101010101" pitchFamily="2" charset="-122"/>
                <a:ea typeface="宋体" panose="02010600030101010101" pitchFamily="2" charset="-122"/>
              </a:rPr>
              <a:t>	</a:t>
            </a:r>
            <a:r>
              <a:rPr lang="en-US" altLang="zh-CN" sz="1400" b="1" dirty="0">
                <a:solidFill>
                  <a:srgbClr val="FF0000"/>
                </a:solidFill>
                <a:latin typeface="宋体" panose="02010600030101010101" pitchFamily="2" charset="-122"/>
                <a:ea typeface="宋体" panose="02010600030101010101" pitchFamily="2" charset="-122"/>
              </a:rPr>
              <a:t>ADDI	R1, R1, #1</a:t>
            </a:r>
          </a:p>
          <a:p>
            <a:pPr algn="ctr" defTabSz="914400" fontAlgn="base">
              <a:spcBef>
                <a:spcPct val="0"/>
              </a:spcBef>
              <a:spcAft>
                <a:spcPct val="0"/>
              </a:spcAft>
              <a:buClrTx/>
              <a:buSzTx/>
              <a:buFontTx/>
              <a:buNone/>
            </a:pPr>
            <a:r>
              <a:rPr lang="en-US" altLang="zh-CN" sz="1400" b="1" dirty="0">
                <a:solidFill>
                  <a:srgbClr val="000000"/>
                </a:solidFill>
                <a:latin typeface="宋体" panose="02010600030101010101" pitchFamily="2" charset="-122"/>
                <a:ea typeface="宋体" panose="02010600030101010101" pitchFamily="2" charset="-122"/>
              </a:rPr>
              <a:t>        BNZ       R4, LOOP</a:t>
            </a:r>
          </a:p>
          <a:p>
            <a:pPr algn="ctr" defTabSz="914400" fontAlgn="base">
              <a:spcBef>
                <a:spcPct val="0"/>
              </a:spcBef>
              <a:spcAft>
                <a:spcPct val="0"/>
              </a:spcAft>
              <a:buClrTx/>
              <a:buSzTx/>
              <a:buFontTx/>
              <a:buNone/>
            </a:pPr>
            <a:r>
              <a:rPr lang="en-US" altLang="zh-CN" sz="1400" b="1" dirty="0">
                <a:solidFill>
                  <a:srgbClr val="000000"/>
                </a:solidFill>
                <a:latin typeface="宋体" panose="02010600030101010101" pitchFamily="2" charset="-122"/>
                <a:ea typeface="宋体" panose="02010600030101010101" pitchFamily="2" charset="-122"/>
              </a:rPr>
              <a:t>	</a:t>
            </a:r>
            <a:r>
              <a:rPr lang="en-US" altLang="zh-CN" sz="1400" b="1" dirty="0">
                <a:solidFill>
                  <a:srgbClr val="FF0000"/>
                </a:solidFill>
                <a:latin typeface="宋体" panose="02010600030101010101" pitchFamily="2" charset="-122"/>
                <a:ea typeface="宋体" panose="02010600030101010101" pitchFamily="2" charset="-122"/>
              </a:rPr>
              <a:t>SW	-4(R2), R1</a:t>
            </a:r>
          </a:p>
        </p:txBody>
      </p:sp>
      <p:sp>
        <p:nvSpPr>
          <p:cNvPr id="26" name="Rectangle 8">
            <a:extLst>
              <a:ext uri="{FF2B5EF4-FFF2-40B4-BE49-F238E27FC236}">
                <a16:creationId xmlns:a16="http://schemas.microsoft.com/office/drawing/2014/main" id="{5F84B8F4-E390-4F13-98ED-130FE1C0E883}"/>
              </a:ext>
            </a:extLst>
          </p:cNvPr>
          <p:cNvSpPr>
            <a:spLocks noChangeArrowheads="1"/>
          </p:cNvSpPr>
          <p:nvPr/>
        </p:nvSpPr>
        <p:spPr bwMode="auto">
          <a:xfrm>
            <a:off x="2683828" y="3525520"/>
            <a:ext cx="3095625" cy="14176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anose="02010609030101010101"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endParaRPr lang="zh-CN" altLang="en-US" sz="1400">
              <a:solidFill>
                <a:srgbClr val="000000"/>
              </a:solidFill>
              <a:latin typeface="宋体" panose="02010600030101010101" pitchFamily="2" charset="-122"/>
              <a:ea typeface="宋体" panose="02010600030101010101" pitchFamily="2" charset="-122"/>
            </a:endParaRPr>
          </a:p>
        </p:txBody>
      </p:sp>
      <p:sp>
        <p:nvSpPr>
          <p:cNvPr id="27" name="Rectangle 9">
            <a:extLst>
              <a:ext uri="{FF2B5EF4-FFF2-40B4-BE49-F238E27FC236}">
                <a16:creationId xmlns:a16="http://schemas.microsoft.com/office/drawing/2014/main" id="{AC51FF3A-53DB-487D-BE74-45A26E8222F6}"/>
              </a:ext>
            </a:extLst>
          </p:cNvPr>
          <p:cNvSpPr>
            <a:spLocks noChangeArrowheads="1"/>
          </p:cNvSpPr>
          <p:nvPr/>
        </p:nvSpPr>
        <p:spPr bwMode="auto">
          <a:xfrm>
            <a:off x="6931978" y="3525520"/>
            <a:ext cx="3095625" cy="141763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anose="02010609030101010101"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endParaRPr lang="zh-CN" altLang="en-US" sz="1400">
              <a:solidFill>
                <a:srgbClr val="000000"/>
              </a:solidFill>
              <a:latin typeface="宋体" panose="02010600030101010101" pitchFamily="2" charset="-122"/>
              <a:ea typeface="宋体" panose="02010600030101010101" pitchFamily="2" charset="-122"/>
            </a:endParaRPr>
          </a:p>
        </p:txBody>
      </p:sp>
      <p:sp>
        <p:nvSpPr>
          <p:cNvPr id="28" name="Rectangle 10">
            <a:extLst>
              <a:ext uri="{FF2B5EF4-FFF2-40B4-BE49-F238E27FC236}">
                <a16:creationId xmlns:a16="http://schemas.microsoft.com/office/drawing/2014/main" id="{14FD706D-4216-4011-B27D-76AE90B50C2F}"/>
              </a:ext>
            </a:extLst>
          </p:cNvPr>
          <p:cNvSpPr>
            <a:spLocks noChangeArrowheads="1"/>
          </p:cNvSpPr>
          <p:nvPr/>
        </p:nvSpPr>
        <p:spPr bwMode="auto">
          <a:xfrm>
            <a:off x="2683828" y="5168583"/>
            <a:ext cx="3095625" cy="147796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anose="02010609030101010101"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endParaRPr lang="zh-CN" altLang="en-US" sz="1400">
              <a:solidFill>
                <a:srgbClr val="000000"/>
              </a:solidFill>
              <a:latin typeface="宋体" panose="02010600030101010101" pitchFamily="2" charset="-122"/>
              <a:ea typeface="宋体" panose="02010600030101010101" pitchFamily="2" charset="-122"/>
            </a:endParaRPr>
          </a:p>
        </p:txBody>
      </p:sp>
      <p:sp>
        <p:nvSpPr>
          <p:cNvPr id="29" name="Rectangle 11">
            <a:extLst>
              <a:ext uri="{FF2B5EF4-FFF2-40B4-BE49-F238E27FC236}">
                <a16:creationId xmlns:a16="http://schemas.microsoft.com/office/drawing/2014/main" id="{AC621BFA-B934-43E2-8B47-CD3BF29A26CD}"/>
              </a:ext>
            </a:extLst>
          </p:cNvPr>
          <p:cNvSpPr>
            <a:spLocks noChangeArrowheads="1"/>
          </p:cNvSpPr>
          <p:nvPr/>
        </p:nvSpPr>
        <p:spPr bwMode="auto">
          <a:xfrm>
            <a:off x="6931978" y="5168583"/>
            <a:ext cx="3095625" cy="147796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anose="02010609030101010101"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buClrTx/>
              <a:buSzTx/>
              <a:buFontTx/>
              <a:buNone/>
            </a:pPr>
            <a:endParaRPr lang="zh-CN" altLang="en-US" sz="1400">
              <a:solidFill>
                <a:srgbClr val="000000"/>
              </a:solidFill>
              <a:latin typeface="宋体" panose="02010600030101010101" pitchFamily="2" charset="-122"/>
              <a:ea typeface="宋体" panose="02010600030101010101" pitchFamily="2" charset="-122"/>
            </a:endParaRPr>
          </a:p>
        </p:txBody>
      </p:sp>
      <p:sp>
        <p:nvSpPr>
          <p:cNvPr id="30" name="Line 12">
            <a:extLst>
              <a:ext uri="{FF2B5EF4-FFF2-40B4-BE49-F238E27FC236}">
                <a16:creationId xmlns:a16="http://schemas.microsoft.com/office/drawing/2014/main" id="{CA37E73D-2695-4458-B72F-7064019E0F4E}"/>
              </a:ext>
            </a:extLst>
          </p:cNvPr>
          <p:cNvSpPr>
            <a:spLocks noChangeShapeType="1"/>
          </p:cNvSpPr>
          <p:nvPr/>
        </p:nvSpPr>
        <p:spPr bwMode="auto">
          <a:xfrm>
            <a:off x="5781040" y="4152583"/>
            <a:ext cx="11509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1" name="Line 13">
            <a:extLst>
              <a:ext uri="{FF2B5EF4-FFF2-40B4-BE49-F238E27FC236}">
                <a16:creationId xmlns:a16="http://schemas.microsoft.com/office/drawing/2014/main" id="{7FD04DD3-33EC-4EEA-BEC8-CBD393807E26}"/>
              </a:ext>
            </a:extLst>
          </p:cNvPr>
          <p:cNvSpPr>
            <a:spLocks noChangeShapeType="1"/>
          </p:cNvSpPr>
          <p:nvPr/>
        </p:nvSpPr>
        <p:spPr bwMode="auto">
          <a:xfrm>
            <a:off x="10029190" y="4079558"/>
            <a:ext cx="3603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2" name="Line 14">
            <a:extLst>
              <a:ext uri="{FF2B5EF4-FFF2-40B4-BE49-F238E27FC236}">
                <a16:creationId xmlns:a16="http://schemas.microsoft.com/office/drawing/2014/main" id="{5525EF25-532C-48A3-A049-EFC2E6091D66}"/>
              </a:ext>
            </a:extLst>
          </p:cNvPr>
          <p:cNvSpPr>
            <a:spLocks noChangeShapeType="1"/>
          </p:cNvSpPr>
          <p:nvPr/>
        </p:nvSpPr>
        <p:spPr bwMode="auto">
          <a:xfrm>
            <a:off x="10389553" y="4079558"/>
            <a:ext cx="0" cy="1657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3" name="Line 15">
            <a:extLst>
              <a:ext uri="{FF2B5EF4-FFF2-40B4-BE49-F238E27FC236}">
                <a16:creationId xmlns:a16="http://schemas.microsoft.com/office/drawing/2014/main" id="{FF88AF9A-4188-417F-B3F9-BD7348CBA12E}"/>
              </a:ext>
            </a:extLst>
          </p:cNvPr>
          <p:cNvSpPr>
            <a:spLocks noChangeShapeType="1"/>
          </p:cNvSpPr>
          <p:nvPr/>
        </p:nvSpPr>
        <p:spPr bwMode="auto">
          <a:xfrm flipH="1">
            <a:off x="10029190" y="5736908"/>
            <a:ext cx="36036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
        <p:nvSpPr>
          <p:cNvPr id="34" name="Line 16">
            <a:extLst>
              <a:ext uri="{FF2B5EF4-FFF2-40B4-BE49-F238E27FC236}">
                <a16:creationId xmlns:a16="http://schemas.microsoft.com/office/drawing/2014/main" id="{DE52DE03-BB90-4B84-9A11-0619972C9AD5}"/>
              </a:ext>
            </a:extLst>
          </p:cNvPr>
          <p:cNvSpPr>
            <a:spLocks noChangeShapeType="1"/>
          </p:cNvSpPr>
          <p:nvPr/>
        </p:nvSpPr>
        <p:spPr bwMode="auto">
          <a:xfrm flipH="1">
            <a:off x="5781040" y="5808345"/>
            <a:ext cx="115093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黑体" panose="02010609060101010101" pitchFamily="49" charset="-122"/>
            </a:endParaRPr>
          </a:p>
        </p:txBody>
      </p:sp>
    </p:spTree>
    <p:custDataLst>
      <p:tags r:id="rId1"/>
    </p:custDataLst>
    <p:extLst>
      <p:ext uri="{BB962C8B-B14F-4D97-AF65-F5344CB8AC3E}">
        <p14:creationId xmlns:p14="http://schemas.microsoft.com/office/powerpoint/2010/main" val="675859362"/>
      </p:ext>
    </p:extLst>
  </p:cSld>
  <p:clrMapOvr>
    <a:masterClrMapping/>
  </p:clrMapOvr>
  <mc:AlternateContent xmlns:mc="http://schemas.openxmlformats.org/markup-compatibility/2006" xmlns:p14="http://schemas.microsoft.com/office/powerpoint/2010/main">
    <mc:Choice Requires="p14">
      <p:transition spd="slow" p14:dur="2000" advTm="213788"/>
    </mc:Choice>
    <mc:Fallback xmlns="">
      <p:transition spd="slow" advTm="2137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down)">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down)">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101062"/>
            <a:ext cx="9673936" cy="973115"/>
            <a:chOff x="0" y="-82343"/>
            <a:chExt cx="7769656"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610791" y="242182"/>
              <a:ext cx="6158865" cy="646331"/>
            </a:xfrm>
            <a:prstGeom prst="rect">
              <a:avLst/>
            </a:prstGeom>
            <a:noFill/>
          </p:spPr>
          <p:txBody>
            <a:bodyPr wrap="square" rtlCol="0">
              <a:spAutoFit/>
              <a:scene3d>
                <a:camera prst="orthographicFront"/>
                <a:lightRig rig="threePt" dir="t"/>
              </a:scene3d>
              <a:sp3d contourW="12700"/>
            </a:bodyPr>
            <a:lstStyle/>
            <a:p>
              <a:pPr lvl="0"/>
              <a:r>
                <a:rPr lang="zh-CN" altLang="en-US" sz="3600" b="1" dirty="0">
                  <a:solidFill>
                    <a:schemeClr val="accent1"/>
                  </a:solidFill>
                  <a:latin typeface="+mn-ea"/>
                  <a:sym typeface="+mn-ea"/>
                </a:rPr>
                <a:t>习题</a:t>
              </a:r>
              <a:r>
                <a:rPr lang="en-US" altLang="zh-CN" sz="3600" b="1" dirty="0">
                  <a:solidFill>
                    <a:schemeClr val="accent1"/>
                  </a:solidFill>
                  <a:latin typeface="+mn-ea"/>
                </a:rPr>
                <a:t>3.11</a:t>
              </a:r>
              <a:r>
                <a:rPr lang="zh-CN" altLang="en-US" sz="3600" b="1" dirty="0">
                  <a:solidFill>
                    <a:schemeClr val="accent1"/>
                  </a:solidFill>
                  <a:latin typeface="+mn-ea"/>
                </a:rPr>
                <a:t>（</a:t>
              </a:r>
              <a:r>
                <a:rPr lang="zh-CN" altLang="zh-CN" sz="3600" b="1" dirty="0">
                  <a:solidFill>
                    <a:schemeClr val="accent1"/>
                  </a:solidFill>
                  <a:latin typeface="+mn-ea"/>
                </a:rPr>
                <a:t>相关，定向</a:t>
              </a:r>
              <a:r>
                <a:rPr lang="zh-CN" altLang="en-US" sz="3600" b="1" dirty="0">
                  <a:solidFill>
                    <a:schemeClr val="accent1"/>
                  </a:solidFill>
                  <a:latin typeface="+mn-ea"/>
                </a:rPr>
                <a:t>，指令调度）</a:t>
              </a:r>
              <a:endParaRPr lang="zh-CN" altLang="en-US" sz="3600" b="1" dirty="0">
                <a:solidFill>
                  <a:schemeClr val="accent1"/>
                </a:solidFill>
                <a:latin typeface="+mn-ea"/>
                <a:sym typeface="+mn-ea"/>
              </a:endParaRPr>
            </a:p>
          </p:txBody>
        </p:sp>
      </p:grpSp>
      <p:sp>
        <p:nvSpPr>
          <p:cNvPr id="26" name="内容占位符 2">
            <a:extLst>
              <a:ext uri="{FF2B5EF4-FFF2-40B4-BE49-F238E27FC236}">
                <a16:creationId xmlns:a16="http://schemas.microsoft.com/office/drawing/2014/main" id="{07470C41-D250-244E-B125-6434994D067E}"/>
              </a:ext>
            </a:extLst>
          </p:cNvPr>
          <p:cNvSpPr txBox="1">
            <a:spLocks/>
          </p:cNvSpPr>
          <p:nvPr/>
        </p:nvSpPr>
        <p:spPr>
          <a:xfrm>
            <a:off x="758969" y="1360012"/>
            <a:ext cx="11184597" cy="2312987"/>
          </a:xfrm>
          <a:ln w="28575">
            <a:solidFill>
              <a:schemeClr val="accent5">
                <a:lumMod val="75000"/>
              </a:schemeClr>
            </a:solidFill>
            <a:miter lim="800000"/>
            <a:headEnd/>
            <a:tailEn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1338" indent="-457200">
              <a:buFont typeface="+mj-lt"/>
              <a:buAutoNum type="arabicPeriod" startAt="3"/>
              <a:tabLst>
                <a:tab pos="541338" algn="l"/>
              </a:tabLst>
            </a:pPr>
            <a:r>
              <a:rPr lang="zh-CN" altLang="en-US" sz="2000" dirty="0">
                <a:latin typeface="+mn-ea"/>
              </a:rPr>
              <a:t>采用定向技术、单周期延迟分支、指令调度技术，重新安排指令顺序如下：</a:t>
            </a:r>
            <a:endParaRPr lang="en-US" altLang="zh-CN" sz="2000" dirty="0">
              <a:latin typeface="+mn-ea"/>
            </a:endParaRPr>
          </a:p>
          <a:p>
            <a:pPr marL="84138" indent="0">
              <a:buFont typeface="Arial" panose="020B0604020202020204" pitchFamily="34" charset="0"/>
              <a:buNone/>
              <a:tabLst>
                <a:tab pos="541338" algn="l"/>
              </a:tabLst>
            </a:pPr>
            <a:r>
              <a:rPr lang="en-US" altLang="zh-CN" sz="2000" dirty="0">
                <a:latin typeface="+mn-ea"/>
              </a:rPr>
              <a:t>	loop: </a:t>
            </a:r>
            <a:r>
              <a:rPr lang="en-US" altLang="zh-CN" sz="2000" dirty="0" err="1">
                <a:latin typeface="+mn-ea"/>
              </a:rPr>
              <a:t>lw</a:t>
            </a:r>
            <a:r>
              <a:rPr lang="en-US" altLang="zh-CN" sz="2000" dirty="0">
                <a:latin typeface="+mn-ea"/>
              </a:rPr>
              <a:t>  r1, 0(r2)</a:t>
            </a:r>
          </a:p>
          <a:p>
            <a:pPr marL="84138" indent="0">
              <a:buFont typeface="Arial" panose="020B0604020202020204" pitchFamily="34" charset="0"/>
              <a:buNone/>
              <a:tabLst>
                <a:tab pos="541338" algn="l"/>
              </a:tabLst>
            </a:pPr>
            <a:r>
              <a:rPr lang="en-US" altLang="zh-CN" sz="2000" dirty="0">
                <a:latin typeface="+mn-ea"/>
              </a:rPr>
              <a:t>	</a:t>
            </a:r>
            <a:r>
              <a:rPr lang="en-US" altLang="zh-CN" sz="2000" dirty="0" err="1">
                <a:latin typeface="+mn-ea"/>
              </a:rPr>
              <a:t>addi</a:t>
            </a:r>
            <a:r>
              <a:rPr lang="en-US" altLang="zh-CN" sz="2000" dirty="0">
                <a:latin typeface="+mn-ea"/>
              </a:rPr>
              <a:t>  r2,r2,#4</a:t>
            </a:r>
          </a:p>
          <a:p>
            <a:pPr marL="84138" indent="0">
              <a:buFont typeface="Arial" panose="020B0604020202020204" pitchFamily="34" charset="0"/>
              <a:buNone/>
              <a:tabLst>
                <a:tab pos="541338" algn="l"/>
              </a:tabLst>
            </a:pPr>
            <a:r>
              <a:rPr lang="en-US" altLang="zh-CN" sz="2000" dirty="0">
                <a:latin typeface="+mn-ea"/>
              </a:rPr>
              <a:t>	sub r4,r3,r2</a:t>
            </a:r>
          </a:p>
          <a:p>
            <a:pPr marL="84138" indent="0">
              <a:buNone/>
              <a:tabLst>
                <a:tab pos="541338" algn="l"/>
              </a:tabLst>
            </a:pPr>
            <a:r>
              <a:rPr lang="en-US" altLang="zh-CN" sz="2000" dirty="0">
                <a:latin typeface="+mn-ea"/>
              </a:rPr>
              <a:t>      </a:t>
            </a:r>
            <a:r>
              <a:rPr lang="en-US" altLang="zh-CN" sz="2000" dirty="0" err="1">
                <a:latin typeface="+mn-ea"/>
              </a:rPr>
              <a:t>addi</a:t>
            </a:r>
            <a:r>
              <a:rPr lang="en-US" altLang="zh-CN" sz="2000" dirty="0">
                <a:latin typeface="+mn-ea"/>
              </a:rPr>
              <a:t> r1,r1,#1</a:t>
            </a:r>
          </a:p>
          <a:p>
            <a:pPr marL="84138" indent="0">
              <a:buFont typeface="Arial" panose="020B0604020202020204" pitchFamily="34" charset="0"/>
              <a:buNone/>
              <a:tabLst>
                <a:tab pos="541338" algn="l"/>
              </a:tabLst>
            </a:pPr>
            <a:r>
              <a:rPr lang="en-US" altLang="zh-CN" sz="2000" dirty="0">
                <a:latin typeface="+mn-ea"/>
              </a:rPr>
              <a:t>	</a:t>
            </a:r>
            <a:r>
              <a:rPr lang="en-US" altLang="zh-CN" sz="2000" dirty="0" err="1">
                <a:latin typeface="+mn-ea"/>
              </a:rPr>
              <a:t>bnz</a:t>
            </a:r>
            <a:r>
              <a:rPr lang="en-US" altLang="zh-CN" sz="2000" dirty="0">
                <a:latin typeface="+mn-ea"/>
              </a:rPr>
              <a:t> r4,loop</a:t>
            </a:r>
          </a:p>
          <a:p>
            <a:pPr marL="84138" indent="0">
              <a:buFont typeface="Arial" panose="020B0604020202020204" pitchFamily="34" charset="0"/>
              <a:buNone/>
              <a:tabLst>
                <a:tab pos="541338" algn="l"/>
              </a:tabLst>
            </a:pPr>
            <a:r>
              <a:rPr lang="en-US" altLang="zh-CN" sz="2000" dirty="0">
                <a:latin typeface="+mn-ea"/>
              </a:rPr>
              <a:t>    </a:t>
            </a:r>
            <a:r>
              <a:rPr lang="zh-CN" altLang="en-US" sz="2000" dirty="0">
                <a:latin typeface="+mn-ea"/>
              </a:rPr>
              <a:t>  </a:t>
            </a:r>
            <a:r>
              <a:rPr lang="en-US" altLang="zh-CN" sz="2000" dirty="0" err="1">
                <a:latin typeface="+mn-ea"/>
              </a:rPr>
              <a:t>sw</a:t>
            </a:r>
            <a:r>
              <a:rPr lang="en-US" altLang="zh-CN" sz="2000" dirty="0">
                <a:latin typeface="+mn-ea"/>
              </a:rPr>
              <a:t>  r1,-4(r2)</a:t>
            </a:r>
          </a:p>
        </p:txBody>
      </p:sp>
      <p:pic>
        <p:nvPicPr>
          <p:cNvPr id="27" name="图片 2">
            <a:extLst>
              <a:ext uri="{FF2B5EF4-FFF2-40B4-BE49-F238E27FC236}">
                <a16:creationId xmlns:a16="http://schemas.microsoft.com/office/drawing/2014/main" id="{CE73CE17-5374-D34F-8B02-47C3E3FD5F4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4069" y="2071332"/>
            <a:ext cx="7426325"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3">
            <a:extLst>
              <a:ext uri="{FF2B5EF4-FFF2-40B4-BE49-F238E27FC236}">
                <a16:creationId xmlns:a16="http://schemas.microsoft.com/office/drawing/2014/main" id="{9960018C-9BCC-7F43-8FE4-ACB63D882DA7}"/>
              </a:ext>
            </a:extLst>
          </p:cNvPr>
          <p:cNvSpPr>
            <a:spLocks noChangeArrowheads="1"/>
          </p:cNvSpPr>
          <p:nvPr/>
        </p:nvSpPr>
        <p:spPr bwMode="auto">
          <a:xfrm>
            <a:off x="1020289" y="4782633"/>
            <a:ext cx="9758096" cy="147732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zh-CN" altLang="en-US" sz="2000" dirty="0">
                <a:latin typeface="+mn-ea"/>
                <a:ea typeface="+mn-ea"/>
              </a:rPr>
              <a:t>每轮循环从第</a:t>
            </a:r>
            <a:r>
              <a:rPr lang="en-US" altLang="zh-CN" sz="2000" dirty="0">
                <a:latin typeface="+mn-ea"/>
                <a:ea typeface="+mn-ea"/>
              </a:rPr>
              <a:t>1 </a:t>
            </a:r>
            <a:r>
              <a:rPr lang="zh-CN" altLang="en-US" sz="2000" dirty="0">
                <a:latin typeface="+mn-ea"/>
                <a:ea typeface="+mn-ea"/>
              </a:rPr>
              <a:t>条指令开始到下轮循环第</a:t>
            </a:r>
            <a:r>
              <a:rPr lang="en-US" altLang="zh-CN" sz="2000" dirty="0">
                <a:latin typeface="+mn-ea"/>
                <a:ea typeface="+mn-ea"/>
              </a:rPr>
              <a:t>1 </a:t>
            </a:r>
            <a:r>
              <a:rPr lang="zh-CN" altLang="en-US" sz="2000" dirty="0">
                <a:latin typeface="+mn-ea"/>
                <a:ea typeface="+mn-ea"/>
              </a:rPr>
              <a:t>条指令开始为</a:t>
            </a:r>
            <a:r>
              <a:rPr lang="en-US" altLang="zh-CN" sz="2000" dirty="0">
                <a:latin typeface="+mn-ea"/>
                <a:ea typeface="+mn-ea"/>
              </a:rPr>
              <a:t>6 </a:t>
            </a:r>
            <a:r>
              <a:rPr lang="zh-CN" altLang="en-US" sz="2000" dirty="0">
                <a:latin typeface="+mn-ea"/>
                <a:ea typeface="+mn-ea"/>
              </a:rPr>
              <a:t>拍；</a:t>
            </a:r>
            <a:endParaRPr lang="en-US" altLang="zh-CN" sz="2000" dirty="0">
              <a:latin typeface="+mn-ea"/>
              <a:ea typeface="+mn-ea"/>
            </a:endParaRPr>
          </a:p>
          <a:p>
            <a:pPr>
              <a:lnSpc>
                <a:spcPct val="150000"/>
              </a:lnSpc>
              <a:spcBef>
                <a:spcPct val="0"/>
              </a:spcBef>
              <a:buClrTx/>
              <a:buSzTx/>
              <a:buFontTx/>
              <a:buNone/>
            </a:pPr>
            <a:r>
              <a:rPr lang="zh-CN" altLang="en-US" sz="2000" dirty="0">
                <a:latin typeface="+mn-ea"/>
                <a:ea typeface="+mn-ea"/>
              </a:rPr>
              <a:t>末轮循环的最后一条指令（</a:t>
            </a:r>
            <a:r>
              <a:rPr lang="en-US" altLang="zh-CN" sz="2000" dirty="0" err="1">
                <a:latin typeface="+mn-ea"/>
                <a:ea typeface="+mn-ea"/>
              </a:rPr>
              <a:t>sw</a:t>
            </a:r>
            <a:r>
              <a:rPr lang="en-US" altLang="zh-CN" sz="2000" dirty="0">
                <a:latin typeface="+mn-ea"/>
                <a:ea typeface="+mn-ea"/>
              </a:rPr>
              <a:t> r1,</a:t>
            </a:r>
            <a:r>
              <a:rPr lang="en-US" altLang="zh-CN" sz="2000" dirty="0">
                <a:latin typeface="+mn-ea"/>
              </a:rPr>
              <a:t>-4(r2)</a:t>
            </a:r>
            <a:r>
              <a:rPr lang="zh-CN" altLang="en-US" sz="2000" dirty="0">
                <a:latin typeface="+mn-ea"/>
                <a:ea typeface="+mn-ea"/>
              </a:rPr>
              <a:t>）在</a:t>
            </a:r>
            <a:r>
              <a:rPr lang="en-US" altLang="zh-CN" sz="2000" dirty="0">
                <a:latin typeface="+mn-ea"/>
                <a:ea typeface="+mn-ea"/>
              </a:rPr>
              <a:t>ID</a:t>
            </a:r>
            <a:r>
              <a:rPr lang="zh-CN" altLang="en-US" sz="2000" dirty="0">
                <a:latin typeface="+mn-ea"/>
                <a:ea typeface="+mn-ea"/>
              </a:rPr>
              <a:t>周期后还执行</a:t>
            </a:r>
            <a:r>
              <a:rPr lang="en-US" altLang="zh-CN" sz="2000" dirty="0">
                <a:latin typeface="+mn-ea"/>
                <a:ea typeface="+mn-ea"/>
              </a:rPr>
              <a:t>4 </a:t>
            </a:r>
            <a:r>
              <a:rPr lang="zh-CN" altLang="en-US" sz="2000" dirty="0">
                <a:latin typeface="+mn-ea"/>
                <a:ea typeface="+mn-ea"/>
              </a:rPr>
              <a:t>拍才结束；</a:t>
            </a:r>
            <a:endParaRPr lang="en-US" altLang="zh-CN" sz="2000" dirty="0">
              <a:latin typeface="+mn-ea"/>
              <a:ea typeface="+mn-ea"/>
            </a:endParaRPr>
          </a:p>
          <a:p>
            <a:pPr>
              <a:lnSpc>
                <a:spcPct val="150000"/>
              </a:lnSpc>
              <a:spcBef>
                <a:spcPct val="0"/>
              </a:spcBef>
              <a:buClrTx/>
              <a:buSzTx/>
              <a:buFontTx/>
              <a:buNone/>
            </a:pPr>
            <a:r>
              <a:rPr lang="zh-CN" altLang="en-US" sz="2000" dirty="0">
                <a:latin typeface="+mn-ea"/>
                <a:ea typeface="+mn-ea"/>
              </a:rPr>
              <a:t>总拍数</a:t>
            </a:r>
            <a:r>
              <a:rPr lang="en-US" altLang="zh-CN" sz="2000" dirty="0">
                <a:latin typeface="+mn-ea"/>
                <a:ea typeface="+mn-ea"/>
              </a:rPr>
              <a:t>= 6×99 + 4 = 598</a:t>
            </a:r>
          </a:p>
        </p:txBody>
      </p:sp>
      <p:cxnSp>
        <p:nvCxnSpPr>
          <p:cNvPr id="29" name="直线连接符 28">
            <a:extLst>
              <a:ext uri="{FF2B5EF4-FFF2-40B4-BE49-F238E27FC236}">
                <a16:creationId xmlns:a16="http://schemas.microsoft.com/office/drawing/2014/main" id="{90592AC5-DC0A-1244-B2B9-42A8A083D87D}"/>
              </a:ext>
            </a:extLst>
          </p:cNvPr>
          <p:cNvCxnSpPr>
            <a:cxnSpLocks/>
          </p:cNvCxnSpPr>
          <p:nvPr/>
        </p:nvCxnSpPr>
        <p:spPr>
          <a:xfrm>
            <a:off x="9081654" y="1793417"/>
            <a:ext cx="0" cy="3225393"/>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33FBED4B-D491-824A-AF6D-516E964ABB96}"/>
              </a:ext>
            </a:extLst>
          </p:cNvPr>
          <p:cNvSpPr txBox="1"/>
          <p:nvPr/>
        </p:nvSpPr>
        <p:spPr>
          <a:xfrm>
            <a:off x="8738754" y="1777032"/>
            <a:ext cx="457200" cy="369332"/>
          </a:xfrm>
          <a:prstGeom prst="rect">
            <a:avLst/>
          </a:prstGeom>
          <a:noFill/>
        </p:spPr>
        <p:txBody>
          <a:bodyPr wrap="square" rtlCol="0">
            <a:spAutoFit/>
          </a:bodyPr>
          <a:lstStyle/>
          <a:p>
            <a:r>
              <a:rPr kumimoji="1" lang="en-US" altLang="zh-CN" dirty="0"/>
              <a:t>6</a:t>
            </a:r>
            <a:endParaRPr kumimoji="1" lang="zh-CN" altLang="en-US" dirty="0"/>
          </a:p>
        </p:txBody>
      </p:sp>
      <p:sp>
        <p:nvSpPr>
          <p:cNvPr id="3" name="椭圆 2">
            <a:extLst>
              <a:ext uri="{FF2B5EF4-FFF2-40B4-BE49-F238E27FC236}">
                <a16:creationId xmlns:a16="http://schemas.microsoft.com/office/drawing/2014/main" id="{C1E22DC6-22F5-D440-9690-45305528D178}"/>
              </a:ext>
            </a:extLst>
          </p:cNvPr>
          <p:cNvSpPr/>
          <p:nvPr/>
        </p:nvSpPr>
        <p:spPr>
          <a:xfrm>
            <a:off x="8977745" y="3480955"/>
            <a:ext cx="2296391" cy="800100"/>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8" name="图片 7">
            <a:extLst>
              <a:ext uri="{FF2B5EF4-FFF2-40B4-BE49-F238E27FC236}">
                <a16:creationId xmlns:a16="http://schemas.microsoft.com/office/drawing/2014/main" id="{CB623608-135D-6448-9BFC-B157598C8930}"/>
              </a:ext>
            </a:extLst>
          </p:cNvPr>
          <p:cNvPicPr>
            <a:picLocks noChangeAspect="1"/>
          </p:cNvPicPr>
          <p:nvPr/>
        </p:nvPicPr>
        <p:blipFill>
          <a:blip r:embed="rId4"/>
          <a:stretch>
            <a:fillRect/>
          </a:stretch>
        </p:blipFill>
        <p:spPr>
          <a:xfrm>
            <a:off x="4476986" y="2727638"/>
            <a:ext cx="1493029" cy="194743"/>
          </a:xfrm>
          <a:prstGeom prst="rect">
            <a:avLst/>
          </a:prstGeom>
        </p:spPr>
      </p:pic>
      <p:pic>
        <p:nvPicPr>
          <p:cNvPr id="9" name="图片 8">
            <a:extLst>
              <a:ext uri="{FF2B5EF4-FFF2-40B4-BE49-F238E27FC236}">
                <a16:creationId xmlns:a16="http://schemas.microsoft.com/office/drawing/2014/main" id="{75FFCF7D-7B88-9241-83BC-1F19BCE1A22B}"/>
              </a:ext>
            </a:extLst>
          </p:cNvPr>
          <p:cNvPicPr>
            <a:picLocks noChangeAspect="1"/>
          </p:cNvPicPr>
          <p:nvPr/>
        </p:nvPicPr>
        <p:blipFill>
          <a:blip r:embed="rId5"/>
          <a:stretch>
            <a:fillRect/>
          </a:stretch>
        </p:blipFill>
        <p:spPr>
          <a:xfrm>
            <a:off x="4493011" y="3013340"/>
            <a:ext cx="1460980" cy="202914"/>
          </a:xfrm>
          <a:prstGeom prst="rect">
            <a:avLst/>
          </a:prstGeom>
        </p:spPr>
      </p:pic>
      <p:cxnSp>
        <p:nvCxnSpPr>
          <p:cNvPr id="39" name="直线箭头连接符 38">
            <a:extLst>
              <a:ext uri="{FF2B5EF4-FFF2-40B4-BE49-F238E27FC236}">
                <a16:creationId xmlns:a16="http://schemas.microsoft.com/office/drawing/2014/main" id="{152E722E-8EEB-7441-BB11-00F1D01CCEC8}"/>
              </a:ext>
            </a:extLst>
          </p:cNvPr>
          <p:cNvCxnSpPr>
            <a:cxnSpLocks/>
          </p:cNvCxnSpPr>
          <p:nvPr/>
        </p:nvCxnSpPr>
        <p:spPr>
          <a:xfrm>
            <a:off x="7964905" y="2851484"/>
            <a:ext cx="144379" cy="264695"/>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6"/>
          <a:stretch>
            <a:fillRect/>
          </a:stretch>
        </p:blipFill>
        <p:spPr>
          <a:xfrm>
            <a:off x="4422859" y="3211428"/>
            <a:ext cx="1629026" cy="353587"/>
          </a:xfrm>
          <a:prstGeom prst="rect">
            <a:avLst/>
          </a:prstGeom>
        </p:spPr>
      </p:pic>
    </p:spTree>
    <p:custDataLst>
      <p:tags r:id="rId1"/>
    </p:custDataLst>
    <p:extLst>
      <p:ext uri="{BB962C8B-B14F-4D97-AF65-F5344CB8AC3E}">
        <p14:creationId xmlns:p14="http://schemas.microsoft.com/office/powerpoint/2010/main" val="4101330380"/>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867EDAC-C843-4C4E-9CBB-8F0DB4592E7F}"/>
              </a:ext>
            </a:extLst>
          </p:cNvPr>
          <p:cNvSpPr txBox="1"/>
          <p:nvPr/>
        </p:nvSpPr>
        <p:spPr>
          <a:xfrm>
            <a:off x="467437" y="843677"/>
            <a:ext cx="10789298" cy="2585323"/>
          </a:xfrm>
          <a:prstGeom prst="rect">
            <a:avLst/>
          </a:prstGeom>
          <a:noFill/>
        </p:spPr>
        <p:txBody>
          <a:bodyPr wrap="square" rtlCol="0">
            <a:spAutoFit/>
          </a:bodyPr>
          <a:lstStyle/>
          <a:p>
            <a:r>
              <a:rPr lang="en-US" altLang="zh-CN" dirty="0"/>
              <a:t>1.</a:t>
            </a:r>
            <a:r>
              <a:rPr lang="zh-CN" altLang="zh-CN" dirty="0"/>
              <a:t>动态多功能流水线的时空图与性能指标计算（</a:t>
            </a:r>
            <a:r>
              <a:rPr lang="en-US" altLang="zh-CN" dirty="0"/>
              <a:t>15</a:t>
            </a:r>
            <a:r>
              <a:rPr lang="zh-CN" altLang="zh-CN" dirty="0"/>
              <a:t>分）（</a:t>
            </a:r>
            <a:r>
              <a:rPr lang="en-US" altLang="zh-CN" dirty="0"/>
              <a:t>2021</a:t>
            </a:r>
            <a:r>
              <a:rPr lang="zh-CN" altLang="en-US" dirty="0"/>
              <a:t>年</a:t>
            </a:r>
            <a:r>
              <a:rPr lang="zh-CN" altLang="zh-CN" dirty="0"/>
              <a:t>）</a:t>
            </a:r>
          </a:p>
          <a:p>
            <a:r>
              <a:rPr lang="en-US" altLang="zh-CN" dirty="0"/>
              <a:t>	</a:t>
            </a:r>
            <a:r>
              <a:rPr lang="zh-CN" altLang="zh-CN" dirty="0"/>
              <a:t>如图所示，一条可执行乘法与加法操作的</a:t>
            </a:r>
            <a:r>
              <a:rPr lang="en-US" altLang="zh-CN" dirty="0"/>
              <a:t>6</a:t>
            </a:r>
            <a:r>
              <a:rPr lang="zh-CN" altLang="zh-CN" dirty="0"/>
              <a:t>段动态多功能流水线，其乘法功能由</a:t>
            </a:r>
            <a:r>
              <a:rPr lang="en-US" altLang="zh-CN" dirty="0"/>
              <a:t>1</a:t>
            </a:r>
            <a:r>
              <a:rPr lang="zh-CN" altLang="zh-CN" dirty="0"/>
              <a:t>、</a:t>
            </a:r>
            <a:r>
              <a:rPr lang="en-US" altLang="zh-CN" dirty="0"/>
              <a:t>5</a:t>
            </a:r>
            <a:r>
              <a:rPr lang="zh-CN" altLang="zh-CN" dirty="0"/>
              <a:t>、</a:t>
            </a:r>
            <a:r>
              <a:rPr lang="en-US" altLang="zh-CN" dirty="0"/>
              <a:t>6</a:t>
            </a:r>
            <a:r>
              <a:rPr lang="zh-CN" altLang="zh-CN" dirty="0"/>
              <a:t>段完成，其加法功能由</a:t>
            </a:r>
            <a:r>
              <a:rPr lang="en-US" altLang="zh-CN" dirty="0"/>
              <a:t>1</a:t>
            </a:r>
            <a:r>
              <a:rPr lang="zh-CN" altLang="zh-CN" dirty="0"/>
              <a:t>、</a:t>
            </a:r>
            <a:r>
              <a:rPr lang="en-US" altLang="zh-CN" dirty="0"/>
              <a:t>2</a:t>
            </a:r>
            <a:r>
              <a:rPr lang="zh-CN" altLang="zh-CN" dirty="0"/>
              <a:t>、</a:t>
            </a:r>
            <a:r>
              <a:rPr lang="en-US" altLang="zh-CN" dirty="0"/>
              <a:t>3</a:t>
            </a:r>
            <a:r>
              <a:rPr lang="zh-CN" altLang="zh-CN" dirty="0"/>
              <a:t>、</a:t>
            </a:r>
            <a:r>
              <a:rPr lang="en-US" altLang="zh-CN" dirty="0"/>
              <a:t>4</a:t>
            </a:r>
            <a:r>
              <a:rPr lang="zh-CN" altLang="zh-CN" dirty="0"/>
              <a:t>、</a:t>
            </a:r>
            <a:r>
              <a:rPr lang="en-US" altLang="zh-CN" dirty="0"/>
              <a:t>6</a:t>
            </a:r>
            <a:r>
              <a:rPr lang="zh-CN" altLang="zh-CN" dirty="0"/>
              <a:t>段完成。假设其第</a:t>
            </a:r>
            <a:r>
              <a:rPr lang="en-US" altLang="zh-CN" dirty="0"/>
              <a:t>2</a:t>
            </a:r>
            <a:r>
              <a:rPr lang="zh-CN" altLang="zh-CN" dirty="0"/>
              <a:t>段执行时间为</a:t>
            </a:r>
            <a:r>
              <a:rPr lang="en-US" altLang="zh-CN" dirty="0"/>
              <a:t>2</a:t>
            </a:r>
            <a:r>
              <a:rPr lang="zh-CN" altLang="zh-CN" dirty="0"/>
              <a:t>Δ</a:t>
            </a:r>
            <a:r>
              <a:rPr lang="en-US" altLang="zh-CN" dirty="0"/>
              <a:t>t</a:t>
            </a:r>
            <a:r>
              <a:rPr lang="zh-CN" altLang="zh-CN" dirty="0"/>
              <a:t>，其它各段执行时间均为Δ</a:t>
            </a:r>
            <a:r>
              <a:rPr lang="en-US" altLang="zh-CN" dirty="0"/>
              <a:t>t</a:t>
            </a:r>
            <a:r>
              <a:rPr lang="zh-CN" altLang="zh-CN" dirty="0"/>
              <a:t>，流水线的输出可以直接返回输入端或暂存于相应的流水寄存器中。那么在执行以下计算任务</a:t>
            </a:r>
            <a:r>
              <a:rPr lang="en-US" altLang="zh-CN" dirty="0"/>
              <a:t>(a1*b1)+(a2*b2)+(a3*b3)+(a4*b4)</a:t>
            </a:r>
            <a:r>
              <a:rPr lang="zh-CN" altLang="zh-CN" dirty="0"/>
              <a:t>时：</a:t>
            </a:r>
          </a:p>
          <a:p>
            <a:r>
              <a:rPr lang="zh-CN" altLang="zh-CN" dirty="0"/>
              <a:t>（</a:t>
            </a:r>
            <a:r>
              <a:rPr lang="en-US" altLang="zh-CN" dirty="0"/>
              <a:t>1</a:t>
            </a:r>
            <a:r>
              <a:rPr lang="zh-CN" altLang="zh-CN" dirty="0"/>
              <a:t>）画出任务执行的时空图；（</a:t>
            </a:r>
            <a:r>
              <a:rPr lang="en-US" altLang="zh-CN" dirty="0"/>
              <a:t>5</a:t>
            </a:r>
            <a:r>
              <a:rPr lang="zh-CN" altLang="zh-CN" dirty="0"/>
              <a:t>分）</a:t>
            </a:r>
          </a:p>
          <a:p>
            <a:r>
              <a:rPr lang="zh-CN" altLang="zh-CN" dirty="0"/>
              <a:t>（</a:t>
            </a:r>
            <a:r>
              <a:rPr lang="en-US" altLang="zh-CN" dirty="0"/>
              <a:t>2</a:t>
            </a:r>
            <a:r>
              <a:rPr lang="zh-CN" altLang="zh-CN" dirty="0"/>
              <a:t>）计算其实际吞吐率、加速比及效率；（精确到小数点后</a:t>
            </a:r>
            <a:r>
              <a:rPr lang="en-US" altLang="zh-CN" dirty="0"/>
              <a:t>2</a:t>
            </a:r>
            <a:r>
              <a:rPr lang="zh-CN" altLang="zh-CN" dirty="0"/>
              <a:t>位）（</a:t>
            </a:r>
            <a:r>
              <a:rPr lang="en-US" altLang="zh-CN" dirty="0"/>
              <a:t>6</a:t>
            </a:r>
            <a:r>
              <a:rPr lang="zh-CN" altLang="zh-CN" dirty="0"/>
              <a:t>分）</a:t>
            </a:r>
          </a:p>
          <a:p>
            <a:r>
              <a:rPr lang="zh-CN" altLang="zh-CN" dirty="0"/>
              <a:t>（</a:t>
            </a:r>
            <a:r>
              <a:rPr lang="en-US" altLang="zh-CN" dirty="0"/>
              <a:t>3</a:t>
            </a:r>
            <a:r>
              <a:rPr lang="zh-CN" altLang="zh-CN" dirty="0"/>
              <a:t>）对照时空图分析导致该流水线低效率的原因。（</a:t>
            </a:r>
            <a:r>
              <a:rPr lang="en-US" altLang="zh-CN" dirty="0"/>
              <a:t>4</a:t>
            </a:r>
            <a:r>
              <a:rPr lang="zh-CN" altLang="zh-CN" dirty="0"/>
              <a:t>分）</a:t>
            </a:r>
          </a:p>
          <a:p>
            <a:endParaRPr lang="zh-CN" altLang="en-US" dirty="0"/>
          </a:p>
        </p:txBody>
      </p:sp>
      <p:sp>
        <p:nvSpPr>
          <p:cNvPr id="3" name="文本框 2">
            <a:extLst>
              <a:ext uri="{FF2B5EF4-FFF2-40B4-BE49-F238E27FC236}">
                <a16:creationId xmlns:a16="http://schemas.microsoft.com/office/drawing/2014/main" id="{AEDAE5DF-CEC6-4892-83A9-7D8E26C72117}"/>
              </a:ext>
            </a:extLst>
          </p:cNvPr>
          <p:cNvSpPr txBox="1"/>
          <p:nvPr/>
        </p:nvSpPr>
        <p:spPr>
          <a:xfrm>
            <a:off x="467437" y="222250"/>
            <a:ext cx="1723549" cy="461665"/>
          </a:xfrm>
          <a:prstGeom prst="rect">
            <a:avLst/>
          </a:prstGeom>
          <a:noFill/>
        </p:spPr>
        <p:txBody>
          <a:bodyPr wrap="none" rtlCol="0">
            <a:spAutoFit/>
          </a:bodyPr>
          <a:lstStyle/>
          <a:p>
            <a:r>
              <a:rPr lang="zh-CN" altLang="en-US" sz="2400" dirty="0"/>
              <a:t>真题练习：</a:t>
            </a:r>
          </a:p>
        </p:txBody>
      </p:sp>
      <p:pic>
        <p:nvPicPr>
          <p:cNvPr id="4" name="图片 3">
            <a:extLst>
              <a:ext uri="{FF2B5EF4-FFF2-40B4-BE49-F238E27FC236}">
                <a16:creationId xmlns:a16="http://schemas.microsoft.com/office/drawing/2014/main" id="{BCBCE23D-A677-42C8-8409-D8BA5A3DA698}"/>
              </a:ext>
            </a:extLst>
          </p:cNvPr>
          <p:cNvPicPr/>
          <p:nvPr/>
        </p:nvPicPr>
        <p:blipFill>
          <a:blip r:embed="rId2"/>
          <a:stretch>
            <a:fillRect/>
          </a:stretch>
        </p:blipFill>
        <p:spPr>
          <a:xfrm>
            <a:off x="1433194" y="3231514"/>
            <a:ext cx="8377556" cy="1626235"/>
          </a:xfrm>
          <a:prstGeom prst="rect">
            <a:avLst/>
          </a:prstGeom>
        </p:spPr>
      </p:pic>
    </p:spTree>
    <p:extLst>
      <p:ext uri="{BB962C8B-B14F-4D97-AF65-F5344CB8AC3E}">
        <p14:creationId xmlns:p14="http://schemas.microsoft.com/office/powerpoint/2010/main" val="1811499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D6BB05-7817-4721-ADBD-0144790586CD}"/>
              </a:ext>
            </a:extLst>
          </p:cNvPr>
          <p:cNvSpPr txBox="1"/>
          <p:nvPr/>
        </p:nvSpPr>
        <p:spPr>
          <a:xfrm>
            <a:off x="685800" y="660400"/>
            <a:ext cx="7594600" cy="923330"/>
          </a:xfrm>
          <a:prstGeom prst="rect">
            <a:avLst/>
          </a:prstGeom>
          <a:noFill/>
        </p:spPr>
        <p:txBody>
          <a:bodyPr wrap="square" rtlCol="0">
            <a:spAutoFit/>
          </a:bodyPr>
          <a:lstStyle/>
          <a:p>
            <a:r>
              <a:rPr lang="zh-CN" altLang="zh-CN" dirty="0"/>
              <a:t>答：</a:t>
            </a:r>
          </a:p>
          <a:p>
            <a:r>
              <a:rPr lang="en-US" altLang="zh-CN" dirty="0"/>
              <a:t>	</a:t>
            </a:r>
            <a:r>
              <a:rPr lang="zh-CN" altLang="zh-CN" dirty="0"/>
              <a:t>（</a:t>
            </a:r>
            <a:r>
              <a:rPr lang="en-US" altLang="zh-CN" dirty="0"/>
              <a:t>1</a:t>
            </a:r>
            <a:r>
              <a:rPr lang="zh-CN" altLang="zh-CN" dirty="0"/>
              <a:t>）记</a:t>
            </a:r>
            <a:r>
              <a:rPr lang="en-US" altLang="zh-CN" dirty="0"/>
              <a:t>4</a:t>
            </a:r>
            <a:r>
              <a:rPr lang="zh-CN" altLang="zh-CN" dirty="0"/>
              <a:t>个乘法任务依次为</a:t>
            </a:r>
            <a:r>
              <a:rPr lang="en-US" altLang="zh-CN" dirty="0"/>
              <a:t>1-4</a:t>
            </a:r>
            <a:r>
              <a:rPr lang="zh-CN" altLang="zh-CN" dirty="0"/>
              <a:t>，</a:t>
            </a:r>
            <a:r>
              <a:rPr lang="en-US" altLang="zh-CN" dirty="0"/>
              <a:t>3</a:t>
            </a:r>
            <a:r>
              <a:rPr lang="zh-CN" altLang="zh-CN" dirty="0"/>
              <a:t>个加法任务依次为</a:t>
            </a:r>
            <a:r>
              <a:rPr lang="en-US" altLang="zh-CN" dirty="0"/>
              <a:t>5-7</a:t>
            </a:r>
            <a:endParaRPr lang="zh-CN" altLang="zh-CN" dirty="0"/>
          </a:p>
          <a:p>
            <a:r>
              <a:rPr lang="zh-CN" altLang="zh-CN" dirty="0"/>
              <a:t>则对应时空图如图所示：</a:t>
            </a:r>
            <a:endParaRPr lang="zh-CN" altLang="en-US" dirty="0"/>
          </a:p>
        </p:txBody>
      </p:sp>
      <p:pic>
        <p:nvPicPr>
          <p:cNvPr id="3" name="图片 2">
            <a:extLst>
              <a:ext uri="{FF2B5EF4-FFF2-40B4-BE49-F238E27FC236}">
                <a16:creationId xmlns:a16="http://schemas.microsoft.com/office/drawing/2014/main" id="{04CEE988-9434-4EF7-9FE2-077AB8BE79FA}"/>
              </a:ext>
            </a:extLst>
          </p:cNvPr>
          <p:cNvPicPr/>
          <p:nvPr/>
        </p:nvPicPr>
        <p:blipFill>
          <a:blip r:embed="rId2"/>
          <a:stretch>
            <a:fillRect/>
          </a:stretch>
        </p:blipFill>
        <p:spPr>
          <a:xfrm>
            <a:off x="4483100" y="1313180"/>
            <a:ext cx="6853555" cy="2649220"/>
          </a:xfrm>
          <a:prstGeom prst="rect">
            <a:avLst/>
          </a:prstGeom>
        </p:spPr>
      </p:pic>
      <p:sp>
        <p:nvSpPr>
          <p:cNvPr id="5" name="文本框 4">
            <a:extLst>
              <a:ext uri="{FF2B5EF4-FFF2-40B4-BE49-F238E27FC236}">
                <a16:creationId xmlns:a16="http://schemas.microsoft.com/office/drawing/2014/main" id="{EB2E907F-392E-4850-B8EE-84DA99CF33D0}"/>
              </a:ext>
            </a:extLst>
          </p:cNvPr>
          <p:cNvSpPr txBox="1"/>
          <p:nvPr/>
        </p:nvSpPr>
        <p:spPr>
          <a:xfrm>
            <a:off x="685801" y="3905250"/>
            <a:ext cx="10706100" cy="2862322"/>
          </a:xfrm>
          <a:prstGeom prst="rect">
            <a:avLst/>
          </a:prstGeom>
          <a:noFill/>
        </p:spPr>
        <p:txBody>
          <a:bodyPr wrap="square" rtlCol="0">
            <a:spAutoFit/>
          </a:bodyPr>
          <a:lstStyle/>
          <a:p>
            <a:r>
              <a:rPr lang="zh-CN" altLang="zh-CN" dirty="0"/>
              <a:t>（</a:t>
            </a:r>
            <a:r>
              <a:rPr lang="en-US" altLang="zh-CN" dirty="0"/>
              <a:t>2</a:t>
            </a:r>
            <a:r>
              <a:rPr lang="zh-CN" altLang="zh-CN" dirty="0"/>
              <a:t>）共完成</a:t>
            </a:r>
            <a:r>
              <a:rPr lang="en-US" altLang="zh-CN" dirty="0"/>
              <a:t>4+3=7</a:t>
            </a:r>
            <a:r>
              <a:rPr lang="zh-CN" altLang="zh-CN" dirty="0"/>
              <a:t>个任务，总时间为</a:t>
            </a:r>
            <a:r>
              <a:rPr lang="en-US" altLang="zh-CN" dirty="0"/>
              <a:t>19</a:t>
            </a:r>
            <a:r>
              <a:rPr lang="zh-CN" altLang="zh-CN" dirty="0"/>
              <a:t>Δ</a:t>
            </a:r>
            <a:r>
              <a:rPr lang="en-US" altLang="zh-CN" dirty="0"/>
              <a:t>t</a:t>
            </a:r>
            <a:r>
              <a:rPr lang="zh-CN" altLang="zh-CN" dirty="0"/>
              <a:t>，故：</a:t>
            </a:r>
          </a:p>
          <a:p>
            <a:r>
              <a:rPr lang="en-US" altLang="zh-CN" dirty="0"/>
              <a:t>	</a:t>
            </a:r>
            <a:r>
              <a:rPr lang="zh-CN" altLang="zh-CN" dirty="0"/>
              <a:t>吞吐率</a:t>
            </a:r>
            <a:r>
              <a:rPr lang="en-US" altLang="zh-CN" dirty="0"/>
              <a:t> = 7/(19</a:t>
            </a:r>
            <a:r>
              <a:rPr lang="zh-CN" altLang="zh-CN" dirty="0"/>
              <a:t>Δ</a:t>
            </a:r>
            <a:r>
              <a:rPr lang="en-US" altLang="zh-CN" dirty="0"/>
              <a:t>t)</a:t>
            </a:r>
            <a:endParaRPr lang="zh-CN" altLang="zh-CN" dirty="0"/>
          </a:p>
          <a:p>
            <a:r>
              <a:rPr lang="en-US" altLang="zh-CN" dirty="0"/>
              <a:t>	</a:t>
            </a:r>
            <a:r>
              <a:rPr lang="zh-CN" altLang="zh-CN" dirty="0"/>
              <a:t>无流水线时，执行</a:t>
            </a:r>
            <a:r>
              <a:rPr lang="en-US" altLang="zh-CN" dirty="0"/>
              <a:t>4</a:t>
            </a:r>
            <a:r>
              <a:rPr lang="zh-CN" altLang="zh-CN" dirty="0"/>
              <a:t>个乘法，时间为</a:t>
            </a:r>
            <a:r>
              <a:rPr lang="en-US" altLang="zh-CN" dirty="0"/>
              <a:t>3</a:t>
            </a:r>
            <a:r>
              <a:rPr lang="zh-CN" altLang="zh-CN" dirty="0"/>
              <a:t>Δ</a:t>
            </a:r>
            <a:r>
              <a:rPr lang="en-US" altLang="zh-CN" dirty="0"/>
              <a:t>t*4=12</a:t>
            </a:r>
            <a:r>
              <a:rPr lang="zh-CN" altLang="zh-CN" dirty="0"/>
              <a:t>Δ</a:t>
            </a:r>
            <a:r>
              <a:rPr lang="en-US" altLang="zh-CN" dirty="0"/>
              <a:t>t</a:t>
            </a:r>
            <a:r>
              <a:rPr lang="zh-CN" altLang="zh-CN" dirty="0"/>
              <a:t>，</a:t>
            </a:r>
            <a:r>
              <a:rPr lang="en-US" altLang="zh-CN" dirty="0"/>
              <a:t>3</a:t>
            </a:r>
            <a:r>
              <a:rPr lang="zh-CN" altLang="zh-CN" dirty="0"/>
              <a:t>个加法时间为</a:t>
            </a:r>
            <a:r>
              <a:rPr lang="en-US" altLang="zh-CN" dirty="0"/>
              <a:t>6</a:t>
            </a:r>
            <a:r>
              <a:rPr lang="zh-CN" altLang="zh-CN" dirty="0"/>
              <a:t>Δ</a:t>
            </a:r>
            <a:r>
              <a:rPr lang="en-US" altLang="zh-CN" dirty="0"/>
              <a:t>t*3=18</a:t>
            </a:r>
            <a:r>
              <a:rPr lang="zh-CN" altLang="zh-CN" dirty="0"/>
              <a:t>Δ</a:t>
            </a:r>
            <a:r>
              <a:rPr lang="en-US" altLang="zh-CN" dirty="0"/>
              <a:t>t</a:t>
            </a:r>
            <a:r>
              <a:rPr lang="zh-CN" altLang="zh-CN" dirty="0"/>
              <a:t>，总执行时间为</a:t>
            </a:r>
            <a:r>
              <a:rPr lang="en-US" altLang="zh-CN" dirty="0"/>
              <a:t>12</a:t>
            </a:r>
            <a:r>
              <a:rPr lang="zh-CN" altLang="zh-CN" dirty="0"/>
              <a:t>Δ</a:t>
            </a:r>
            <a:r>
              <a:rPr lang="en-US" altLang="zh-CN" dirty="0"/>
              <a:t>t+18</a:t>
            </a:r>
            <a:r>
              <a:rPr lang="zh-CN" altLang="zh-CN" dirty="0"/>
              <a:t>Δ</a:t>
            </a:r>
            <a:r>
              <a:rPr lang="en-US" altLang="zh-CN" dirty="0"/>
              <a:t>t=30</a:t>
            </a:r>
            <a:r>
              <a:rPr lang="zh-CN" altLang="zh-CN" dirty="0"/>
              <a:t>Δ</a:t>
            </a:r>
            <a:r>
              <a:rPr lang="en-US" altLang="zh-CN" dirty="0"/>
              <a:t>t</a:t>
            </a:r>
            <a:r>
              <a:rPr lang="zh-CN" altLang="zh-CN" dirty="0"/>
              <a:t>。</a:t>
            </a:r>
          </a:p>
          <a:p>
            <a:r>
              <a:rPr lang="en-US" altLang="zh-CN" dirty="0"/>
              <a:t>	</a:t>
            </a:r>
            <a:r>
              <a:rPr lang="zh-CN" altLang="zh-CN" dirty="0"/>
              <a:t>采用流水线技术时，共花费时间</a:t>
            </a:r>
            <a:r>
              <a:rPr lang="en-US" altLang="zh-CN" dirty="0"/>
              <a:t>19</a:t>
            </a:r>
            <a:r>
              <a:rPr lang="zh-CN" altLang="zh-CN" dirty="0"/>
              <a:t>Δ</a:t>
            </a:r>
            <a:r>
              <a:rPr lang="en-US" altLang="zh-CN" dirty="0"/>
              <a:t>t</a:t>
            </a:r>
            <a:r>
              <a:rPr lang="zh-CN" altLang="zh-CN" dirty="0"/>
              <a:t>，故加速比为</a:t>
            </a:r>
            <a:r>
              <a:rPr lang="en-US" altLang="zh-CN" dirty="0"/>
              <a:t>:  30</a:t>
            </a:r>
            <a:r>
              <a:rPr lang="zh-CN" altLang="zh-CN" dirty="0"/>
              <a:t>Δ</a:t>
            </a:r>
            <a:r>
              <a:rPr lang="en-US" altLang="zh-CN" dirty="0"/>
              <a:t>t/</a:t>
            </a:r>
            <a:r>
              <a:rPr lang="zh-CN" altLang="zh-CN" dirty="0"/>
              <a:t>（</a:t>
            </a:r>
            <a:r>
              <a:rPr lang="en-US" altLang="zh-CN" dirty="0"/>
              <a:t>19</a:t>
            </a:r>
            <a:r>
              <a:rPr lang="zh-CN" altLang="zh-CN" dirty="0"/>
              <a:t>Δ</a:t>
            </a:r>
            <a:r>
              <a:rPr lang="en-US" altLang="zh-CN" dirty="0"/>
              <a:t>t</a:t>
            </a:r>
            <a:r>
              <a:rPr lang="zh-CN" altLang="zh-CN" dirty="0"/>
              <a:t>）</a:t>
            </a:r>
            <a:r>
              <a:rPr lang="en-US" altLang="zh-CN" dirty="0"/>
              <a:t>=1.58</a:t>
            </a:r>
            <a:endParaRPr lang="zh-CN" altLang="zh-CN" dirty="0"/>
          </a:p>
          <a:p>
            <a:r>
              <a:rPr lang="en-US" altLang="zh-CN" dirty="0"/>
              <a:t>	</a:t>
            </a:r>
            <a:r>
              <a:rPr lang="zh-CN" altLang="zh-CN" dirty="0"/>
              <a:t>效率</a:t>
            </a:r>
            <a:r>
              <a:rPr lang="en-US" altLang="zh-CN" dirty="0"/>
              <a:t>=30</a:t>
            </a:r>
            <a:r>
              <a:rPr lang="zh-CN" altLang="zh-CN" dirty="0"/>
              <a:t>Δ</a:t>
            </a:r>
            <a:r>
              <a:rPr lang="en-US" altLang="zh-CN" dirty="0"/>
              <a:t>t/</a:t>
            </a:r>
            <a:r>
              <a:rPr lang="zh-CN" altLang="zh-CN" dirty="0"/>
              <a:t>（</a:t>
            </a:r>
            <a:r>
              <a:rPr lang="en-US" altLang="zh-CN" dirty="0"/>
              <a:t>6*19</a:t>
            </a:r>
            <a:r>
              <a:rPr lang="zh-CN" altLang="zh-CN" dirty="0"/>
              <a:t>Δ</a:t>
            </a:r>
            <a:r>
              <a:rPr lang="en-US" altLang="zh-CN" dirty="0"/>
              <a:t>t</a:t>
            </a:r>
            <a:r>
              <a:rPr lang="zh-CN" altLang="zh-CN" dirty="0"/>
              <a:t>）</a:t>
            </a:r>
            <a:r>
              <a:rPr lang="en-US" altLang="zh-CN" dirty="0"/>
              <a:t>=0.26</a:t>
            </a:r>
            <a:endParaRPr lang="zh-CN" altLang="zh-CN" dirty="0"/>
          </a:p>
          <a:p>
            <a:r>
              <a:rPr lang="zh-CN" altLang="zh-CN" dirty="0"/>
              <a:t>（</a:t>
            </a:r>
            <a:r>
              <a:rPr lang="en-US" altLang="zh-CN" dirty="0"/>
              <a:t>3</a:t>
            </a:r>
            <a:r>
              <a:rPr lang="zh-CN" altLang="zh-CN" dirty="0"/>
              <a:t>）流水线存在瓶颈段；</a:t>
            </a:r>
          </a:p>
          <a:p>
            <a:r>
              <a:rPr lang="en-US" altLang="zh-CN" dirty="0"/>
              <a:t>	</a:t>
            </a:r>
            <a:r>
              <a:rPr lang="zh-CN" altLang="zh-CN" dirty="0"/>
              <a:t>多功能流水线在做某一种运算时，总有一些段是空闲的；</a:t>
            </a:r>
          </a:p>
          <a:p>
            <a:r>
              <a:rPr lang="en-US" altLang="zh-CN" dirty="0"/>
              <a:t>	</a:t>
            </a:r>
            <a:r>
              <a:rPr lang="zh-CN" altLang="zh-CN" dirty="0"/>
              <a:t>运算之间存在关联（相关），后面有些运算要用到前面运算的结果（任务在流水线上发生了冲突）；</a:t>
            </a:r>
          </a:p>
          <a:p>
            <a:r>
              <a:rPr lang="en-US" altLang="zh-CN" dirty="0"/>
              <a:t>	</a:t>
            </a:r>
            <a:r>
              <a:rPr lang="zh-CN" altLang="zh-CN" dirty="0"/>
              <a:t>流水线的工作过程有建立与排空部分。</a:t>
            </a:r>
            <a:endParaRPr lang="zh-CN" altLang="en-US" dirty="0"/>
          </a:p>
        </p:txBody>
      </p:sp>
    </p:spTree>
    <p:extLst>
      <p:ext uri="{BB962C8B-B14F-4D97-AF65-F5344CB8AC3E}">
        <p14:creationId xmlns:p14="http://schemas.microsoft.com/office/powerpoint/2010/main" val="1663842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A597E8B-BACF-4535-991E-BDBB64FC35D5}"/>
              </a:ext>
            </a:extLst>
          </p:cNvPr>
          <p:cNvSpPr txBox="1"/>
          <p:nvPr/>
        </p:nvSpPr>
        <p:spPr>
          <a:xfrm>
            <a:off x="374650" y="527050"/>
            <a:ext cx="10807700" cy="3416320"/>
          </a:xfrm>
          <a:prstGeom prst="rect">
            <a:avLst/>
          </a:prstGeom>
          <a:noFill/>
        </p:spPr>
        <p:txBody>
          <a:bodyPr wrap="square" rtlCol="0">
            <a:spAutoFit/>
          </a:bodyPr>
          <a:lstStyle/>
          <a:p>
            <a:r>
              <a:rPr lang="en-US" altLang="zh-CN" dirty="0"/>
              <a:t>2.</a:t>
            </a:r>
            <a:r>
              <a:rPr lang="zh-CN" altLang="zh-CN" dirty="0"/>
              <a:t>流水线在不同优化情况下的执行时间计算（</a:t>
            </a:r>
            <a:r>
              <a:rPr lang="en-US" altLang="zh-CN" dirty="0"/>
              <a:t>15</a:t>
            </a:r>
            <a:r>
              <a:rPr lang="zh-CN" altLang="zh-CN" dirty="0"/>
              <a:t>分）（</a:t>
            </a:r>
            <a:r>
              <a:rPr lang="en-US" altLang="zh-CN" dirty="0"/>
              <a:t>2021</a:t>
            </a:r>
            <a:r>
              <a:rPr lang="zh-CN" altLang="en-US" dirty="0"/>
              <a:t>年</a:t>
            </a:r>
            <a:r>
              <a:rPr lang="zh-CN" altLang="zh-CN" dirty="0"/>
              <a:t>）</a:t>
            </a:r>
          </a:p>
          <a:p>
            <a:r>
              <a:rPr lang="en-US" altLang="zh-CN" dirty="0"/>
              <a:t>	</a:t>
            </a:r>
            <a:r>
              <a:rPr lang="zh-CN" altLang="zh-CN" dirty="0"/>
              <a:t>在如图所示的</a:t>
            </a:r>
            <a:r>
              <a:rPr lang="en-US" altLang="zh-CN" dirty="0"/>
              <a:t>MIPS</a:t>
            </a:r>
            <a:r>
              <a:rPr lang="zh-CN" altLang="zh-CN" dirty="0"/>
              <a:t>流水线上运行下方代码序列：其中，</a:t>
            </a:r>
            <a:r>
              <a:rPr lang="en-US" altLang="zh-CN" dirty="0"/>
              <a:t>R3</a:t>
            </a:r>
            <a:r>
              <a:rPr lang="zh-CN" altLang="zh-CN" dirty="0"/>
              <a:t>的初始值是</a:t>
            </a:r>
            <a:r>
              <a:rPr lang="en-US" altLang="zh-CN" dirty="0"/>
              <a:t>R2</a:t>
            </a:r>
            <a:r>
              <a:rPr lang="zh-CN" altLang="zh-CN" dirty="0"/>
              <a:t>＋</a:t>
            </a:r>
            <a:r>
              <a:rPr lang="en-US" altLang="zh-CN" dirty="0"/>
              <a:t>196</a:t>
            </a:r>
            <a:r>
              <a:rPr lang="zh-CN" altLang="zh-CN" dirty="0"/>
              <a:t>。假设：在整个代码序列的运行过程中，所有的存储器访问都是命中的，并且在一个时钟周期中对同一个寄存器的读操作和写操作可以通过寄存器“定向”，所有</a:t>
            </a:r>
            <a:r>
              <a:rPr lang="en-US" altLang="zh-CN" dirty="0"/>
              <a:t>ALU</a:t>
            </a:r>
            <a:r>
              <a:rPr lang="zh-CN" altLang="zh-CN" dirty="0"/>
              <a:t>和访存指令都是</a:t>
            </a:r>
            <a:r>
              <a:rPr lang="en-US" altLang="zh-CN" dirty="0"/>
              <a:t>5</a:t>
            </a:r>
            <a:r>
              <a:rPr lang="zh-CN" altLang="zh-CN" dirty="0"/>
              <a:t>个时钟周期完成。问：</a:t>
            </a:r>
          </a:p>
          <a:p>
            <a:r>
              <a:rPr lang="zh-CN" altLang="zh-CN" dirty="0"/>
              <a:t>（</a:t>
            </a:r>
            <a:r>
              <a:rPr lang="en-US" altLang="zh-CN" dirty="0"/>
              <a:t>1</a:t>
            </a:r>
            <a:r>
              <a:rPr lang="zh-CN" altLang="zh-CN" dirty="0"/>
              <a:t>）在没有任何其它定向硬件的支持下，请画出该指令序列执行的流水线时空图。假设采用排空流水线的策略处理分支指令，且所有的存储器访问都可以命中</a:t>
            </a:r>
            <a:r>
              <a:rPr lang="en-US" altLang="zh-CN" dirty="0"/>
              <a:t>Cache</a:t>
            </a:r>
            <a:r>
              <a:rPr lang="zh-CN" altLang="zh-CN" dirty="0"/>
              <a:t>，那么执行上述循环需要多少个时钟周期？（</a:t>
            </a:r>
            <a:r>
              <a:rPr lang="en-US" altLang="zh-CN" dirty="0"/>
              <a:t>7</a:t>
            </a:r>
            <a:r>
              <a:rPr lang="zh-CN" altLang="zh-CN" dirty="0"/>
              <a:t>分）</a:t>
            </a:r>
          </a:p>
          <a:p>
            <a:r>
              <a:rPr lang="zh-CN" altLang="zh-CN" dirty="0"/>
              <a:t>（</a:t>
            </a:r>
            <a:r>
              <a:rPr lang="en-US" altLang="zh-CN" dirty="0"/>
              <a:t>2</a:t>
            </a:r>
            <a:r>
              <a:rPr lang="zh-CN" altLang="zh-CN" dirty="0"/>
              <a:t>）假设该流水线有正常的定向路径，请对该循环中的指令进行调度。注意可以重新组织指令的顺序，也可以修改指令的操作数，但是不能增加指令的条数。请画出该指令序列执行的流水线时空图，并计算执行上述循环需要的时钟周期数？ （</a:t>
            </a:r>
            <a:r>
              <a:rPr lang="en-US" altLang="zh-CN" dirty="0"/>
              <a:t>8</a:t>
            </a:r>
            <a:r>
              <a:rPr lang="zh-CN" altLang="zh-CN" dirty="0"/>
              <a:t>分）</a:t>
            </a:r>
          </a:p>
          <a:p>
            <a:r>
              <a:rPr lang="zh-CN" altLang="zh-CN" dirty="0"/>
              <a:t>代码序列：</a:t>
            </a:r>
          </a:p>
          <a:p>
            <a:endParaRPr lang="zh-CN" altLang="en-US" dirty="0"/>
          </a:p>
        </p:txBody>
      </p:sp>
      <p:sp>
        <p:nvSpPr>
          <p:cNvPr id="3" name="文本框 2">
            <a:extLst>
              <a:ext uri="{FF2B5EF4-FFF2-40B4-BE49-F238E27FC236}">
                <a16:creationId xmlns:a16="http://schemas.microsoft.com/office/drawing/2014/main" id="{97ECAA63-00EB-40DF-9BA9-B0F1CC0FADED}"/>
              </a:ext>
            </a:extLst>
          </p:cNvPr>
          <p:cNvSpPr txBox="1"/>
          <p:nvPr/>
        </p:nvSpPr>
        <p:spPr>
          <a:xfrm>
            <a:off x="518160" y="3710940"/>
            <a:ext cx="3634328" cy="2308324"/>
          </a:xfrm>
          <a:prstGeom prst="rect">
            <a:avLst/>
          </a:prstGeom>
          <a:noFill/>
        </p:spPr>
        <p:txBody>
          <a:bodyPr wrap="none" rtlCol="0">
            <a:spAutoFit/>
          </a:bodyPr>
          <a:lstStyle/>
          <a:p>
            <a:r>
              <a:rPr lang="en-US" altLang="zh-CN" dirty="0"/>
              <a:t>LOOP:		LW		R1, 0(R2)</a:t>
            </a:r>
            <a:endParaRPr lang="zh-CN" altLang="zh-CN" dirty="0"/>
          </a:p>
          <a:p>
            <a:r>
              <a:rPr lang="en-US" altLang="zh-CN" dirty="0"/>
              <a:t>			ADDI	R1, R1, #4</a:t>
            </a:r>
            <a:endParaRPr lang="zh-CN" altLang="zh-CN" dirty="0"/>
          </a:p>
          <a:p>
            <a:r>
              <a:rPr lang="en-US" altLang="zh-CN" dirty="0"/>
              <a:t>			SW		R1</a:t>
            </a:r>
            <a:r>
              <a:rPr lang="zh-CN" altLang="zh-CN" dirty="0"/>
              <a:t>，</a:t>
            </a:r>
            <a:r>
              <a:rPr lang="en-US" altLang="zh-CN" dirty="0"/>
              <a:t>0(R5)</a:t>
            </a:r>
            <a:endParaRPr lang="zh-CN" altLang="zh-CN" dirty="0"/>
          </a:p>
          <a:p>
            <a:r>
              <a:rPr lang="en-US" altLang="zh-CN" dirty="0"/>
              <a:t>			ADDI	R2, R2, #4</a:t>
            </a:r>
            <a:endParaRPr lang="zh-CN" altLang="zh-CN" dirty="0"/>
          </a:p>
          <a:p>
            <a:r>
              <a:rPr lang="en-US" altLang="zh-CN" dirty="0"/>
              <a:t>			ADDI	R5, R5, #4</a:t>
            </a:r>
            <a:endParaRPr lang="zh-CN" altLang="zh-CN" dirty="0"/>
          </a:p>
          <a:p>
            <a:r>
              <a:rPr lang="en-US" altLang="zh-CN" dirty="0"/>
              <a:t>			SUB	R4, R3, R2</a:t>
            </a:r>
            <a:endParaRPr lang="zh-CN" altLang="zh-CN" dirty="0"/>
          </a:p>
          <a:p>
            <a:r>
              <a:rPr lang="en-US" altLang="zh-CN" dirty="0"/>
              <a:t>			BNZ	R4, LOOP</a:t>
            </a:r>
            <a:endParaRPr lang="zh-CN" altLang="zh-CN" dirty="0"/>
          </a:p>
          <a:p>
            <a:endParaRPr lang="zh-CN" altLang="en-US" dirty="0"/>
          </a:p>
        </p:txBody>
      </p:sp>
      <p:pic>
        <p:nvPicPr>
          <p:cNvPr id="4" name="图片 3">
            <a:extLst>
              <a:ext uri="{FF2B5EF4-FFF2-40B4-BE49-F238E27FC236}">
                <a16:creationId xmlns:a16="http://schemas.microsoft.com/office/drawing/2014/main" id="{E4D1268D-A680-4904-BF7C-282341F2A2AF}"/>
              </a:ext>
            </a:extLst>
          </p:cNvPr>
          <p:cNvPicPr/>
          <p:nvPr/>
        </p:nvPicPr>
        <p:blipFill>
          <a:blip r:embed="rId2"/>
          <a:stretch>
            <a:fillRect/>
          </a:stretch>
        </p:blipFill>
        <p:spPr>
          <a:xfrm>
            <a:off x="5402359" y="3526472"/>
            <a:ext cx="5274310" cy="2289175"/>
          </a:xfrm>
          <a:prstGeom prst="rect">
            <a:avLst/>
          </a:prstGeom>
        </p:spPr>
      </p:pic>
    </p:spTree>
    <p:extLst>
      <p:ext uri="{BB962C8B-B14F-4D97-AF65-F5344CB8AC3E}">
        <p14:creationId xmlns:p14="http://schemas.microsoft.com/office/powerpoint/2010/main" val="2193201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5C36649-416D-4DE6-866E-8DCCBA3F47D5}"/>
              </a:ext>
            </a:extLst>
          </p:cNvPr>
          <p:cNvSpPr txBox="1"/>
          <p:nvPr/>
        </p:nvSpPr>
        <p:spPr>
          <a:xfrm>
            <a:off x="487680" y="474345"/>
            <a:ext cx="4907280" cy="5909310"/>
          </a:xfrm>
          <a:prstGeom prst="rect">
            <a:avLst/>
          </a:prstGeom>
          <a:noFill/>
        </p:spPr>
        <p:txBody>
          <a:bodyPr wrap="square" rtlCol="0">
            <a:spAutoFit/>
          </a:bodyPr>
          <a:lstStyle/>
          <a:p>
            <a:r>
              <a:rPr lang="zh-CN" altLang="zh-CN" dirty="0"/>
              <a:t>答：</a:t>
            </a:r>
          </a:p>
          <a:p>
            <a:r>
              <a:rPr lang="zh-CN" altLang="zh-CN" dirty="0"/>
              <a:t>（</a:t>
            </a:r>
            <a:r>
              <a:rPr lang="en-US" altLang="zh-CN" dirty="0"/>
              <a:t>1</a:t>
            </a:r>
            <a:r>
              <a:rPr lang="zh-CN" altLang="zh-CN" dirty="0"/>
              <a:t>）</a:t>
            </a:r>
          </a:p>
          <a:p>
            <a:r>
              <a:rPr lang="en-US" altLang="zh-CN" dirty="0"/>
              <a:t>LOOP:		LW		R1, 0(R2)</a:t>
            </a:r>
            <a:endParaRPr lang="zh-CN" altLang="zh-CN" dirty="0"/>
          </a:p>
          <a:p>
            <a:r>
              <a:rPr lang="en-US" altLang="zh-CN" dirty="0"/>
              <a:t>			</a:t>
            </a:r>
            <a:r>
              <a:rPr lang="zh-CN" altLang="zh-CN" dirty="0"/>
              <a:t>（空）</a:t>
            </a:r>
          </a:p>
          <a:p>
            <a:r>
              <a:rPr lang="en-US" altLang="zh-CN" dirty="0"/>
              <a:t>			</a:t>
            </a:r>
            <a:r>
              <a:rPr lang="zh-CN" altLang="zh-CN" dirty="0"/>
              <a:t>（空）</a:t>
            </a:r>
          </a:p>
          <a:p>
            <a:r>
              <a:rPr lang="en-US" altLang="zh-CN" dirty="0"/>
              <a:t>			ADDI	R1, R1, #4</a:t>
            </a:r>
            <a:endParaRPr lang="zh-CN" altLang="zh-CN" dirty="0"/>
          </a:p>
          <a:p>
            <a:r>
              <a:rPr lang="en-US" altLang="zh-CN" dirty="0"/>
              <a:t>			</a:t>
            </a:r>
            <a:r>
              <a:rPr lang="zh-CN" altLang="zh-CN" dirty="0"/>
              <a:t>（空）</a:t>
            </a:r>
          </a:p>
          <a:p>
            <a:r>
              <a:rPr lang="en-US" altLang="zh-CN" dirty="0"/>
              <a:t>			</a:t>
            </a:r>
            <a:r>
              <a:rPr lang="zh-CN" altLang="zh-CN" dirty="0"/>
              <a:t>（空）</a:t>
            </a:r>
          </a:p>
          <a:p>
            <a:r>
              <a:rPr lang="en-US" altLang="zh-CN" dirty="0"/>
              <a:t>			SW		R1</a:t>
            </a:r>
            <a:r>
              <a:rPr lang="zh-CN" altLang="zh-CN" dirty="0"/>
              <a:t>，</a:t>
            </a:r>
            <a:r>
              <a:rPr lang="en-US" altLang="zh-CN" dirty="0"/>
              <a:t>0(R5)</a:t>
            </a:r>
            <a:endParaRPr lang="zh-CN" altLang="zh-CN" dirty="0"/>
          </a:p>
          <a:p>
            <a:r>
              <a:rPr lang="en-US" altLang="zh-CN" dirty="0"/>
              <a:t>			ADDI	R2, R2, #4</a:t>
            </a:r>
            <a:endParaRPr lang="zh-CN" altLang="zh-CN" dirty="0"/>
          </a:p>
          <a:p>
            <a:r>
              <a:rPr lang="en-US" altLang="zh-CN" dirty="0"/>
              <a:t>			ADDI	R5, R5, #4</a:t>
            </a:r>
            <a:endParaRPr lang="zh-CN" altLang="zh-CN" dirty="0"/>
          </a:p>
          <a:p>
            <a:r>
              <a:rPr lang="en-US" altLang="zh-CN" dirty="0"/>
              <a:t>			</a:t>
            </a:r>
            <a:r>
              <a:rPr lang="zh-CN" altLang="zh-CN" dirty="0"/>
              <a:t>（空）</a:t>
            </a:r>
          </a:p>
          <a:p>
            <a:r>
              <a:rPr lang="en-US" altLang="zh-CN" dirty="0"/>
              <a:t>			SUB	R4, R3, R2</a:t>
            </a:r>
            <a:endParaRPr lang="zh-CN" altLang="zh-CN" dirty="0"/>
          </a:p>
          <a:p>
            <a:r>
              <a:rPr lang="en-US" altLang="zh-CN" dirty="0"/>
              <a:t>			</a:t>
            </a:r>
            <a:r>
              <a:rPr lang="zh-CN" altLang="zh-CN" dirty="0"/>
              <a:t>（空）</a:t>
            </a:r>
          </a:p>
          <a:p>
            <a:r>
              <a:rPr lang="en-US" altLang="zh-CN" dirty="0"/>
              <a:t>			</a:t>
            </a:r>
            <a:r>
              <a:rPr lang="zh-CN" altLang="zh-CN" dirty="0"/>
              <a:t>（空）</a:t>
            </a:r>
          </a:p>
          <a:p>
            <a:r>
              <a:rPr lang="en-US" altLang="zh-CN" dirty="0"/>
              <a:t>			BNZ	R4, LOOP</a:t>
            </a:r>
            <a:endParaRPr lang="zh-CN" altLang="zh-CN" dirty="0"/>
          </a:p>
          <a:p>
            <a:r>
              <a:rPr lang="en-US" altLang="zh-CN" dirty="0"/>
              <a:t>			HALT	//</a:t>
            </a:r>
            <a:r>
              <a:rPr lang="zh-CN" altLang="zh-CN" dirty="0"/>
              <a:t>（排空流水线）</a:t>
            </a:r>
          </a:p>
          <a:p>
            <a:r>
              <a:rPr lang="en-US" altLang="zh-CN" dirty="0"/>
              <a:t> </a:t>
            </a:r>
            <a:endParaRPr lang="zh-CN" altLang="zh-CN" dirty="0"/>
          </a:p>
          <a:p>
            <a:r>
              <a:rPr lang="en-US" altLang="zh-CN" dirty="0"/>
              <a:t>	</a:t>
            </a:r>
            <a:r>
              <a:rPr lang="zh-CN" altLang="zh-CN" dirty="0"/>
              <a:t>共需执行循环：</a:t>
            </a:r>
            <a:r>
              <a:rPr lang="en-US" altLang="zh-CN" dirty="0"/>
              <a:t>196/4=49</a:t>
            </a:r>
            <a:r>
              <a:rPr lang="zh-CN" altLang="zh-CN" dirty="0"/>
              <a:t>次，每个循环</a:t>
            </a:r>
            <a:r>
              <a:rPr lang="en-US" altLang="zh-CN" dirty="0"/>
              <a:t>15</a:t>
            </a:r>
            <a:r>
              <a:rPr lang="zh-CN" altLang="zh-CN" dirty="0"/>
              <a:t>个周期，最后一条</a:t>
            </a:r>
            <a:r>
              <a:rPr lang="en-US" altLang="zh-CN" dirty="0"/>
              <a:t>BNZ</a:t>
            </a:r>
            <a:r>
              <a:rPr lang="zh-CN" altLang="zh-CN" dirty="0"/>
              <a:t>指令还需额外执行</a:t>
            </a:r>
            <a:r>
              <a:rPr lang="en-US" altLang="zh-CN" dirty="0"/>
              <a:t>3</a:t>
            </a:r>
            <a:r>
              <a:rPr lang="zh-CN" altLang="zh-CN" dirty="0"/>
              <a:t>个周期。合计</a:t>
            </a:r>
            <a:r>
              <a:rPr lang="en-US" altLang="zh-CN" dirty="0"/>
              <a:t>15*49+3=738</a:t>
            </a:r>
            <a:r>
              <a:rPr lang="zh-CN" altLang="zh-CN" dirty="0"/>
              <a:t>周期</a:t>
            </a:r>
            <a:endParaRPr lang="zh-CN" altLang="en-US" dirty="0"/>
          </a:p>
        </p:txBody>
      </p:sp>
      <p:sp>
        <p:nvSpPr>
          <p:cNvPr id="3" name="文本框 2">
            <a:extLst>
              <a:ext uri="{FF2B5EF4-FFF2-40B4-BE49-F238E27FC236}">
                <a16:creationId xmlns:a16="http://schemas.microsoft.com/office/drawing/2014/main" id="{C531D267-C88A-4E3E-9C8C-24742AF2C8CA}"/>
              </a:ext>
            </a:extLst>
          </p:cNvPr>
          <p:cNvSpPr txBox="1"/>
          <p:nvPr/>
        </p:nvSpPr>
        <p:spPr>
          <a:xfrm>
            <a:off x="6482080" y="881380"/>
            <a:ext cx="5539740" cy="3693319"/>
          </a:xfrm>
          <a:prstGeom prst="rect">
            <a:avLst/>
          </a:prstGeom>
          <a:noFill/>
        </p:spPr>
        <p:txBody>
          <a:bodyPr wrap="square" rtlCol="0">
            <a:spAutoFit/>
          </a:bodyPr>
          <a:lstStyle/>
          <a:p>
            <a:r>
              <a:rPr lang="zh-CN" altLang="zh-CN" dirty="0"/>
              <a:t>（</a:t>
            </a:r>
            <a:r>
              <a:rPr lang="en-US" altLang="zh-CN" dirty="0"/>
              <a:t>2</a:t>
            </a:r>
            <a:r>
              <a:rPr lang="zh-CN" altLang="zh-CN" dirty="0"/>
              <a:t>）</a:t>
            </a:r>
          </a:p>
          <a:p>
            <a:r>
              <a:rPr lang="en-US" altLang="zh-CN" dirty="0"/>
              <a:t>LOOP:		LW		R1, 0(R2)</a:t>
            </a:r>
            <a:endParaRPr lang="zh-CN" altLang="zh-CN" dirty="0"/>
          </a:p>
          <a:p>
            <a:r>
              <a:rPr lang="en-US" altLang="zh-CN" dirty="0"/>
              <a:t>			ADDI	R2, R2, #4</a:t>
            </a:r>
            <a:endParaRPr lang="zh-CN" altLang="zh-CN" dirty="0"/>
          </a:p>
          <a:p>
            <a:r>
              <a:rPr lang="en-US" altLang="zh-CN" dirty="0"/>
              <a:t>			ADDI	R1, R1, #4</a:t>
            </a:r>
            <a:endParaRPr lang="zh-CN" altLang="zh-CN" dirty="0"/>
          </a:p>
          <a:p>
            <a:r>
              <a:rPr lang="en-US" altLang="zh-CN" dirty="0"/>
              <a:t>			SUB		R4, R3, R2</a:t>
            </a:r>
            <a:endParaRPr lang="zh-CN" altLang="zh-CN" dirty="0"/>
          </a:p>
          <a:p>
            <a:r>
              <a:rPr lang="en-US" altLang="zh-CN" dirty="0"/>
              <a:t>			SW		R1</a:t>
            </a:r>
            <a:r>
              <a:rPr lang="zh-CN" altLang="zh-CN" dirty="0"/>
              <a:t>，</a:t>
            </a:r>
            <a:r>
              <a:rPr lang="en-US" altLang="zh-CN" dirty="0"/>
              <a:t>0(R5)</a:t>
            </a:r>
            <a:endParaRPr lang="zh-CN" altLang="zh-CN" dirty="0"/>
          </a:p>
          <a:p>
            <a:r>
              <a:rPr lang="en-US" altLang="zh-CN" dirty="0"/>
              <a:t>			BNZ		R4, LOOP</a:t>
            </a:r>
            <a:endParaRPr lang="zh-CN" altLang="zh-CN" dirty="0"/>
          </a:p>
          <a:p>
            <a:r>
              <a:rPr lang="en-US" altLang="zh-CN" dirty="0"/>
              <a:t>			ADDI	R5, R5, #4	//</a:t>
            </a:r>
            <a:r>
              <a:rPr lang="zh-CN" altLang="zh-CN" dirty="0"/>
              <a:t>这里的假设是无论哪种指令，都是</a:t>
            </a:r>
            <a:r>
              <a:rPr lang="en-US" altLang="zh-CN" dirty="0"/>
              <a:t>5</a:t>
            </a:r>
            <a:r>
              <a:rPr lang="zh-CN" altLang="zh-CN" dirty="0"/>
              <a:t>个周期完成</a:t>
            </a:r>
          </a:p>
          <a:p>
            <a:r>
              <a:rPr lang="en-US" altLang="zh-CN" dirty="0"/>
              <a:t>	</a:t>
            </a:r>
            <a:r>
              <a:rPr lang="zh-CN" altLang="zh-CN" dirty="0"/>
              <a:t>共需执行循环：</a:t>
            </a:r>
            <a:r>
              <a:rPr lang="en-US" altLang="zh-CN" dirty="0"/>
              <a:t>196/4=49</a:t>
            </a:r>
            <a:r>
              <a:rPr lang="zh-CN" altLang="zh-CN" dirty="0"/>
              <a:t>次，每个循环</a:t>
            </a:r>
            <a:r>
              <a:rPr lang="en-US" altLang="zh-CN" dirty="0"/>
              <a:t>7</a:t>
            </a:r>
            <a:r>
              <a:rPr lang="zh-CN" altLang="zh-CN" dirty="0"/>
              <a:t>个周期，最后一条</a:t>
            </a:r>
            <a:r>
              <a:rPr lang="en-US" altLang="zh-CN" dirty="0"/>
              <a:t>ADDI</a:t>
            </a:r>
            <a:r>
              <a:rPr lang="zh-CN" altLang="zh-CN" dirty="0"/>
              <a:t>指令还需额外执行</a:t>
            </a:r>
            <a:r>
              <a:rPr lang="en-US" altLang="zh-CN" dirty="0"/>
              <a:t>4</a:t>
            </a:r>
            <a:r>
              <a:rPr lang="zh-CN" altLang="zh-CN" dirty="0"/>
              <a:t>个周期。合计</a:t>
            </a:r>
            <a:r>
              <a:rPr lang="en-US" altLang="zh-CN" dirty="0"/>
              <a:t>7*49+4=347</a:t>
            </a:r>
            <a:r>
              <a:rPr lang="zh-CN" altLang="zh-CN" dirty="0"/>
              <a:t>周期</a:t>
            </a:r>
          </a:p>
          <a:p>
            <a:endParaRPr lang="zh-CN" altLang="en-US" dirty="0"/>
          </a:p>
        </p:txBody>
      </p:sp>
    </p:spTree>
    <p:extLst>
      <p:ext uri="{BB962C8B-B14F-4D97-AF65-F5344CB8AC3E}">
        <p14:creationId xmlns:p14="http://schemas.microsoft.com/office/powerpoint/2010/main" val="3603286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C0AE164-A3EA-4B84-A1B5-3CDC47557403}"/>
              </a:ext>
            </a:extLst>
          </p:cNvPr>
          <p:cNvSpPr txBox="1"/>
          <p:nvPr/>
        </p:nvSpPr>
        <p:spPr>
          <a:xfrm>
            <a:off x="1213104" y="505968"/>
            <a:ext cx="7808976" cy="5806461"/>
          </a:xfrm>
          <a:prstGeom prst="rect">
            <a:avLst/>
          </a:prstGeom>
          <a:noFill/>
        </p:spPr>
        <p:txBody>
          <a:bodyPr wrap="square" rtlCol="0">
            <a:spAutoFit/>
          </a:bodyPr>
          <a:lstStyle/>
          <a:p>
            <a:pPr>
              <a:lnSpc>
                <a:spcPct val="130000"/>
              </a:lnSpc>
            </a:pPr>
            <a:r>
              <a:rPr lang="zh-CN" altLang="zh-CN" sz="2400" b="1" dirty="0"/>
              <a:t>假设一台计算机具有以下特性：</a:t>
            </a:r>
            <a:endParaRPr lang="zh-CN" altLang="zh-CN" sz="2400" dirty="0"/>
          </a:p>
          <a:p>
            <a:pPr>
              <a:lnSpc>
                <a:spcPct val="130000"/>
              </a:lnSpc>
            </a:pPr>
            <a:r>
              <a:rPr lang="en-US" altLang="zh-CN" sz="2400" b="1" dirty="0"/>
              <a:t>97</a:t>
            </a:r>
            <a:r>
              <a:rPr lang="zh-CN" altLang="zh-CN" sz="2400" b="1" dirty="0"/>
              <a:t>％的访存在</a:t>
            </a:r>
            <a:r>
              <a:rPr lang="en-US" altLang="zh-CN" sz="2400" b="1" dirty="0"/>
              <a:t>Cache</a:t>
            </a:r>
            <a:r>
              <a:rPr lang="zh-CN" altLang="zh-CN" sz="2400" b="1" dirty="0"/>
              <a:t>中命中；</a:t>
            </a:r>
            <a:endParaRPr lang="zh-CN" altLang="zh-CN" sz="2400" dirty="0"/>
          </a:p>
          <a:p>
            <a:pPr>
              <a:lnSpc>
                <a:spcPct val="130000"/>
              </a:lnSpc>
            </a:pPr>
            <a:r>
              <a:rPr lang="zh-CN" altLang="zh-CN" sz="2400" b="1" dirty="0"/>
              <a:t>块大小为</a:t>
            </a:r>
            <a:r>
              <a:rPr lang="en-US" altLang="zh-CN" sz="2400" b="1" dirty="0"/>
              <a:t>4</a:t>
            </a:r>
            <a:r>
              <a:rPr lang="zh-CN" altLang="zh-CN" sz="2400" b="1" dirty="0"/>
              <a:t>个字，且失效时整个块被调入；</a:t>
            </a:r>
            <a:endParaRPr lang="zh-CN" altLang="zh-CN" sz="2400" dirty="0"/>
          </a:p>
          <a:p>
            <a:pPr>
              <a:lnSpc>
                <a:spcPct val="130000"/>
              </a:lnSpc>
            </a:pPr>
            <a:r>
              <a:rPr lang="en-US" altLang="zh-CN" sz="2400" b="1" dirty="0"/>
              <a:t>CPU</a:t>
            </a:r>
            <a:r>
              <a:rPr lang="zh-CN" altLang="zh-CN" sz="2400" b="1" dirty="0"/>
              <a:t>发出访存请求的速率为</a:t>
            </a:r>
            <a:r>
              <a:rPr lang="en-US" altLang="zh-CN" sz="2400" b="1" dirty="0"/>
              <a:t>10</a:t>
            </a:r>
            <a:r>
              <a:rPr lang="en-US" altLang="zh-CN" sz="2400" b="1" baseline="30000" dirty="0"/>
              <a:t>9</a:t>
            </a:r>
            <a:r>
              <a:rPr lang="zh-CN" altLang="zh-CN" sz="2400" b="1" dirty="0"/>
              <a:t>字</a:t>
            </a:r>
            <a:r>
              <a:rPr lang="en-US" altLang="zh-CN" sz="2400" b="1" dirty="0"/>
              <a:t>/</a:t>
            </a:r>
            <a:r>
              <a:rPr lang="zh-CN" altLang="zh-CN" sz="2400" b="1" dirty="0"/>
              <a:t>秒；</a:t>
            </a:r>
            <a:endParaRPr lang="zh-CN" altLang="zh-CN" sz="2400" dirty="0"/>
          </a:p>
          <a:p>
            <a:pPr>
              <a:lnSpc>
                <a:spcPct val="130000"/>
              </a:lnSpc>
            </a:pPr>
            <a:r>
              <a:rPr lang="en-US" altLang="zh-CN" sz="2400" b="1" dirty="0"/>
              <a:t>20</a:t>
            </a:r>
            <a:r>
              <a:rPr lang="zh-CN" altLang="zh-CN" sz="2400" b="1" dirty="0"/>
              <a:t>％的访存为写访问；</a:t>
            </a:r>
            <a:endParaRPr lang="zh-CN" altLang="zh-CN" sz="2400" dirty="0"/>
          </a:p>
          <a:p>
            <a:pPr>
              <a:lnSpc>
                <a:spcPct val="130000"/>
              </a:lnSpc>
            </a:pPr>
            <a:r>
              <a:rPr lang="zh-CN" altLang="zh-CN" sz="2400" b="1" dirty="0"/>
              <a:t>存储器的最大流量为</a:t>
            </a:r>
            <a:r>
              <a:rPr lang="en-US" altLang="zh-CN" sz="2400" b="1" dirty="0">
                <a:solidFill>
                  <a:srgbClr val="FF0000"/>
                </a:solidFill>
              </a:rPr>
              <a:t>10</a:t>
            </a:r>
            <a:r>
              <a:rPr lang="en-US" altLang="zh-CN" sz="2400" b="1" baseline="30000" dirty="0">
                <a:solidFill>
                  <a:srgbClr val="FF0000"/>
                </a:solidFill>
              </a:rPr>
              <a:t>9</a:t>
            </a:r>
            <a:r>
              <a:rPr lang="zh-CN" altLang="zh-CN" sz="2400" b="1" dirty="0"/>
              <a:t>字</a:t>
            </a:r>
            <a:r>
              <a:rPr lang="en-US" altLang="zh-CN" sz="2400" b="1" dirty="0"/>
              <a:t>/</a:t>
            </a:r>
            <a:r>
              <a:rPr lang="zh-CN" altLang="zh-CN" sz="2400" b="1" dirty="0"/>
              <a:t>秒（包括读和写）；</a:t>
            </a:r>
            <a:endParaRPr lang="zh-CN" altLang="zh-CN" sz="2400" dirty="0"/>
          </a:p>
          <a:p>
            <a:pPr>
              <a:lnSpc>
                <a:spcPct val="130000"/>
              </a:lnSpc>
            </a:pPr>
            <a:r>
              <a:rPr lang="zh-CN" altLang="zh-CN" sz="2400" b="1" dirty="0"/>
              <a:t>主存每次只能读或写</a:t>
            </a:r>
            <a:r>
              <a:rPr lang="en-US" altLang="zh-CN" sz="2400" b="1" dirty="0"/>
              <a:t>1</a:t>
            </a:r>
            <a:r>
              <a:rPr lang="zh-CN" altLang="zh-CN" sz="2400" b="1" dirty="0"/>
              <a:t>个字；</a:t>
            </a:r>
            <a:endParaRPr lang="zh-CN" altLang="zh-CN" sz="2400" dirty="0"/>
          </a:p>
          <a:p>
            <a:pPr>
              <a:lnSpc>
                <a:spcPct val="130000"/>
              </a:lnSpc>
            </a:pPr>
            <a:r>
              <a:rPr lang="zh-CN" altLang="zh-CN" sz="2400" b="1" dirty="0"/>
              <a:t>在任何时候，</a:t>
            </a:r>
            <a:r>
              <a:rPr lang="en-US" altLang="zh-CN" sz="2400" b="1" dirty="0"/>
              <a:t>Cache</a:t>
            </a:r>
            <a:r>
              <a:rPr lang="zh-CN" altLang="zh-CN" sz="2400" b="1" dirty="0"/>
              <a:t>中有</a:t>
            </a:r>
            <a:r>
              <a:rPr lang="en-US" altLang="zh-CN" sz="2400" b="1" dirty="0"/>
              <a:t>30</a:t>
            </a:r>
            <a:r>
              <a:rPr lang="zh-CN" altLang="zh-CN" sz="2400" b="1" dirty="0"/>
              <a:t>％的块被修改过；</a:t>
            </a:r>
            <a:endParaRPr lang="zh-CN" altLang="zh-CN" sz="2400" dirty="0"/>
          </a:p>
          <a:p>
            <a:pPr>
              <a:lnSpc>
                <a:spcPct val="130000"/>
              </a:lnSpc>
            </a:pPr>
            <a:r>
              <a:rPr lang="zh-CN" altLang="zh-CN" sz="2400" b="1" dirty="0"/>
              <a:t>写失效时，</a:t>
            </a:r>
            <a:r>
              <a:rPr lang="en-US" altLang="zh-CN" sz="2400" b="1" dirty="0"/>
              <a:t>Cache</a:t>
            </a:r>
            <a:r>
              <a:rPr lang="zh-CN" altLang="zh-CN" sz="2400" b="1" dirty="0"/>
              <a:t>采用写分配法。</a:t>
            </a:r>
            <a:endParaRPr lang="zh-CN" altLang="zh-CN" sz="2400" dirty="0"/>
          </a:p>
          <a:p>
            <a:pPr>
              <a:lnSpc>
                <a:spcPct val="130000"/>
              </a:lnSpc>
            </a:pPr>
            <a:r>
              <a:rPr lang="zh-CN" altLang="zh-CN" sz="2400" b="1" dirty="0"/>
              <a:t>试对于以下两种情况计算主存频带的平均使用比例。</a:t>
            </a:r>
            <a:endParaRPr lang="zh-CN" altLang="zh-CN" sz="2400" dirty="0"/>
          </a:p>
          <a:p>
            <a:pPr>
              <a:lnSpc>
                <a:spcPct val="130000"/>
              </a:lnSpc>
            </a:pPr>
            <a:r>
              <a:rPr lang="zh-CN" altLang="zh-CN" sz="2400" b="1" dirty="0"/>
              <a:t>（</a:t>
            </a:r>
            <a:r>
              <a:rPr lang="en-US" altLang="zh-CN" sz="2400" b="1" dirty="0"/>
              <a:t>1</a:t>
            </a:r>
            <a:r>
              <a:rPr lang="zh-CN" altLang="zh-CN" sz="2400" b="1" dirty="0"/>
              <a:t>）写直达</a:t>
            </a:r>
            <a:r>
              <a:rPr lang="en-US" altLang="zh-CN" sz="2400" b="1" dirty="0"/>
              <a:t>Cache</a:t>
            </a:r>
            <a:r>
              <a:rPr lang="zh-CN" altLang="zh-CN" sz="2400" b="1" dirty="0"/>
              <a:t>；（</a:t>
            </a:r>
            <a:r>
              <a:rPr lang="en-US" altLang="zh-CN" sz="2400" b="1" dirty="0"/>
              <a:t>8</a:t>
            </a:r>
            <a:r>
              <a:rPr lang="zh-CN" altLang="zh-CN" sz="2400" b="1" dirty="0"/>
              <a:t>分）</a:t>
            </a:r>
          </a:p>
          <a:p>
            <a:pPr>
              <a:lnSpc>
                <a:spcPct val="130000"/>
              </a:lnSpc>
            </a:pPr>
            <a:r>
              <a:rPr lang="zh-CN" altLang="zh-CN" sz="2400" b="1" dirty="0"/>
              <a:t>（</a:t>
            </a:r>
            <a:r>
              <a:rPr lang="en-US" altLang="zh-CN" sz="2400" b="1" dirty="0"/>
              <a:t>2</a:t>
            </a:r>
            <a:r>
              <a:rPr lang="zh-CN" altLang="zh-CN" sz="2400" b="1" dirty="0"/>
              <a:t>）写回法</a:t>
            </a:r>
            <a:r>
              <a:rPr lang="en-US" altLang="zh-CN" sz="2400" b="1" dirty="0"/>
              <a:t>Cache</a:t>
            </a:r>
            <a:r>
              <a:rPr lang="zh-CN" altLang="zh-CN" sz="2400" b="1" dirty="0"/>
              <a:t>。（</a:t>
            </a:r>
            <a:r>
              <a:rPr lang="en-US" altLang="zh-CN" sz="2400" b="1" dirty="0"/>
              <a:t>8</a:t>
            </a:r>
            <a:r>
              <a:rPr lang="zh-CN" altLang="zh-CN" sz="2400" b="1" dirty="0"/>
              <a:t>分）</a:t>
            </a:r>
            <a:endParaRPr lang="zh-CN" altLang="en-US" sz="2400" b="1" dirty="0"/>
          </a:p>
        </p:txBody>
      </p:sp>
    </p:spTree>
    <p:extLst>
      <p:ext uri="{BB962C8B-B14F-4D97-AF65-F5344CB8AC3E}">
        <p14:creationId xmlns:p14="http://schemas.microsoft.com/office/powerpoint/2010/main" val="19015216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B7E5A0-119B-4D3F-A5DE-ED8CDCEE1CC4}"/>
              </a:ext>
            </a:extLst>
          </p:cNvPr>
          <p:cNvSpPr txBox="1"/>
          <p:nvPr/>
        </p:nvSpPr>
        <p:spPr>
          <a:xfrm>
            <a:off x="292608" y="518160"/>
            <a:ext cx="8046720" cy="3405804"/>
          </a:xfrm>
          <a:prstGeom prst="rect">
            <a:avLst/>
          </a:prstGeom>
          <a:noFill/>
        </p:spPr>
        <p:txBody>
          <a:bodyPr wrap="square" rtlCol="0">
            <a:spAutoFit/>
          </a:bodyPr>
          <a:lstStyle/>
          <a:p>
            <a:pPr>
              <a:lnSpc>
                <a:spcPct val="130000"/>
              </a:lnSpc>
            </a:pPr>
            <a:r>
              <a:rPr lang="zh-CN" altLang="en-US" sz="2400" dirty="0"/>
              <a:t>采用按写分配</a:t>
            </a:r>
          </a:p>
          <a:p>
            <a:pPr>
              <a:lnSpc>
                <a:spcPct val="130000"/>
              </a:lnSpc>
            </a:pPr>
            <a:r>
              <a:rPr lang="zh-CN" altLang="en-US" sz="2400" dirty="0"/>
              <a:t>（</a:t>
            </a:r>
            <a:r>
              <a:rPr lang="en-US" altLang="zh-CN" sz="2400" dirty="0"/>
              <a:t>1</a:t>
            </a:r>
            <a:r>
              <a:rPr lang="zh-CN" altLang="en-US" sz="2400" dirty="0"/>
              <a:t>）写直达</a:t>
            </a:r>
            <a:r>
              <a:rPr lang="en-US" altLang="zh-CN" sz="2400" dirty="0"/>
              <a:t>cache</a:t>
            </a:r>
            <a:r>
              <a:rPr lang="zh-CN" altLang="en-US" sz="2400" dirty="0"/>
              <a:t>：</a:t>
            </a:r>
          </a:p>
          <a:p>
            <a:pPr>
              <a:lnSpc>
                <a:spcPct val="130000"/>
              </a:lnSpc>
            </a:pPr>
            <a:r>
              <a:rPr lang="zh-CN" altLang="en-US" sz="2400" dirty="0"/>
              <a:t>    读命中，不访问主存；</a:t>
            </a:r>
          </a:p>
          <a:p>
            <a:pPr>
              <a:lnSpc>
                <a:spcPct val="130000"/>
              </a:lnSpc>
            </a:pPr>
            <a:r>
              <a:rPr lang="zh-CN" altLang="en-US" sz="2400" dirty="0"/>
              <a:t>	写命中，更新</a:t>
            </a:r>
            <a:r>
              <a:rPr lang="en-US" altLang="zh-CN" sz="2400" dirty="0"/>
              <a:t>cache</a:t>
            </a:r>
            <a:r>
              <a:rPr lang="zh-CN" altLang="en-US" sz="2400" dirty="0"/>
              <a:t>和主存，访问主存</a:t>
            </a:r>
            <a:r>
              <a:rPr lang="en-US" altLang="zh-CN" sz="2400" dirty="0"/>
              <a:t>1</a:t>
            </a:r>
            <a:r>
              <a:rPr lang="zh-CN" altLang="en-US" sz="2400" dirty="0"/>
              <a:t>次。</a:t>
            </a:r>
          </a:p>
          <a:p>
            <a:pPr>
              <a:lnSpc>
                <a:spcPct val="130000"/>
              </a:lnSpc>
            </a:pPr>
            <a:r>
              <a:rPr lang="zh-CN" altLang="en-US" sz="2400" dirty="0"/>
              <a:t>	读失效，将主存中的块调入</a:t>
            </a:r>
            <a:r>
              <a:rPr lang="en-US" altLang="zh-CN" sz="2400" dirty="0"/>
              <a:t>cache</a:t>
            </a:r>
            <a:r>
              <a:rPr lang="zh-CN" altLang="en-US" sz="2400" dirty="0"/>
              <a:t>中，访问主存</a:t>
            </a:r>
            <a:r>
              <a:rPr lang="en-US" altLang="zh-CN" sz="2400" dirty="0"/>
              <a:t>4</a:t>
            </a:r>
            <a:r>
              <a:rPr lang="zh-CN" altLang="en-US" sz="2400" dirty="0"/>
              <a:t>次；</a:t>
            </a:r>
          </a:p>
          <a:p>
            <a:pPr>
              <a:lnSpc>
                <a:spcPct val="130000"/>
              </a:lnSpc>
            </a:pPr>
            <a:r>
              <a:rPr lang="zh-CN" altLang="en-US" sz="2400" dirty="0"/>
              <a:t>	写失效，将要写的块调入</a:t>
            </a:r>
            <a:r>
              <a:rPr lang="en-US" altLang="zh-CN" sz="2400" dirty="0"/>
              <a:t>cache</a:t>
            </a:r>
            <a:r>
              <a:rPr lang="zh-CN" altLang="en-US" sz="2400" dirty="0"/>
              <a:t>，访问主存</a:t>
            </a:r>
            <a:r>
              <a:rPr lang="en-US" altLang="zh-CN" sz="2400" dirty="0"/>
              <a:t>4</a:t>
            </a:r>
            <a:r>
              <a:rPr lang="zh-CN" altLang="en-US" sz="2400" dirty="0"/>
              <a:t>次，再将修改的数据写入</a:t>
            </a:r>
            <a:r>
              <a:rPr lang="en-US" altLang="zh-CN" sz="2400" dirty="0"/>
              <a:t>cache</a:t>
            </a:r>
            <a:r>
              <a:rPr lang="zh-CN" altLang="en-US" sz="2400" dirty="0"/>
              <a:t>和主存，访问主存</a:t>
            </a:r>
            <a:r>
              <a:rPr lang="en-US" altLang="zh-CN" sz="2400" dirty="0"/>
              <a:t>1</a:t>
            </a:r>
            <a:r>
              <a:rPr lang="zh-CN" altLang="en-US" sz="2400" dirty="0"/>
              <a:t>次，共</a:t>
            </a:r>
            <a:r>
              <a:rPr lang="en-US" altLang="zh-CN" sz="2400" dirty="0"/>
              <a:t>5</a:t>
            </a:r>
            <a:r>
              <a:rPr lang="zh-CN" altLang="en-US" sz="2400" dirty="0"/>
              <a:t>次。</a:t>
            </a:r>
          </a:p>
        </p:txBody>
      </p:sp>
      <p:graphicFrame>
        <p:nvGraphicFramePr>
          <p:cNvPr id="3" name="表格 2">
            <a:extLst>
              <a:ext uri="{FF2B5EF4-FFF2-40B4-BE49-F238E27FC236}">
                <a16:creationId xmlns:a16="http://schemas.microsoft.com/office/drawing/2014/main" id="{CB9C6EA1-4240-476B-8754-AD544F90DBE5}"/>
              </a:ext>
            </a:extLst>
          </p:cNvPr>
          <p:cNvGraphicFramePr>
            <a:graphicFrameLocks noGrp="1"/>
          </p:cNvGraphicFramePr>
          <p:nvPr>
            <p:extLst>
              <p:ext uri="{D42A27DB-BD31-4B8C-83A1-F6EECF244321}">
                <p14:modId xmlns:p14="http://schemas.microsoft.com/office/powerpoint/2010/main" val="4291940472"/>
              </p:ext>
            </p:extLst>
          </p:nvPr>
        </p:nvGraphicFramePr>
        <p:xfrm>
          <a:off x="7271003" y="676656"/>
          <a:ext cx="4073653" cy="1830705"/>
        </p:xfrm>
        <a:graphic>
          <a:graphicData uri="http://schemas.openxmlformats.org/drawingml/2006/table">
            <a:tbl>
              <a:tblPr>
                <a:tableStyleId>{5C22544A-7EE6-4342-B048-85BDC9FD1C3A}</a:tableStyleId>
              </a:tblPr>
              <a:tblGrid>
                <a:gridCol w="835728">
                  <a:extLst>
                    <a:ext uri="{9D8B030D-6E8A-4147-A177-3AD203B41FA5}">
                      <a16:colId xmlns:a16="http://schemas.microsoft.com/office/drawing/2014/main" val="1413706282"/>
                    </a:ext>
                  </a:extLst>
                </a:gridCol>
                <a:gridCol w="921445">
                  <a:extLst>
                    <a:ext uri="{9D8B030D-6E8A-4147-A177-3AD203B41FA5}">
                      <a16:colId xmlns:a16="http://schemas.microsoft.com/office/drawing/2014/main" val="3590797240"/>
                    </a:ext>
                  </a:extLst>
                </a:gridCol>
                <a:gridCol w="1499616">
                  <a:extLst>
                    <a:ext uri="{9D8B030D-6E8A-4147-A177-3AD203B41FA5}">
                      <a16:colId xmlns:a16="http://schemas.microsoft.com/office/drawing/2014/main" val="1709466387"/>
                    </a:ext>
                  </a:extLst>
                </a:gridCol>
                <a:gridCol w="816864">
                  <a:extLst>
                    <a:ext uri="{9D8B030D-6E8A-4147-A177-3AD203B41FA5}">
                      <a16:colId xmlns:a16="http://schemas.microsoft.com/office/drawing/2014/main" val="3435812916"/>
                    </a:ext>
                  </a:extLst>
                </a:gridCol>
              </a:tblGrid>
              <a:tr h="434340">
                <a:tc>
                  <a:txBody>
                    <a:bodyPr/>
                    <a:lstStyle/>
                    <a:p>
                      <a:pPr marL="347345" indent="-347345" algn="ctr" fontAlgn="base">
                        <a:spcAft>
                          <a:spcPts val="0"/>
                        </a:spcAft>
                      </a:pPr>
                      <a:r>
                        <a:rPr lang="zh-CN" sz="1200" kern="100" dirty="0">
                          <a:effectLst/>
                        </a:rPr>
                        <a:t>访问命中</a:t>
                      </a:r>
                      <a:endParaRPr lang="zh-CN" sz="1200" kern="100" dirty="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zh-CN" sz="1200" kern="100" dirty="0">
                          <a:effectLst/>
                        </a:rPr>
                        <a:t>访问类型</a:t>
                      </a:r>
                      <a:endParaRPr lang="zh-CN" sz="1200" kern="100" dirty="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zh-CN" sz="1200" kern="100" dirty="0">
                          <a:effectLst/>
                        </a:rPr>
                        <a:t>频率</a:t>
                      </a:r>
                      <a:endParaRPr lang="zh-CN" sz="1200" kern="100" dirty="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zh-CN" sz="1200" kern="100">
                          <a:effectLst/>
                        </a:rPr>
                        <a:t>访存次数</a:t>
                      </a:r>
                      <a:endParaRPr lang="zh-CN" sz="1200" kern="100">
                        <a:effectLst/>
                        <a:latin typeface="Times New Roman" panose="02020603050405020304" pitchFamily="18" charset="0"/>
                        <a:ea typeface="宋体" panose="02010600030101010101" pitchFamily="2" charset="-122"/>
                      </a:endParaRPr>
                    </a:p>
                  </a:txBody>
                  <a:tcPr/>
                </a:tc>
                <a:extLst>
                  <a:ext uri="{0D108BD9-81ED-4DB2-BD59-A6C34878D82A}">
                    <a16:rowId xmlns:a16="http://schemas.microsoft.com/office/drawing/2014/main" val="2469036303"/>
                  </a:ext>
                </a:extLst>
              </a:tr>
              <a:tr h="374015">
                <a:tc>
                  <a:txBody>
                    <a:bodyPr/>
                    <a:lstStyle/>
                    <a:p>
                      <a:pPr marL="347345" indent="-347345" algn="ctr" fontAlgn="base">
                        <a:spcAft>
                          <a:spcPts val="0"/>
                        </a:spcAft>
                      </a:pPr>
                      <a:r>
                        <a:rPr lang="en-US" sz="1200" kern="100">
                          <a:effectLst/>
                        </a:rPr>
                        <a:t>Y</a:t>
                      </a:r>
                      <a:endParaRPr lang="zh-CN" sz="12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zh-CN" sz="1200" kern="100">
                          <a:effectLst/>
                        </a:rPr>
                        <a:t>读</a:t>
                      </a:r>
                      <a:endParaRPr lang="zh-CN" sz="12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200" kern="100">
                          <a:effectLst/>
                        </a:rPr>
                        <a:t>97%*80%=77.6%</a:t>
                      </a:r>
                      <a:endParaRPr lang="zh-CN" sz="12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200" kern="100">
                          <a:effectLst/>
                        </a:rPr>
                        <a:t>0</a:t>
                      </a:r>
                      <a:endParaRPr lang="zh-CN" sz="1200" kern="100">
                        <a:effectLst/>
                        <a:latin typeface="Times New Roman" panose="02020603050405020304" pitchFamily="18" charset="0"/>
                        <a:ea typeface="宋体" panose="02010600030101010101" pitchFamily="2" charset="-122"/>
                      </a:endParaRPr>
                    </a:p>
                  </a:txBody>
                  <a:tcPr/>
                </a:tc>
                <a:extLst>
                  <a:ext uri="{0D108BD9-81ED-4DB2-BD59-A6C34878D82A}">
                    <a16:rowId xmlns:a16="http://schemas.microsoft.com/office/drawing/2014/main" val="1445361793"/>
                  </a:ext>
                </a:extLst>
              </a:tr>
              <a:tr h="374015">
                <a:tc>
                  <a:txBody>
                    <a:bodyPr/>
                    <a:lstStyle/>
                    <a:p>
                      <a:pPr marL="347345" indent="-347345" algn="ctr" fontAlgn="base">
                        <a:spcAft>
                          <a:spcPts val="0"/>
                        </a:spcAft>
                      </a:pPr>
                      <a:r>
                        <a:rPr lang="en-US" sz="1200" kern="100">
                          <a:effectLst/>
                        </a:rPr>
                        <a:t>Y</a:t>
                      </a:r>
                      <a:endParaRPr lang="zh-CN" sz="12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zh-CN" sz="1200" kern="100">
                          <a:effectLst/>
                        </a:rPr>
                        <a:t>写</a:t>
                      </a:r>
                      <a:endParaRPr lang="zh-CN" sz="12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200" kern="100">
                          <a:effectLst/>
                        </a:rPr>
                        <a:t>97%*20%=19.4%</a:t>
                      </a:r>
                      <a:endParaRPr lang="zh-CN" sz="12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200" kern="100">
                          <a:effectLst/>
                        </a:rPr>
                        <a:t>1</a:t>
                      </a:r>
                      <a:endParaRPr lang="zh-CN" sz="1200" kern="100">
                        <a:effectLst/>
                        <a:latin typeface="Times New Roman" panose="02020603050405020304" pitchFamily="18" charset="0"/>
                        <a:ea typeface="宋体" panose="02010600030101010101" pitchFamily="2" charset="-122"/>
                      </a:endParaRPr>
                    </a:p>
                  </a:txBody>
                  <a:tcPr/>
                </a:tc>
                <a:extLst>
                  <a:ext uri="{0D108BD9-81ED-4DB2-BD59-A6C34878D82A}">
                    <a16:rowId xmlns:a16="http://schemas.microsoft.com/office/drawing/2014/main" val="1759411874"/>
                  </a:ext>
                </a:extLst>
              </a:tr>
              <a:tr h="374015">
                <a:tc>
                  <a:txBody>
                    <a:bodyPr/>
                    <a:lstStyle/>
                    <a:p>
                      <a:pPr marL="347345" indent="-347345" algn="ctr" fontAlgn="base">
                        <a:spcAft>
                          <a:spcPts val="0"/>
                        </a:spcAft>
                      </a:pPr>
                      <a:r>
                        <a:rPr lang="en-US" sz="1200" kern="100">
                          <a:effectLst/>
                        </a:rPr>
                        <a:t>N</a:t>
                      </a:r>
                      <a:endParaRPr lang="zh-CN" sz="12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zh-CN" sz="1200" kern="100">
                          <a:effectLst/>
                        </a:rPr>
                        <a:t>读</a:t>
                      </a:r>
                      <a:endParaRPr lang="zh-CN" sz="12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200" kern="100">
                          <a:effectLst/>
                        </a:rPr>
                        <a:t>3%*80%=2.4%</a:t>
                      </a:r>
                      <a:endParaRPr lang="zh-CN" sz="12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200" kern="100">
                          <a:effectLst/>
                        </a:rPr>
                        <a:t>4</a:t>
                      </a:r>
                      <a:endParaRPr lang="zh-CN" sz="1200" kern="100">
                        <a:effectLst/>
                        <a:latin typeface="Times New Roman" panose="02020603050405020304" pitchFamily="18" charset="0"/>
                        <a:ea typeface="宋体" panose="02010600030101010101" pitchFamily="2" charset="-122"/>
                      </a:endParaRPr>
                    </a:p>
                  </a:txBody>
                  <a:tcPr/>
                </a:tc>
                <a:extLst>
                  <a:ext uri="{0D108BD9-81ED-4DB2-BD59-A6C34878D82A}">
                    <a16:rowId xmlns:a16="http://schemas.microsoft.com/office/drawing/2014/main" val="2170452884"/>
                  </a:ext>
                </a:extLst>
              </a:tr>
              <a:tr h="0">
                <a:tc>
                  <a:txBody>
                    <a:bodyPr/>
                    <a:lstStyle/>
                    <a:p>
                      <a:pPr marL="347345" indent="-347345" algn="ctr" fontAlgn="base">
                        <a:spcAft>
                          <a:spcPts val="0"/>
                        </a:spcAft>
                      </a:pPr>
                      <a:r>
                        <a:rPr lang="en-US" sz="1200" kern="100">
                          <a:effectLst/>
                        </a:rPr>
                        <a:t>N</a:t>
                      </a:r>
                      <a:endParaRPr lang="zh-CN" sz="12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zh-CN" sz="1200" kern="100" dirty="0">
                          <a:effectLst/>
                        </a:rPr>
                        <a:t>写</a:t>
                      </a:r>
                      <a:endParaRPr lang="zh-CN" sz="1200" kern="100" dirty="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200" kern="100" dirty="0">
                          <a:effectLst/>
                        </a:rPr>
                        <a:t>3%*20%=0.6%</a:t>
                      </a:r>
                      <a:endParaRPr lang="zh-CN" sz="1200" kern="100" dirty="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200" kern="100" dirty="0">
                          <a:effectLst/>
                        </a:rPr>
                        <a:t>5</a:t>
                      </a:r>
                      <a:endParaRPr lang="zh-CN" sz="1200" kern="100" dirty="0">
                        <a:effectLst/>
                        <a:latin typeface="Times New Roman" panose="02020603050405020304" pitchFamily="18" charset="0"/>
                        <a:ea typeface="宋体" panose="02010600030101010101" pitchFamily="2" charset="-122"/>
                      </a:endParaRPr>
                    </a:p>
                  </a:txBody>
                  <a:tcPr/>
                </a:tc>
                <a:extLst>
                  <a:ext uri="{0D108BD9-81ED-4DB2-BD59-A6C34878D82A}">
                    <a16:rowId xmlns:a16="http://schemas.microsoft.com/office/drawing/2014/main" val="3736412386"/>
                  </a:ext>
                </a:extLst>
              </a:tr>
            </a:tbl>
          </a:graphicData>
        </a:graphic>
      </p:graphicFrame>
      <p:sp>
        <p:nvSpPr>
          <p:cNvPr id="4" name="文本框 3">
            <a:extLst>
              <a:ext uri="{FF2B5EF4-FFF2-40B4-BE49-F238E27FC236}">
                <a16:creationId xmlns:a16="http://schemas.microsoft.com/office/drawing/2014/main" id="{81E85055-CBB7-4176-8381-69947B32448F}"/>
              </a:ext>
            </a:extLst>
          </p:cNvPr>
          <p:cNvSpPr txBox="1"/>
          <p:nvPr/>
        </p:nvSpPr>
        <p:spPr>
          <a:xfrm>
            <a:off x="512064" y="4066032"/>
            <a:ext cx="7309104" cy="1485278"/>
          </a:xfrm>
          <a:prstGeom prst="rect">
            <a:avLst/>
          </a:prstGeom>
          <a:noFill/>
        </p:spPr>
        <p:txBody>
          <a:bodyPr wrap="square" rtlCol="0">
            <a:spAutoFit/>
          </a:bodyPr>
          <a:lstStyle>
            <a:defPPr>
              <a:defRPr lang="en-US"/>
            </a:defPPr>
            <a:lvl1pPr>
              <a:lnSpc>
                <a:spcPct val="130000"/>
              </a:lnSpc>
              <a:defRPr sz="2400"/>
            </a:lvl1pPr>
          </a:lstStyle>
          <a:p>
            <a:r>
              <a:rPr lang="zh-CN" altLang="en-US" dirty="0"/>
              <a:t>一次访存请求最后真正的平均访存次数</a:t>
            </a:r>
          </a:p>
          <a:p>
            <a:r>
              <a:rPr lang="en-US" altLang="zh-CN" dirty="0"/>
              <a:t>=(77.6%*0)+(19.4%*1)+(2.4%*4)+(0.6%*5)</a:t>
            </a:r>
            <a:r>
              <a:rPr lang="zh-CN" altLang="en-US" dirty="0"/>
              <a:t>＝</a:t>
            </a:r>
            <a:r>
              <a:rPr lang="en-US" altLang="zh-CN" dirty="0"/>
              <a:t>0.32</a:t>
            </a:r>
          </a:p>
          <a:p>
            <a:r>
              <a:rPr lang="zh-CN" altLang="en-US" dirty="0"/>
              <a:t>已用带宽</a:t>
            </a:r>
            <a:r>
              <a:rPr lang="en-US" altLang="zh-CN" dirty="0"/>
              <a:t>=0.32×</a:t>
            </a:r>
            <a:r>
              <a:rPr lang="en-US" altLang="zh-CN" b="1" dirty="0"/>
              <a:t>10</a:t>
            </a:r>
            <a:r>
              <a:rPr lang="en-US" altLang="zh-CN" b="1" baseline="30000" dirty="0"/>
              <a:t>9</a:t>
            </a:r>
            <a:r>
              <a:rPr lang="en-US" altLang="zh-CN" dirty="0"/>
              <a:t>/</a:t>
            </a:r>
            <a:r>
              <a:rPr lang="en-US" altLang="zh-CN" dirty="0">
                <a:solidFill>
                  <a:srgbClr val="FF0000"/>
                </a:solidFill>
              </a:rPr>
              <a:t>10</a:t>
            </a:r>
            <a:r>
              <a:rPr lang="en-US" altLang="zh-CN" baseline="30000" dirty="0">
                <a:solidFill>
                  <a:srgbClr val="FF0000"/>
                </a:solidFill>
              </a:rPr>
              <a:t>9</a:t>
            </a:r>
            <a:r>
              <a:rPr lang="en-US" altLang="zh-CN" dirty="0">
                <a:solidFill>
                  <a:srgbClr val="FF0000"/>
                </a:solidFill>
              </a:rPr>
              <a:t> </a:t>
            </a:r>
            <a:r>
              <a:rPr lang="en-US" altLang="zh-CN" dirty="0"/>
              <a:t>=32.0%</a:t>
            </a:r>
            <a:endParaRPr lang="zh-CN" altLang="en-US" dirty="0"/>
          </a:p>
        </p:txBody>
      </p:sp>
    </p:spTree>
    <p:extLst>
      <p:ext uri="{BB962C8B-B14F-4D97-AF65-F5344CB8AC3E}">
        <p14:creationId xmlns:p14="http://schemas.microsoft.com/office/powerpoint/2010/main" val="283148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10795" y="1172846"/>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auto" latinLnBrk="0" hangingPunct="0">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panose="020B0503020204020204" pitchFamily="34" charset="-122"/>
                <a:cs typeface="+mn-cs"/>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38619"/>
            <a:ext cx="7775919" cy="1257992"/>
            <a:chOff x="0" y="-82343"/>
            <a:chExt cx="7775919"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panose="020B0503020204020204" pitchFamily="34" charset="-122"/>
                  <a:cs typeface="+mn-cs"/>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panose="020B0503020204020204" pitchFamily="34" charset="-122"/>
                  <a:cs typeface="+mn-cs"/>
                </a:endParaRPr>
              </a:p>
            </p:txBody>
          </p:sp>
        </p:grpSp>
        <p:sp>
          <p:nvSpPr>
            <p:cNvPr id="18" name="文本框 17"/>
            <p:cNvSpPr txBox="1"/>
            <p:nvPr/>
          </p:nvSpPr>
          <p:spPr>
            <a:xfrm>
              <a:off x="1617054" y="144272"/>
              <a:ext cx="6158865" cy="646331"/>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E92E25"/>
                  </a:solidFill>
                  <a:effectLst/>
                  <a:uLnTx/>
                  <a:uFillTx/>
                  <a:latin typeface="微软雅黑"/>
                  <a:ea typeface="微软雅黑"/>
                  <a:cs typeface="+mn-cs"/>
                </a:rPr>
                <a:t>习题</a:t>
              </a:r>
              <a:r>
                <a:rPr kumimoji="0" lang="en-US" altLang="zh-CN" sz="3600" b="1" i="0" u="none" strike="noStrike" kern="1200" cap="none" spc="0" normalizeH="0" baseline="0" noProof="0" dirty="0">
                  <a:ln>
                    <a:noFill/>
                  </a:ln>
                  <a:solidFill>
                    <a:srgbClr val="E92E25"/>
                  </a:solidFill>
                  <a:effectLst/>
                  <a:uLnTx/>
                  <a:uFillTx/>
                  <a:latin typeface="微软雅黑"/>
                  <a:ea typeface="微软雅黑"/>
                  <a:cs typeface="+mn-cs"/>
                </a:rPr>
                <a:t>1.7</a:t>
              </a:r>
              <a:endParaRPr kumimoji="0" lang="zh-CN" altLang="en-US" sz="3600" b="1" i="0" u="none" strike="noStrike" kern="1200" cap="none" spc="0" normalizeH="0" baseline="0" noProof="0" dirty="0">
                <a:ln>
                  <a:noFill/>
                </a:ln>
                <a:solidFill>
                  <a:srgbClr val="E92E25"/>
                </a:solidFill>
                <a:effectLst/>
                <a:uLnTx/>
                <a:uFillTx/>
                <a:latin typeface="微软雅黑"/>
                <a:ea typeface="微软雅黑"/>
                <a:cs typeface="+mn-cs"/>
                <a:sym typeface="+mn-ea"/>
              </a:endParaRPr>
            </a:p>
          </p:txBody>
        </p:sp>
      </p:grpSp>
      <p:sp>
        <p:nvSpPr>
          <p:cNvPr id="17" name="Rectangle 3">
            <a:extLst>
              <a:ext uri="{FF2B5EF4-FFF2-40B4-BE49-F238E27FC236}">
                <a16:creationId xmlns:a16="http://schemas.microsoft.com/office/drawing/2014/main" id="{E4830FB3-A595-46B4-8A06-7030A64CC777}"/>
              </a:ext>
            </a:extLst>
          </p:cNvPr>
          <p:cNvSpPr txBox="1">
            <a:spLocks noChangeArrowheads="1"/>
          </p:cNvSpPr>
          <p:nvPr/>
        </p:nvSpPr>
        <p:spPr bwMode="auto">
          <a:xfrm>
            <a:off x="728489" y="1620895"/>
            <a:ext cx="995834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90000"/>
              </a:lnSpc>
              <a:spcBef>
                <a:spcPct val="20000"/>
              </a:spcBef>
              <a:spcAft>
                <a:spcPts val="0"/>
              </a:spcAft>
              <a:buClr>
                <a:srgbClr val="333333"/>
              </a:buClr>
              <a:buSzTx/>
              <a:buFontTx/>
              <a:buNone/>
              <a:tabLst/>
              <a:defRPr/>
            </a:pP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对于一台</a:t>
            </a:r>
            <a:r>
              <a:rPr kumimoji="1" lang="en-US" altLang="zh-CN" sz="1800" b="0" i="0" u="none" strike="noStrike" kern="1200" cap="none" spc="0" normalizeH="0" baseline="0" noProof="0" dirty="0">
                <a:ln>
                  <a:noFill/>
                </a:ln>
                <a:solidFill>
                  <a:prstClr val="black"/>
                </a:solidFill>
                <a:effectLst/>
                <a:uLnTx/>
                <a:uFillTx/>
                <a:latin typeface="微软雅黑"/>
                <a:ea typeface="微软雅黑"/>
                <a:cs typeface="+mn-cs"/>
              </a:rPr>
              <a:t>400MHz</a:t>
            </a: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计算机执行标准测试程序，程序中指令类型，执行数量和平均时钟周期数如下：</a:t>
            </a:r>
          </a:p>
          <a:p>
            <a:pPr marL="0" marR="0" lvl="0" indent="0" algn="l" defTabSz="457200" rtl="0" eaLnBrk="1" fontAlgn="auto" latinLnBrk="0" hangingPunct="1">
              <a:lnSpc>
                <a:spcPct val="90000"/>
              </a:lnSpc>
              <a:spcBef>
                <a:spcPct val="20000"/>
              </a:spcBef>
              <a:spcAft>
                <a:spcPts val="0"/>
              </a:spcAft>
              <a:buClr>
                <a:srgbClr val="333333"/>
              </a:buClr>
              <a:buSzTx/>
              <a:buFont typeface="Wingdings" panose="05000000000000000000" pitchFamily="2" charset="2"/>
              <a:buChar char="v"/>
              <a:tabLst/>
              <a:defRPr/>
            </a:pPr>
            <a:endParaRPr kumimoji="1"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90000"/>
              </a:lnSpc>
              <a:spcBef>
                <a:spcPct val="20000"/>
              </a:spcBef>
              <a:spcAft>
                <a:spcPts val="0"/>
              </a:spcAft>
              <a:buClr>
                <a:srgbClr val="333333"/>
              </a:buClr>
              <a:buSzTx/>
              <a:buFont typeface="Wingdings" panose="05000000000000000000" pitchFamily="2" charset="2"/>
              <a:buChar char="v"/>
              <a:tabLst/>
              <a:defRPr/>
            </a:pPr>
            <a:endParaRPr kumimoji="1"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90000"/>
              </a:lnSpc>
              <a:spcBef>
                <a:spcPct val="20000"/>
              </a:spcBef>
              <a:spcAft>
                <a:spcPts val="0"/>
              </a:spcAft>
              <a:buClr>
                <a:srgbClr val="333333"/>
              </a:buClr>
              <a:buSzTx/>
              <a:buFont typeface="Wingdings" panose="05000000000000000000" pitchFamily="2" charset="2"/>
              <a:buChar char="v"/>
              <a:tabLst/>
              <a:defRPr/>
            </a:pPr>
            <a:endParaRPr kumimoji="1"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90000"/>
              </a:lnSpc>
              <a:spcBef>
                <a:spcPct val="20000"/>
              </a:spcBef>
              <a:spcAft>
                <a:spcPts val="0"/>
              </a:spcAft>
              <a:buClr>
                <a:srgbClr val="333333"/>
              </a:buClr>
              <a:buSzTx/>
              <a:buFont typeface="Wingdings" panose="05000000000000000000" pitchFamily="2" charset="2"/>
              <a:buChar char="v"/>
              <a:tabLst/>
              <a:defRPr/>
            </a:pPr>
            <a:endParaRPr kumimoji="1"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457200" rtl="0" eaLnBrk="1" fontAlgn="auto" latinLnBrk="0" hangingPunct="1">
              <a:lnSpc>
                <a:spcPct val="90000"/>
              </a:lnSpc>
              <a:spcBef>
                <a:spcPct val="20000"/>
              </a:spcBef>
              <a:spcAft>
                <a:spcPts val="0"/>
              </a:spcAft>
              <a:buClr>
                <a:srgbClr val="333333"/>
              </a:buClr>
              <a:buSzTx/>
              <a:buFontTx/>
              <a:buNone/>
              <a:tabLst/>
              <a:defRPr/>
            </a:pPr>
            <a:endParaRPr kumimoji="1"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19" name="Rectangle 120">
            <a:extLst>
              <a:ext uri="{FF2B5EF4-FFF2-40B4-BE49-F238E27FC236}">
                <a16:creationId xmlns:a16="http://schemas.microsoft.com/office/drawing/2014/main" id="{C161B505-0EAC-4C23-A276-113A228FC769}"/>
              </a:ext>
            </a:extLst>
          </p:cNvPr>
          <p:cNvSpPr>
            <a:spLocks noChangeArrowheads="1"/>
          </p:cNvSpPr>
          <p:nvPr/>
        </p:nvSpPr>
        <p:spPr bwMode="auto">
          <a:xfrm>
            <a:off x="1072433" y="4061689"/>
            <a:ext cx="62135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zh-CN" altLang="en-US" sz="2000" b="0" i="0" u="none" strike="noStrike" kern="1200" cap="none" spc="0" normalizeH="0" baseline="0" noProof="0">
                <a:ln>
                  <a:noFill/>
                </a:ln>
                <a:solidFill>
                  <a:prstClr val="black"/>
                </a:solidFill>
                <a:effectLst/>
                <a:uLnTx/>
                <a:uFillTx/>
                <a:latin typeface="微软雅黑"/>
                <a:ea typeface="微软雅黑"/>
                <a:cs typeface="Times New Roman" panose="02020603050405020304" pitchFamily="18" charset="0"/>
              </a:rPr>
              <a:t>解：</a:t>
            </a:r>
          </a:p>
        </p:txBody>
      </p:sp>
      <p:pic>
        <p:nvPicPr>
          <p:cNvPr id="22" name="图片 1">
            <a:extLst>
              <a:ext uri="{FF2B5EF4-FFF2-40B4-BE49-F238E27FC236}">
                <a16:creationId xmlns:a16="http://schemas.microsoft.com/office/drawing/2014/main" id="{1C55FCDB-87B1-4642-AD34-DCE3BC63B7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8510" y="2115413"/>
            <a:ext cx="6883348"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图片 2">
            <a:extLst>
              <a:ext uri="{FF2B5EF4-FFF2-40B4-BE49-F238E27FC236}">
                <a16:creationId xmlns:a16="http://schemas.microsoft.com/office/drawing/2014/main" id="{7C7659ED-41B2-4DD9-B684-3ECC0CCD94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91643" y="4464125"/>
            <a:ext cx="820871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图片 5">
            <a:extLst>
              <a:ext uri="{FF2B5EF4-FFF2-40B4-BE49-F238E27FC236}">
                <a16:creationId xmlns:a16="http://schemas.microsoft.com/office/drawing/2014/main" id="{D5FC2DCC-88F4-44B9-BA92-54F698149F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51983" y="5170564"/>
            <a:ext cx="462595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图片 6">
            <a:extLst>
              <a:ext uri="{FF2B5EF4-FFF2-40B4-BE49-F238E27FC236}">
                <a16:creationId xmlns:a16="http://schemas.microsoft.com/office/drawing/2014/main" id="{BEDF19E8-4DC2-4F05-8AD2-5B905A78680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71031" y="5956375"/>
            <a:ext cx="53755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7">
            <a:extLst>
              <a:ext uri="{FF2B5EF4-FFF2-40B4-BE49-F238E27FC236}">
                <a16:creationId xmlns:a16="http://schemas.microsoft.com/office/drawing/2014/main" id="{F5B5E73B-2CB9-4A92-856B-8E6F585C47CF}"/>
              </a:ext>
            </a:extLst>
          </p:cNvPr>
          <p:cNvSpPr txBox="1">
            <a:spLocks noChangeArrowheads="1"/>
          </p:cNvSpPr>
          <p:nvPr/>
        </p:nvSpPr>
        <p:spPr bwMode="auto">
          <a:xfrm>
            <a:off x="801514" y="3652721"/>
            <a:ext cx="6269119"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求该计算机的有效</a:t>
            </a:r>
            <a:r>
              <a:rPr kumimoji="1" lang="en-US" altLang="zh-CN" sz="1800" b="0" i="0" u="none" strike="noStrike" kern="1200" cap="none" spc="0" normalizeH="0" baseline="0" noProof="0" dirty="0">
                <a:ln>
                  <a:noFill/>
                </a:ln>
                <a:solidFill>
                  <a:prstClr val="black"/>
                </a:solidFill>
                <a:effectLst/>
                <a:uLnTx/>
                <a:uFillTx/>
                <a:latin typeface="微软雅黑"/>
                <a:ea typeface="微软雅黑"/>
                <a:cs typeface="+mn-cs"/>
              </a:rPr>
              <a:t>CPI</a:t>
            </a: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a:t>
            </a:r>
            <a:r>
              <a:rPr kumimoji="1" lang="en-US" altLang="zh-CN" sz="1800" b="0" i="0" u="none" strike="noStrike" kern="1200" cap="none" spc="0" normalizeH="0" baseline="0" noProof="0" dirty="0">
                <a:ln>
                  <a:noFill/>
                </a:ln>
                <a:solidFill>
                  <a:prstClr val="black"/>
                </a:solidFill>
                <a:effectLst/>
                <a:uLnTx/>
                <a:uFillTx/>
                <a:latin typeface="微软雅黑"/>
                <a:ea typeface="微软雅黑"/>
                <a:cs typeface="+mn-cs"/>
              </a:rPr>
              <a:t>MIPS</a:t>
            </a:r>
            <a:r>
              <a:rPr kumimoji="1" lang="zh-CN" altLang="en-US" sz="1800" b="0" i="0" u="none" strike="noStrike" kern="1200" cap="none" spc="0" normalizeH="0" baseline="0" noProof="0" dirty="0">
                <a:ln>
                  <a:noFill/>
                </a:ln>
                <a:solidFill>
                  <a:prstClr val="black"/>
                </a:solidFill>
                <a:effectLst/>
                <a:uLnTx/>
                <a:uFillTx/>
                <a:latin typeface="微软雅黑"/>
                <a:ea typeface="微软雅黑"/>
                <a:cs typeface="+mn-cs"/>
              </a:rPr>
              <a:t>和程序执行时间</a:t>
            </a:r>
            <a:r>
              <a:rPr kumimoji="1" lang="zh-CN" altLang="en-US" sz="2400" b="0" i="0" u="none" strike="noStrike" kern="1200" cap="none" spc="0" normalizeH="0" baseline="0" noProof="0" dirty="0">
                <a:ln>
                  <a:noFill/>
                </a:ln>
                <a:solidFill>
                  <a:prstClr val="black"/>
                </a:solidFill>
                <a:effectLst/>
                <a:uLnTx/>
                <a:uFillTx/>
                <a:latin typeface="微软雅黑"/>
                <a:ea typeface="微软雅黑"/>
                <a:cs typeface="+mn-cs"/>
              </a:rPr>
              <a:t>。</a:t>
            </a:r>
          </a:p>
        </p:txBody>
      </p:sp>
    </p:spTree>
    <p:extLst>
      <p:ext uri="{BB962C8B-B14F-4D97-AF65-F5344CB8AC3E}">
        <p14:creationId xmlns:p14="http://schemas.microsoft.com/office/powerpoint/2010/main" val="167333627"/>
      </p:ext>
    </p:extLst>
  </p:cSld>
  <p:clrMapOvr>
    <a:masterClrMapping/>
  </p:clrMapOvr>
  <mc:AlternateContent xmlns:mc="http://schemas.openxmlformats.org/markup-compatibility/2006" xmlns:p14="http://schemas.microsoft.com/office/powerpoint/2010/main">
    <mc:Choice Requires="p14">
      <p:transition spd="slow" p14:dur="2000" advTm="118268"/>
    </mc:Choice>
    <mc:Fallback xmlns="">
      <p:transition spd="slow" advTm="118268"/>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6B2973F-4798-4F22-BEE8-F7E54DEEF55D}"/>
              </a:ext>
            </a:extLst>
          </p:cNvPr>
          <p:cNvSpPr txBox="1"/>
          <p:nvPr/>
        </p:nvSpPr>
        <p:spPr>
          <a:xfrm>
            <a:off x="420624" y="268224"/>
            <a:ext cx="11137392" cy="3405804"/>
          </a:xfrm>
          <a:prstGeom prst="rect">
            <a:avLst/>
          </a:prstGeom>
          <a:noFill/>
        </p:spPr>
        <p:txBody>
          <a:bodyPr wrap="square" rtlCol="0">
            <a:spAutoFit/>
          </a:bodyPr>
          <a:lstStyle>
            <a:defPPr>
              <a:defRPr lang="en-US"/>
            </a:defPPr>
            <a:lvl1pPr>
              <a:lnSpc>
                <a:spcPct val="130000"/>
              </a:lnSpc>
              <a:defRPr sz="2400"/>
            </a:lvl1pPr>
          </a:lstStyle>
          <a:p>
            <a:r>
              <a:rPr lang="zh-CN" altLang="zh-CN" dirty="0"/>
              <a:t>（</a:t>
            </a:r>
            <a:r>
              <a:rPr lang="en-US" altLang="zh-CN" dirty="0"/>
              <a:t>2</a:t>
            </a:r>
            <a:r>
              <a:rPr lang="zh-CN" altLang="zh-CN" dirty="0"/>
              <a:t>）写回法</a:t>
            </a:r>
            <a:r>
              <a:rPr lang="en-US" altLang="zh-CN" dirty="0"/>
              <a:t>cache</a:t>
            </a:r>
            <a:r>
              <a:rPr lang="zh-CN" altLang="zh-CN" dirty="0"/>
              <a:t>访问命中</a:t>
            </a:r>
            <a:r>
              <a:rPr lang="en-US" altLang="zh-CN" dirty="0"/>
              <a:t>,</a:t>
            </a:r>
            <a:r>
              <a:rPr lang="zh-CN" altLang="zh-CN" dirty="0"/>
              <a:t>有两种情况：</a:t>
            </a:r>
          </a:p>
          <a:p>
            <a:r>
              <a:rPr lang="en-US" altLang="zh-CN" dirty="0"/>
              <a:t>   </a:t>
            </a:r>
            <a:r>
              <a:rPr lang="zh-CN" altLang="zh-CN" dirty="0"/>
              <a:t>读命中，不访问主存；</a:t>
            </a:r>
          </a:p>
          <a:p>
            <a:r>
              <a:rPr lang="en-US" altLang="zh-CN" dirty="0"/>
              <a:t>   </a:t>
            </a:r>
            <a:r>
              <a:rPr lang="zh-CN" altLang="zh-CN" dirty="0"/>
              <a:t>写命中，采用写回法，不访问主存。</a:t>
            </a:r>
          </a:p>
          <a:p>
            <a:r>
              <a:rPr lang="en-US" altLang="zh-CN" dirty="0"/>
              <a:t>   </a:t>
            </a:r>
            <a:r>
              <a:rPr lang="zh-CN" altLang="zh-CN" dirty="0"/>
              <a:t>访问失效</a:t>
            </a:r>
            <a:r>
              <a:rPr lang="zh-CN" altLang="en-US" dirty="0"/>
              <a:t>，</a:t>
            </a:r>
            <a:r>
              <a:rPr lang="zh-CN" altLang="zh-CN" dirty="0"/>
              <a:t>有一个块将被换出，这也有两种情况：</a:t>
            </a:r>
          </a:p>
          <a:p>
            <a:r>
              <a:rPr lang="en-US" altLang="zh-CN" dirty="0"/>
              <a:t>   </a:t>
            </a:r>
            <a:r>
              <a:rPr lang="zh-CN" altLang="zh-CN" dirty="0"/>
              <a:t>如果被替换的块没有修改过，将主存中的块调入</a:t>
            </a:r>
            <a:r>
              <a:rPr lang="en-US" altLang="zh-CN" dirty="0"/>
              <a:t>cache</a:t>
            </a:r>
            <a:r>
              <a:rPr lang="zh-CN" altLang="zh-CN" dirty="0"/>
              <a:t>块中，访存</a:t>
            </a:r>
            <a:r>
              <a:rPr lang="en-US" altLang="zh-CN" dirty="0"/>
              <a:t>4</a:t>
            </a:r>
            <a:r>
              <a:rPr lang="zh-CN" altLang="zh-CN" dirty="0"/>
              <a:t>次；</a:t>
            </a:r>
          </a:p>
          <a:p>
            <a:r>
              <a:rPr lang="en-US" altLang="zh-CN" dirty="0"/>
              <a:t>   </a:t>
            </a:r>
            <a:r>
              <a:rPr lang="zh-CN" altLang="zh-CN" dirty="0"/>
              <a:t>如果被替换的块修改过，则首先将修改的块写入主存，需要访存</a:t>
            </a:r>
            <a:r>
              <a:rPr lang="en-US" altLang="zh-CN" dirty="0"/>
              <a:t>4</a:t>
            </a:r>
            <a:r>
              <a:rPr lang="zh-CN" altLang="zh-CN" dirty="0"/>
              <a:t>次；然后将主存中的块调入</a:t>
            </a:r>
            <a:r>
              <a:rPr lang="en-US" altLang="zh-CN" dirty="0"/>
              <a:t>cache</a:t>
            </a:r>
            <a:r>
              <a:rPr lang="zh-CN" altLang="zh-CN" dirty="0"/>
              <a:t>块中，需要访问主存</a:t>
            </a:r>
            <a:r>
              <a:rPr lang="en-US" altLang="zh-CN" dirty="0"/>
              <a:t>4</a:t>
            </a:r>
            <a:r>
              <a:rPr lang="zh-CN" altLang="zh-CN" dirty="0"/>
              <a:t>次，共</a:t>
            </a:r>
            <a:r>
              <a:rPr lang="en-US" altLang="zh-CN" dirty="0"/>
              <a:t>8</a:t>
            </a:r>
            <a:r>
              <a:rPr lang="zh-CN" altLang="zh-CN" dirty="0"/>
              <a:t>次访存。</a:t>
            </a:r>
            <a:endParaRPr lang="zh-CN" altLang="en-US" dirty="0"/>
          </a:p>
        </p:txBody>
      </p:sp>
      <p:graphicFrame>
        <p:nvGraphicFramePr>
          <p:cNvPr id="3" name="表格 2">
            <a:extLst>
              <a:ext uri="{FF2B5EF4-FFF2-40B4-BE49-F238E27FC236}">
                <a16:creationId xmlns:a16="http://schemas.microsoft.com/office/drawing/2014/main" id="{2C6DC0B2-2326-4E6A-8E5B-CFDBCC8D7C83}"/>
              </a:ext>
            </a:extLst>
          </p:cNvPr>
          <p:cNvGraphicFramePr>
            <a:graphicFrameLocks noGrp="1"/>
          </p:cNvGraphicFramePr>
          <p:nvPr>
            <p:extLst>
              <p:ext uri="{D42A27DB-BD31-4B8C-83A1-F6EECF244321}">
                <p14:modId xmlns:p14="http://schemas.microsoft.com/office/powerpoint/2010/main" val="1717242470"/>
              </p:ext>
            </p:extLst>
          </p:nvPr>
        </p:nvGraphicFramePr>
        <p:xfrm>
          <a:off x="5989320" y="3822795"/>
          <a:ext cx="5718047" cy="1891665"/>
        </p:xfrm>
        <a:graphic>
          <a:graphicData uri="http://schemas.openxmlformats.org/drawingml/2006/table">
            <a:tbl>
              <a:tblPr>
                <a:tableStyleId>{5C22544A-7EE6-4342-B048-85BDC9FD1C3A}</a:tableStyleId>
              </a:tblPr>
              <a:tblGrid>
                <a:gridCol w="1060703">
                  <a:extLst>
                    <a:ext uri="{9D8B030D-6E8A-4147-A177-3AD203B41FA5}">
                      <a16:colId xmlns:a16="http://schemas.microsoft.com/office/drawing/2014/main" val="4219916070"/>
                    </a:ext>
                  </a:extLst>
                </a:gridCol>
                <a:gridCol w="1139952">
                  <a:extLst>
                    <a:ext uri="{9D8B030D-6E8A-4147-A177-3AD203B41FA5}">
                      <a16:colId xmlns:a16="http://schemas.microsoft.com/office/drawing/2014/main" val="668703104"/>
                    </a:ext>
                  </a:extLst>
                </a:gridCol>
                <a:gridCol w="2115312">
                  <a:extLst>
                    <a:ext uri="{9D8B030D-6E8A-4147-A177-3AD203B41FA5}">
                      <a16:colId xmlns:a16="http://schemas.microsoft.com/office/drawing/2014/main" val="3006555943"/>
                    </a:ext>
                  </a:extLst>
                </a:gridCol>
                <a:gridCol w="1402080">
                  <a:extLst>
                    <a:ext uri="{9D8B030D-6E8A-4147-A177-3AD203B41FA5}">
                      <a16:colId xmlns:a16="http://schemas.microsoft.com/office/drawing/2014/main" val="2059388294"/>
                    </a:ext>
                  </a:extLst>
                </a:gridCol>
              </a:tblGrid>
              <a:tr h="434340">
                <a:tc>
                  <a:txBody>
                    <a:bodyPr/>
                    <a:lstStyle/>
                    <a:p>
                      <a:pPr marL="347345" indent="-347345" algn="ctr" fontAlgn="base">
                        <a:spcAft>
                          <a:spcPts val="0"/>
                        </a:spcAft>
                      </a:pPr>
                      <a:r>
                        <a:rPr lang="zh-CN" sz="1600" kern="100">
                          <a:effectLst/>
                        </a:rPr>
                        <a:t>访问命中</a:t>
                      </a:r>
                      <a:endParaRPr lang="zh-CN" sz="16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zh-CN" sz="1600" kern="100">
                          <a:effectLst/>
                        </a:rPr>
                        <a:t>块为脏</a:t>
                      </a:r>
                      <a:endParaRPr lang="zh-CN" sz="16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zh-CN" sz="1600" kern="100">
                          <a:effectLst/>
                        </a:rPr>
                        <a:t>频率</a:t>
                      </a:r>
                      <a:endParaRPr lang="zh-CN" sz="16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zh-CN" sz="1600" kern="100">
                          <a:effectLst/>
                        </a:rPr>
                        <a:t>访存次数</a:t>
                      </a:r>
                      <a:endParaRPr lang="zh-CN" sz="1600" kern="100">
                        <a:effectLst/>
                        <a:latin typeface="Times New Roman" panose="02020603050405020304" pitchFamily="18" charset="0"/>
                        <a:ea typeface="宋体" panose="02010600030101010101" pitchFamily="2" charset="-122"/>
                      </a:endParaRPr>
                    </a:p>
                  </a:txBody>
                  <a:tcPr/>
                </a:tc>
                <a:extLst>
                  <a:ext uri="{0D108BD9-81ED-4DB2-BD59-A6C34878D82A}">
                    <a16:rowId xmlns:a16="http://schemas.microsoft.com/office/drawing/2014/main" val="1708596797"/>
                  </a:ext>
                </a:extLst>
              </a:tr>
              <a:tr h="374015">
                <a:tc>
                  <a:txBody>
                    <a:bodyPr/>
                    <a:lstStyle/>
                    <a:p>
                      <a:pPr marL="347345" indent="-347345" algn="ctr" fontAlgn="base">
                        <a:spcAft>
                          <a:spcPts val="0"/>
                        </a:spcAft>
                      </a:pPr>
                      <a:r>
                        <a:rPr lang="en-US" sz="1600" kern="100">
                          <a:effectLst/>
                        </a:rPr>
                        <a:t>Y</a:t>
                      </a:r>
                      <a:endParaRPr lang="zh-CN" sz="16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600" kern="100">
                          <a:effectLst/>
                        </a:rPr>
                        <a:t>N</a:t>
                      </a:r>
                      <a:endParaRPr lang="zh-CN" sz="16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600" kern="100">
                          <a:effectLst/>
                        </a:rPr>
                        <a:t>97%*70%=67.9%</a:t>
                      </a:r>
                      <a:endParaRPr lang="zh-CN" sz="16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endParaRPr>
                    </a:p>
                  </a:txBody>
                  <a:tcPr/>
                </a:tc>
                <a:extLst>
                  <a:ext uri="{0D108BD9-81ED-4DB2-BD59-A6C34878D82A}">
                    <a16:rowId xmlns:a16="http://schemas.microsoft.com/office/drawing/2014/main" val="2164255091"/>
                  </a:ext>
                </a:extLst>
              </a:tr>
              <a:tr h="374015">
                <a:tc>
                  <a:txBody>
                    <a:bodyPr/>
                    <a:lstStyle/>
                    <a:p>
                      <a:pPr marL="347345" indent="-347345" algn="ctr" fontAlgn="base">
                        <a:spcAft>
                          <a:spcPts val="0"/>
                        </a:spcAft>
                      </a:pPr>
                      <a:r>
                        <a:rPr lang="en-US" sz="1600" kern="100">
                          <a:effectLst/>
                        </a:rPr>
                        <a:t>Y</a:t>
                      </a:r>
                      <a:endParaRPr lang="zh-CN" sz="16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600" kern="100">
                          <a:effectLst/>
                        </a:rPr>
                        <a:t>Y</a:t>
                      </a:r>
                      <a:endParaRPr lang="zh-CN" sz="16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600" kern="100">
                          <a:effectLst/>
                        </a:rPr>
                        <a:t>97%*30%=29.1%</a:t>
                      </a:r>
                      <a:endParaRPr lang="zh-CN" sz="16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endParaRPr>
                    </a:p>
                  </a:txBody>
                  <a:tcPr/>
                </a:tc>
                <a:extLst>
                  <a:ext uri="{0D108BD9-81ED-4DB2-BD59-A6C34878D82A}">
                    <a16:rowId xmlns:a16="http://schemas.microsoft.com/office/drawing/2014/main" val="1650736787"/>
                  </a:ext>
                </a:extLst>
              </a:tr>
              <a:tr h="374015">
                <a:tc>
                  <a:txBody>
                    <a:bodyPr/>
                    <a:lstStyle/>
                    <a:p>
                      <a:pPr marL="347345" indent="-347345" algn="ctr" fontAlgn="base">
                        <a:spcAft>
                          <a:spcPts val="0"/>
                        </a:spcAft>
                      </a:pPr>
                      <a:r>
                        <a:rPr lang="en-US" sz="1600" kern="100">
                          <a:effectLst/>
                        </a:rPr>
                        <a:t>N</a:t>
                      </a:r>
                      <a:endParaRPr lang="zh-CN" sz="16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600" kern="100">
                          <a:effectLst/>
                        </a:rPr>
                        <a:t>N</a:t>
                      </a:r>
                      <a:endParaRPr lang="zh-CN" sz="16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600" kern="100">
                          <a:effectLst/>
                        </a:rPr>
                        <a:t>3%*70%=2.1%</a:t>
                      </a:r>
                      <a:endParaRPr lang="zh-CN" sz="16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endParaRPr>
                    </a:p>
                  </a:txBody>
                  <a:tcPr/>
                </a:tc>
                <a:extLst>
                  <a:ext uri="{0D108BD9-81ED-4DB2-BD59-A6C34878D82A}">
                    <a16:rowId xmlns:a16="http://schemas.microsoft.com/office/drawing/2014/main" val="2659824032"/>
                  </a:ext>
                </a:extLst>
              </a:tr>
              <a:tr h="0">
                <a:tc>
                  <a:txBody>
                    <a:bodyPr/>
                    <a:lstStyle/>
                    <a:p>
                      <a:pPr marL="347345" indent="-347345" algn="ctr" fontAlgn="base">
                        <a:spcAft>
                          <a:spcPts val="0"/>
                        </a:spcAft>
                      </a:pPr>
                      <a:r>
                        <a:rPr lang="en-US" sz="1600" kern="100">
                          <a:effectLst/>
                        </a:rPr>
                        <a:t>N</a:t>
                      </a:r>
                      <a:endParaRPr lang="zh-CN" sz="16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600" kern="100">
                          <a:effectLst/>
                        </a:rPr>
                        <a:t>Y</a:t>
                      </a:r>
                      <a:endParaRPr lang="zh-CN" sz="16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600" kern="100">
                          <a:effectLst/>
                        </a:rPr>
                        <a:t>3%*30%=0.9%</a:t>
                      </a:r>
                      <a:endParaRPr lang="zh-CN" sz="1600" kern="100">
                        <a:effectLst/>
                        <a:latin typeface="Times New Roman" panose="02020603050405020304" pitchFamily="18" charset="0"/>
                        <a:ea typeface="宋体" panose="02010600030101010101" pitchFamily="2" charset="-122"/>
                      </a:endParaRPr>
                    </a:p>
                  </a:txBody>
                  <a:tcPr/>
                </a:tc>
                <a:tc>
                  <a:txBody>
                    <a:bodyPr/>
                    <a:lstStyle/>
                    <a:p>
                      <a:pPr marL="347345" indent="-347345" algn="ctr" fontAlgn="base">
                        <a:spcAft>
                          <a:spcPts val="0"/>
                        </a:spcAft>
                      </a:pPr>
                      <a:r>
                        <a:rPr lang="en-US" sz="1600" kern="100" dirty="0">
                          <a:effectLst/>
                        </a:rPr>
                        <a:t>8</a:t>
                      </a:r>
                      <a:endParaRPr lang="zh-CN" sz="1600" kern="100" dirty="0">
                        <a:effectLst/>
                        <a:latin typeface="Times New Roman" panose="02020603050405020304" pitchFamily="18" charset="0"/>
                        <a:ea typeface="宋体" panose="02010600030101010101" pitchFamily="2" charset="-122"/>
                      </a:endParaRPr>
                    </a:p>
                  </a:txBody>
                  <a:tcPr/>
                </a:tc>
                <a:extLst>
                  <a:ext uri="{0D108BD9-81ED-4DB2-BD59-A6C34878D82A}">
                    <a16:rowId xmlns:a16="http://schemas.microsoft.com/office/drawing/2014/main" val="743697027"/>
                  </a:ext>
                </a:extLst>
              </a:tr>
            </a:tbl>
          </a:graphicData>
        </a:graphic>
      </p:graphicFrame>
      <p:sp>
        <p:nvSpPr>
          <p:cNvPr id="4" name="文本框 3">
            <a:extLst>
              <a:ext uri="{FF2B5EF4-FFF2-40B4-BE49-F238E27FC236}">
                <a16:creationId xmlns:a16="http://schemas.microsoft.com/office/drawing/2014/main" id="{139D6D35-5A84-47A0-A1B2-F788B2C07E06}"/>
              </a:ext>
            </a:extLst>
          </p:cNvPr>
          <p:cNvSpPr txBox="1"/>
          <p:nvPr/>
        </p:nvSpPr>
        <p:spPr>
          <a:xfrm>
            <a:off x="484633" y="4157472"/>
            <a:ext cx="5553456" cy="1965410"/>
          </a:xfrm>
          <a:prstGeom prst="rect">
            <a:avLst/>
          </a:prstGeom>
          <a:noFill/>
        </p:spPr>
        <p:txBody>
          <a:bodyPr wrap="square" rtlCol="0">
            <a:spAutoFit/>
          </a:bodyPr>
          <a:lstStyle>
            <a:defPPr>
              <a:defRPr lang="en-US"/>
            </a:defPPr>
            <a:lvl1pPr>
              <a:lnSpc>
                <a:spcPct val="130000"/>
              </a:lnSpc>
              <a:defRPr sz="2400"/>
            </a:lvl1pPr>
          </a:lstStyle>
          <a:p>
            <a:r>
              <a:rPr lang="zh-CN" altLang="zh-CN" dirty="0"/>
              <a:t>一次访存请求最后真正的平均访存次数</a:t>
            </a:r>
            <a:r>
              <a:rPr lang="en-US" altLang="zh-CN" dirty="0"/>
              <a:t>=67.9</a:t>
            </a:r>
            <a:r>
              <a:rPr lang="zh-CN" altLang="zh-CN" dirty="0"/>
              <a:t>％</a:t>
            </a:r>
            <a:r>
              <a:rPr lang="en-US" altLang="zh-CN" dirty="0"/>
              <a:t>*0</a:t>
            </a:r>
            <a:r>
              <a:rPr lang="zh-CN" altLang="zh-CN" dirty="0"/>
              <a:t>＋</a:t>
            </a:r>
            <a:r>
              <a:rPr lang="en-US" altLang="zh-CN" dirty="0"/>
              <a:t>29.1%*0+2.1%*4+0.9%*8=0.156</a:t>
            </a:r>
            <a:endParaRPr lang="zh-CN" altLang="zh-CN" dirty="0"/>
          </a:p>
          <a:p>
            <a:r>
              <a:rPr lang="en-US" altLang="zh-CN" dirty="0"/>
              <a:t>      </a:t>
            </a:r>
            <a:r>
              <a:rPr lang="zh-CN" altLang="zh-CN" dirty="0"/>
              <a:t>已用带宽＝</a:t>
            </a:r>
            <a:r>
              <a:rPr lang="en-US" altLang="zh-CN" dirty="0"/>
              <a:t>0.156</a:t>
            </a:r>
            <a:r>
              <a:rPr lang="zh-CN" altLang="zh-CN" dirty="0"/>
              <a:t>×</a:t>
            </a:r>
            <a:r>
              <a:rPr lang="en-US" altLang="zh-CN" dirty="0"/>
              <a:t>10</a:t>
            </a:r>
            <a:r>
              <a:rPr lang="en-US" altLang="zh-CN" baseline="30000" dirty="0"/>
              <a:t>9</a:t>
            </a:r>
            <a:r>
              <a:rPr lang="en-US" altLang="zh-CN" dirty="0"/>
              <a:t>/10</a:t>
            </a:r>
            <a:r>
              <a:rPr lang="en-US" altLang="zh-CN" baseline="30000" dirty="0"/>
              <a:t>9</a:t>
            </a:r>
            <a:r>
              <a:rPr lang="zh-CN" altLang="zh-CN" dirty="0"/>
              <a:t>＝</a:t>
            </a:r>
            <a:r>
              <a:rPr lang="en-US" altLang="zh-CN" dirty="0"/>
              <a:t>15.6%</a:t>
            </a:r>
            <a:endParaRPr lang="zh-CN" altLang="en-US" dirty="0"/>
          </a:p>
        </p:txBody>
      </p:sp>
    </p:spTree>
    <p:extLst>
      <p:ext uri="{BB962C8B-B14F-4D97-AF65-F5344CB8AC3E}">
        <p14:creationId xmlns:p14="http://schemas.microsoft.com/office/powerpoint/2010/main" val="488118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101062"/>
            <a:ext cx="9482426" cy="973115"/>
            <a:chOff x="0" y="-82343"/>
            <a:chExt cx="7615844"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456979" y="14307"/>
              <a:ext cx="6158865"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5.8</a:t>
              </a:r>
              <a:r>
                <a:rPr lang="zh-CN" altLang="en-US" sz="4000" b="1" dirty="0">
                  <a:solidFill>
                    <a:schemeClr val="accent1"/>
                  </a:solidFill>
                  <a:latin typeface="+mn-ea"/>
                </a:rPr>
                <a:t>（</a:t>
              </a:r>
              <a:r>
                <a:rPr lang="zh-CN" altLang="zh-CN" sz="4000" b="1" dirty="0">
                  <a:solidFill>
                    <a:schemeClr val="accent1"/>
                  </a:solidFill>
                  <a:latin typeface="+mn-ea"/>
                </a:rPr>
                <a:t>分支预测技术</a:t>
              </a:r>
              <a:r>
                <a:rPr lang="zh-CN" altLang="en-US" sz="4000" b="1" dirty="0">
                  <a:solidFill>
                    <a:schemeClr val="accent1"/>
                  </a:solidFill>
                  <a:latin typeface="+mn-ea"/>
                </a:rPr>
                <a:t>）</a:t>
              </a:r>
              <a:endParaRPr lang="zh-CN" altLang="en-US" sz="4000" b="1" dirty="0">
                <a:solidFill>
                  <a:schemeClr val="accent1"/>
                </a:solidFill>
                <a:latin typeface="+mn-ea"/>
                <a:sym typeface="+mn-ea"/>
              </a:endParaRPr>
            </a:p>
          </p:txBody>
        </p:sp>
      </p:grpSp>
      <p:sp>
        <p:nvSpPr>
          <p:cNvPr id="22" name="内容占位符 2">
            <a:extLst>
              <a:ext uri="{FF2B5EF4-FFF2-40B4-BE49-F238E27FC236}">
                <a16:creationId xmlns:a16="http://schemas.microsoft.com/office/drawing/2014/main" id="{24CB9AF6-384C-7B49-B36C-6A04B9FC3DB0}"/>
              </a:ext>
            </a:extLst>
          </p:cNvPr>
          <p:cNvSpPr txBox="1">
            <a:spLocks/>
          </p:cNvSpPr>
          <p:nvPr/>
        </p:nvSpPr>
        <p:spPr>
          <a:xfrm>
            <a:off x="310747" y="1321802"/>
            <a:ext cx="10853853" cy="5463046"/>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zh-CN" altLang="en-US" sz="2000" dirty="0">
                <a:latin typeface="+mn-ea"/>
              </a:rPr>
              <a:t>假设有一条长流水线，仅仅对条件转移指令使用分支目标缓冲。假设分支预测错误的开销为</a:t>
            </a:r>
            <a:r>
              <a:rPr lang="en-US" altLang="zh-CN" sz="2000" dirty="0">
                <a:latin typeface="+mn-ea"/>
              </a:rPr>
              <a:t>4</a:t>
            </a:r>
            <a:r>
              <a:rPr lang="zh-CN" altLang="en-US" sz="2000" dirty="0">
                <a:latin typeface="+mn-ea"/>
              </a:rPr>
              <a:t>个时钟周期，缓冲不命中的开销为</a:t>
            </a:r>
            <a:r>
              <a:rPr lang="en-US" altLang="zh-CN" sz="2000" dirty="0">
                <a:latin typeface="+mn-ea"/>
              </a:rPr>
              <a:t>3</a:t>
            </a:r>
            <a:r>
              <a:rPr lang="zh-CN" altLang="en-US" sz="2000" dirty="0">
                <a:latin typeface="+mn-ea"/>
              </a:rPr>
              <a:t>个时钟周期。假设命中率为</a:t>
            </a:r>
            <a:r>
              <a:rPr lang="en-US" altLang="zh-CN" sz="2000" dirty="0">
                <a:latin typeface="+mn-ea"/>
              </a:rPr>
              <a:t>90%</a:t>
            </a:r>
            <a:r>
              <a:rPr lang="zh-CN" altLang="en-US" sz="2000" dirty="0">
                <a:latin typeface="+mn-ea"/>
              </a:rPr>
              <a:t>，预测精度为</a:t>
            </a:r>
            <a:r>
              <a:rPr lang="en-US" altLang="zh-CN" sz="2000" dirty="0">
                <a:latin typeface="+mn-ea"/>
              </a:rPr>
              <a:t>90%</a:t>
            </a:r>
            <a:r>
              <a:rPr lang="zh-CN" altLang="en-US" sz="2000" dirty="0">
                <a:latin typeface="+mn-ea"/>
              </a:rPr>
              <a:t>，分支频率为</a:t>
            </a:r>
            <a:r>
              <a:rPr lang="en-US" altLang="zh-CN" sz="2000" dirty="0">
                <a:latin typeface="+mn-ea"/>
              </a:rPr>
              <a:t>15%</a:t>
            </a:r>
            <a:r>
              <a:rPr lang="zh-CN" altLang="en-US" sz="2000" dirty="0">
                <a:latin typeface="+mn-ea"/>
              </a:rPr>
              <a:t>，没有分支的基本</a:t>
            </a:r>
            <a:r>
              <a:rPr lang="en-US" altLang="zh-CN" sz="2000" dirty="0">
                <a:latin typeface="+mn-ea"/>
              </a:rPr>
              <a:t>CPI</a:t>
            </a:r>
            <a:r>
              <a:rPr lang="zh-CN" altLang="en-US" sz="2000" dirty="0">
                <a:latin typeface="+mn-ea"/>
              </a:rPr>
              <a:t>为</a:t>
            </a:r>
            <a:r>
              <a:rPr lang="en-US" altLang="zh-CN" sz="2000" dirty="0">
                <a:latin typeface="+mn-ea"/>
              </a:rPr>
              <a:t>1</a:t>
            </a:r>
            <a:r>
              <a:rPr lang="zh-CN" altLang="en-US" sz="2000" dirty="0">
                <a:latin typeface="+mn-ea"/>
              </a:rPr>
              <a:t>。</a:t>
            </a:r>
            <a:endParaRPr lang="en-US" altLang="zh-CN" sz="2000" dirty="0">
              <a:latin typeface="+mn-ea"/>
            </a:endParaRPr>
          </a:p>
          <a:p>
            <a:pPr marL="0" indent="0">
              <a:lnSpc>
                <a:spcPct val="110000"/>
              </a:lnSpc>
              <a:buFont typeface="Arial" panose="020B0604020202020204" pitchFamily="34" charset="0"/>
              <a:buNone/>
            </a:pPr>
            <a:r>
              <a:rPr lang="zh-CN" altLang="en-US" sz="2000" dirty="0">
                <a:latin typeface="+mn-ea"/>
              </a:rPr>
              <a:t>（</a:t>
            </a:r>
            <a:r>
              <a:rPr lang="en-US" altLang="zh-CN" sz="2000" dirty="0">
                <a:latin typeface="+mn-ea"/>
              </a:rPr>
              <a:t>1</a:t>
            </a:r>
            <a:r>
              <a:rPr lang="zh-CN" altLang="en-US" sz="2000" dirty="0">
                <a:latin typeface="+mn-ea"/>
              </a:rPr>
              <a:t>）求程序执行的</a:t>
            </a:r>
            <a:r>
              <a:rPr lang="en-US" altLang="zh-CN" sz="2000" dirty="0">
                <a:latin typeface="+mn-ea"/>
              </a:rPr>
              <a:t>CPI</a:t>
            </a:r>
            <a:r>
              <a:rPr lang="zh-CN" altLang="en-US" sz="2000" dirty="0">
                <a:latin typeface="+mn-ea"/>
              </a:rPr>
              <a:t>。</a:t>
            </a:r>
            <a:endParaRPr lang="en-US" altLang="zh-CN" sz="2000" dirty="0">
              <a:latin typeface="+mn-ea"/>
            </a:endParaRPr>
          </a:p>
          <a:p>
            <a:pPr marL="0" indent="0">
              <a:lnSpc>
                <a:spcPct val="110000"/>
              </a:lnSpc>
              <a:buFont typeface="Arial" panose="020B0604020202020204" pitchFamily="34" charset="0"/>
              <a:buNone/>
            </a:pPr>
            <a:r>
              <a:rPr lang="zh-CN" altLang="en-US" sz="2000" dirty="0">
                <a:latin typeface="+mn-ea"/>
              </a:rPr>
              <a:t>（</a:t>
            </a:r>
            <a:r>
              <a:rPr lang="en-US" altLang="zh-CN" sz="2000" dirty="0">
                <a:latin typeface="+mn-ea"/>
              </a:rPr>
              <a:t>2</a:t>
            </a:r>
            <a:r>
              <a:rPr lang="zh-CN" altLang="en-US" sz="2000" dirty="0">
                <a:latin typeface="+mn-ea"/>
              </a:rPr>
              <a:t>）相对固定的</a:t>
            </a:r>
            <a:r>
              <a:rPr lang="en-US" altLang="zh-CN" sz="2000" dirty="0">
                <a:latin typeface="+mn-ea"/>
              </a:rPr>
              <a:t>2</a:t>
            </a:r>
            <a:r>
              <a:rPr lang="zh-CN" altLang="en-US" sz="2000" dirty="0">
                <a:latin typeface="+mn-ea"/>
              </a:rPr>
              <a:t>个时钟周期延迟的分支处理，哪种更快？</a:t>
            </a:r>
            <a:endParaRPr lang="en-US" altLang="zh-CN" sz="2000" dirty="0">
              <a:latin typeface="+mn-ea"/>
            </a:endParaRPr>
          </a:p>
          <a:p>
            <a:pPr marL="0" indent="0">
              <a:lnSpc>
                <a:spcPct val="110000"/>
              </a:lnSpc>
              <a:buFont typeface="Arial" panose="020B0604020202020204" pitchFamily="34" charset="0"/>
              <a:buNone/>
            </a:pPr>
            <a:r>
              <a:rPr lang="zh-CN" altLang="en-US" sz="2000" dirty="0">
                <a:latin typeface="+mn-ea"/>
              </a:rPr>
              <a:t>解：</a:t>
            </a:r>
            <a:endParaRPr lang="en-US" altLang="zh-CN" sz="2000" dirty="0">
              <a:latin typeface="+mn-ea"/>
            </a:endParaRPr>
          </a:p>
          <a:p>
            <a:pPr marL="0" indent="0">
              <a:lnSpc>
                <a:spcPct val="110000"/>
              </a:lnSpc>
              <a:buFont typeface="Arial" panose="020B0604020202020204" pitchFamily="34" charset="0"/>
              <a:buNone/>
            </a:pPr>
            <a:r>
              <a:rPr lang="zh-CN" altLang="en-US" sz="2000" dirty="0">
                <a:latin typeface="+mn-ea"/>
              </a:rPr>
              <a:t>（</a:t>
            </a:r>
            <a:r>
              <a:rPr lang="en-US" altLang="zh-CN" sz="2000" dirty="0">
                <a:latin typeface="+mn-ea"/>
                <a:sym typeface="Wingdings" panose="05000000000000000000" pitchFamily="2" charset="2"/>
              </a:rPr>
              <a:t>1</a:t>
            </a:r>
            <a:r>
              <a:rPr lang="zh-CN" altLang="en-US" sz="2000" dirty="0">
                <a:latin typeface="+mn-ea"/>
                <a:sym typeface="Wingdings" panose="05000000000000000000" pitchFamily="2" charset="2"/>
              </a:rPr>
              <a:t>）</a:t>
            </a:r>
            <a:r>
              <a:rPr lang="zh-CN" altLang="en-US" sz="2000" dirty="0">
                <a:solidFill>
                  <a:srgbClr val="FF0000"/>
                </a:solidFill>
                <a:latin typeface="+mn-ea"/>
                <a:sym typeface="Wingdings" panose="05000000000000000000" pitchFamily="2" charset="2"/>
              </a:rPr>
              <a:t>程序执行的</a:t>
            </a:r>
            <a:r>
              <a:rPr lang="en-US" altLang="zh-CN" sz="2000" dirty="0">
                <a:solidFill>
                  <a:srgbClr val="FF0000"/>
                </a:solidFill>
                <a:latin typeface="+mn-ea"/>
                <a:sym typeface="Wingdings" panose="05000000000000000000" pitchFamily="2" charset="2"/>
              </a:rPr>
              <a:t>CPI=</a:t>
            </a:r>
            <a:r>
              <a:rPr lang="zh-CN" altLang="en-US" sz="2000" dirty="0">
                <a:solidFill>
                  <a:srgbClr val="FF0000"/>
                </a:solidFill>
                <a:latin typeface="+mn-ea"/>
                <a:sym typeface="Wingdings" panose="05000000000000000000" pitchFamily="2" charset="2"/>
              </a:rPr>
              <a:t>没有分支的基本</a:t>
            </a:r>
            <a:r>
              <a:rPr lang="en-US" altLang="zh-CN" sz="2000" dirty="0">
                <a:solidFill>
                  <a:srgbClr val="FF0000"/>
                </a:solidFill>
                <a:latin typeface="+mn-ea"/>
                <a:sym typeface="Wingdings" panose="05000000000000000000" pitchFamily="2" charset="2"/>
              </a:rPr>
              <a:t>CPI+</a:t>
            </a:r>
            <a:r>
              <a:rPr lang="zh-CN" altLang="en-US" sz="2000" dirty="0">
                <a:solidFill>
                  <a:srgbClr val="FF0000"/>
                </a:solidFill>
                <a:latin typeface="+mn-ea"/>
                <a:sym typeface="Wingdings" panose="05000000000000000000" pitchFamily="2" charset="2"/>
              </a:rPr>
              <a:t>分支带来的额外开销</a:t>
            </a:r>
            <a:endParaRPr lang="en-US" altLang="zh-CN" sz="2000" dirty="0">
              <a:solidFill>
                <a:srgbClr val="FF0000"/>
              </a:solidFill>
              <a:latin typeface="+mn-ea"/>
              <a:sym typeface="Wingdings" panose="05000000000000000000" pitchFamily="2" charset="2"/>
            </a:endParaRPr>
          </a:p>
          <a:p>
            <a:pPr marL="0" indent="0">
              <a:lnSpc>
                <a:spcPct val="110000"/>
              </a:lnSpc>
              <a:buFont typeface="Arial" panose="020B0604020202020204" pitchFamily="34" charset="0"/>
              <a:buNone/>
            </a:pPr>
            <a:r>
              <a:rPr lang="zh-CN" altLang="en-US" sz="2000" dirty="0">
                <a:latin typeface="+mn-ea"/>
                <a:sym typeface="Wingdings" panose="05000000000000000000" pitchFamily="2" charset="2"/>
              </a:rPr>
              <a:t>额外开销</a:t>
            </a:r>
            <a:r>
              <a:rPr lang="en-US" altLang="zh-CN" sz="2000" dirty="0">
                <a:latin typeface="+mn-ea"/>
                <a:sym typeface="Wingdings" panose="05000000000000000000" pitchFamily="2" charset="2"/>
              </a:rPr>
              <a:t>=15%*(90%</a:t>
            </a:r>
            <a:r>
              <a:rPr lang="zh-CN" altLang="en-US" sz="2000" dirty="0">
                <a:latin typeface="+mn-ea"/>
                <a:sym typeface="Wingdings" panose="05000000000000000000" pitchFamily="2" charset="2"/>
              </a:rPr>
              <a:t>命中</a:t>
            </a:r>
            <a:r>
              <a:rPr lang="en-US" altLang="zh-CN" sz="2000" dirty="0">
                <a:latin typeface="+mn-ea"/>
                <a:sym typeface="Wingdings" panose="05000000000000000000" pitchFamily="2" charset="2"/>
              </a:rPr>
              <a:t>*10%</a:t>
            </a:r>
            <a:r>
              <a:rPr lang="zh-CN" altLang="en-US" sz="2000" dirty="0">
                <a:latin typeface="+mn-ea"/>
                <a:sym typeface="Wingdings" panose="05000000000000000000" pitchFamily="2" charset="2"/>
              </a:rPr>
              <a:t>预测错误</a:t>
            </a:r>
            <a:r>
              <a:rPr lang="en-US" altLang="zh-CN" sz="2000" dirty="0">
                <a:latin typeface="+mn-ea"/>
                <a:sym typeface="Wingdings" panose="05000000000000000000" pitchFamily="2" charset="2"/>
              </a:rPr>
              <a:t>*4+10%</a:t>
            </a:r>
            <a:r>
              <a:rPr lang="zh-CN" altLang="en-US" sz="2000" dirty="0">
                <a:latin typeface="+mn-ea"/>
                <a:sym typeface="Wingdings" panose="05000000000000000000" pitchFamily="2" charset="2"/>
              </a:rPr>
              <a:t>没命中</a:t>
            </a:r>
            <a:r>
              <a:rPr lang="en-US" altLang="zh-CN" sz="2000" dirty="0">
                <a:latin typeface="+mn-ea"/>
                <a:sym typeface="Wingdings" panose="05000000000000000000" pitchFamily="2" charset="2"/>
              </a:rPr>
              <a:t>*3)=0.099</a:t>
            </a:r>
            <a:br>
              <a:rPr lang="en-US" altLang="zh-CN" sz="2000" dirty="0">
                <a:latin typeface="+mn-ea"/>
                <a:sym typeface="Wingdings" panose="05000000000000000000" pitchFamily="2" charset="2"/>
              </a:rPr>
            </a:br>
            <a:r>
              <a:rPr lang="zh-CN" altLang="en-US" sz="2000" dirty="0">
                <a:latin typeface="+mn-ea"/>
                <a:sym typeface="Wingdings" panose="05000000000000000000" pitchFamily="2" charset="2"/>
              </a:rPr>
              <a:t>所以程序执行的</a:t>
            </a:r>
            <a:r>
              <a:rPr lang="en-US" altLang="zh-CN" sz="2000" dirty="0">
                <a:latin typeface="+mn-ea"/>
                <a:sym typeface="Wingdings" panose="05000000000000000000" pitchFamily="2" charset="2"/>
              </a:rPr>
              <a:t>CPI=1+0.099=1.099</a:t>
            </a:r>
            <a:r>
              <a:rPr lang="zh-CN" altLang="en-US" sz="2000" dirty="0">
                <a:latin typeface="+mn-ea"/>
                <a:sym typeface="Wingdings" panose="05000000000000000000" pitchFamily="2" charset="2"/>
              </a:rPr>
              <a:t>。</a:t>
            </a:r>
            <a:endParaRPr lang="en-US" altLang="zh-CN" sz="2000" dirty="0">
              <a:latin typeface="+mn-ea"/>
              <a:sym typeface="Wingdings" panose="05000000000000000000" pitchFamily="2" charset="2"/>
            </a:endParaRPr>
          </a:p>
          <a:p>
            <a:pPr marL="0" indent="0">
              <a:lnSpc>
                <a:spcPct val="110000"/>
              </a:lnSpc>
              <a:buFont typeface="Arial" panose="020B0604020202020204" pitchFamily="34" charset="0"/>
              <a:buNone/>
            </a:pPr>
            <a:r>
              <a:rPr lang="zh-CN" altLang="en-US" sz="2000" dirty="0">
                <a:latin typeface="+mn-ea"/>
                <a:sym typeface="Wingdings" panose="05000000000000000000" pitchFamily="2" charset="2"/>
              </a:rPr>
              <a:t>（</a:t>
            </a:r>
            <a:r>
              <a:rPr lang="en-US" altLang="zh-CN" sz="2000" dirty="0">
                <a:latin typeface="+mn-ea"/>
                <a:sym typeface="Wingdings" panose="05000000000000000000" pitchFamily="2" charset="2"/>
              </a:rPr>
              <a:t>2</a:t>
            </a:r>
            <a:r>
              <a:rPr lang="zh-CN" altLang="en-US" sz="2000" dirty="0">
                <a:latin typeface="+mn-ea"/>
                <a:sym typeface="Wingdings" panose="05000000000000000000" pitchFamily="2" charset="2"/>
              </a:rPr>
              <a:t>）采用固定的</a:t>
            </a:r>
            <a:r>
              <a:rPr lang="en-US" altLang="zh-CN" sz="2000" dirty="0">
                <a:latin typeface="+mn-ea"/>
                <a:sym typeface="Wingdings" panose="05000000000000000000" pitchFamily="2" charset="2"/>
              </a:rPr>
              <a:t>2 </a:t>
            </a:r>
            <a:r>
              <a:rPr lang="zh-CN" altLang="en-US" sz="2000" dirty="0">
                <a:latin typeface="+mn-ea"/>
                <a:sym typeface="Wingdings" panose="05000000000000000000" pitchFamily="2" charset="2"/>
              </a:rPr>
              <a:t>个时钟周期延迟的分支处理</a:t>
            </a:r>
            <a:endParaRPr lang="en-US" altLang="zh-CN" sz="2000" dirty="0">
              <a:latin typeface="+mn-ea"/>
              <a:sym typeface="Wingdings" panose="05000000000000000000" pitchFamily="2" charset="2"/>
            </a:endParaRPr>
          </a:p>
          <a:p>
            <a:pPr marL="0" indent="0">
              <a:lnSpc>
                <a:spcPct val="110000"/>
              </a:lnSpc>
              <a:buFont typeface="Arial" panose="020B0604020202020204" pitchFamily="34" charset="0"/>
              <a:buNone/>
            </a:pPr>
            <a:r>
              <a:rPr lang="zh-CN" altLang="en-US" sz="2000" dirty="0">
                <a:latin typeface="+mn-ea"/>
                <a:sym typeface="Wingdings" panose="05000000000000000000" pitchFamily="2" charset="2"/>
              </a:rPr>
              <a:t>         </a:t>
            </a:r>
            <a:r>
              <a:rPr lang="en-US" altLang="zh-CN" sz="2000" dirty="0">
                <a:latin typeface="+mn-ea"/>
                <a:sym typeface="Wingdings" panose="05000000000000000000" pitchFamily="2" charset="2"/>
              </a:rPr>
              <a:t>CPI=1+15%*2=1.3</a:t>
            </a:r>
          </a:p>
          <a:p>
            <a:pPr marL="0" indent="0">
              <a:lnSpc>
                <a:spcPct val="110000"/>
              </a:lnSpc>
              <a:buFont typeface="Arial" panose="020B0604020202020204" pitchFamily="34" charset="0"/>
              <a:buNone/>
            </a:pPr>
            <a:r>
              <a:rPr lang="zh-CN" altLang="en-US" sz="2000" dirty="0">
                <a:latin typeface="+mn-ea"/>
                <a:sym typeface="Wingdings" panose="05000000000000000000" pitchFamily="2" charset="2"/>
              </a:rPr>
              <a:t>由（</a:t>
            </a:r>
            <a:r>
              <a:rPr lang="en-US" altLang="zh-CN" sz="2000" dirty="0">
                <a:latin typeface="+mn-ea"/>
                <a:sym typeface="Wingdings" panose="05000000000000000000" pitchFamily="2" charset="2"/>
              </a:rPr>
              <a:t>1</a:t>
            </a:r>
            <a:r>
              <a:rPr lang="zh-CN" altLang="en-US" sz="2000" dirty="0">
                <a:latin typeface="+mn-ea"/>
                <a:sym typeface="Wingdings" panose="05000000000000000000" pitchFamily="2" charset="2"/>
              </a:rPr>
              <a:t>）（</a:t>
            </a:r>
            <a:r>
              <a:rPr lang="en-US" altLang="zh-CN" sz="2000" dirty="0">
                <a:latin typeface="+mn-ea"/>
                <a:sym typeface="Wingdings" panose="05000000000000000000" pitchFamily="2" charset="2"/>
              </a:rPr>
              <a:t>2</a:t>
            </a:r>
            <a:r>
              <a:rPr lang="zh-CN" altLang="en-US" sz="2000" dirty="0">
                <a:latin typeface="+mn-ea"/>
                <a:sym typeface="Wingdings" panose="05000000000000000000" pitchFamily="2" charset="2"/>
              </a:rPr>
              <a:t>）知分支目标缓冲方法执行速度快。</a:t>
            </a:r>
            <a:endParaRPr lang="zh-CN" altLang="en-US" sz="2200" dirty="0">
              <a:ea typeface="宋体" panose="02010600030101010101" pitchFamily="2" charset="-122"/>
            </a:endParaRPr>
          </a:p>
        </p:txBody>
      </p:sp>
      <p:grpSp>
        <p:nvGrpSpPr>
          <p:cNvPr id="14" name="组合 13">
            <a:extLst>
              <a:ext uri="{FF2B5EF4-FFF2-40B4-BE49-F238E27FC236}">
                <a16:creationId xmlns:a16="http://schemas.microsoft.com/office/drawing/2014/main" id="{225E0799-7E1D-48C5-863B-42DCCF9BDA6C}"/>
              </a:ext>
            </a:extLst>
          </p:cNvPr>
          <p:cNvGrpSpPr/>
          <p:nvPr/>
        </p:nvGrpSpPr>
        <p:grpSpPr>
          <a:xfrm>
            <a:off x="8260929" y="2875294"/>
            <a:ext cx="3555212" cy="2660904"/>
            <a:chOff x="4694769" y="768096"/>
            <a:chExt cx="3555212" cy="2660904"/>
          </a:xfrm>
        </p:grpSpPr>
        <p:cxnSp>
          <p:nvCxnSpPr>
            <p:cNvPr id="17" name="直接箭头连接符 16">
              <a:extLst>
                <a:ext uri="{FF2B5EF4-FFF2-40B4-BE49-F238E27FC236}">
                  <a16:creationId xmlns:a16="http://schemas.microsoft.com/office/drawing/2014/main" id="{03D9BE8F-8A32-4DA4-ACDB-5A4DED08C4FB}"/>
                </a:ext>
              </a:extLst>
            </p:cNvPr>
            <p:cNvCxnSpPr/>
            <p:nvPr/>
          </p:nvCxnSpPr>
          <p:spPr>
            <a:xfrm>
              <a:off x="5559552" y="768096"/>
              <a:ext cx="0" cy="3474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7A15AC6-E51C-4178-8D4F-86C6BFF13A99}"/>
                </a:ext>
              </a:extLst>
            </p:cNvPr>
            <p:cNvCxnSpPr>
              <a:cxnSpLocks/>
            </p:cNvCxnSpPr>
            <p:nvPr/>
          </p:nvCxnSpPr>
          <p:spPr>
            <a:xfrm>
              <a:off x="4745736" y="1115568"/>
              <a:ext cx="119481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250FC57-604E-4EB8-98A8-1412C0F4B94E}"/>
                </a:ext>
              </a:extLst>
            </p:cNvPr>
            <p:cNvCxnSpPr>
              <a:cxnSpLocks/>
            </p:cNvCxnSpPr>
            <p:nvPr/>
          </p:nvCxnSpPr>
          <p:spPr>
            <a:xfrm>
              <a:off x="4745736" y="1115568"/>
              <a:ext cx="0" cy="191414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5C51A83-A949-4E3F-9B83-AAAB300E53C9}"/>
                </a:ext>
              </a:extLst>
            </p:cNvPr>
            <p:cNvCxnSpPr/>
            <p:nvPr/>
          </p:nvCxnSpPr>
          <p:spPr>
            <a:xfrm>
              <a:off x="5940552" y="1115568"/>
              <a:ext cx="0" cy="2682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流程图: 决策 24">
              <a:extLst>
                <a:ext uri="{FF2B5EF4-FFF2-40B4-BE49-F238E27FC236}">
                  <a16:creationId xmlns:a16="http://schemas.microsoft.com/office/drawing/2014/main" id="{E15DF23D-E50F-49B0-A3E9-BEBEAD846E1B}"/>
                </a:ext>
              </a:extLst>
            </p:cNvPr>
            <p:cNvSpPr/>
            <p:nvPr/>
          </p:nvSpPr>
          <p:spPr>
            <a:xfrm>
              <a:off x="5289804" y="1383792"/>
              <a:ext cx="1301496" cy="51815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命中</a:t>
              </a:r>
            </a:p>
          </p:txBody>
        </p:sp>
        <p:cxnSp>
          <p:nvCxnSpPr>
            <p:cNvPr id="26" name="直接连接符 25">
              <a:extLst>
                <a:ext uri="{FF2B5EF4-FFF2-40B4-BE49-F238E27FC236}">
                  <a16:creationId xmlns:a16="http://schemas.microsoft.com/office/drawing/2014/main" id="{02E9E498-E1FD-418A-900D-0B2F9470BD02}"/>
                </a:ext>
              </a:extLst>
            </p:cNvPr>
            <p:cNvCxnSpPr>
              <a:stCxn id="25" idx="1"/>
            </p:cNvCxnSpPr>
            <p:nvPr/>
          </p:nvCxnSpPr>
          <p:spPr>
            <a:xfrm flipH="1">
              <a:off x="5178552" y="1642869"/>
              <a:ext cx="111252"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78C5F20A-DC74-441E-81A9-9A4FB56E94FB}"/>
                </a:ext>
              </a:extLst>
            </p:cNvPr>
            <p:cNvCxnSpPr/>
            <p:nvPr/>
          </p:nvCxnSpPr>
          <p:spPr>
            <a:xfrm>
              <a:off x="5178552" y="1642869"/>
              <a:ext cx="0" cy="1386843"/>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2212907-A834-4959-8A68-3921B98DAC58}"/>
                </a:ext>
              </a:extLst>
            </p:cNvPr>
            <p:cNvCxnSpPr>
              <a:stCxn id="25" idx="3"/>
            </p:cNvCxnSpPr>
            <p:nvPr/>
          </p:nvCxnSpPr>
          <p:spPr>
            <a:xfrm>
              <a:off x="6591300" y="1642869"/>
              <a:ext cx="20574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39AAF281-9A79-4004-BC71-774A210EE888}"/>
                </a:ext>
              </a:extLst>
            </p:cNvPr>
            <p:cNvCxnSpPr/>
            <p:nvPr/>
          </p:nvCxnSpPr>
          <p:spPr>
            <a:xfrm>
              <a:off x="6797040" y="1642869"/>
              <a:ext cx="0" cy="36271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0" name="流程图: 决策 29">
              <a:extLst>
                <a:ext uri="{FF2B5EF4-FFF2-40B4-BE49-F238E27FC236}">
                  <a16:creationId xmlns:a16="http://schemas.microsoft.com/office/drawing/2014/main" id="{8E22F7F2-106D-436B-9323-EA46891AE0F5}"/>
                </a:ext>
              </a:extLst>
            </p:cNvPr>
            <p:cNvSpPr/>
            <p:nvPr/>
          </p:nvSpPr>
          <p:spPr>
            <a:xfrm>
              <a:off x="6146292" y="2005584"/>
              <a:ext cx="1301496" cy="51815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成功</a:t>
              </a:r>
            </a:p>
          </p:txBody>
        </p:sp>
        <p:cxnSp>
          <p:nvCxnSpPr>
            <p:cNvPr id="31" name="直接连接符 30">
              <a:extLst>
                <a:ext uri="{FF2B5EF4-FFF2-40B4-BE49-F238E27FC236}">
                  <a16:creationId xmlns:a16="http://schemas.microsoft.com/office/drawing/2014/main" id="{FDE85408-2369-4B97-B28F-4B0933910B48}"/>
                </a:ext>
              </a:extLst>
            </p:cNvPr>
            <p:cNvCxnSpPr>
              <a:stCxn id="30" idx="3"/>
            </p:cNvCxnSpPr>
            <p:nvPr/>
          </p:nvCxnSpPr>
          <p:spPr>
            <a:xfrm>
              <a:off x="7447788" y="2264661"/>
              <a:ext cx="22098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7CFFF02-3B05-4E96-B455-220AACEBC679}"/>
                </a:ext>
              </a:extLst>
            </p:cNvPr>
            <p:cNvCxnSpPr/>
            <p:nvPr/>
          </p:nvCxnSpPr>
          <p:spPr>
            <a:xfrm>
              <a:off x="7668768" y="2264661"/>
              <a:ext cx="0" cy="7650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367C8B53-9F45-43B1-85A7-19440C7A4731}"/>
                </a:ext>
              </a:extLst>
            </p:cNvPr>
            <p:cNvCxnSpPr>
              <a:stCxn id="30" idx="1"/>
            </p:cNvCxnSpPr>
            <p:nvPr/>
          </p:nvCxnSpPr>
          <p:spPr>
            <a:xfrm flipH="1">
              <a:off x="6016752" y="2264661"/>
              <a:ext cx="129540"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61526E12-0818-4878-BA94-7E180C44BC6E}"/>
                </a:ext>
              </a:extLst>
            </p:cNvPr>
            <p:cNvCxnSpPr/>
            <p:nvPr/>
          </p:nvCxnSpPr>
          <p:spPr>
            <a:xfrm>
              <a:off x="6016752" y="2264661"/>
              <a:ext cx="0" cy="765051"/>
            </a:xfrm>
            <a:prstGeom prst="straightConnector1">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4EB0FEFC-2689-4469-8714-3CD2FC40108D}"/>
                </a:ext>
              </a:extLst>
            </p:cNvPr>
            <p:cNvCxnSpPr/>
            <p:nvPr/>
          </p:nvCxnSpPr>
          <p:spPr>
            <a:xfrm>
              <a:off x="4745736" y="3029712"/>
              <a:ext cx="292303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6136C103-20DB-4457-BD5E-CBA1863614CA}"/>
                </a:ext>
              </a:extLst>
            </p:cNvPr>
            <p:cNvCxnSpPr/>
            <p:nvPr/>
          </p:nvCxnSpPr>
          <p:spPr>
            <a:xfrm>
              <a:off x="6096000" y="3029712"/>
              <a:ext cx="0" cy="3992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7DAE17DA-90DD-43FE-B539-8ED44D1D7049}"/>
                </a:ext>
              </a:extLst>
            </p:cNvPr>
            <p:cNvSpPr txBox="1"/>
            <p:nvPr/>
          </p:nvSpPr>
          <p:spPr>
            <a:xfrm>
              <a:off x="4694769" y="815228"/>
              <a:ext cx="595035" cy="338554"/>
            </a:xfrm>
            <a:prstGeom prst="rect">
              <a:avLst/>
            </a:prstGeom>
            <a:noFill/>
          </p:spPr>
          <p:txBody>
            <a:bodyPr wrap="none" rtlCol="0">
              <a:spAutoFit/>
            </a:bodyPr>
            <a:lstStyle/>
            <a:p>
              <a:r>
                <a:rPr lang="en-US" altLang="zh-CN" sz="1600" dirty="0"/>
                <a:t>85%</a:t>
              </a:r>
              <a:endParaRPr lang="zh-CN" altLang="en-US" sz="1600" dirty="0"/>
            </a:p>
          </p:txBody>
        </p:sp>
        <p:sp>
          <p:nvSpPr>
            <p:cNvPr id="38" name="文本框 37">
              <a:extLst>
                <a:ext uri="{FF2B5EF4-FFF2-40B4-BE49-F238E27FC236}">
                  <a16:creationId xmlns:a16="http://schemas.microsoft.com/office/drawing/2014/main" id="{BA15E202-1EB4-48D2-B5DF-FB153A357EA9}"/>
                </a:ext>
              </a:extLst>
            </p:cNvPr>
            <p:cNvSpPr txBox="1"/>
            <p:nvPr/>
          </p:nvSpPr>
          <p:spPr>
            <a:xfrm>
              <a:off x="5645407" y="842653"/>
              <a:ext cx="595035" cy="338554"/>
            </a:xfrm>
            <a:prstGeom prst="rect">
              <a:avLst/>
            </a:prstGeom>
            <a:noFill/>
          </p:spPr>
          <p:txBody>
            <a:bodyPr wrap="none" rtlCol="0">
              <a:spAutoFit/>
            </a:bodyPr>
            <a:lstStyle/>
            <a:p>
              <a:r>
                <a:rPr lang="en-US" altLang="zh-CN" sz="1600" dirty="0"/>
                <a:t>15%</a:t>
              </a:r>
              <a:endParaRPr lang="zh-CN" altLang="en-US" sz="1600" dirty="0"/>
            </a:p>
          </p:txBody>
        </p:sp>
        <p:sp>
          <p:nvSpPr>
            <p:cNvPr id="39" name="文本框 38">
              <a:extLst>
                <a:ext uri="{FF2B5EF4-FFF2-40B4-BE49-F238E27FC236}">
                  <a16:creationId xmlns:a16="http://schemas.microsoft.com/office/drawing/2014/main" id="{95AC3204-7F6B-481C-B9D1-C62391ADF871}"/>
                </a:ext>
              </a:extLst>
            </p:cNvPr>
            <p:cNvSpPr txBox="1"/>
            <p:nvPr/>
          </p:nvSpPr>
          <p:spPr>
            <a:xfrm>
              <a:off x="6484619" y="1325426"/>
              <a:ext cx="958404" cy="338554"/>
            </a:xfrm>
            <a:prstGeom prst="rect">
              <a:avLst/>
            </a:prstGeom>
            <a:noFill/>
          </p:spPr>
          <p:txBody>
            <a:bodyPr wrap="none" rtlCol="0">
              <a:spAutoFit/>
            </a:bodyPr>
            <a:lstStyle/>
            <a:p>
              <a:r>
                <a:rPr lang="en-US" altLang="zh-CN" sz="1600" dirty="0"/>
                <a:t>Y    90%</a:t>
              </a:r>
              <a:endParaRPr lang="zh-CN" altLang="en-US" sz="1600" dirty="0"/>
            </a:p>
          </p:txBody>
        </p:sp>
        <p:sp>
          <p:nvSpPr>
            <p:cNvPr id="44" name="文本框 43">
              <a:extLst>
                <a:ext uri="{FF2B5EF4-FFF2-40B4-BE49-F238E27FC236}">
                  <a16:creationId xmlns:a16="http://schemas.microsoft.com/office/drawing/2014/main" id="{F2E61640-0A60-4EF8-A96E-0E54341B47C7}"/>
                </a:ext>
              </a:extLst>
            </p:cNvPr>
            <p:cNvSpPr txBox="1"/>
            <p:nvPr/>
          </p:nvSpPr>
          <p:spPr>
            <a:xfrm>
              <a:off x="7291577" y="1957998"/>
              <a:ext cx="958404" cy="338554"/>
            </a:xfrm>
            <a:prstGeom prst="rect">
              <a:avLst/>
            </a:prstGeom>
            <a:noFill/>
          </p:spPr>
          <p:txBody>
            <a:bodyPr wrap="none" rtlCol="0">
              <a:spAutoFit/>
            </a:bodyPr>
            <a:lstStyle/>
            <a:p>
              <a:r>
                <a:rPr lang="en-US" altLang="zh-CN" sz="1600" dirty="0"/>
                <a:t>Y    90%</a:t>
              </a:r>
              <a:endParaRPr lang="zh-CN" altLang="en-US" sz="1600" dirty="0"/>
            </a:p>
          </p:txBody>
        </p:sp>
        <p:sp>
          <p:nvSpPr>
            <p:cNvPr id="45" name="文本框 44">
              <a:extLst>
                <a:ext uri="{FF2B5EF4-FFF2-40B4-BE49-F238E27FC236}">
                  <a16:creationId xmlns:a16="http://schemas.microsoft.com/office/drawing/2014/main" id="{78330FBC-8DE0-4255-825F-19CB0DD477DB}"/>
                </a:ext>
              </a:extLst>
            </p:cNvPr>
            <p:cNvSpPr txBox="1"/>
            <p:nvPr/>
          </p:nvSpPr>
          <p:spPr>
            <a:xfrm>
              <a:off x="5909734" y="1983274"/>
              <a:ext cx="595035" cy="584775"/>
            </a:xfrm>
            <a:prstGeom prst="rect">
              <a:avLst/>
            </a:prstGeom>
            <a:noFill/>
          </p:spPr>
          <p:txBody>
            <a:bodyPr wrap="none" rtlCol="0">
              <a:spAutoFit/>
            </a:bodyPr>
            <a:lstStyle/>
            <a:p>
              <a:r>
                <a:rPr lang="en-US" altLang="zh-CN" sz="1600" dirty="0"/>
                <a:t>N </a:t>
              </a:r>
            </a:p>
            <a:p>
              <a:r>
                <a:rPr lang="en-US" altLang="zh-CN" sz="1600" dirty="0"/>
                <a:t>10%</a:t>
              </a:r>
              <a:endParaRPr lang="zh-CN" altLang="en-US" sz="1600" dirty="0"/>
            </a:p>
          </p:txBody>
        </p:sp>
        <p:sp>
          <p:nvSpPr>
            <p:cNvPr id="46" name="文本框 45">
              <a:extLst>
                <a:ext uri="{FF2B5EF4-FFF2-40B4-BE49-F238E27FC236}">
                  <a16:creationId xmlns:a16="http://schemas.microsoft.com/office/drawing/2014/main" id="{5EE00FA4-8265-488D-AF20-618C69FF88C5}"/>
                </a:ext>
              </a:extLst>
            </p:cNvPr>
            <p:cNvSpPr txBox="1"/>
            <p:nvPr/>
          </p:nvSpPr>
          <p:spPr>
            <a:xfrm>
              <a:off x="5112347" y="1367368"/>
              <a:ext cx="595035" cy="584775"/>
            </a:xfrm>
            <a:prstGeom prst="rect">
              <a:avLst/>
            </a:prstGeom>
            <a:noFill/>
          </p:spPr>
          <p:txBody>
            <a:bodyPr wrap="none" rtlCol="0">
              <a:spAutoFit/>
            </a:bodyPr>
            <a:lstStyle/>
            <a:p>
              <a:r>
                <a:rPr lang="en-US" altLang="zh-CN" sz="1600" dirty="0"/>
                <a:t>N </a:t>
              </a:r>
            </a:p>
            <a:p>
              <a:r>
                <a:rPr lang="en-US" altLang="zh-CN" sz="1600" dirty="0"/>
                <a:t>10%</a:t>
              </a:r>
              <a:endParaRPr lang="zh-CN" altLang="en-US" sz="1600" dirty="0"/>
            </a:p>
          </p:txBody>
        </p:sp>
        <p:sp>
          <p:nvSpPr>
            <p:cNvPr id="47" name="文本框 46">
              <a:extLst>
                <a:ext uri="{FF2B5EF4-FFF2-40B4-BE49-F238E27FC236}">
                  <a16:creationId xmlns:a16="http://schemas.microsoft.com/office/drawing/2014/main" id="{454DFA4C-9D4E-4981-9946-29070FEADDF4}"/>
                </a:ext>
              </a:extLst>
            </p:cNvPr>
            <p:cNvSpPr txBox="1"/>
            <p:nvPr/>
          </p:nvSpPr>
          <p:spPr>
            <a:xfrm>
              <a:off x="5133351" y="2568049"/>
              <a:ext cx="453970" cy="369332"/>
            </a:xfrm>
            <a:prstGeom prst="rect">
              <a:avLst/>
            </a:prstGeom>
            <a:noFill/>
          </p:spPr>
          <p:txBody>
            <a:bodyPr wrap="none" rtlCol="0">
              <a:spAutoFit/>
            </a:bodyPr>
            <a:lstStyle/>
            <a:p>
              <a:r>
                <a:rPr lang="en-US" altLang="zh-CN" dirty="0"/>
                <a:t>3T</a:t>
              </a:r>
              <a:endParaRPr lang="zh-CN" altLang="en-US" dirty="0"/>
            </a:p>
          </p:txBody>
        </p:sp>
        <p:sp>
          <p:nvSpPr>
            <p:cNvPr id="48" name="文本框 47">
              <a:extLst>
                <a:ext uri="{FF2B5EF4-FFF2-40B4-BE49-F238E27FC236}">
                  <a16:creationId xmlns:a16="http://schemas.microsoft.com/office/drawing/2014/main" id="{B285EACF-9F1F-441A-96E7-33F480DD085C}"/>
                </a:ext>
              </a:extLst>
            </p:cNvPr>
            <p:cNvSpPr txBox="1"/>
            <p:nvPr/>
          </p:nvSpPr>
          <p:spPr>
            <a:xfrm>
              <a:off x="5974935" y="2563733"/>
              <a:ext cx="453970" cy="369332"/>
            </a:xfrm>
            <a:prstGeom prst="rect">
              <a:avLst/>
            </a:prstGeom>
            <a:noFill/>
          </p:spPr>
          <p:txBody>
            <a:bodyPr wrap="none" rtlCol="0">
              <a:spAutoFit/>
            </a:bodyPr>
            <a:lstStyle/>
            <a:p>
              <a:r>
                <a:rPr lang="en-US" altLang="zh-CN" dirty="0"/>
                <a:t>4T</a:t>
              </a:r>
              <a:endParaRPr lang="zh-CN" altLang="en-US" dirty="0"/>
            </a:p>
          </p:txBody>
        </p:sp>
      </p:grpSp>
    </p:spTree>
    <p:custDataLst>
      <p:tags r:id="rId1"/>
    </p:custDataLst>
    <p:extLst>
      <p:ext uri="{BB962C8B-B14F-4D97-AF65-F5344CB8AC3E}">
        <p14:creationId xmlns:p14="http://schemas.microsoft.com/office/powerpoint/2010/main" val="66004316"/>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101062"/>
            <a:ext cx="9482426" cy="973115"/>
            <a:chOff x="0" y="-82343"/>
            <a:chExt cx="7615844"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456979" y="14307"/>
              <a:ext cx="6158865"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5.9</a:t>
              </a:r>
              <a:r>
                <a:rPr lang="zh-CN" altLang="en-US" sz="4000" b="1" dirty="0">
                  <a:solidFill>
                    <a:schemeClr val="accent1"/>
                  </a:solidFill>
                  <a:latin typeface="+mn-ea"/>
                </a:rPr>
                <a:t>（</a:t>
              </a:r>
              <a:r>
                <a:rPr lang="zh-CN" altLang="zh-CN" sz="4000" b="1" dirty="0">
                  <a:solidFill>
                    <a:schemeClr val="accent1"/>
                  </a:solidFill>
                  <a:latin typeface="+mn-ea"/>
                </a:rPr>
                <a:t>分支预测技术</a:t>
              </a:r>
              <a:r>
                <a:rPr lang="zh-CN" altLang="en-US" sz="4000" b="1" dirty="0">
                  <a:solidFill>
                    <a:schemeClr val="accent1"/>
                  </a:solidFill>
                  <a:latin typeface="+mn-ea"/>
                </a:rPr>
                <a:t>）</a:t>
              </a:r>
              <a:endParaRPr lang="zh-CN" altLang="en-US" sz="4000" b="1" dirty="0">
                <a:solidFill>
                  <a:schemeClr val="accent1"/>
                </a:solidFill>
                <a:latin typeface="+mn-ea"/>
                <a:sym typeface="+mn-ea"/>
              </a:endParaRPr>
            </a:p>
          </p:txBody>
        </p:sp>
      </p:grpSp>
      <p:sp>
        <p:nvSpPr>
          <p:cNvPr id="12" name="内容占位符 2">
            <a:extLst>
              <a:ext uri="{FF2B5EF4-FFF2-40B4-BE49-F238E27FC236}">
                <a16:creationId xmlns:a16="http://schemas.microsoft.com/office/drawing/2014/main" id="{26334CEE-5DC4-1E4F-888E-8B7FED7266BC}"/>
              </a:ext>
            </a:extLst>
          </p:cNvPr>
          <p:cNvSpPr txBox="1">
            <a:spLocks/>
          </p:cNvSpPr>
          <p:nvPr/>
        </p:nvSpPr>
        <p:spPr>
          <a:xfrm>
            <a:off x="520390" y="1438275"/>
            <a:ext cx="11151220" cy="4523613"/>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sz="2000" dirty="0">
                <a:latin typeface="+mn-ea"/>
              </a:rPr>
              <a:t>假定分支目标缓冲的命中率为</a:t>
            </a:r>
            <a:r>
              <a:rPr lang="en-US" altLang="zh-CN" sz="2000" dirty="0">
                <a:latin typeface="+mn-ea"/>
              </a:rPr>
              <a:t>90%</a:t>
            </a:r>
            <a:r>
              <a:rPr lang="zh-CN" altLang="en-US" sz="2000" dirty="0">
                <a:latin typeface="+mn-ea"/>
              </a:rPr>
              <a:t>，程序中无条件转移指令为</a:t>
            </a:r>
            <a:r>
              <a:rPr lang="en-US" altLang="zh-CN" sz="2000" dirty="0">
                <a:latin typeface="+mn-ea"/>
              </a:rPr>
              <a:t>5%</a:t>
            </a:r>
            <a:r>
              <a:rPr lang="zh-CN" altLang="en-US" sz="2000" dirty="0">
                <a:latin typeface="+mn-ea"/>
              </a:rPr>
              <a:t>，其它指令的</a:t>
            </a:r>
            <a:r>
              <a:rPr lang="en-US" altLang="zh-CN" sz="2000" dirty="0">
                <a:latin typeface="+mn-ea"/>
              </a:rPr>
              <a:t>CPI</a:t>
            </a:r>
            <a:r>
              <a:rPr lang="zh-CN" altLang="en-US" sz="2000" dirty="0">
                <a:latin typeface="+mn-ea"/>
              </a:rPr>
              <a:t>为</a:t>
            </a:r>
            <a:r>
              <a:rPr lang="en-US" altLang="zh-CN" sz="2000" dirty="0">
                <a:latin typeface="+mn-ea"/>
              </a:rPr>
              <a:t>1</a:t>
            </a:r>
            <a:r>
              <a:rPr lang="zh-CN" altLang="en-US" sz="2000" dirty="0">
                <a:latin typeface="+mn-ea"/>
              </a:rPr>
              <a:t>。假设分支目标缓冲包含分支目标指令</a:t>
            </a:r>
            <a:r>
              <a:rPr lang="en-US" altLang="zh-CN" sz="2000" dirty="0">
                <a:latin typeface="+mn-ea"/>
              </a:rPr>
              <a:t>,</a:t>
            </a:r>
            <a:r>
              <a:rPr lang="zh-CN" altLang="en-US" sz="2000" dirty="0">
                <a:latin typeface="+mn-ea"/>
              </a:rPr>
              <a:t>允许无条件转移指令进入分支目标缓冲</a:t>
            </a:r>
            <a:r>
              <a:rPr lang="en-US" altLang="zh-CN" sz="2000" dirty="0">
                <a:latin typeface="+mn-ea"/>
              </a:rPr>
              <a:t>,</a:t>
            </a:r>
            <a:r>
              <a:rPr lang="zh-CN" altLang="en-US" sz="2000" dirty="0">
                <a:latin typeface="+mn-ea"/>
              </a:rPr>
              <a:t>则</a:t>
            </a:r>
            <a:r>
              <a:rPr lang="en-US" altLang="zh-CN" sz="2000" dirty="0">
                <a:latin typeface="+mn-ea"/>
              </a:rPr>
              <a:t>CPI</a:t>
            </a:r>
            <a:r>
              <a:rPr lang="zh-CN" altLang="en-US" sz="2000" dirty="0">
                <a:latin typeface="+mn-ea"/>
              </a:rPr>
              <a:t>是多少。假定原来的</a:t>
            </a:r>
            <a:r>
              <a:rPr lang="en-US" altLang="zh-CN" sz="2000" dirty="0">
                <a:latin typeface="+mn-ea"/>
              </a:rPr>
              <a:t>CPI</a:t>
            </a:r>
            <a:r>
              <a:rPr lang="zh-CN" altLang="en-US" sz="2000" dirty="0">
                <a:latin typeface="+mn-ea"/>
              </a:rPr>
              <a:t>为</a:t>
            </a:r>
            <a:r>
              <a:rPr lang="en-US" altLang="zh-CN" sz="2000" dirty="0">
                <a:latin typeface="+mn-ea"/>
              </a:rPr>
              <a:t>1.1</a:t>
            </a:r>
            <a:r>
              <a:rPr lang="zh-CN" altLang="en-US" sz="2000" dirty="0">
                <a:latin typeface="+mn-ea"/>
              </a:rPr>
              <a:t>。</a:t>
            </a:r>
            <a:endParaRPr lang="en-US" altLang="zh-CN" sz="2000" dirty="0">
              <a:latin typeface="+mn-ea"/>
            </a:endParaRPr>
          </a:p>
          <a:p>
            <a:pPr marL="0" indent="0">
              <a:lnSpc>
                <a:spcPct val="150000"/>
              </a:lnSpc>
              <a:buFont typeface="Arial" panose="020B0604020202020204" pitchFamily="34" charset="0"/>
              <a:buNone/>
            </a:pPr>
            <a:r>
              <a:rPr lang="zh-CN" altLang="en-US" sz="2000" dirty="0">
                <a:latin typeface="+mn-ea"/>
              </a:rPr>
              <a:t>（</a:t>
            </a:r>
            <a:r>
              <a:rPr lang="en-US" altLang="zh-CN" sz="2000" dirty="0">
                <a:latin typeface="+mn-ea"/>
              </a:rPr>
              <a:t>1</a:t>
            </a:r>
            <a:r>
              <a:rPr lang="zh-CN" altLang="en-US" sz="2000" dirty="0">
                <a:latin typeface="+mn-ea"/>
              </a:rPr>
              <a:t>）原来不采用分支目标缓冲器</a:t>
            </a:r>
            <a:r>
              <a:rPr lang="en-US" altLang="zh-CN" sz="2000" dirty="0">
                <a:latin typeface="+mn-ea"/>
              </a:rPr>
              <a:t>BTB</a:t>
            </a:r>
            <a:r>
              <a:rPr lang="zh-CN" altLang="en-US" sz="2000" dirty="0">
                <a:latin typeface="+mn-ea"/>
              </a:rPr>
              <a:t>情况下</a:t>
            </a:r>
            <a:endParaRPr lang="en-US" altLang="zh-CN" sz="2000" dirty="0">
              <a:latin typeface="+mn-ea"/>
            </a:endParaRPr>
          </a:p>
          <a:p>
            <a:pPr marL="0" indent="0">
              <a:lnSpc>
                <a:spcPct val="150000"/>
              </a:lnSpc>
              <a:buFont typeface="Arial" panose="020B0604020202020204" pitchFamily="34" charset="0"/>
              <a:buNone/>
            </a:pPr>
            <a:r>
              <a:rPr lang="zh-CN" altLang="en-US" sz="2000" dirty="0">
                <a:latin typeface="+mn-ea"/>
              </a:rPr>
              <a:t>实际</a:t>
            </a:r>
            <a:r>
              <a:rPr lang="en-US" altLang="zh-CN" sz="2000" dirty="0">
                <a:latin typeface="+mn-ea"/>
              </a:rPr>
              <a:t>CPI = </a:t>
            </a:r>
            <a:r>
              <a:rPr lang="zh-CN" altLang="en-US" sz="2000" dirty="0">
                <a:latin typeface="+mn-ea"/>
              </a:rPr>
              <a:t>理想</a:t>
            </a:r>
            <a:r>
              <a:rPr lang="en-US" altLang="zh-CN" sz="2000" dirty="0">
                <a:latin typeface="+mn-ea"/>
              </a:rPr>
              <a:t>CPI+</a:t>
            </a:r>
            <a:r>
              <a:rPr lang="zh-CN" altLang="en-US" sz="2000" dirty="0">
                <a:latin typeface="+mn-ea"/>
              </a:rPr>
              <a:t>各种停顿拍数</a:t>
            </a:r>
            <a:r>
              <a:rPr lang="en-US" altLang="zh-CN" sz="2000" dirty="0">
                <a:latin typeface="+mn-ea"/>
              </a:rPr>
              <a:t> =1+5%×L=1.1  </a:t>
            </a:r>
          </a:p>
          <a:p>
            <a:pPr marL="0" indent="0">
              <a:lnSpc>
                <a:spcPct val="150000"/>
              </a:lnSpc>
              <a:buFont typeface="Arial" panose="020B0604020202020204" pitchFamily="34" charset="0"/>
              <a:buNone/>
            </a:pPr>
            <a:r>
              <a:rPr lang="en-US" altLang="zh-CN" sz="2000" dirty="0">
                <a:latin typeface="+mn-ea"/>
              </a:rPr>
              <a:t>   </a:t>
            </a:r>
            <a:r>
              <a:rPr lang="zh-CN" altLang="en-US" sz="2000" dirty="0">
                <a:latin typeface="+mn-ea"/>
              </a:rPr>
              <a:t>解出</a:t>
            </a:r>
            <a:r>
              <a:rPr lang="en-US" altLang="zh-CN" sz="2000" dirty="0">
                <a:latin typeface="+mn-ea"/>
              </a:rPr>
              <a:t>L=2</a:t>
            </a:r>
          </a:p>
          <a:p>
            <a:pPr marL="0" indent="0">
              <a:lnSpc>
                <a:spcPct val="150000"/>
              </a:lnSpc>
              <a:buFont typeface="Arial" panose="020B0604020202020204" pitchFamily="34" charset="0"/>
              <a:buNone/>
            </a:pPr>
            <a:r>
              <a:rPr lang="zh-CN" altLang="en-US" sz="2000" dirty="0">
                <a:latin typeface="+mn-ea"/>
              </a:rPr>
              <a:t>（</a:t>
            </a:r>
            <a:r>
              <a:rPr lang="en-US" altLang="zh-CN" sz="2000" dirty="0">
                <a:latin typeface="+mn-ea"/>
              </a:rPr>
              <a:t>2</a:t>
            </a:r>
            <a:r>
              <a:rPr lang="zh-CN" altLang="en-US" sz="2000" dirty="0">
                <a:latin typeface="+mn-ea"/>
              </a:rPr>
              <a:t>）现在采用分支目标缓冲器</a:t>
            </a:r>
            <a:r>
              <a:rPr lang="en-US" altLang="zh-CN" sz="2000" dirty="0">
                <a:latin typeface="+mn-ea"/>
              </a:rPr>
              <a:t>BTB</a:t>
            </a:r>
            <a:r>
              <a:rPr lang="zh-CN" altLang="en-US" sz="2000" dirty="0">
                <a:latin typeface="+mn-ea"/>
              </a:rPr>
              <a:t>情况下</a:t>
            </a:r>
            <a:endParaRPr lang="en-US" altLang="zh-CN" sz="2000" dirty="0">
              <a:latin typeface="+mn-ea"/>
            </a:endParaRPr>
          </a:p>
          <a:p>
            <a:pPr marL="0" indent="0">
              <a:lnSpc>
                <a:spcPct val="150000"/>
              </a:lnSpc>
              <a:buFont typeface="Arial" panose="020B0604020202020204" pitchFamily="34" charset="0"/>
              <a:buNone/>
            </a:pPr>
            <a:r>
              <a:rPr lang="zh-CN" altLang="en-US" sz="2000" dirty="0">
                <a:latin typeface="+mn-ea"/>
              </a:rPr>
              <a:t>实际</a:t>
            </a:r>
            <a:r>
              <a:rPr lang="en-US" altLang="zh-CN" sz="2000" dirty="0">
                <a:latin typeface="+mn-ea"/>
              </a:rPr>
              <a:t>CPI=</a:t>
            </a:r>
            <a:r>
              <a:rPr lang="zh-CN" altLang="en-US" sz="2000" dirty="0">
                <a:latin typeface="+mn-ea"/>
              </a:rPr>
              <a:t>理想</a:t>
            </a:r>
            <a:r>
              <a:rPr lang="en-US" altLang="zh-CN" sz="2000" dirty="0">
                <a:latin typeface="+mn-ea"/>
              </a:rPr>
              <a:t>CPI+</a:t>
            </a:r>
            <a:r>
              <a:rPr lang="zh-CN" altLang="en-US" sz="2000" dirty="0">
                <a:latin typeface="+mn-ea"/>
              </a:rPr>
              <a:t>各种停顿拍数</a:t>
            </a:r>
            <a:r>
              <a:rPr lang="en-US" altLang="zh-CN" sz="2000" dirty="0">
                <a:latin typeface="+mn-ea"/>
              </a:rPr>
              <a:t> =1+5%×10%×2=1.01</a:t>
            </a:r>
            <a:endParaRPr lang="zh-CN" altLang="en-US" sz="2000" dirty="0">
              <a:latin typeface="+mn-ea"/>
            </a:endParaRPr>
          </a:p>
        </p:txBody>
      </p:sp>
    </p:spTree>
    <p:custDataLst>
      <p:tags r:id="rId1"/>
    </p:custDataLst>
    <p:extLst>
      <p:ext uri="{BB962C8B-B14F-4D97-AF65-F5344CB8AC3E}">
        <p14:creationId xmlns:p14="http://schemas.microsoft.com/office/powerpoint/2010/main" val="2589375708"/>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191999" cy="973115"/>
            <a:chOff x="0" y="-82343"/>
            <a:chExt cx="937409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456979" y="14307"/>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5.11</a:t>
              </a:r>
              <a:r>
                <a:rPr lang="zh-CN" altLang="en-US" sz="4000" b="1" dirty="0">
                  <a:solidFill>
                    <a:schemeClr val="accent1"/>
                  </a:solidFill>
                  <a:latin typeface="+mn-ea"/>
                </a:rPr>
                <a:t>（</a:t>
              </a:r>
              <a:r>
                <a:rPr lang="zh-CN" altLang="zh-CN" sz="4000" b="1" dirty="0">
                  <a:solidFill>
                    <a:srgbClr val="C00000"/>
                  </a:solidFill>
                  <a:latin typeface="+mn-ea"/>
                </a:rPr>
                <a:t>超标量</a:t>
              </a:r>
              <a:r>
                <a:rPr lang="en-US" altLang="zh-CN" sz="4000" b="1" dirty="0">
                  <a:solidFill>
                    <a:srgbClr val="C00000"/>
                  </a:solidFill>
                  <a:latin typeface="+mn-ea"/>
                </a:rPr>
                <a:t>/</a:t>
              </a:r>
              <a:r>
                <a:rPr lang="zh-CN" altLang="zh-CN" sz="4000" b="1" dirty="0">
                  <a:solidFill>
                    <a:srgbClr val="C00000"/>
                  </a:solidFill>
                  <a:latin typeface="+mn-ea"/>
                </a:rPr>
                <a:t>超长指令字</a:t>
              </a:r>
              <a:r>
                <a:rPr lang="en-US" altLang="zh-CN" sz="4000" b="1" dirty="0">
                  <a:solidFill>
                    <a:srgbClr val="C00000"/>
                  </a:solidFill>
                  <a:latin typeface="+mn-ea"/>
                </a:rPr>
                <a:t>/</a:t>
              </a:r>
              <a:r>
                <a:rPr lang="zh-CN" altLang="zh-CN" sz="4000" b="1" dirty="0">
                  <a:solidFill>
                    <a:srgbClr val="C00000"/>
                  </a:solidFill>
                  <a:latin typeface="+mn-ea"/>
                </a:rPr>
                <a:t>超流水</a:t>
              </a:r>
              <a:r>
                <a:rPr lang="zh-CN" altLang="en-US" sz="4000" b="1" dirty="0">
                  <a:solidFill>
                    <a:schemeClr val="accent1"/>
                  </a:solidFill>
                  <a:latin typeface="+mn-ea"/>
                </a:rPr>
                <a:t>）</a:t>
              </a:r>
              <a:endParaRPr lang="zh-CN" altLang="en-US" sz="4000" b="1" dirty="0">
                <a:solidFill>
                  <a:schemeClr val="accent1"/>
                </a:solidFill>
                <a:latin typeface="+mn-ea"/>
                <a:sym typeface="+mn-ea"/>
              </a:endParaRPr>
            </a:p>
          </p:txBody>
        </p:sp>
      </p:grpSp>
      <p:sp>
        <p:nvSpPr>
          <p:cNvPr id="13" name="内容占位符 2">
            <a:extLst>
              <a:ext uri="{FF2B5EF4-FFF2-40B4-BE49-F238E27FC236}">
                <a16:creationId xmlns:a16="http://schemas.microsoft.com/office/drawing/2014/main" id="{072CE8B7-3064-984E-8B5F-A63BA7B4B30B}"/>
              </a:ext>
            </a:extLst>
          </p:cNvPr>
          <p:cNvSpPr txBox="1">
            <a:spLocks/>
          </p:cNvSpPr>
          <p:nvPr/>
        </p:nvSpPr>
        <p:spPr>
          <a:xfrm>
            <a:off x="538046" y="1195387"/>
            <a:ext cx="11115908" cy="5662613"/>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Arial" panose="020B0604020202020204" pitchFamily="34" charset="0"/>
              <a:buNone/>
            </a:pPr>
            <a:r>
              <a:rPr lang="zh-CN" altLang="en-US" sz="2000" dirty="0">
                <a:latin typeface="+mn-ea"/>
                <a:cs typeface="Songti SC"/>
              </a:rPr>
              <a:t>设指令流水线由取指令</a:t>
            </a:r>
            <a:r>
              <a:rPr lang="en-US" altLang="zh-CN" sz="2000" dirty="0">
                <a:latin typeface="+mn-ea"/>
                <a:cs typeface="Songti SC"/>
              </a:rPr>
              <a:t>,</a:t>
            </a:r>
            <a:r>
              <a:rPr lang="zh-CN" altLang="en-US" sz="2000" dirty="0">
                <a:latin typeface="+mn-ea"/>
                <a:cs typeface="Songti SC"/>
              </a:rPr>
              <a:t>分析指令和执行指令</a:t>
            </a:r>
            <a:r>
              <a:rPr lang="en-US" altLang="zh-CN" sz="2000" dirty="0">
                <a:latin typeface="+mn-ea"/>
                <a:cs typeface="Songti SC"/>
              </a:rPr>
              <a:t>3</a:t>
            </a:r>
            <a:r>
              <a:rPr lang="zh-CN" altLang="en-US" sz="2000" dirty="0">
                <a:latin typeface="+mn-ea"/>
                <a:cs typeface="Songti SC"/>
              </a:rPr>
              <a:t>个部件构成</a:t>
            </a:r>
            <a:r>
              <a:rPr lang="en-US" altLang="zh-CN" sz="2000" dirty="0">
                <a:latin typeface="+mn-ea"/>
                <a:cs typeface="Songti SC"/>
              </a:rPr>
              <a:t>,</a:t>
            </a:r>
            <a:r>
              <a:rPr lang="zh-CN" altLang="en-US" sz="2000" dirty="0">
                <a:latin typeface="+mn-ea"/>
                <a:cs typeface="Songti SC"/>
              </a:rPr>
              <a:t>每个部件</a:t>
            </a:r>
            <a:r>
              <a:rPr lang="en-US" altLang="zh-CN" sz="2000" dirty="0">
                <a:latin typeface="+mn-ea"/>
                <a:cs typeface="Songti SC"/>
              </a:rPr>
              <a:t>△t ,</a:t>
            </a:r>
            <a:r>
              <a:rPr lang="zh-CN" altLang="en-US" sz="2000" dirty="0">
                <a:latin typeface="+mn-ea"/>
                <a:cs typeface="Songti SC"/>
              </a:rPr>
              <a:t>连续</a:t>
            </a:r>
            <a:r>
              <a:rPr lang="en-US" altLang="zh-CN" sz="2000" dirty="0">
                <a:latin typeface="+mn-ea"/>
                <a:cs typeface="Songti SC"/>
              </a:rPr>
              <a:t>12</a:t>
            </a:r>
            <a:r>
              <a:rPr lang="zh-CN" altLang="en-US" sz="2000" dirty="0">
                <a:latin typeface="+mn-ea"/>
                <a:cs typeface="Songti SC"/>
              </a:rPr>
              <a:t>条指令</a:t>
            </a:r>
            <a:r>
              <a:rPr lang="en-US" altLang="zh-CN" sz="2000" dirty="0">
                <a:latin typeface="+mn-ea"/>
                <a:cs typeface="Songti SC"/>
              </a:rPr>
              <a:t>,</a:t>
            </a:r>
            <a:r>
              <a:rPr lang="zh-CN" altLang="en-US" sz="2000" dirty="0">
                <a:latin typeface="+mn-ea"/>
                <a:cs typeface="Songti SC"/>
              </a:rPr>
              <a:t>分别画出</a:t>
            </a:r>
            <a:r>
              <a:rPr lang="en-US" altLang="zh-CN" sz="2000" dirty="0">
                <a:latin typeface="+mn-ea"/>
                <a:cs typeface="Songti SC"/>
              </a:rPr>
              <a:t>ILP</a:t>
            </a:r>
            <a:r>
              <a:rPr lang="zh-CN" altLang="en-US" sz="2000" dirty="0">
                <a:latin typeface="+mn-ea"/>
                <a:cs typeface="Songti SC"/>
              </a:rPr>
              <a:t>为</a:t>
            </a:r>
            <a:r>
              <a:rPr lang="en-US" altLang="zh-CN" sz="2000" dirty="0">
                <a:latin typeface="+mn-ea"/>
                <a:cs typeface="Songti SC"/>
              </a:rPr>
              <a:t>4</a:t>
            </a:r>
            <a:r>
              <a:rPr lang="zh-CN" altLang="en-US" sz="2000" dirty="0">
                <a:latin typeface="+mn-ea"/>
                <a:cs typeface="Songti SC"/>
              </a:rPr>
              <a:t>的超标量</a:t>
            </a:r>
            <a:r>
              <a:rPr lang="en-US" altLang="zh-CN" sz="2000" dirty="0">
                <a:latin typeface="+mn-ea"/>
                <a:cs typeface="Songti SC"/>
              </a:rPr>
              <a:t>,</a:t>
            </a:r>
            <a:r>
              <a:rPr lang="zh-CN" altLang="en-US" sz="2000" dirty="0">
                <a:latin typeface="+mn-ea"/>
                <a:cs typeface="Songti SC"/>
              </a:rPr>
              <a:t>超长指令字处理机和超流水线的时空图</a:t>
            </a:r>
            <a:r>
              <a:rPr lang="en-US" altLang="zh-CN" sz="2000" dirty="0">
                <a:latin typeface="+mn-ea"/>
                <a:cs typeface="Songti SC"/>
              </a:rPr>
              <a:t>,</a:t>
            </a:r>
            <a:r>
              <a:rPr lang="zh-CN" altLang="en-US" sz="2000" dirty="0">
                <a:latin typeface="+mn-ea"/>
                <a:cs typeface="Songti SC"/>
              </a:rPr>
              <a:t>并分别计算相对标量流水处理机的加速比</a:t>
            </a:r>
            <a:r>
              <a:rPr lang="en-US" altLang="zh-CN" sz="2000" dirty="0">
                <a:latin typeface="+mn-ea"/>
                <a:cs typeface="Songti SC"/>
              </a:rPr>
              <a:t>.</a:t>
            </a:r>
          </a:p>
          <a:p>
            <a:pPr marL="0" indent="0">
              <a:lnSpc>
                <a:spcPct val="130000"/>
              </a:lnSpc>
              <a:buFont typeface="Arial" panose="020B0604020202020204" pitchFamily="34" charset="0"/>
              <a:buNone/>
            </a:pPr>
            <a:endParaRPr lang="en-US" altLang="zh-CN" sz="2000" dirty="0">
              <a:latin typeface="+mn-ea"/>
              <a:cs typeface="Songti SC"/>
            </a:endParaRPr>
          </a:p>
          <a:p>
            <a:pPr marL="0" indent="0">
              <a:lnSpc>
                <a:spcPct val="130000"/>
              </a:lnSpc>
              <a:buFont typeface="Arial" panose="020B0604020202020204" pitchFamily="34" charset="0"/>
              <a:buNone/>
            </a:pPr>
            <a:r>
              <a:rPr lang="en-US" altLang="zh-CN" sz="2000" dirty="0">
                <a:latin typeface="+mn-ea"/>
                <a:cs typeface="Songti SC"/>
              </a:rPr>
              <a:t>1.</a:t>
            </a:r>
            <a:r>
              <a:rPr lang="zh-CN" altLang="en-US" sz="2000" dirty="0">
                <a:latin typeface="+mn-ea"/>
                <a:cs typeface="Songti SC"/>
              </a:rPr>
              <a:t> 标量流水处理机</a:t>
            </a:r>
            <a:endParaRPr lang="en-US" altLang="zh-CN" sz="2000" dirty="0">
              <a:latin typeface="+mn-ea"/>
              <a:cs typeface="Songti SC"/>
            </a:endParaRPr>
          </a:p>
          <a:p>
            <a:pPr marL="0" indent="0">
              <a:buFont typeface="Arial" panose="020B0604020202020204" pitchFamily="34" charset="0"/>
              <a:buNone/>
            </a:pPr>
            <a:endParaRPr lang="en-US" altLang="zh-CN" sz="2000" dirty="0">
              <a:latin typeface="+mn-ea"/>
            </a:endParaRPr>
          </a:p>
          <a:p>
            <a:pPr marL="0" indent="0">
              <a:buFont typeface="Arial" panose="020B0604020202020204" pitchFamily="34" charset="0"/>
              <a:buNone/>
            </a:pPr>
            <a:endParaRPr lang="en-US" altLang="zh-CN" sz="2000" dirty="0">
              <a:latin typeface="+mn-ea"/>
            </a:endParaRPr>
          </a:p>
          <a:p>
            <a:pPr marL="0" indent="0">
              <a:buFont typeface="Arial" panose="020B0604020202020204" pitchFamily="34" charset="0"/>
              <a:buNone/>
            </a:pPr>
            <a:endParaRPr lang="en-US" altLang="zh-CN" sz="2000" dirty="0">
              <a:latin typeface="+mn-ea"/>
            </a:endParaRPr>
          </a:p>
          <a:p>
            <a:pPr marL="0" indent="0">
              <a:buFont typeface="Arial" panose="020B0604020202020204" pitchFamily="34" charset="0"/>
              <a:buNone/>
            </a:pPr>
            <a:endParaRPr lang="en-US" altLang="zh-CN" sz="2000" dirty="0">
              <a:latin typeface="+mn-ea"/>
            </a:endParaRPr>
          </a:p>
          <a:p>
            <a:pPr marL="0" indent="0">
              <a:buFont typeface="Arial" panose="020B0604020202020204" pitchFamily="34" charset="0"/>
              <a:buNone/>
            </a:pPr>
            <a:endParaRPr lang="en-US" altLang="zh-CN" sz="2000" dirty="0">
              <a:latin typeface="+mn-ea"/>
            </a:endParaRPr>
          </a:p>
          <a:p>
            <a:pPr marL="0" indent="0">
              <a:buFont typeface="Arial" panose="020B0604020202020204" pitchFamily="34" charset="0"/>
              <a:buNone/>
            </a:pPr>
            <a:r>
              <a:rPr lang="en-US" altLang="zh-CN" sz="2000" dirty="0">
                <a:latin typeface="+mn-ea"/>
              </a:rPr>
              <a:t>Tk=</a:t>
            </a:r>
            <a:r>
              <a:rPr lang="zh-CN" altLang="en-US" sz="2000" dirty="0">
                <a:latin typeface="+mn-ea"/>
              </a:rPr>
              <a:t>（</a:t>
            </a:r>
            <a:r>
              <a:rPr lang="en-US" altLang="zh-CN" sz="2000" dirty="0">
                <a:latin typeface="+mn-ea"/>
              </a:rPr>
              <a:t>k+n-1) △t=(3+12-1) △t=14 △t</a:t>
            </a:r>
          </a:p>
          <a:p>
            <a:pPr marL="0" indent="0"/>
            <a:endParaRPr lang="en-US" altLang="zh-CN" sz="2000" dirty="0">
              <a:ea typeface="宋体" panose="02010600030101010101" pitchFamily="2" charset="-122"/>
            </a:endParaRPr>
          </a:p>
          <a:p>
            <a:pPr marL="0" indent="0"/>
            <a:endParaRPr lang="zh-CN" altLang="en-US" sz="2000" dirty="0">
              <a:ea typeface="宋体" panose="02010600030101010101" pitchFamily="2" charset="-122"/>
            </a:endParaRPr>
          </a:p>
        </p:txBody>
      </p:sp>
      <p:pic>
        <p:nvPicPr>
          <p:cNvPr id="14" name="Picture 6">
            <a:extLst>
              <a:ext uri="{FF2B5EF4-FFF2-40B4-BE49-F238E27FC236}">
                <a16:creationId xmlns:a16="http://schemas.microsoft.com/office/drawing/2014/main" id="{7F9A3CDB-5ED1-354D-A80F-84757511D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742" y="3422808"/>
            <a:ext cx="52768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CA8B6EEA-0FC7-2B42-B87E-6BE5C622D321}"/>
              </a:ext>
            </a:extLst>
          </p:cNvPr>
          <p:cNvPicPr>
            <a:picLocks noChangeAspect="1"/>
          </p:cNvPicPr>
          <p:nvPr/>
        </p:nvPicPr>
        <p:blipFill>
          <a:blip r:embed="rId4"/>
          <a:stretch>
            <a:fillRect/>
          </a:stretch>
        </p:blipFill>
        <p:spPr>
          <a:xfrm>
            <a:off x="9544268" y="3533222"/>
            <a:ext cx="1923270" cy="3084490"/>
          </a:xfrm>
          <a:prstGeom prst="rect">
            <a:avLst/>
          </a:prstGeom>
        </p:spPr>
      </p:pic>
      <p:sp>
        <p:nvSpPr>
          <p:cNvPr id="3" name="文本框 2">
            <a:extLst>
              <a:ext uri="{FF2B5EF4-FFF2-40B4-BE49-F238E27FC236}">
                <a16:creationId xmlns:a16="http://schemas.microsoft.com/office/drawing/2014/main" id="{6EF74D2C-49E0-5848-8EED-BD2F46DAAB79}"/>
              </a:ext>
            </a:extLst>
          </p:cNvPr>
          <p:cNvSpPr txBox="1"/>
          <p:nvPr/>
        </p:nvSpPr>
        <p:spPr>
          <a:xfrm>
            <a:off x="6262929" y="2284317"/>
            <a:ext cx="5568463" cy="1969770"/>
          </a:xfrm>
          <a:prstGeom prst="rect">
            <a:avLst/>
          </a:prstGeom>
          <a:noFill/>
        </p:spPr>
        <p:txBody>
          <a:bodyPr wrap="square" rtlCol="0">
            <a:spAutoFit/>
          </a:bodyPr>
          <a:lstStyle/>
          <a:p>
            <a:pPr>
              <a:lnSpc>
                <a:spcPct val="130000"/>
              </a:lnSpc>
            </a:pPr>
            <a:r>
              <a:rPr lang="en-US" altLang="zh-CN" sz="2000" dirty="0">
                <a:latin typeface="+mn-ea"/>
                <a:cs typeface="Songti SC"/>
              </a:rPr>
              <a:t>2. </a:t>
            </a:r>
            <a:r>
              <a:rPr lang="zh-CN" altLang="en-US" sz="2000" dirty="0">
                <a:latin typeface="+mn-ea"/>
                <a:cs typeface="Songti SC"/>
              </a:rPr>
              <a:t>超标量处理机</a:t>
            </a:r>
            <a:endParaRPr lang="en-US" altLang="zh-CN" sz="2000" dirty="0">
              <a:latin typeface="+mn-ea"/>
              <a:cs typeface="Songti SC"/>
            </a:endParaRPr>
          </a:p>
          <a:p>
            <a:pPr>
              <a:lnSpc>
                <a:spcPct val="130000"/>
              </a:lnSpc>
            </a:pPr>
            <a:r>
              <a:rPr lang="en-US" altLang="zh-CN" sz="2000" dirty="0">
                <a:latin typeface="+mn-ea"/>
                <a:cs typeface="Songti SC"/>
              </a:rPr>
              <a:t>ILP=4, </a:t>
            </a:r>
            <a:r>
              <a:rPr lang="zh-CN" altLang="en-US" sz="2000" dirty="0">
                <a:latin typeface="+mn-ea"/>
                <a:cs typeface="Songti SC"/>
              </a:rPr>
              <a:t>执行</a:t>
            </a:r>
            <a:r>
              <a:rPr lang="en-US" altLang="zh-CN" sz="2000" dirty="0">
                <a:latin typeface="+mn-ea"/>
                <a:cs typeface="Songti SC"/>
              </a:rPr>
              <a:t>12</a:t>
            </a:r>
            <a:r>
              <a:rPr lang="zh-CN" altLang="en-US" sz="2000" dirty="0">
                <a:latin typeface="+mn-ea"/>
                <a:cs typeface="Songti SC"/>
              </a:rPr>
              <a:t>条指令</a:t>
            </a:r>
            <a:r>
              <a:rPr lang="en-US" altLang="zh-CN" sz="2000" dirty="0">
                <a:latin typeface="+mn-ea"/>
                <a:cs typeface="Songti SC"/>
              </a:rPr>
              <a:t>Tk=</a:t>
            </a:r>
            <a:r>
              <a:rPr lang="zh-CN" altLang="en-US" sz="2000" dirty="0">
                <a:latin typeface="+mn-ea"/>
                <a:cs typeface="Songti SC"/>
              </a:rPr>
              <a:t>（</a:t>
            </a:r>
            <a:r>
              <a:rPr lang="en-US" altLang="zh-CN" sz="2000" dirty="0">
                <a:latin typeface="+mn-ea"/>
                <a:cs typeface="Songti SC"/>
              </a:rPr>
              <a:t>k+n-1) △t</a:t>
            </a:r>
          </a:p>
          <a:p>
            <a:pPr>
              <a:lnSpc>
                <a:spcPct val="130000"/>
              </a:lnSpc>
            </a:pPr>
            <a:r>
              <a:rPr lang="zh-CN" altLang="en-US" sz="2000" dirty="0">
                <a:latin typeface="+mn-ea"/>
                <a:cs typeface="Songti SC"/>
              </a:rPr>
              <a:t>                                    </a:t>
            </a:r>
            <a:r>
              <a:rPr lang="en-US" altLang="zh-CN" sz="2000" dirty="0">
                <a:latin typeface="+mn-ea"/>
                <a:cs typeface="Songti SC"/>
              </a:rPr>
              <a:t>=(3+3-1) △t=5 △t</a:t>
            </a:r>
          </a:p>
          <a:p>
            <a:pPr>
              <a:lnSpc>
                <a:spcPct val="130000"/>
              </a:lnSpc>
            </a:pPr>
            <a:r>
              <a:rPr lang="zh-CN" altLang="en-US" sz="2000" dirty="0">
                <a:latin typeface="+mn-ea"/>
                <a:cs typeface="Songti SC"/>
              </a:rPr>
              <a:t>加速比</a:t>
            </a:r>
            <a:r>
              <a:rPr lang="en-US" altLang="zh-CN" sz="2000" dirty="0">
                <a:latin typeface="+mn-ea"/>
                <a:cs typeface="Songti SC"/>
              </a:rPr>
              <a:t>S= 14 △t/5 △t=2.8</a:t>
            </a:r>
          </a:p>
          <a:p>
            <a:endParaRPr kumimoji="1" lang="zh-CN" altLang="en-US" dirty="0"/>
          </a:p>
        </p:txBody>
      </p:sp>
      <p:sp>
        <p:nvSpPr>
          <p:cNvPr id="23" name="文本框 22">
            <a:extLst>
              <a:ext uri="{FF2B5EF4-FFF2-40B4-BE49-F238E27FC236}">
                <a16:creationId xmlns:a16="http://schemas.microsoft.com/office/drawing/2014/main" id="{E1E767F3-A3AD-614C-8D89-5A38204B7EF2}"/>
              </a:ext>
            </a:extLst>
          </p:cNvPr>
          <p:cNvSpPr txBox="1"/>
          <p:nvPr/>
        </p:nvSpPr>
        <p:spPr>
          <a:xfrm>
            <a:off x="360608" y="2353810"/>
            <a:ext cx="5273984" cy="3800554"/>
          </a:xfrm>
          <a:prstGeom prst="rect">
            <a:avLst/>
          </a:prstGeom>
          <a:noFill/>
          <a:ln w="38100">
            <a:solidFill>
              <a:schemeClr val="accent5">
                <a:lumMod val="75000"/>
              </a:schemeClr>
            </a:solidFill>
          </a:ln>
        </p:spPr>
        <p:txBody>
          <a:bodyPr wrap="square" rtlCol="0">
            <a:spAutoFit/>
          </a:bodyPr>
          <a:lstStyle/>
          <a:p>
            <a:endParaRPr kumimoji="1" lang="zh-CN" altLang="en-US" dirty="0"/>
          </a:p>
        </p:txBody>
      </p:sp>
      <p:sp>
        <p:nvSpPr>
          <p:cNvPr id="24" name="文本框 23">
            <a:extLst>
              <a:ext uri="{FF2B5EF4-FFF2-40B4-BE49-F238E27FC236}">
                <a16:creationId xmlns:a16="http://schemas.microsoft.com/office/drawing/2014/main" id="{6ADB5CAC-2098-4F4D-A674-DA133AA1914E}"/>
              </a:ext>
            </a:extLst>
          </p:cNvPr>
          <p:cNvSpPr txBox="1"/>
          <p:nvPr/>
        </p:nvSpPr>
        <p:spPr>
          <a:xfrm>
            <a:off x="5966438" y="2338982"/>
            <a:ext cx="5864954" cy="4278730"/>
          </a:xfrm>
          <a:prstGeom prst="rect">
            <a:avLst/>
          </a:prstGeom>
          <a:noFill/>
          <a:ln w="38100">
            <a:solidFill>
              <a:schemeClr val="accent5">
                <a:lumMod val="75000"/>
              </a:schemeClr>
            </a:solidFill>
          </a:ln>
        </p:spPr>
        <p:txBody>
          <a:bodyPr wrap="square" rtlCol="0">
            <a:spAutoFit/>
          </a:bodyPr>
          <a:lstStyle/>
          <a:p>
            <a:endParaRPr kumimoji="1" lang="zh-CN" altLang="en-US" dirty="0"/>
          </a:p>
        </p:txBody>
      </p:sp>
    </p:spTree>
    <p:custDataLst>
      <p:tags r:id="rId1"/>
    </p:custDataLst>
    <p:extLst>
      <p:ext uri="{BB962C8B-B14F-4D97-AF65-F5344CB8AC3E}">
        <p14:creationId xmlns:p14="http://schemas.microsoft.com/office/powerpoint/2010/main" val="572143710"/>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191999" cy="973115"/>
            <a:chOff x="0" y="-82343"/>
            <a:chExt cx="937409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456979" y="14307"/>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5.11</a:t>
              </a:r>
              <a:r>
                <a:rPr lang="zh-CN" altLang="en-US" sz="4000" b="1" dirty="0">
                  <a:solidFill>
                    <a:schemeClr val="accent1"/>
                  </a:solidFill>
                  <a:latin typeface="+mn-ea"/>
                </a:rPr>
                <a:t>（</a:t>
              </a:r>
              <a:r>
                <a:rPr lang="zh-CN" altLang="zh-CN" sz="4000" dirty="0">
                  <a:solidFill>
                    <a:srgbClr val="C00000"/>
                  </a:solidFill>
                  <a:latin typeface="+mn-ea"/>
                </a:rPr>
                <a:t>超标量</a:t>
              </a:r>
              <a:r>
                <a:rPr lang="en-US" altLang="zh-CN" sz="4000" dirty="0">
                  <a:solidFill>
                    <a:srgbClr val="C00000"/>
                  </a:solidFill>
                  <a:latin typeface="+mn-ea"/>
                </a:rPr>
                <a:t>/</a:t>
              </a:r>
              <a:r>
                <a:rPr lang="zh-CN" altLang="zh-CN" sz="4000" dirty="0">
                  <a:solidFill>
                    <a:srgbClr val="C00000"/>
                  </a:solidFill>
                  <a:latin typeface="+mn-ea"/>
                </a:rPr>
                <a:t>超长指令字</a:t>
              </a:r>
              <a:r>
                <a:rPr lang="en-US" altLang="zh-CN" sz="4000" dirty="0">
                  <a:solidFill>
                    <a:srgbClr val="C00000"/>
                  </a:solidFill>
                  <a:latin typeface="+mn-ea"/>
                </a:rPr>
                <a:t>/</a:t>
              </a:r>
              <a:r>
                <a:rPr lang="zh-CN" altLang="zh-CN" sz="4000" dirty="0">
                  <a:solidFill>
                    <a:srgbClr val="C00000"/>
                  </a:solidFill>
                  <a:latin typeface="+mn-ea"/>
                </a:rPr>
                <a:t>超流水</a:t>
              </a:r>
              <a:r>
                <a:rPr lang="zh-CN" altLang="en-US" sz="4000" b="1" dirty="0">
                  <a:solidFill>
                    <a:schemeClr val="accent1"/>
                  </a:solidFill>
                  <a:latin typeface="+mn-ea"/>
                </a:rPr>
                <a:t>）</a:t>
              </a:r>
              <a:endParaRPr lang="zh-CN" altLang="en-US" sz="4000" b="1" dirty="0">
                <a:solidFill>
                  <a:schemeClr val="accent1"/>
                </a:solidFill>
                <a:latin typeface="+mn-ea"/>
                <a:sym typeface="+mn-ea"/>
              </a:endParaRPr>
            </a:p>
          </p:txBody>
        </p:sp>
      </p:grpSp>
      <p:sp>
        <p:nvSpPr>
          <p:cNvPr id="13" name="内容占位符 2">
            <a:extLst>
              <a:ext uri="{FF2B5EF4-FFF2-40B4-BE49-F238E27FC236}">
                <a16:creationId xmlns:a16="http://schemas.microsoft.com/office/drawing/2014/main" id="{072CE8B7-3064-984E-8B5F-A63BA7B4B30B}"/>
              </a:ext>
            </a:extLst>
          </p:cNvPr>
          <p:cNvSpPr txBox="1">
            <a:spLocks/>
          </p:cNvSpPr>
          <p:nvPr/>
        </p:nvSpPr>
        <p:spPr>
          <a:xfrm>
            <a:off x="538045" y="1195387"/>
            <a:ext cx="5025627" cy="5662613"/>
          </a:xfrm>
          <a:solidFill>
            <a:schemeClr val="accent5"/>
          </a:solidFill>
          <a:ln w="44450" cmpd="sng">
            <a:solidFill>
              <a:schemeClr val="accent5">
                <a:lumMod val="75000"/>
                <a:alpha val="0"/>
              </a:schemeClr>
            </a:solidFill>
            <a:prstDash val="soli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Arial" panose="020B0604020202020204" pitchFamily="34" charset="0"/>
              <a:buNone/>
            </a:pPr>
            <a:r>
              <a:rPr lang="en-US" altLang="zh-CN" sz="2000" dirty="0">
                <a:latin typeface="+mn-ea"/>
                <a:cs typeface="Songti SC"/>
              </a:rPr>
              <a:t>3. </a:t>
            </a:r>
            <a:r>
              <a:rPr lang="zh-CN" altLang="en-US" sz="2000" dirty="0">
                <a:latin typeface="+mn-ea"/>
                <a:cs typeface="Songti SC"/>
              </a:rPr>
              <a:t>超长指令字处理机</a:t>
            </a:r>
            <a:endParaRPr lang="en-US" altLang="zh-CN" sz="2000" dirty="0">
              <a:latin typeface="+mn-ea"/>
              <a:cs typeface="Songti SC"/>
            </a:endParaRPr>
          </a:p>
          <a:p>
            <a:pPr marL="0" indent="0">
              <a:lnSpc>
                <a:spcPct val="130000"/>
              </a:lnSpc>
              <a:buFont typeface="Arial" panose="020B0604020202020204" pitchFamily="34" charset="0"/>
              <a:buNone/>
            </a:pPr>
            <a:r>
              <a:rPr lang="zh-CN" altLang="en-US" sz="2000" dirty="0">
                <a:latin typeface="+mn-ea"/>
                <a:cs typeface="Songti SC"/>
              </a:rPr>
              <a:t>采用指令级并行技术，</a:t>
            </a:r>
            <a:r>
              <a:rPr lang="en-US" altLang="zh-CN" sz="2000" dirty="0">
                <a:latin typeface="+mn-ea"/>
                <a:cs typeface="Songti SC"/>
              </a:rPr>
              <a:t>ILP=4, </a:t>
            </a:r>
          </a:p>
          <a:p>
            <a:pPr marL="0" indent="0">
              <a:lnSpc>
                <a:spcPct val="130000"/>
              </a:lnSpc>
              <a:buFont typeface="Arial" panose="020B0604020202020204" pitchFamily="34" charset="0"/>
              <a:buNone/>
            </a:pPr>
            <a:r>
              <a:rPr lang="en-US" altLang="zh-CN" sz="2000" dirty="0">
                <a:latin typeface="+mn-ea"/>
                <a:cs typeface="Songti SC"/>
              </a:rPr>
              <a:t>12</a:t>
            </a:r>
            <a:r>
              <a:rPr lang="zh-CN" altLang="en-US" sz="2000" dirty="0">
                <a:latin typeface="+mn-ea"/>
                <a:cs typeface="Songti SC"/>
              </a:rPr>
              <a:t>个任务组装成</a:t>
            </a:r>
            <a:r>
              <a:rPr lang="en-US" altLang="zh-CN" sz="2000" dirty="0">
                <a:latin typeface="+mn-ea"/>
                <a:cs typeface="Songti SC"/>
              </a:rPr>
              <a:t>3</a:t>
            </a:r>
            <a:r>
              <a:rPr lang="zh-CN" altLang="en-US" sz="2000" dirty="0">
                <a:latin typeface="+mn-ea"/>
                <a:cs typeface="Songti SC"/>
              </a:rPr>
              <a:t>条长指令，每条含</a:t>
            </a:r>
            <a:r>
              <a:rPr lang="en-US" altLang="zh-CN" sz="2000" dirty="0">
                <a:latin typeface="+mn-ea"/>
                <a:cs typeface="Songti SC"/>
              </a:rPr>
              <a:t>4</a:t>
            </a:r>
            <a:r>
              <a:rPr lang="zh-CN" altLang="en-US" sz="2000" dirty="0">
                <a:latin typeface="+mn-ea"/>
                <a:cs typeface="Songti SC"/>
              </a:rPr>
              <a:t>条小指令，</a:t>
            </a:r>
            <a:r>
              <a:rPr lang="en-US" altLang="zh-CN" sz="2000" dirty="0">
                <a:latin typeface="+mn-ea"/>
                <a:cs typeface="Songti SC"/>
              </a:rPr>
              <a:t>n=3</a:t>
            </a:r>
            <a:r>
              <a:rPr lang="zh-CN" altLang="en-US" sz="2000" dirty="0">
                <a:latin typeface="+mn-ea"/>
                <a:cs typeface="Songti SC"/>
              </a:rPr>
              <a:t>。</a:t>
            </a:r>
            <a:endParaRPr lang="en-US" altLang="zh-CN" sz="2000" dirty="0">
              <a:latin typeface="+mn-ea"/>
              <a:cs typeface="Songti SC"/>
            </a:endParaRPr>
          </a:p>
          <a:p>
            <a:pPr marL="0" indent="0">
              <a:lnSpc>
                <a:spcPct val="130000"/>
              </a:lnSpc>
              <a:buFont typeface="Arial" panose="020B0604020202020204" pitchFamily="34" charset="0"/>
              <a:buNone/>
            </a:pPr>
            <a:r>
              <a:rPr lang="en-US" altLang="zh-CN" sz="2000" dirty="0">
                <a:latin typeface="+mn-ea"/>
                <a:cs typeface="Songti SC"/>
              </a:rPr>
              <a:t> Tk=</a:t>
            </a:r>
            <a:r>
              <a:rPr lang="zh-CN" altLang="en-US" sz="2000" dirty="0">
                <a:latin typeface="+mn-ea"/>
                <a:cs typeface="Songti SC"/>
              </a:rPr>
              <a:t>（</a:t>
            </a:r>
            <a:r>
              <a:rPr lang="en-US" altLang="zh-CN" sz="2000" dirty="0">
                <a:latin typeface="+mn-ea"/>
                <a:cs typeface="Songti SC"/>
              </a:rPr>
              <a:t>k+n-1) △t=(3+3-1) △t=5 △t</a:t>
            </a:r>
            <a:r>
              <a:rPr lang="zh-CN" altLang="en-US" sz="2000" dirty="0">
                <a:latin typeface="+mn-ea"/>
                <a:cs typeface="Songti SC"/>
              </a:rPr>
              <a:t>，</a:t>
            </a:r>
            <a:endParaRPr lang="en-US" altLang="zh-CN" sz="2000" dirty="0">
              <a:latin typeface="+mn-ea"/>
              <a:cs typeface="Songti SC"/>
            </a:endParaRPr>
          </a:p>
          <a:p>
            <a:pPr marL="0" indent="0">
              <a:lnSpc>
                <a:spcPct val="130000"/>
              </a:lnSpc>
              <a:buFont typeface="Arial" panose="020B0604020202020204" pitchFamily="34" charset="0"/>
              <a:buNone/>
            </a:pPr>
            <a:r>
              <a:rPr lang="zh-CN" altLang="en-US" sz="2000" dirty="0">
                <a:latin typeface="+mn-ea"/>
                <a:cs typeface="Songti SC"/>
              </a:rPr>
              <a:t>加速比</a:t>
            </a:r>
            <a:r>
              <a:rPr lang="en-US" altLang="zh-CN" sz="2000" dirty="0">
                <a:latin typeface="+mn-ea"/>
                <a:cs typeface="Songti SC"/>
              </a:rPr>
              <a:t>S= 14 △t/5 △t=2.8</a:t>
            </a:r>
          </a:p>
          <a:p>
            <a:pPr marL="0" indent="0">
              <a:lnSpc>
                <a:spcPct val="130000"/>
              </a:lnSpc>
              <a:buFont typeface="Arial" panose="020B0604020202020204" pitchFamily="34" charset="0"/>
              <a:buNone/>
            </a:pPr>
            <a:endParaRPr lang="en-US" altLang="zh-CN" sz="2000" dirty="0">
              <a:latin typeface="+mn-ea"/>
              <a:cs typeface="Songti SC"/>
            </a:endParaRPr>
          </a:p>
          <a:p>
            <a:pPr marL="0" indent="0"/>
            <a:endParaRPr lang="en-US" altLang="zh-CN" sz="2000" dirty="0">
              <a:ea typeface="宋体" panose="02010600030101010101" pitchFamily="2" charset="-122"/>
            </a:endParaRPr>
          </a:p>
          <a:p>
            <a:pPr marL="0" indent="0"/>
            <a:endParaRPr lang="zh-CN" altLang="en-US" sz="2000" dirty="0">
              <a:ea typeface="宋体" panose="02010600030101010101" pitchFamily="2" charset="-122"/>
            </a:endParaRPr>
          </a:p>
        </p:txBody>
      </p:sp>
      <p:pic>
        <p:nvPicPr>
          <p:cNvPr id="17" name="Picture 5">
            <a:extLst>
              <a:ext uri="{FF2B5EF4-FFF2-40B4-BE49-F238E27FC236}">
                <a16:creationId xmlns:a16="http://schemas.microsoft.com/office/drawing/2014/main" id="{04EF5169-3B3E-B844-B6BC-44AA6CB376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430" y="4541763"/>
            <a:ext cx="17145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a:extLst>
              <a:ext uri="{FF2B5EF4-FFF2-40B4-BE49-F238E27FC236}">
                <a16:creationId xmlns:a16="http://schemas.microsoft.com/office/drawing/2014/main" id="{BAF75938-CE24-D642-88B7-3DE937F320C5}"/>
              </a:ext>
            </a:extLst>
          </p:cNvPr>
          <p:cNvGraphicFramePr>
            <a:graphicFrameLocks noChangeAspect="1"/>
          </p:cNvGraphicFramePr>
          <p:nvPr>
            <p:extLst>
              <p:ext uri="{D42A27DB-BD31-4B8C-83A1-F6EECF244321}">
                <p14:modId xmlns:p14="http://schemas.microsoft.com/office/powerpoint/2010/main" val="3391562362"/>
              </p:ext>
            </p:extLst>
          </p:nvPr>
        </p:nvGraphicFramePr>
        <p:xfrm>
          <a:off x="9069045" y="3191327"/>
          <a:ext cx="2574925" cy="3289300"/>
        </p:xfrm>
        <a:graphic>
          <a:graphicData uri="http://schemas.openxmlformats.org/presentationml/2006/ole">
            <mc:AlternateContent xmlns:mc="http://schemas.openxmlformats.org/markup-compatibility/2006">
              <mc:Choice xmlns:v="urn:schemas-microsoft-com:vml" Requires="v">
                <p:oleObj spid="_x0000_s85057" name="图片" r:id="rId5" imgW="23863300" imgH="30530800" progId="Word.Picture.8">
                  <p:embed/>
                </p:oleObj>
              </mc:Choice>
              <mc:Fallback>
                <p:oleObj name="图片" r:id="rId5" imgW="23863300" imgH="30530800" progId="Word.Picture.8">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9045" y="3191327"/>
                        <a:ext cx="2574925" cy="328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a:extLst>
              <a:ext uri="{FF2B5EF4-FFF2-40B4-BE49-F238E27FC236}">
                <a16:creationId xmlns:a16="http://schemas.microsoft.com/office/drawing/2014/main" id="{DC0A0E48-529D-EC4D-AC21-3358EC1D4A7B}"/>
              </a:ext>
            </a:extLst>
          </p:cNvPr>
          <p:cNvSpPr>
            <a:spLocks noChangeArrowheads="1"/>
          </p:cNvSpPr>
          <p:nvPr/>
        </p:nvSpPr>
        <p:spPr bwMode="auto">
          <a:xfrm>
            <a:off x="2485680" y="23162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A101614A-013B-0648-B224-1ECE5E2A8E98}"/>
              </a:ext>
            </a:extLst>
          </p:cNvPr>
          <p:cNvSpPr txBox="1"/>
          <p:nvPr/>
        </p:nvSpPr>
        <p:spPr>
          <a:xfrm>
            <a:off x="360608" y="1286601"/>
            <a:ext cx="5293217" cy="5357012"/>
          </a:xfrm>
          <a:prstGeom prst="rect">
            <a:avLst/>
          </a:prstGeom>
          <a:noFill/>
          <a:ln w="38100">
            <a:solidFill>
              <a:schemeClr val="accent5">
                <a:lumMod val="75000"/>
              </a:schemeClr>
            </a:solidFill>
          </a:ln>
        </p:spPr>
        <p:txBody>
          <a:bodyPr wrap="square" rtlCol="0">
            <a:spAutoFit/>
          </a:bodyPr>
          <a:lstStyle/>
          <a:p>
            <a:endParaRPr kumimoji="1" lang="zh-CN" altLang="en-US" dirty="0"/>
          </a:p>
        </p:txBody>
      </p:sp>
      <p:sp>
        <p:nvSpPr>
          <p:cNvPr id="19" name="内容占位符 2">
            <a:extLst>
              <a:ext uri="{FF2B5EF4-FFF2-40B4-BE49-F238E27FC236}">
                <a16:creationId xmlns:a16="http://schemas.microsoft.com/office/drawing/2014/main" id="{DAFA77CB-BFFE-F241-833D-C1FDF3102B63}"/>
              </a:ext>
            </a:extLst>
          </p:cNvPr>
          <p:cNvSpPr txBox="1">
            <a:spLocks/>
          </p:cNvSpPr>
          <p:nvPr/>
        </p:nvSpPr>
        <p:spPr>
          <a:xfrm>
            <a:off x="6096000" y="1213986"/>
            <a:ext cx="5025627" cy="5662613"/>
          </a:xfrm>
          <a:solidFill>
            <a:schemeClr val="accent5"/>
          </a:solidFill>
          <a:ln w="44450" cmpd="sng">
            <a:solidFill>
              <a:schemeClr val="accent5">
                <a:lumMod val="75000"/>
                <a:alpha val="0"/>
              </a:schemeClr>
            </a:solidFill>
            <a:prstDash val="solid"/>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Arial" panose="020B0604020202020204" pitchFamily="34" charset="0"/>
              <a:buNone/>
            </a:pPr>
            <a:r>
              <a:rPr lang="en-US" altLang="zh-CN" sz="2000" dirty="0">
                <a:latin typeface="+mn-ea"/>
                <a:cs typeface="Songti SC"/>
              </a:rPr>
              <a:t>4. </a:t>
            </a:r>
            <a:r>
              <a:rPr lang="zh-CN" altLang="en-US" sz="2000" dirty="0">
                <a:latin typeface="+mn-ea"/>
                <a:cs typeface="Songti SC"/>
              </a:rPr>
              <a:t>超流水线处理机</a:t>
            </a:r>
            <a:endParaRPr lang="en-US" altLang="zh-CN" sz="2000" dirty="0">
              <a:latin typeface="+mn-ea"/>
              <a:cs typeface="Songti SC"/>
            </a:endParaRPr>
          </a:p>
          <a:p>
            <a:pPr marL="0" indent="0">
              <a:lnSpc>
                <a:spcPct val="130000"/>
              </a:lnSpc>
              <a:buNone/>
            </a:pPr>
            <a:r>
              <a:rPr lang="zh-CN" altLang="zh-CN" sz="2000" dirty="0"/>
              <a:t>每</a:t>
            </a:r>
            <a:r>
              <a:rPr lang="en-US" altLang="zh-CN" sz="2000" dirty="0"/>
              <a:t>1/4</a:t>
            </a:r>
            <a:r>
              <a:rPr lang="zh-CN" altLang="zh-CN" sz="2000" dirty="0"/>
              <a:t>个时钟周期启动一条指令。</a:t>
            </a:r>
            <a:endParaRPr lang="en-US" altLang="zh-CN" sz="2000" dirty="0"/>
          </a:p>
          <a:p>
            <a:pPr marL="0" indent="0">
              <a:lnSpc>
                <a:spcPct val="130000"/>
              </a:lnSpc>
              <a:buNone/>
            </a:pPr>
            <a:r>
              <a:rPr lang="zh-CN" altLang="zh-CN" sz="2000" dirty="0"/>
              <a:t>执行完</a:t>
            </a:r>
            <a:r>
              <a:rPr lang="en-US" altLang="zh-CN" sz="2000" dirty="0"/>
              <a:t>12</a:t>
            </a:r>
            <a:r>
              <a:rPr lang="zh-CN" altLang="zh-CN" sz="2000" dirty="0"/>
              <a:t>条指令需</a:t>
            </a:r>
            <a:r>
              <a:rPr lang="en-US" altLang="zh-CN" sz="2000" dirty="0"/>
              <a:t>T</a:t>
            </a:r>
            <a:r>
              <a:rPr lang="en-US" altLang="zh-CN" sz="2000" baseline="-25000" dirty="0"/>
              <a:t>4</a:t>
            </a:r>
            <a:r>
              <a:rPr lang="zh-CN" altLang="zh-CN" sz="2000" dirty="0"/>
              <a:t>＝</a:t>
            </a:r>
            <a:r>
              <a:rPr lang="en-US" altLang="zh-CN" sz="2000" dirty="0"/>
              <a:t>(3+11*0.25)=5.75</a:t>
            </a:r>
            <a:r>
              <a:rPr lang="zh-CN" altLang="zh-CN" sz="2000" dirty="0"/>
              <a:t>△</a:t>
            </a:r>
            <a:r>
              <a:rPr lang="en-US" altLang="zh-CN" sz="2000" dirty="0"/>
              <a:t>t</a:t>
            </a:r>
          </a:p>
          <a:p>
            <a:pPr marL="0" indent="0">
              <a:lnSpc>
                <a:spcPct val="130000"/>
              </a:lnSpc>
              <a:buNone/>
            </a:pPr>
            <a:r>
              <a:rPr lang="en-US" altLang="zh-CN" sz="2000" dirty="0"/>
              <a:t>S=14 △t/5 .75 △t=2.435</a:t>
            </a:r>
          </a:p>
          <a:p>
            <a:pPr marL="0" indent="0"/>
            <a:endParaRPr lang="en-US" altLang="zh-CN" sz="2000" dirty="0">
              <a:ea typeface="宋体" panose="02010600030101010101" pitchFamily="2" charset="-122"/>
            </a:endParaRPr>
          </a:p>
          <a:p>
            <a:pPr marL="0" indent="0"/>
            <a:endParaRPr lang="zh-CN" altLang="en-US" sz="2000" dirty="0">
              <a:ea typeface="宋体" panose="02010600030101010101" pitchFamily="2" charset="-122"/>
            </a:endParaRPr>
          </a:p>
        </p:txBody>
      </p:sp>
      <p:sp>
        <p:nvSpPr>
          <p:cNvPr id="5" name="矩形 4">
            <a:extLst>
              <a:ext uri="{FF2B5EF4-FFF2-40B4-BE49-F238E27FC236}">
                <a16:creationId xmlns:a16="http://schemas.microsoft.com/office/drawing/2014/main" id="{0DD642DA-2FA6-45F7-A8A0-E60EBEEEBAC9}"/>
              </a:ext>
            </a:extLst>
          </p:cNvPr>
          <p:cNvSpPr/>
          <p:nvPr/>
        </p:nvSpPr>
        <p:spPr>
          <a:xfrm>
            <a:off x="2485680" y="4657344"/>
            <a:ext cx="1080480" cy="8290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1FBF5CB5-6B73-410A-89E9-97A4765D48CE}"/>
              </a:ext>
            </a:extLst>
          </p:cNvPr>
          <p:cNvSpPr txBox="1"/>
          <p:nvPr/>
        </p:nvSpPr>
        <p:spPr>
          <a:xfrm>
            <a:off x="5943375" y="1291728"/>
            <a:ext cx="5793271" cy="5357012"/>
          </a:xfrm>
          <a:prstGeom prst="rect">
            <a:avLst/>
          </a:prstGeom>
          <a:noFill/>
          <a:ln w="38100">
            <a:solidFill>
              <a:schemeClr val="accent5">
                <a:lumMod val="75000"/>
              </a:schemeClr>
            </a:solidFill>
          </a:ln>
        </p:spPr>
        <p:txBody>
          <a:bodyPr wrap="square" rtlCol="0">
            <a:spAutoFit/>
          </a:bodyPr>
          <a:lstStyle/>
          <a:p>
            <a:endParaRPr kumimoji="1" lang="zh-CN" altLang="en-US" dirty="0"/>
          </a:p>
        </p:txBody>
      </p:sp>
    </p:spTree>
    <p:custDataLst>
      <p:tags r:id="rId2"/>
    </p:custDataLst>
    <p:extLst>
      <p:ext uri="{BB962C8B-B14F-4D97-AF65-F5344CB8AC3E}">
        <p14:creationId xmlns:p14="http://schemas.microsoft.com/office/powerpoint/2010/main" val="3900919009"/>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191999" cy="973115"/>
            <a:chOff x="0" y="-82343"/>
            <a:chExt cx="937409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456979" y="14307"/>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7.9</a:t>
              </a:r>
              <a:r>
                <a:rPr lang="zh-CN" altLang="en-US" sz="4000" b="1" dirty="0">
                  <a:solidFill>
                    <a:schemeClr val="accent1"/>
                  </a:solidFill>
                  <a:latin typeface="+mn-ea"/>
                </a:rPr>
                <a:t>（</a:t>
              </a:r>
              <a:r>
                <a:rPr lang="zh-CN" altLang="zh-CN" sz="4000" b="1" dirty="0">
                  <a:solidFill>
                    <a:schemeClr val="accent1"/>
                  </a:solidFill>
                  <a:latin typeface="+mn-ea"/>
                </a:rPr>
                <a:t>两级</a:t>
              </a:r>
              <a:r>
                <a:rPr lang="en-US" altLang="zh-CN" sz="4000" b="1" dirty="0">
                  <a:solidFill>
                    <a:schemeClr val="accent1"/>
                  </a:solidFill>
                  <a:latin typeface="+mn-ea"/>
                </a:rPr>
                <a:t>Cache</a:t>
              </a:r>
              <a:r>
                <a:rPr lang="zh-CN" altLang="en-US" sz="4000" b="1" dirty="0">
                  <a:solidFill>
                    <a:schemeClr val="accent1"/>
                  </a:solidFill>
                  <a:latin typeface="+mn-ea"/>
                </a:rPr>
                <a:t>）</a:t>
              </a:r>
              <a:endParaRPr lang="zh-CN" altLang="en-US" sz="4000" b="1" dirty="0">
                <a:solidFill>
                  <a:schemeClr val="accent1"/>
                </a:solidFill>
                <a:latin typeface="+mn-ea"/>
                <a:sym typeface="+mn-ea"/>
              </a:endParaRPr>
            </a:p>
          </p:txBody>
        </p:sp>
      </p:grpSp>
      <p:sp>
        <p:nvSpPr>
          <p:cNvPr id="19" name="内容占位符 2">
            <a:extLst>
              <a:ext uri="{FF2B5EF4-FFF2-40B4-BE49-F238E27FC236}">
                <a16:creationId xmlns:a16="http://schemas.microsoft.com/office/drawing/2014/main" id="{BA550162-110D-154D-88C5-7213C6C76A8F}"/>
              </a:ext>
            </a:extLst>
          </p:cNvPr>
          <p:cNvSpPr txBox="1">
            <a:spLocks/>
          </p:cNvSpPr>
          <p:nvPr/>
        </p:nvSpPr>
        <p:spPr>
          <a:xfrm>
            <a:off x="642865" y="1515898"/>
            <a:ext cx="10906270" cy="3662363"/>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sz="2400" dirty="0">
                <a:latin typeface="+mn-ea"/>
                <a:cs typeface="Songti SC"/>
              </a:rPr>
              <a:t>假设在</a:t>
            </a:r>
            <a:r>
              <a:rPr lang="en-US" altLang="zh-CN" sz="2400" dirty="0">
                <a:latin typeface="+mn-ea"/>
                <a:cs typeface="Songti SC"/>
              </a:rPr>
              <a:t>3000</a:t>
            </a:r>
            <a:r>
              <a:rPr lang="zh-CN" altLang="en-US" sz="2400" dirty="0">
                <a:latin typeface="+mn-ea"/>
                <a:cs typeface="Songti SC"/>
              </a:rPr>
              <a:t>次访存中，第一级</a:t>
            </a:r>
            <a:r>
              <a:rPr lang="en-US" altLang="zh-CN" sz="2400" dirty="0">
                <a:latin typeface="+mn-ea"/>
                <a:cs typeface="Songti SC"/>
              </a:rPr>
              <a:t>cache</a:t>
            </a:r>
            <a:r>
              <a:rPr lang="zh-CN" altLang="en-US" sz="2400" dirty="0">
                <a:latin typeface="+mn-ea"/>
                <a:cs typeface="Songti SC"/>
              </a:rPr>
              <a:t>不命中</a:t>
            </a:r>
            <a:r>
              <a:rPr lang="en-US" altLang="zh-CN" sz="2400" dirty="0">
                <a:latin typeface="+mn-ea"/>
                <a:cs typeface="Songti SC"/>
              </a:rPr>
              <a:t>110</a:t>
            </a:r>
            <a:r>
              <a:rPr lang="zh-CN" altLang="en-US" sz="2400" dirty="0">
                <a:latin typeface="+mn-ea"/>
                <a:cs typeface="Songti SC"/>
              </a:rPr>
              <a:t>次，第二级</a:t>
            </a:r>
            <a:r>
              <a:rPr lang="en-US" altLang="zh-CN" sz="2400" dirty="0">
                <a:latin typeface="+mn-ea"/>
                <a:cs typeface="Songti SC"/>
              </a:rPr>
              <a:t>cache</a:t>
            </a:r>
            <a:r>
              <a:rPr lang="zh-CN" altLang="en-US" sz="2400" dirty="0">
                <a:latin typeface="+mn-ea"/>
                <a:cs typeface="Songti SC"/>
              </a:rPr>
              <a:t>不命中</a:t>
            </a:r>
            <a:r>
              <a:rPr lang="en-US" altLang="zh-CN" sz="2400" dirty="0">
                <a:latin typeface="+mn-ea"/>
                <a:cs typeface="Songti SC"/>
              </a:rPr>
              <a:t>55</a:t>
            </a:r>
            <a:r>
              <a:rPr lang="zh-CN" altLang="en-US" sz="2400" dirty="0">
                <a:latin typeface="+mn-ea"/>
                <a:cs typeface="Songti SC"/>
              </a:rPr>
              <a:t>次。试问：在这种情况下，该</a:t>
            </a:r>
            <a:r>
              <a:rPr lang="en-US" altLang="zh-CN" sz="2400" dirty="0">
                <a:latin typeface="+mn-ea"/>
                <a:cs typeface="Songti SC"/>
              </a:rPr>
              <a:t>cache</a:t>
            </a:r>
            <a:r>
              <a:rPr lang="zh-CN" altLang="en-US" sz="2400" dirty="0">
                <a:latin typeface="+mn-ea"/>
                <a:cs typeface="Songti SC"/>
              </a:rPr>
              <a:t>系统的局部不命中率和全局不命中率各是多少？</a:t>
            </a:r>
            <a:endParaRPr lang="en-US" altLang="zh-CN" sz="2400" dirty="0">
              <a:latin typeface="+mn-ea"/>
              <a:cs typeface="Songti SC"/>
            </a:endParaRPr>
          </a:p>
          <a:p>
            <a:pPr marL="0" indent="0">
              <a:lnSpc>
                <a:spcPct val="150000"/>
              </a:lnSpc>
              <a:buFont typeface="Arial" panose="020B0604020202020204" pitchFamily="34" charset="0"/>
              <a:buNone/>
            </a:pPr>
            <a:r>
              <a:rPr lang="zh-CN" altLang="en-US" sz="2400" dirty="0">
                <a:latin typeface="+mn-ea"/>
                <a:cs typeface="Songti SC"/>
              </a:rPr>
              <a:t>解：</a:t>
            </a:r>
            <a:endParaRPr lang="en-US" altLang="zh-CN" sz="2400" dirty="0">
              <a:latin typeface="+mn-ea"/>
              <a:cs typeface="Songti SC"/>
            </a:endParaRPr>
          </a:p>
          <a:p>
            <a:pPr marL="0" indent="0">
              <a:lnSpc>
                <a:spcPct val="150000"/>
              </a:lnSpc>
              <a:buFont typeface="Arial" panose="020B0604020202020204" pitchFamily="34" charset="0"/>
              <a:buNone/>
            </a:pPr>
            <a:r>
              <a:rPr lang="zh-CN" altLang="en-US" sz="2400" dirty="0">
                <a:latin typeface="+mn-ea"/>
                <a:cs typeface="Songti SC"/>
              </a:rPr>
              <a:t>第一级</a:t>
            </a:r>
            <a:r>
              <a:rPr lang="en-US" altLang="zh-CN" sz="2400" dirty="0">
                <a:latin typeface="+mn-ea"/>
                <a:cs typeface="Songti SC"/>
              </a:rPr>
              <a:t>cache</a:t>
            </a:r>
            <a:r>
              <a:rPr lang="zh-CN" altLang="en-US" sz="2400" dirty="0">
                <a:latin typeface="+mn-ea"/>
                <a:cs typeface="Songti SC"/>
              </a:rPr>
              <a:t>不命中率（全局和局部）是</a:t>
            </a:r>
            <a:r>
              <a:rPr lang="en-US" altLang="zh-CN" sz="2400" dirty="0">
                <a:latin typeface="+mn-ea"/>
                <a:cs typeface="Songti SC"/>
              </a:rPr>
              <a:t>110/3000</a:t>
            </a:r>
            <a:r>
              <a:rPr lang="zh-CN" altLang="en-US" sz="2400" dirty="0">
                <a:latin typeface="+mn-ea"/>
                <a:cs typeface="Songti SC"/>
              </a:rPr>
              <a:t>，即</a:t>
            </a:r>
            <a:r>
              <a:rPr lang="en-US" altLang="zh-CN" sz="2400" dirty="0">
                <a:latin typeface="+mn-ea"/>
                <a:cs typeface="Songti SC"/>
              </a:rPr>
              <a:t>3.67%</a:t>
            </a:r>
            <a:r>
              <a:rPr lang="zh-CN" altLang="en-US" sz="2400" dirty="0">
                <a:latin typeface="+mn-ea"/>
                <a:cs typeface="Songti SC"/>
              </a:rPr>
              <a:t>；</a:t>
            </a:r>
            <a:endParaRPr lang="en-US" altLang="zh-CN" sz="2400" dirty="0">
              <a:latin typeface="+mn-ea"/>
              <a:cs typeface="Songti SC"/>
            </a:endParaRPr>
          </a:p>
          <a:p>
            <a:pPr marL="0" indent="0">
              <a:lnSpc>
                <a:spcPct val="150000"/>
              </a:lnSpc>
              <a:buFont typeface="Arial" panose="020B0604020202020204" pitchFamily="34" charset="0"/>
              <a:buNone/>
            </a:pPr>
            <a:r>
              <a:rPr lang="zh-CN" altLang="en-US" sz="2400" dirty="0">
                <a:latin typeface="+mn-ea"/>
                <a:cs typeface="Songti SC"/>
              </a:rPr>
              <a:t>第二级</a:t>
            </a:r>
            <a:r>
              <a:rPr lang="en-US" altLang="zh-CN" sz="2400" dirty="0">
                <a:latin typeface="+mn-ea"/>
                <a:cs typeface="Songti SC"/>
              </a:rPr>
              <a:t>cache</a:t>
            </a:r>
            <a:r>
              <a:rPr lang="zh-CN" altLang="en-US" sz="2400" dirty="0">
                <a:latin typeface="+mn-ea"/>
                <a:cs typeface="Songti SC"/>
              </a:rPr>
              <a:t>的局部不命中率是</a:t>
            </a:r>
            <a:r>
              <a:rPr lang="en-US" altLang="zh-CN" sz="2400" dirty="0">
                <a:latin typeface="+mn-ea"/>
                <a:cs typeface="Songti SC"/>
              </a:rPr>
              <a:t>55/110</a:t>
            </a:r>
            <a:r>
              <a:rPr lang="zh-CN" altLang="en-US" sz="2400" dirty="0">
                <a:latin typeface="+mn-ea"/>
                <a:cs typeface="Songti SC"/>
              </a:rPr>
              <a:t>，即</a:t>
            </a:r>
            <a:r>
              <a:rPr lang="en-US" altLang="zh-CN" sz="2400" dirty="0">
                <a:latin typeface="+mn-ea"/>
                <a:cs typeface="Songti SC"/>
              </a:rPr>
              <a:t>50%</a:t>
            </a:r>
            <a:r>
              <a:rPr lang="zh-CN" altLang="en-US" sz="2400" dirty="0">
                <a:latin typeface="+mn-ea"/>
                <a:cs typeface="Songti SC"/>
              </a:rPr>
              <a:t>；</a:t>
            </a:r>
            <a:endParaRPr lang="en-US" altLang="zh-CN" sz="2400" dirty="0">
              <a:latin typeface="+mn-ea"/>
              <a:cs typeface="Songti SC"/>
            </a:endParaRPr>
          </a:p>
          <a:p>
            <a:pPr marL="0" indent="0">
              <a:lnSpc>
                <a:spcPct val="150000"/>
              </a:lnSpc>
              <a:buFont typeface="Arial" panose="020B0604020202020204" pitchFamily="34" charset="0"/>
              <a:buNone/>
            </a:pPr>
            <a:r>
              <a:rPr lang="zh-CN" altLang="en-US" sz="2400" dirty="0">
                <a:latin typeface="+mn-ea"/>
                <a:cs typeface="Songti SC"/>
              </a:rPr>
              <a:t>第二级</a:t>
            </a:r>
            <a:r>
              <a:rPr lang="en-US" altLang="zh-CN" sz="2400" dirty="0">
                <a:latin typeface="+mn-ea"/>
                <a:cs typeface="Songti SC"/>
              </a:rPr>
              <a:t>cache</a:t>
            </a:r>
            <a:r>
              <a:rPr lang="zh-CN" altLang="en-US" sz="2400" dirty="0">
                <a:latin typeface="+mn-ea"/>
                <a:cs typeface="Songti SC"/>
              </a:rPr>
              <a:t>的全局不命中率是</a:t>
            </a:r>
            <a:r>
              <a:rPr lang="en-US" altLang="zh-CN" sz="2400" dirty="0">
                <a:latin typeface="+mn-ea"/>
                <a:cs typeface="Songti SC"/>
              </a:rPr>
              <a:t>55/3000</a:t>
            </a:r>
            <a:r>
              <a:rPr lang="zh-CN" altLang="en-US" sz="2400" dirty="0">
                <a:latin typeface="+mn-ea"/>
                <a:cs typeface="Songti SC"/>
              </a:rPr>
              <a:t>，即</a:t>
            </a:r>
            <a:r>
              <a:rPr lang="en-US" altLang="zh-CN" sz="2400" dirty="0">
                <a:latin typeface="+mn-ea"/>
                <a:cs typeface="Songti SC"/>
              </a:rPr>
              <a:t>1.83%</a:t>
            </a:r>
            <a:r>
              <a:rPr lang="zh-CN" altLang="en-US" sz="2400" dirty="0">
                <a:latin typeface="+mn-ea"/>
                <a:cs typeface="Songti SC"/>
              </a:rPr>
              <a:t>。</a:t>
            </a:r>
          </a:p>
          <a:p>
            <a:pPr marL="0" indent="0">
              <a:buFont typeface="Arial" panose="020B0604020202020204" pitchFamily="34" charset="0"/>
              <a:buNone/>
            </a:pPr>
            <a:endParaRPr lang="zh-CN" altLang="en-US" sz="2400" dirty="0">
              <a:ea typeface="宋体" panose="02010600030101010101" pitchFamily="2" charset="-122"/>
            </a:endParaRPr>
          </a:p>
        </p:txBody>
      </p:sp>
    </p:spTree>
    <p:custDataLst>
      <p:tags r:id="rId1"/>
    </p:custDataLst>
    <p:extLst>
      <p:ext uri="{BB962C8B-B14F-4D97-AF65-F5344CB8AC3E}">
        <p14:creationId xmlns:p14="http://schemas.microsoft.com/office/powerpoint/2010/main" val="585210979"/>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191999" cy="973115"/>
            <a:chOff x="0" y="-82343"/>
            <a:chExt cx="937409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456979" y="14307"/>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7.10</a:t>
              </a:r>
              <a:r>
                <a:rPr lang="zh-CN" altLang="en-US" sz="4000" b="1" dirty="0">
                  <a:solidFill>
                    <a:schemeClr val="accent1"/>
                  </a:solidFill>
                  <a:latin typeface="+mn-ea"/>
                </a:rPr>
                <a:t>（</a:t>
              </a:r>
              <a:r>
                <a:rPr lang="zh-CN" altLang="zh-CN" sz="4000" b="1" dirty="0">
                  <a:solidFill>
                    <a:schemeClr val="accent1"/>
                  </a:solidFill>
                  <a:latin typeface="+mn-ea"/>
                </a:rPr>
                <a:t>存储系统性能指标</a:t>
              </a:r>
              <a:r>
                <a:rPr lang="zh-CN" altLang="en-US" sz="4000" b="1" dirty="0">
                  <a:solidFill>
                    <a:schemeClr val="accent1"/>
                  </a:solidFill>
                  <a:latin typeface="+mn-ea"/>
                </a:rPr>
                <a:t>）</a:t>
              </a:r>
              <a:endParaRPr lang="zh-CN" altLang="en-US" sz="4000" b="1" dirty="0">
                <a:solidFill>
                  <a:schemeClr val="accent1"/>
                </a:solidFill>
                <a:latin typeface="+mn-ea"/>
                <a:sym typeface="+mn-ea"/>
              </a:endParaRPr>
            </a:p>
          </p:txBody>
        </p:sp>
      </p:grpSp>
      <p:sp>
        <p:nvSpPr>
          <p:cNvPr id="2" name="矩形 1">
            <a:extLst>
              <a:ext uri="{FF2B5EF4-FFF2-40B4-BE49-F238E27FC236}">
                <a16:creationId xmlns:a16="http://schemas.microsoft.com/office/drawing/2014/main" id="{320EE2A0-37E5-6747-BBC4-618D7DFD6F80}"/>
              </a:ext>
            </a:extLst>
          </p:cNvPr>
          <p:cNvSpPr/>
          <p:nvPr/>
        </p:nvSpPr>
        <p:spPr>
          <a:xfrm>
            <a:off x="646090" y="1563393"/>
            <a:ext cx="10899820" cy="3731214"/>
          </a:xfrm>
          <a:prstGeom prst="rect">
            <a:avLst/>
          </a:prstGeom>
        </p:spPr>
        <p:txBody>
          <a:bodyPr wrap="square">
            <a:spAutoFit/>
          </a:bodyPr>
          <a:lstStyle/>
          <a:p>
            <a:pPr>
              <a:lnSpc>
                <a:spcPct val="150000"/>
              </a:lnSpc>
            </a:pPr>
            <a:r>
              <a:rPr lang="zh-CN" altLang="zh-CN" sz="2000" dirty="0">
                <a:latin typeface="+mn-ea"/>
                <a:cs typeface="Times New Roman" panose="02020603050405020304" pitchFamily="18" charset="0"/>
              </a:rPr>
              <a:t>给定以下的假设，试计算直接映象Cache和两路组相联Cache的平均访问时间以及CPU的性能。由计算结果能得出什么结论？</a:t>
            </a:r>
          </a:p>
          <a:p>
            <a:pPr>
              <a:lnSpc>
                <a:spcPct val="150000"/>
              </a:lnSpc>
            </a:pPr>
            <a:r>
              <a:rPr lang="zh-CN" altLang="zh-CN" sz="2000" dirty="0">
                <a:latin typeface="+mn-ea"/>
                <a:cs typeface="Times New Roman" panose="02020603050405020304" pitchFamily="18" charset="0"/>
              </a:rPr>
              <a:t>(1)理想Cache情况下的CPI为2.0，时钟周期为2ns，平均每条指令访存1.2次；</a:t>
            </a:r>
          </a:p>
          <a:p>
            <a:pPr>
              <a:lnSpc>
                <a:spcPct val="150000"/>
              </a:lnSpc>
            </a:pPr>
            <a:r>
              <a:rPr lang="zh-CN" altLang="zh-CN" sz="2000" dirty="0">
                <a:latin typeface="+mn-ea"/>
                <a:cs typeface="Times New Roman" panose="02020603050405020304" pitchFamily="18" charset="0"/>
              </a:rPr>
              <a:t>(2)两者Cache容量均为64KB，块大小都是32字节；</a:t>
            </a:r>
          </a:p>
          <a:p>
            <a:pPr>
              <a:lnSpc>
                <a:spcPct val="150000"/>
              </a:lnSpc>
            </a:pPr>
            <a:r>
              <a:rPr lang="zh-CN" altLang="zh-CN" sz="2000" dirty="0">
                <a:latin typeface="+mn-ea"/>
                <a:cs typeface="Times New Roman" panose="02020603050405020304" pitchFamily="18" charset="0"/>
              </a:rPr>
              <a:t>(3)组相联Cache中的多路选择器使CPU的时钟周期增加了10％；</a:t>
            </a:r>
          </a:p>
          <a:p>
            <a:pPr>
              <a:lnSpc>
                <a:spcPct val="150000"/>
              </a:lnSpc>
            </a:pPr>
            <a:r>
              <a:rPr lang="zh-CN" altLang="zh-CN" sz="2000" dirty="0">
                <a:latin typeface="+mn-ea"/>
                <a:cs typeface="Times New Roman" panose="02020603050405020304" pitchFamily="18" charset="0"/>
              </a:rPr>
              <a:t>(4)这两种Cache的失效开销都是80ns；</a:t>
            </a:r>
          </a:p>
          <a:p>
            <a:pPr>
              <a:lnSpc>
                <a:spcPct val="150000"/>
              </a:lnSpc>
            </a:pPr>
            <a:r>
              <a:rPr lang="zh-CN" altLang="zh-CN" sz="2000" dirty="0">
                <a:latin typeface="+mn-ea"/>
                <a:cs typeface="Times New Roman" panose="02020603050405020304" pitchFamily="18" charset="0"/>
              </a:rPr>
              <a:t>(5)命中时间为1个时钟周期；</a:t>
            </a:r>
          </a:p>
          <a:p>
            <a:pPr>
              <a:lnSpc>
                <a:spcPct val="150000"/>
              </a:lnSpc>
            </a:pPr>
            <a:r>
              <a:rPr lang="zh-CN" altLang="zh-CN" sz="2000" dirty="0">
                <a:latin typeface="+mn-ea"/>
                <a:cs typeface="Times New Roman" panose="02020603050405020304" pitchFamily="18" charset="0"/>
              </a:rPr>
              <a:t>(6)64KB直接映象Cache的失效率为1.4％，64KB两路组相联Cache的失效率为1.0％。</a:t>
            </a:r>
          </a:p>
        </p:txBody>
      </p:sp>
    </p:spTree>
    <p:custDataLst>
      <p:tags r:id="rId1"/>
    </p:custDataLst>
    <p:extLst>
      <p:ext uri="{BB962C8B-B14F-4D97-AF65-F5344CB8AC3E}">
        <p14:creationId xmlns:p14="http://schemas.microsoft.com/office/powerpoint/2010/main" val="927999882"/>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191999" cy="973115"/>
            <a:chOff x="0" y="-82343"/>
            <a:chExt cx="937409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456979" y="14307"/>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7.10</a:t>
              </a:r>
              <a:r>
                <a:rPr lang="zh-CN" altLang="en-US" sz="4000" b="1" dirty="0">
                  <a:solidFill>
                    <a:schemeClr val="accent1"/>
                  </a:solidFill>
                  <a:latin typeface="+mn-ea"/>
                </a:rPr>
                <a:t>（</a:t>
              </a:r>
              <a:r>
                <a:rPr lang="zh-CN" altLang="zh-CN" sz="4000" b="1" dirty="0">
                  <a:solidFill>
                    <a:schemeClr val="accent1"/>
                  </a:solidFill>
                  <a:latin typeface="+mn-ea"/>
                </a:rPr>
                <a:t>存储系统性能指标</a:t>
              </a:r>
              <a:r>
                <a:rPr lang="zh-CN" altLang="en-US" sz="4000" b="1" dirty="0">
                  <a:solidFill>
                    <a:schemeClr val="accent1"/>
                  </a:solidFill>
                  <a:latin typeface="+mn-ea"/>
                </a:rPr>
                <a:t>）</a:t>
              </a:r>
              <a:endParaRPr lang="zh-CN" altLang="en-US" sz="4000" b="1" dirty="0">
                <a:solidFill>
                  <a:schemeClr val="accent1"/>
                </a:solidFill>
                <a:latin typeface="+mn-ea"/>
                <a:sym typeface="+mn-ea"/>
              </a:endParaRPr>
            </a:p>
          </p:txBody>
        </p:sp>
      </p:grpSp>
      <p:sp>
        <p:nvSpPr>
          <p:cNvPr id="12" name="内容占位符 2">
            <a:extLst>
              <a:ext uri="{FF2B5EF4-FFF2-40B4-BE49-F238E27FC236}">
                <a16:creationId xmlns:a16="http://schemas.microsoft.com/office/drawing/2014/main" id="{63B62B1B-DD92-5E46-A27F-58C0C6279F71}"/>
              </a:ext>
            </a:extLst>
          </p:cNvPr>
          <p:cNvSpPr txBox="1">
            <a:spLocks/>
          </p:cNvSpPr>
          <p:nvPr/>
        </p:nvSpPr>
        <p:spPr>
          <a:xfrm>
            <a:off x="883080" y="1286601"/>
            <a:ext cx="9973809" cy="571500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zh-CN" altLang="en-US" sz="1800" dirty="0">
                <a:solidFill>
                  <a:srgbClr val="FF0000"/>
                </a:solidFill>
                <a:latin typeface="+mn-ea"/>
              </a:rPr>
              <a:t>平均访存时间＝命中时间＋失效率</a:t>
            </a:r>
            <a:r>
              <a:rPr lang="en-US" altLang="zh-CN" sz="1800" dirty="0">
                <a:solidFill>
                  <a:srgbClr val="FF0000"/>
                </a:solidFill>
                <a:latin typeface="+mn-ea"/>
              </a:rPr>
              <a:t>×</a:t>
            </a:r>
            <a:r>
              <a:rPr lang="zh-CN" altLang="en-US" sz="1800" dirty="0">
                <a:solidFill>
                  <a:srgbClr val="FF0000"/>
                </a:solidFill>
                <a:latin typeface="+mn-ea"/>
              </a:rPr>
              <a:t>失效开销</a:t>
            </a:r>
          </a:p>
          <a:p>
            <a:pPr marL="0" indent="0">
              <a:lnSpc>
                <a:spcPct val="120000"/>
              </a:lnSpc>
              <a:buFont typeface="Arial" panose="020B0604020202020204" pitchFamily="34" charset="0"/>
              <a:buNone/>
            </a:pPr>
            <a:r>
              <a:rPr lang="zh-CN" altLang="en-US" sz="1800" dirty="0">
                <a:latin typeface="+mn-ea"/>
              </a:rPr>
              <a:t>平均访问时间</a:t>
            </a:r>
            <a:r>
              <a:rPr lang="en-US" altLang="zh-CN" sz="1800" dirty="0">
                <a:latin typeface="+mn-ea"/>
              </a:rPr>
              <a:t>1-</a:t>
            </a:r>
            <a:r>
              <a:rPr lang="zh-CN" altLang="en-US" sz="1800" dirty="0">
                <a:latin typeface="+mn-ea"/>
              </a:rPr>
              <a:t>路</a:t>
            </a:r>
            <a:r>
              <a:rPr lang="en-US" altLang="zh-CN" sz="1800" dirty="0">
                <a:latin typeface="+mn-ea"/>
              </a:rPr>
              <a:t>=1</a:t>
            </a:r>
            <a:r>
              <a:rPr lang="zh-CN" altLang="en-US" sz="1800" dirty="0">
                <a:latin typeface="+mn-ea"/>
              </a:rPr>
              <a:t>*</a:t>
            </a:r>
            <a:r>
              <a:rPr lang="en-US" altLang="zh-CN" sz="1800" dirty="0">
                <a:latin typeface="+mn-ea"/>
              </a:rPr>
              <a:t>2.0+1.4% *80=3.12ns</a:t>
            </a:r>
          </a:p>
          <a:p>
            <a:pPr marL="0" indent="0">
              <a:lnSpc>
                <a:spcPct val="120000"/>
              </a:lnSpc>
              <a:buFont typeface="Arial" panose="020B0604020202020204" pitchFamily="34" charset="0"/>
              <a:buNone/>
            </a:pPr>
            <a:r>
              <a:rPr lang="zh-CN" altLang="en-US" sz="1800" dirty="0">
                <a:latin typeface="+mn-ea"/>
              </a:rPr>
              <a:t>平均访问时间</a:t>
            </a:r>
            <a:r>
              <a:rPr lang="en-US" altLang="zh-CN" sz="1800" dirty="0">
                <a:latin typeface="+mn-ea"/>
              </a:rPr>
              <a:t>2-</a:t>
            </a:r>
            <a:r>
              <a:rPr lang="zh-CN" altLang="en-US" sz="1800" dirty="0">
                <a:latin typeface="+mn-ea"/>
              </a:rPr>
              <a:t>路</a:t>
            </a:r>
            <a:r>
              <a:rPr lang="en-US" altLang="zh-CN" sz="1800" dirty="0">
                <a:latin typeface="+mn-ea"/>
              </a:rPr>
              <a:t>=1</a:t>
            </a:r>
            <a:r>
              <a:rPr lang="zh-CN" altLang="en-US" sz="1800" dirty="0">
                <a:latin typeface="+mn-ea"/>
              </a:rPr>
              <a:t>*</a:t>
            </a:r>
            <a:r>
              <a:rPr lang="en-US" altLang="zh-CN" sz="1800" dirty="0">
                <a:latin typeface="+mn-ea"/>
              </a:rPr>
              <a:t>2.0*(1+10%)+1.0% *80=3.0ns</a:t>
            </a:r>
          </a:p>
          <a:p>
            <a:pPr marL="0" indent="0">
              <a:lnSpc>
                <a:spcPct val="120000"/>
              </a:lnSpc>
              <a:buFont typeface="Arial" panose="020B0604020202020204" pitchFamily="34" charset="0"/>
              <a:buNone/>
            </a:pPr>
            <a:r>
              <a:rPr lang="zh-CN" altLang="en-US" sz="1800" dirty="0">
                <a:latin typeface="+mn-ea"/>
              </a:rPr>
              <a:t>两路组相联的平均访存时间比较低</a:t>
            </a:r>
          </a:p>
          <a:p>
            <a:pPr marL="0" indent="0">
              <a:lnSpc>
                <a:spcPct val="120000"/>
              </a:lnSpc>
              <a:buFont typeface="Arial" panose="020B0604020202020204" pitchFamily="34" charset="0"/>
              <a:buNone/>
            </a:pPr>
            <a:r>
              <a:rPr lang="en-US" altLang="zh-CN" sz="1800" dirty="0" err="1">
                <a:solidFill>
                  <a:srgbClr val="FF0000"/>
                </a:solidFill>
                <a:latin typeface="+mn-ea"/>
              </a:rPr>
              <a:t>CPU</a:t>
            </a:r>
            <a:r>
              <a:rPr lang="en-US" altLang="zh-CN" sz="1800" baseline="-25000" dirty="0" err="1">
                <a:solidFill>
                  <a:srgbClr val="FF0000"/>
                </a:solidFill>
                <a:latin typeface="+mn-ea"/>
              </a:rPr>
              <a:t>time</a:t>
            </a:r>
            <a:r>
              <a:rPr lang="en-US" altLang="zh-CN" sz="1800" dirty="0">
                <a:solidFill>
                  <a:srgbClr val="FF0000"/>
                </a:solidFill>
                <a:latin typeface="+mn-ea"/>
              </a:rPr>
              <a:t>=</a:t>
            </a:r>
            <a:r>
              <a:rPr lang="zh-CN" altLang="en-US" sz="1800" dirty="0">
                <a:solidFill>
                  <a:srgbClr val="FF0000"/>
                </a:solidFill>
                <a:latin typeface="+mn-ea"/>
              </a:rPr>
              <a:t>（</a:t>
            </a:r>
            <a:r>
              <a:rPr lang="en-US" altLang="zh-CN" sz="1800" dirty="0">
                <a:solidFill>
                  <a:srgbClr val="FF0000"/>
                </a:solidFill>
                <a:latin typeface="+mn-ea"/>
              </a:rPr>
              <a:t>CPU</a:t>
            </a:r>
            <a:r>
              <a:rPr lang="zh-CN" altLang="en-US" sz="1800" dirty="0">
                <a:solidFill>
                  <a:srgbClr val="FF0000"/>
                </a:solidFill>
                <a:latin typeface="+mn-ea"/>
              </a:rPr>
              <a:t>执行周期数</a:t>
            </a:r>
            <a:r>
              <a:rPr lang="en-US" altLang="zh-CN" sz="1800" dirty="0">
                <a:solidFill>
                  <a:srgbClr val="FF0000"/>
                </a:solidFill>
                <a:latin typeface="+mn-ea"/>
              </a:rPr>
              <a:t>+</a:t>
            </a:r>
            <a:r>
              <a:rPr lang="zh-CN" altLang="en-US" sz="1800" dirty="0">
                <a:solidFill>
                  <a:srgbClr val="FF0000"/>
                </a:solidFill>
                <a:latin typeface="+mn-ea"/>
              </a:rPr>
              <a:t>存储停顿周期数）*时钟周期</a:t>
            </a:r>
          </a:p>
          <a:p>
            <a:pPr marL="0" indent="0">
              <a:lnSpc>
                <a:spcPct val="120000"/>
              </a:lnSpc>
              <a:buFont typeface="Arial" panose="020B0604020202020204" pitchFamily="34" charset="0"/>
              <a:buNone/>
            </a:pPr>
            <a:r>
              <a:rPr lang="en-US" altLang="zh-CN" sz="1800" dirty="0" err="1">
                <a:solidFill>
                  <a:srgbClr val="FF0000"/>
                </a:solidFill>
                <a:latin typeface="+mn-ea"/>
              </a:rPr>
              <a:t>CPU</a:t>
            </a:r>
            <a:r>
              <a:rPr lang="en-US" altLang="zh-CN" sz="1800" baseline="-25000" dirty="0" err="1">
                <a:solidFill>
                  <a:srgbClr val="FF0000"/>
                </a:solidFill>
                <a:latin typeface="+mn-ea"/>
              </a:rPr>
              <a:t>time</a:t>
            </a:r>
            <a:r>
              <a:rPr lang="en-US" altLang="zh-CN" sz="1800" dirty="0">
                <a:solidFill>
                  <a:srgbClr val="FF0000"/>
                </a:solidFill>
                <a:latin typeface="+mn-ea"/>
              </a:rPr>
              <a:t>=</a:t>
            </a:r>
            <a:r>
              <a:rPr lang="zh-CN" altLang="en-US" sz="1800" dirty="0">
                <a:solidFill>
                  <a:srgbClr val="FF0000"/>
                </a:solidFill>
                <a:latin typeface="+mn-ea"/>
              </a:rPr>
              <a:t>（</a:t>
            </a:r>
            <a:r>
              <a:rPr lang="en-US" altLang="zh-CN" sz="1800" dirty="0">
                <a:solidFill>
                  <a:srgbClr val="FF0000"/>
                </a:solidFill>
                <a:latin typeface="+mn-ea"/>
              </a:rPr>
              <a:t>IC</a:t>
            </a:r>
            <a:r>
              <a:rPr lang="zh-CN" altLang="en-US" sz="1800" dirty="0">
                <a:solidFill>
                  <a:srgbClr val="FF0000"/>
                </a:solidFill>
                <a:latin typeface="+mn-ea"/>
              </a:rPr>
              <a:t>*</a:t>
            </a:r>
            <a:r>
              <a:rPr lang="en-US" altLang="zh-CN" sz="1800" dirty="0">
                <a:solidFill>
                  <a:srgbClr val="FF0000"/>
                </a:solidFill>
                <a:latin typeface="+mn-ea"/>
              </a:rPr>
              <a:t>CPI</a:t>
            </a:r>
            <a:r>
              <a:rPr lang="zh-CN" altLang="en-US" sz="1800" dirty="0">
                <a:solidFill>
                  <a:srgbClr val="FF0000"/>
                </a:solidFill>
                <a:latin typeface="+mn-ea"/>
              </a:rPr>
              <a:t>执行周期数</a:t>
            </a:r>
            <a:r>
              <a:rPr lang="en-US" altLang="zh-CN" sz="1800" dirty="0">
                <a:solidFill>
                  <a:srgbClr val="FF0000"/>
                </a:solidFill>
                <a:latin typeface="+mn-ea"/>
              </a:rPr>
              <a:t>+</a:t>
            </a:r>
            <a:r>
              <a:rPr lang="zh-CN" altLang="en-US" sz="1800" dirty="0">
                <a:solidFill>
                  <a:srgbClr val="FF0000"/>
                </a:solidFill>
                <a:latin typeface="+mn-ea"/>
              </a:rPr>
              <a:t>总访存失效次数*失效开销） *时钟周期</a:t>
            </a:r>
          </a:p>
          <a:p>
            <a:pPr marL="0" indent="0">
              <a:lnSpc>
                <a:spcPct val="120000"/>
              </a:lnSpc>
              <a:buFont typeface="Arial" panose="020B0604020202020204" pitchFamily="34" charset="0"/>
              <a:buNone/>
            </a:pPr>
            <a:r>
              <a:rPr lang="en-US" altLang="zh-CN" sz="1800" dirty="0">
                <a:solidFill>
                  <a:srgbClr val="FF0000"/>
                </a:solidFill>
                <a:latin typeface="+mn-ea"/>
              </a:rPr>
              <a:t>=IC</a:t>
            </a:r>
            <a:r>
              <a:rPr lang="zh-CN" altLang="en-US" sz="1800" dirty="0">
                <a:solidFill>
                  <a:srgbClr val="FF0000"/>
                </a:solidFill>
                <a:latin typeface="+mn-ea"/>
              </a:rPr>
              <a:t>*（</a:t>
            </a:r>
            <a:r>
              <a:rPr lang="en-US" altLang="zh-CN" sz="1800" dirty="0">
                <a:solidFill>
                  <a:srgbClr val="FF0000"/>
                </a:solidFill>
                <a:latin typeface="+mn-ea"/>
              </a:rPr>
              <a:t>CPI</a:t>
            </a:r>
            <a:r>
              <a:rPr lang="zh-CN" altLang="en-US" sz="1800" dirty="0">
                <a:solidFill>
                  <a:srgbClr val="FF0000"/>
                </a:solidFill>
                <a:latin typeface="+mn-ea"/>
              </a:rPr>
              <a:t>执行*时钟周期</a:t>
            </a:r>
            <a:r>
              <a:rPr lang="en-US" altLang="zh-CN" sz="1800" dirty="0">
                <a:solidFill>
                  <a:srgbClr val="FF0000"/>
                </a:solidFill>
                <a:latin typeface="+mn-ea"/>
              </a:rPr>
              <a:t>+</a:t>
            </a:r>
            <a:r>
              <a:rPr lang="zh-CN" altLang="en-US" sz="1800" dirty="0">
                <a:solidFill>
                  <a:srgbClr val="FF0000"/>
                </a:solidFill>
                <a:latin typeface="+mn-ea"/>
              </a:rPr>
              <a:t>每条指令的访存次数*失效率*失效开销*时钟周期）</a:t>
            </a:r>
          </a:p>
          <a:p>
            <a:pPr marL="0" indent="0">
              <a:lnSpc>
                <a:spcPct val="120000"/>
              </a:lnSpc>
              <a:buFont typeface="Arial" panose="020B0604020202020204" pitchFamily="34" charset="0"/>
              <a:buNone/>
            </a:pPr>
            <a:r>
              <a:rPr lang="en-US" altLang="zh-CN" sz="1800" dirty="0">
                <a:latin typeface="+mn-ea"/>
              </a:rPr>
              <a:t>CPU </a:t>
            </a:r>
            <a:r>
              <a:rPr lang="en-US" altLang="zh-CN" sz="1800" baseline="-25000" dirty="0">
                <a:latin typeface="+mn-ea"/>
              </a:rPr>
              <a:t>time 1-way</a:t>
            </a:r>
            <a:r>
              <a:rPr lang="en-US" altLang="zh-CN" sz="1800" dirty="0">
                <a:latin typeface="+mn-ea"/>
              </a:rPr>
              <a:t>=IC(2.0*2+1.2*0.014*80)</a:t>
            </a:r>
            <a:r>
              <a:rPr lang="zh-CN" altLang="en-US" sz="1800" dirty="0">
                <a:latin typeface="+mn-ea"/>
              </a:rPr>
              <a:t>＝</a:t>
            </a:r>
            <a:r>
              <a:rPr lang="en-US" altLang="zh-CN" sz="1800" dirty="0">
                <a:latin typeface="+mn-ea"/>
              </a:rPr>
              <a:t>5.344IC</a:t>
            </a:r>
          </a:p>
          <a:p>
            <a:pPr marL="0" indent="0">
              <a:lnSpc>
                <a:spcPct val="120000"/>
              </a:lnSpc>
              <a:buFont typeface="Arial" panose="020B0604020202020204" pitchFamily="34" charset="0"/>
              <a:buNone/>
            </a:pPr>
            <a:r>
              <a:rPr lang="en-US" altLang="zh-CN" sz="1800" dirty="0">
                <a:latin typeface="+mn-ea"/>
              </a:rPr>
              <a:t>CPU </a:t>
            </a:r>
            <a:r>
              <a:rPr lang="en-US" altLang="zh-CN" sz="1800" baseline="-25000" dirty="0">
                <a:latin typeface="+mn-ea"/>
              </a:rPr>
              <a:t>time 2-way</a:t>
            </a:r>
            <a:r>
              <a:rPr lang="en-US" altLang="zh-CN" sz="1800" dirty="0">
                <a:latin typeface="+mn-ea"/>
              </a:rPr>
              <a:t>=IC(2.2*2+1.2*0.01*80)</a:t>
            </a:r>
            <a:r>
              <a:rPr lang="zh-CN" altLang="en-US" sz="1800" dirty="0">
                <a:latin typeface="+mn-ea"/>
              </a:rPr>
              <a:t>＝</a:t>
            </a:r>
            <a:r>
              <a:rPr lang="en-US" altLang="zh-CN" sz="1800" dirty="0">
                <a:latin typeface="+mn-ea"/>
              </a:rPr>
              <a:t>5.36IC</a:t>
            </a:r>
          </a:p>
          <a:p>
            <a:pPr marL="0" indent="0">
              <a:lnSpc>
                <a:spcPct val="120000"/>
              </a:lnSpc>
              <a:buFont typeface="Arial" panose="020B0604020202020204" pitchFamily="34" charset="0"/>
              <a:buNone/>
            </a:pPr>
            <a:r>
              <a:rPr lang="zh-CN" altLang="en-US" sz="1800" dirty="0">
                <a:latin typeface="+mn-ea"/>
              </a:rPr>
              <a:t>相对性能比：</a:t>
            </a:r>
            <a:r>
              <a:rPr lang="en-US" altLang="zh-CN" sz="1800" dirty="0">
                <a:latin typeface="+mn-ea"/>
              </a:rPr>
              <a:t>5.36/5.344=1.003</a:t>
            </a:r>
          </a:p>
          <a:p>
            <a:pPr marL="0" indent="0">
              <a:lnSpc>
                <a:spcPct val="120000"/>
              </a:lnSpc>
              <a:buFont typeface="Arial" panose="020B0604020202020204" pitchFamily="34" charset="0"/>
              <a:buNone/>
            </a:pPr>
            <a:r>
              <a:rPr lang="zh-CN" altLang="en-US" sz="1800" dirty="0">
                <a:latin typeface="+mn-ea"/>
              </a:rPr>
              <a:t>直接映象的访存时间是两路组相联的</a:t>
            </a:r>
            <a:r>
              <a:rPr lang="en-US" altLang="zh-CN" sz="1800" dirty="0">
                <a:latin typeface="+mn-ea"/>
              </a:rPr>
              <a:t>1.04</a:t>
            </a:r>
            <a:r>
              <a:rPr lang="zh-CN" altLang="en-US" sz="1800" dirty="0">
                <a:latin typeface="+mn-ea"/>
              </a:rPr>
              <a:t>倍，两路组相联的平均</a:t>
            </a:r>
            <a:r>
              <a:rPr lang="en-US" altLang="zh-CN" sz="1800" dirty="0">
                <a:latin typeface="+mn-ea"/>
              </a:rPr>
              <a:t>CPU</a:t>
            </a:r>
            <a:r>
              <a:rPr lang="zh-CN" altLang="en-US" sz="1800" dirty="0">
                <a:latin typeface="+mn-ea"/>
              </a:rPr>
              <a:t>时间是直接映象的</a:t>
            </a:r>
            <a:r>
              <a:rPr lang="en-US" altLang="zh-CN" sz="1800" dirty="0">
                <a:latin typeface="+mn-ea"/>
              </a:rPr>
              <a:t>1.003</a:t>
            </a:r>
            <a:r>
              <a:rPr lang="zh-CN" altLang="en-US" sz="1800" dirty="0">
                <a:latin typeface="+mn-ea"/>
              </a:rPr>
              <a:t>倍。</a:t>
            </a:r>
            <a:endParaRPr lang="en-US" altLang="zh-CN" sz="1800" dirty="0">
              <a:latin typeface="+mn-ea"/>
            </a:endParaRPr>
          </a:p>
          <a:p>
            <a:pPr marL="0" indent="0">
              <a:lnSpc>
                <a:spcPct val="120000"/>
              </a:lnSpc>
              <a:buFont typeface="Arial" panose="020B0604020202020204" pitchFamily="34" charset="0"/>
              <a:buNone/>
            </a:pPr>
            <a:r>
              <a:rPr lang="zh-CN" altLang="en-US" sz="1800" dirty="0">
                <a:latin typeface="+mn-ea"/>
              </a:rPr>
              <a:t>因此这里选择直接映象。</a:t>
            </a:r>
          </a:p>
        </p:txBody>
      </p:sp>
    </p:spTree>
    <p:custDataLst>
      <p:tags r:id="rId1"/>
    </p:custDataLst>
    <p:extLst>
      <p:ext uri="{BB962C8B-B14F-4D97-AF65-F5344CB8AC3E}">
        <p14:creationId xmlns:p14="http://schemas.microsoft.com/office/powerpoint/2010/main" val="2485175039"/>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354"/>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7.11</a:t>
              </a:r>
              <a:r>
                <a:rPr lang="zh-CN" altLang="en-US" sz="4000" b="1" dirty="0">
                  <a:solidFill>
                    <a:schemeClr val="accent1"/>
                  </a:solidFill>
                  <a:latin typeface="+mn-ea"/>
                </a:rPr>
                <a:t>（</a:t>
              </a:r>
              <a:r>
                <a:rPr lang="zh-CN" altLang="zh-CN" sz="4000" b="1" dirty="0">
                  <a:solidFill>
                    <a:schemeClr val="accent1"/>
                  </a:solidFill>
                  <a:latin typeface="+mn-ea"/>
                </a:rPr>
                <a:t>伪相联</a:t>
              </a:r>
              <a:r>
                <a:rPr lang="zh-CN" altLang="en-US" sz="4000" b="1" dirty="0">
                  <a:solidFill>
                    <a:schemeClr val="accent1"/>
                  </a:solidFill>
                  <a:latin typeface="+mn-ea"/>
                </a:rPr>
                <a:t>）</a:t>
              </a:r>
              <a:endParaRPr lang="zh-CN" altLang="en-US" sz="4000" b="1" dirty="0">
                <a:solidFill>
                  <a:schemeClr val="accent1"/>
                </a:solidFill>
                <a:latin typeface="+mn-ea"/>
                <a:sym typeface="+mn-ea"/>
              </a:endParaRPr>
            </a:p>
          </p:txBody>
        </p:sp>
      </p:grpSp>
      <p:sp>
        <p:nvSpPr>
          <p:cNvPr id="13" name="内容占位符 2">
            <a:extLst>
              <a:ext uri="{FF2B5EF4-FFF2-40B4-BE49-F238E27FC236}">
                <a16:creationId xmlns:a16="http://schemas.microsoft.com/office/drawing/2014/main" id="{ED365979-E7EF-834C-B80E-D8BA88961481}"/>
              </a:ext>
            </a:extLst>
          </p:cNvPr>
          <p:cNvSpPr txBox="1">
            <a:spLocks/>
          </p:cNvSpPr>
          <p:nvPr/>
        </p:nvSpPr>
        <p:spPr>
          <a:xfrm>
            <a:off x="469222" y="1438275"/>
            <a:ext cx="11140224" cy="5419725"/>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9538" indent="0">
              <a:lnSpc>
                <a:spcPct val="150000"/>
              </a:lnSpc>
              <a:buClr>
                <a:srgbClr val="FFFFFF"/>
              </a:buClr>
              <a:buNone/>
            </a:pPr>
            <a:r>
              <a:rPr lang="zh-CN" altLang="en-US" sz="2000" dirty="0">
                <a:latin typeface="+mn-ea"/>
              </a:rPr>
              <a:t>伪相联中，假设在直接映象位置没有发现匹配，而在另一个位置才找到数据（伪命中）时，需要</a:t>
            </a:r>
            <a:r>
              <a:rPr lang="en-US" altLang="zh-CN" sz="2000" dirty="0">
                <a:latin typeface="+mn-ea"/>
              </a:rPr>
              <a:t>1</a:t>
            </a:r>
            <a:r>
              <a:rPr lang="zh-CN" altLang="en-US" sz="2000" dirty="0">
                <a:latin typeface="+mn-ea"/>
              </a:rPr>
              <a:t>个额外的周期，而且不交换两个</a:t>
            </a:r>
            <a:r>
              <a:rPr lang="en-US" altLang="zh-CN" sz="2000" dirty="0">
                <a:latin typeface="+mn-ea"/>
              </a:rPr>
              <a:t>Cache</a:t>
            </a:r>
            <a:r>
              <a:rPr lang="zh-CN" altLang="en-US" sz="2000" dirty="0">
                <a:latin typeface="+mn-ea"/>
              </a:rPr>
              <a:t>中的数据，失效开销为</a:t>
            </a:r>
            <a:r>
              <a:rPr lang="en-US" altLang="zh-CN" sz="2000" dirty="0">
                <a:latin typeface="+mn-ea"/>
              </a:rPr>
              <a:t>50</a:t>
            </a:r>
            <a:r>
              <a:rPr lang="zh-CN" altLang="en-US" sz="2000" dirty="0">
                <a:latin typeface="+mn-ea"/>
              </a:rPr>
              <a:t>个时钟周期。</a:t>
            </a:r>
            <a:endParaRPr lang="en-US" altLang="zh-CN" sz="2000" dirty="0">
              <a:latin typeface="+mn-ea"/>
            </a:endParaRPr>
          </a:p>
          <a:p>
            <a:pPr marL="109538" indent="0">
              <a:lnSpc>
                <a:spcPct val="150000"/>
              </a:lnSpc>
              <a:buClr>
                <a:srgbClr val="FFFFFF"/>
              </a:buClr>
              <a:buFont typeface="Arial" panose="020B0604020202020204" pitchFamily="34" charset="0"/>
              <a:buNone/>
            </a:pPr>
            <a:r>
              <a:rPr lang="zh-CN" altLang="en-US" sz="2000" dirty="0">
                <a:latin typeface="+mn-ea"/>
              </a:rPr>
              <a:t>假设 </a:t>
            </a:r>
            <a:r>
              <a:rPr lang="en-US" altLang="zh-CN" sz="2000" dirty="0">
                <a:latin typeface="+mn-ea"/>
              </a:rPr>
              <a:t>2KB</a:t>
            </a:r>
            <a:r>
              <a:rPr lang="zh-CN" altLang="en-US" sz="2000" dirty="0">
                <a:latin typeface="+mn-ea"/>
              </a:rPr>
              <a:t>直接映象</a:t>
            </a:r>
            <a:r>
              <a:rPr lang="en-US" altLang="zh-CN" sz="2000" dirty="0">
                <a:latin typeface="+mn-ea"/>
              </a:rPr>
              <a:t>Cache</a:t>
            </a:r>
            <a:r>
              <a:rPr lang="zh-CN" altLang="en-US" sz="2000" dirty="0">
                <a:latin typeface="+mn-ea"/>
              </a:rPr>
              <a:t>的总失效率为</a:t>
            </a:r>
            <a:r>
              <a:rPr lang="en-US" altLang="zh-CN" sz="2000" dirty="0">
                <a:latin typeface="+mn-ea"/>
              </a:rPr>
              <a:t>0.098</a:t>
            </a:r>
            <a:r>
              <a:rPr lang="zh-CN" altLang="en-US" sz="2000" dirty="0">
                <a:latin typeface="+mn-ea"/>
              </a:rPr>
              <a:t>，</a:t>
            </a:r>
            <a:r>
              <a:rPr lang="en-US" altLang="zh-CN" sz="2000" dirty="0">
                <a:latin typeface="+mn-ea"/>
              </a:rPr>
              <a:t>2</a:t>
            </a:r>
            <a:r>
              <a:rPr lang="zh-CN" altLang="en-US" sz="2000" dirty="0">
                <a:latin typeface="+mn-ea"/>
              </a:rPr>
              <a:t>路相联的总失效率为</a:t>
            </a:r>
            <a:r>
              <a:rPr lang="en-US" altLang="zh-CN" sz="2000" dirty="0">
                <a:latin typeface="+mn-ea"/>
              </a:rPr>
              <a:t>0.076</a:t>
            </a:r>
            <a:r>
              <a:rPr lang="zh-CN" altLang="en-US" sz="2000" dirty="0">
                <a:latin typeface="+mn-ea"/>
              </a:rPr>
              <a:t>；</a:t>
            </a:r>
          </a:p>
          <a:p>
            <a:pPr marL="109538" indent="0">
              <a:lnSpc>
                <a:spcPct val="150000"/>
              </a:lnSpc>
              <a:buClr>
                <a:srgbClr val="FFFFFF"/>
              </a:buClr>
              <a:buFont typeface="Arial" panose="020B0604020202020204" pitchFamily="34" charset="0"/>
              <a:buNone/>
            </a:pPr>
            <a:r>
              <a:rPr lang="en-US" altLang="zh-CN" sz="2000" dirty="0">
                <a:latin typeface="+mn-ea"/>
              </a:rPr>
              <a:t>128KB</a:t>
            </a:r>
            <a:r>
              <a:rPr lang="zh-CN" altLang="en-US" sz="2000" dirty="0">
                <a:latin typeface="+mn-ea"/>
              </a:rPr>
              <a:t>直接映象</a:t>
            </a:r>
            <a:r>
              <a:rPr lang="en-US" altLang="zh-CN" sz="2000" dirty="0">
                <a:latin typeface="+mn-ea"/>
              </a:rPr>
              <a:t>Cache</a:t>
            </a:r>
            <a:r>
              <a:rPr lang="zh-CN" altLang="en-US" sz="2000" dirty="0">
                <a:latin typeface="+mn-ea"/>
              </a:rPr>
              <a:t>的总失效率为</a:t>
            </a:r>
            <a:r>
              <a:rPr lang="en-US" altLang="zh-CN" sz="2000" dirty="0">
                <a:latin typeface="+mn-ea"/>
              </a:rPr>
              <a:t>0.010</a:t>
            </a:r>
            <a:r>
              <a:rPr lang="zh-CN" altLang="en-US" sz="2000" dirty="0">
                <a:latin typeface="+mn-ea"/>
              </a:rPr>
              <a:t>，</a:t>
            </a:r>
            <a:r>
              <a:rPr lang="en-US" altLang="zh-CN" sz="2000" dirty="0">
                <a:latin typeface="+mn-ea"/>
              </a:rPr>
              <a:t>2</a:t>
            </a:r>
            <a:r>
              <a:rPr lang="zh-CN" altLang="en-US" sz="2000" dirty="0">
                <a:latin typeface="+mn-ea"/>
              </a:rPr>
              <a:t>路相联的总失效率为</a:t>
            </a:r>
            <a:r>
              <a:rPr lang="en-US" altLang="zh-CN" sz="2000" dirty="0">
                <a:latin typeface="+mn-ea"/>
              </a:rPr>
              <a:t>0.007</a:t>
            </a:r>
            <a:r>
              <a:rPr lang="zh-CN" altLang="en-US" sz="2000" dirty="0">
                <a:latin typeface="+mn-ea"/>
              </a:rPr>
              <a:t>。</a:t>
            </a:r>
          </a:p>
          <a:p>
            <a:pPr marL="109538" indent="0">
              <a:lnSpc>
                <a:spcPct val="150000"/>
              </a:lnSpc>
              <a:buClr>
                <a:srgbClr val="FFFFFF"/>
              </a:buClr>
              <a:buFont typeface="Arial" panose="020B0604020202020204" pitchFamily="34" charset="0"/>
              <a:buNone/>
            </a:pPr>
            <a:r>
              <a:rPr lang="zh-CN" altLang="en-US" sz="2000" dirty="0">
                <a:latin typeface="+mn-ea"/>
              </a:rPr>
              <a:t>试求：</a:t>
            </a:r>
          </a:p>
          <a:p>
            <a:pPr marL="109538" indent="0">
              <a:lnSpc>
                <a:spcPct val="150000"/>
              </a:lnSpc>
              <a:buClr>
                <a:srgbClr val="FFFFFF"/>
              </a:buClr>
              <a:buFont typeface="Georgia" panose="02040502050405020303" pitchFamily="18" charset="0"/>
              <a:buChar char="•"/>
            </a:pPr>
            <a:r>
              <a:rPr lang="zh-CN" altLang="en-US" sz="2000" dirty="0">
                <a:latin typeface="+mn-ea"/>
              </a:rPr>
              <a:t>（</a:t>
            </a:r>
            <a:r>
              <a:rPr lang="en-US" altLang="zh-CN" sz="2000" dirty="0">
                <a:latin typeface="+mn-ea"/>
              </a:rPr>
              <a:t>1</a:t>
            </a:r>
            <a:r>
              <a:rPr lang="zh-CN" altLang="en-US" sz="2000" dirty="0">
                <a:latin typeface="+mn-ea"/>
              </a:rPr>
              <a:t>）推导出平均访存的时间公式。</a:t>
            </a:r>
          </a:p>
          <a:p>
            <a:pPr marL="109538" indent="0">
              <a:lnSpc>
                <a:spcPct val="150000"/>
              </a:lnSpc>
              <a:buClr>
                <a:srgbClr val="FFFFFF"/>
              </a:buClr>
              <a:buFont typeface="Georgia" panose="02040502050405020303" pitchFamily="18" charset="0"/>
              <a:buChar char="•"/>
            </a:pPr>
            <a:r>
              <a:rPr lang="zh-CN" altLang="en-US" sz="2000" dirty="0">
                <a:latin typeface="+mn-ea"/>
              </a:rPr>
              <a:t>（</a:t>
            </a:r>
            <a:r>
              <a:rPr lang="en-US" altLang="zh-CN" sz="2000" dirty="0">
                <a:latin typeface="+mn-ea"/>
              </a:rPr>
              <a:t>2</a:t>
            </a:r>
            <a:r>
              <a:rPr lang="zh-CN" altLang="en-US" sz="2000" dirty="0">
                <a:latin typeface="+mn-ea"/>
              </a:rPr>
              <a:t>）利用（</a:t>
            </a:r>
            <a:r>
              <a:rPr lang="en-US" altLang="zh-CN" sz="2000" dirty="0">
                <a:latin typeface="+mn-ea"/>
              </a:rPr>
              <a:t>1</a:t>
            </a:r>
            <a:r>
              <a:rPr lang="zh-CN" altLang="en-US" sz="2000" dirty="0">
                <a:latin typeface="+mn-ea"/>
              </a:rPr>
              <a:t>）中得到的公式，对于</a:t>
            </a:r>
            <a:r>
              <a:rPr lang="en-US" altLang="zh-CN" sz="2000" dirty="0">
                <a:latin typeface="+mn-ea"/>
              </a:rPr>
              <a:t>2KBCache</a:t>
            </a:r>
            <a:r>
              <a:rPr lang="zh-CN" altLang="en-US" sz="2000" dirty="0">
                <a:latin typeface="+mn-ea"/>
              </a:rPr>
              <a:t>和</a:t>
            </a:r>
            <a:r>
              <a:rPr lang="en-US" altLang="zh-CN" sz="2000" dirty="0">
                <a:latin typeface="+mn-ea"/>
              </a:rPr>
              <a:t>128KBCache</a:t>
            </a:r>
            <a:r>
              <a:rPr lang="zh-CN" altLang="en-US" sz="2000" dirty="0">
                <a:latin typeface="+mn-ea"/>
              </a:rPr>
              <a:t>，重新计算伪相联的平均访存时间。请问哪一种伪相联更快？</a:t>
            </a:r>
            <a:endParaRPr lang="en-US" altLang="zh-CN" sz="2000" dirty="0">
              <a:latin typeface="+mn-ea"/>
            </a:endParaRPr>
          </a:p>
          <a:p>
            <a:pPr marL="109538" indent="0">
              <a:buClr>
                <a:srgbClr val="FFFFFF"/>
              </a:buClr>
              <a:buFont typeface="Georgia" panose="02040502050405020303" pitchFamily="18" charset="0"/>
              <a:buChar char="•"/>
            </a:pPr>
            <a:endParaRPr lang="zh-CN" altLang="en-US" sz="2400" dirty="0">
              <a:ea typeface="宋体" panose="02010600030101010101" pitchFamily="2" charset="-122"/>
            </a:endParaRPr>
          </a:p>
        </p:txBody>
      </p:sp>
    </p:spTree>
    <p:custDataLst>
      <p:tags r:id="rId1"/>
    </p:custDataLst>
    <p:extLst>
      <p:ext uri="{BB962C8B-B14F-4D97-AF65-F5344CB8AC3E}">
        <p14:creationId xmlns:p14="http://schemas.microsoft.com/office/powerpoint/2010/main" val="3485786625"/>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354"/>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7.11</a:t>
              </a:r>
              <a:r>
                <a:rPr lang="zh-CN" altLang="en-US" sz="4000" b="1" dirty="0">
                  <a:solidFill>
                    <a:schemeClr val="accent1"/>
                  </a:solidFill>
                  <a:latin typeface="+mn-ea"/>
                </a:rPr>
                <a:t>（</a:t>
              </a:r>
              <a:r>
                <a:rPr lang="zh-CN" altLang="zh-CN" sz="4000" b="1" dirty="0">
                  <a:solidFill>
                    <a:schemeClr val="accent1"/>
                  </a:solidFill>
                  <a:latin typeface="+mn-ea"/>
                </a:rPr>
                <a:t>伪相联</a:t>
              </a:r>
              <a:r>
                <a:rPr lang="zh-CN" altLang="en-US" sz="4000" b="1" dirty="0">
                  <a:solidFill>
                    <a:schemeClr val="accent1"/>
                  </a:solidFill>
                  <a:latin typeface="+mn-ea"/>
                </a:rPr>
                <a:t>）</a:t>
              </a:r>
              <a:endParaRPr lang="zh-CN" altLang="en-US" sz="4000" b="1" dirty="0">
                <a:solidFill>
                  <a:schemeClr val="accent1"/>
                </a:solidFill>
                <a:latin typeface="+mn-ea"/>
                <a:sym typeface="+mn-ea"/>
              </a:endParaRPr>
            </a:p>
          </p:txBody>
        </p:sp>
      </p:grpSp>
      <p:sp>
        <p:nvSpPr>
          <p:cNvPr id="12" name="Rectangle 3">
            <a:extLst>
              <a:ext uri="{FF2B5EF4-FFF2-40B4-BE49-F238E27FC236}">
                <a16:creationId xmlns:a16="http://schemas.microsoft.com/office/drawing/2014/main" id="{996F85D0-78F8-3C47-973C-7CD9C670AC12}"/>
              </a:ext>
            </a:extLst>
          </p:cNvPr>
          <p:cNvSpPr txBox="1">
            <a:spLocks noChangeArrowheads="1"/>
          </p:cNvSpPr>
          <p:nvPr/>
        </p:nvSpPr>
        <p:spPr bwMode="auto">
          <a:xfrm>
            <a:off x="1054478" y="4340352"/>
            <a:ext cx="9906000" cy="214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lvl="1">
              <a:lnSpc>
                <a:spcPct val="150000"/>
              </a:lnSpc>
              <a:buClr>
                <a:schemeClr val="accent1"/>
              </a:buClr>
              <a:buSzTx/>
              <a:buFontTx/>
              <a:buNone/>
            </a:pPr>
            <a:r>
              <a:rPr lang="zh-CN" altLang="en-US" sz="2000" dirty="0">
                <a:latin typeface="+mn-ea"/>
                <a:ea typeface="+mn-ea"/>
              </a:rPr>
              <a:t>平均访存时间</a:t>
            </a:r>
            <a:r>
              <a:rPr lang="en-US" altLang="zh-CN" sz="2000" dirty="0">
                <a:latin typeface="+mn-ea"/>
                <a:ea typeface="+mn-ea"/>
              </a:rPr>
              <a:t>2KB=1+0.098*1+(0.076 *50 ) =4.898</a:t>
            </a:r>
          </a:p>
          <a:p>
            <a:pPr lvl="1">
              <a:lnSpc>
                <a:spcPct val="150000"/>
              </a:lnSpc>
              <a:buClr>
                <a:schemeClr val="accent1"/>
              </a:buClr>
              <a:buSzTx/>
              <a:buFontTx/>
              <a:buNone/>
            </a:pPr>
            <a:r>
              <a:rPr lang="zh-CN" altLang="en-US" sz="2000" dirty="0">
                <a:latin typeface="+mn-ea"/>
                <a:ea typeface="+mn-ea"/>
              </a:rPr>
              <a:t>平均访存时间</a:t>
            </a:r>
            <a:r>
              <a:rPr lang="en-US" altLang="zh-CN" sz="2000" dirty="0">
                <a:latin typeface="+mn-ea"/>
                <a:ea typeface="+mn-ea"/>
              </a:rPr>
              <a:t>128KB=1+0.010*1+(0.007 *50 ) =1.36</a:t>
            </a:r>
          </a:p>
          <a:p>
            <a:pPr lvl="1">
              <a:lnSpc>
                <a:spcPct val="150000"/>
              </a:lnSpc>
              <a:buClr>
                <a:schemeClr val="accent1"/>
              </a:buClr>
              <a:buSzTx/>
              <a:buFontTx/>
              <a:buNone/>
            </a:pPr>
            <a:r>
              <a:rPr lang="en-US" altLang="zh-CN" sz="2000" dirty="0">
                <a:latin typeface="+mn-ea"/>
                <a:ea typeface="+mn-ea"/>
              </a:rPr>
              <a:t>128KB</a:t>
            </a:r>
            <a:r>
              <a:rPr lang="zh-CN" altLang="en-US" sz="2000" dirty="0">
                <a:latin typeface="+mn-ea"/>
                <a:ea typeface="+mn-ea"/>
              </a:rPr>
              <a:t>的伪相联</a:t>
            </a:r>
            <a:r>
              <a:rPr lang="en-US" altLang="zh-CN" sz="2000" dirty="0">
                <a:latin typeface="+mn-ea"/>
                <a:ea typeface="+mn-ea"/>
              </a:rPr>
              <a:t>Cache</a:t>
            </a:r>
            <a:r>
              <a:rPr lang="zh-CN" altLang="en-US" sz="2000" dirty="0">
                <a:latin typeface="+mn-ea"/>
                <a:ea typeface="+mn-ea"/>
              </a:rPr>
              <a:t>要快一些。</a:t>
            </a:r>
          </a:p>
        </p:txBody>
      </p:sp>
      <p:sp>
        <p:nvSpPr>
          <p:cNvPr id="13" name="TextBox 2">
            <a:extLst>
              <a:ext uri="{FF2B5EF4-FFF2-40B4-BE49-F238E27FC236}">
                <a16:creationId xmlns:a16="http://schemas.microsoft.com/office/drawing/2014/main" id="{B897E4E6-BA35-4004-93AD-CD1671F90FC0}"/>
              </a:ext>
            </a:extLst>
          </p:cNvPr>
          <p:cNvSpPr txBox="1"/>
          <p:nvPr/>
        </p:nvSpPr>
        <p:spPr>
          <a:xfrm>
            <a:off x="992944" y="1953700"/>
            <a:ext cx="7632848"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40458C"/>
                </a:solidFill>
                <a:effectLst/>
                <a:uLnTx/>
                <a:uFillTx/>
                <a:latin typeface="黑体" pitchFamily="49" charset="-122"/>
                <a:ea typeface="黑体" pitchFamily="49" charset="-122"/>
                <a:cs typeface="+mn-cs"/>
              </a:rPr>
              <a:t>解：平均访存时间＝</a:t>
            </a:r>
            <a:r>
              <a:rPr kumimoji="1" lang="zh-CN" altLang="en-US" sz="2000" b="0"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命中时间</a:t>
            </a:r>
            <a:r>
              <a:rPr kumimoji="1" lang="zh-CN" altLang="en-US" sz="2000" b="0" i="0" u="none" strike="noStrike" kern="1200" cap="none" spc="0" normalizeH="0" baseline="0" noProof="0" dirty="0">
                <a:ln>
                  <a:noFill/>
                </a:ln>
                <a:solidFill>
                  <a:srgbClr val="40458C"/>
                </a:solidFill>
                <a:effectLst/>
                <a:uLnTx/>
                <a:uFillTx/>
                <a:latin typeface="黑体" pitchFamily="49" charset="-122"/>
                <a:ea typeface="黑体" pitchFamily="49" charset="-122"/>
                <a:cs typeface="+mn-cs"/>
              </a:rPr>
              <a:t>＋不命中率</a:t>
            </a:r>
            <a:r>
              <a:rPr kumimoji="1" lang="en-US" altLang="zh-CN" sz="2000" b="0" i="0" u="none" strike="noStrike" kern="1200" cap="none" spc="0" normalizeH="0" baseline="0" noProof="0" dirty="0">
                <a:ln>
                  <a:noFill/>
                </a:ln>
                <a:solidFill>
                  <a:srgbClr val="40458C"/>
                </a:solidFill>
                <a:effectLst/>
                <a:uLnTx/>
                <a:uFillTx/>
                <a:latin typeface="黑体" pitchFamily="49" charset="-122"/>
                <a:ea typeface="黑体" pitchFamily="49" charset="-122"/>
                <a:cs typeface="+mn-cs"/>
              </a:rPr>
              <a:t>×</a:t>
            </a:r>
            <a:r>
              <a:rPr kumimoji="1" lang="zh-CN" altLang="en-US" sz="2000" b="0" i="0" u="none" strike="noStrike" kern="1200" cap="none" spc="0" normalizeH="0" baseline="0" noProof="0" dirty="0">
                <a:ln>
                  <a:noFill/>
                </a:ln>
                <a:solidFill>
                  <a:srgbClr val="40458C"/>
                </a:solidFill>
                <a:effectLst/>
                <a:uLnTx/>
                <a:uFillTx/>
                <a:latin typeface="黑体" pitchFamily="49" charset="-122"/>
                <a:ea typeface="黑体" pitchFamily="49" charset="-122"/>
                <a:cs typeface="+mn-cs"/>
              </a:rPr>
              <a:t>不命中开销 </a:t>
            </a:r>
          </a:p>
        </p:txBody>
      </p:sp>
      <p:sp>
        <p:nvSpPr>
          <p:cNvPr id="14" name="TextBox 3">
            <a:extLst>
              <a:ext uri="{FF2B5EF4-FFF2-40B4-BE49-F238E27FC236}">
                <a16:creationId xmlns:a16="http://schemas.microsoft.com/office/drawing/2014/main" id="{ECE9F32C-1AE9-4E2C-9726-5F1E6EC3FFFC}"/>
              </a:ext>
            </a:extLst>
          </p:cNvPr>
          <p:cNvSpPr txBox="1"/>
          <p:nvPr/>
        </p:nvSpPr>
        <p:spPr>
          <a:xfrm>
            <a:off x="1136960" y="2529763"/>
            <a:ext cx="7632848"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40458C"/>
                </a:solidFill>
                <a:effectLst/>
                <a:uLnTx/>
                <a:uFillTx/>
                <a:latin typeface="黑体" pitchFamily="49" charset="-122"/>
                <a:ea typeface="黑体" pitchFamily="49" charset="-122"/>
                <a:cs typeface="+mn-cs"/>
              </a:rPr>
              <a:t>   命中时间＝</a:t>
            </a:r>
            <a:r>
              <a:rPr kumimoji="1" lang="zh-CN" altLang="en-US" sz="2000" b="0"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命中时间</a:t>
            </a:r>
            <a:r>
              <a:rPr kumimoji="1" lang="en-US" altLang="zh-CN" sz="2000" b="0" i="0" u="none" strike="noStrike" kern="1200" cap="none" spc="0" normalizeH="0" baseline="-25000" noProof="0" dirty="0">
                <a:ln>
                  <a:noFill/>
                </a:ln>
                <a:solidFill>
                  <a:srgbClr val="FF0000"/>
                </a:solidFill>
                <a:effectLst/>
                <a:uLnTx/>
                <a:uFillTx/>
                <a:latin typeface="黑体" pitchFamily="49" charset="-122"/>
                <a:ea typeface="黑体" pitchFamily="49" charset="-122"/>
                <a:cs typeface="+mn-cs"/>
              </a:rPr>
              <a:t>1</a:t>
            </a:r>
            <a:r>
              <a:rPr kumimoji="1" lang="zh-CN" altLang="en-US" sz="2000" b="0" i="0" u="none" strike="noStrike" kern="1200" cap="none" spc="0" normalizeH="0" baseline="-25000" noProof="0" dirty="0">
                <a:ln>
                  <a:noFill/>
                </a:ln>
                <a:solidFill>
                  <a:srgbClr val="FF0000"/>
                </a:solidFill>
                <a:effectLst/>
                <a:uLnTx/>
                <a:uFillTx/>
                <a:latin typeface="黑体" pitchFamily="49" charset="-122"/>
                <a:ea typeface="黑体" pitchFamily="49" charset="-122"/>
                <a:cs typeface="+mn-cs"/>
              </a:rPr>
              <a:t>路</a:t>
            </a:r>
            <a:r>
              <a:rPr kumimoji="1" lang="zh-CN" altLang="en-US" sz="2000" b="0"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a:t>
            </a:r>
            <a:r>
              <a:rPr kumimoji="1" lang="en-US" altLang="zh-CN" sz="2000" b="0"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1</a:t>
            </a:r>
            <a:r>
              <a:rPr kumimoji="1" lang="zh-CN" altLang="en-US" sz="2000" b="0"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路不中率</a:t>
            </a:r>
            <a:r>
              <a:rPr kumimoji="1" lang="en-US" altLang="zh-CN" sz="2000" b="0"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a:t>
            </a:r>
            <a:r>
              <a:rPr kumimoji="1" lang="zh-CN" altLang="en-US" sz="2000" b="0"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不命中额外开销</a:t>
            </a:r>
            <a:endParaRPr kumimoji="1" lang="zh-CN" altLang="en-US" sz="2000" b="0" i="0" u="none" strike="noStrike" kern="1200" cap="none" spc="0" normalizeH="0" baseline="0" noProof="0" dirty="0">
              <a:ln>
                <a:noFill/>
              </a:ln>
              <a:solidFill>
                <a:srgbClr val="40458C"/>
              </a:solidFill>
              <a:effectLst/>
              <a:uLnTx/>
              <a:uFillTx/>
              <a:latin typeface="黑体" pitchFamily="49" charset="-122"/>
              <a:ea typeface="黑体" pitchFamily="49" charset="-122"/>
              <a:cs typeface="+mn-cs"/>
            </a:endParaRPr>
          </a:p>
        </p:txBody>
      </p:sp>
      <p:sp>
        <p:nvSpPr>
          <p:cNvPr id="17" name="TextBox 5">
            <a:extLst>
              <a:ext uri="{FF2B5EF4-FFF2-40B4-BE49-F238E27FC236}">
                <a16:creationId xmlns:a16="http://schemas.microsoft.com/office/drawing/2014/main" id="{75BA9EA4-832B-4DAC-8A28-B68DFEA42B5D}"/>
              </a:ext>
            </a:extLst>
          </p:cNvPr>
          <p:cNvSpPr txBox="1"/>
          <p:nvPr/>
        </p:nvSpPr>
        <p:spPr>
          <a:xfrm>
            <a:off x="1424992" y="3270502"/>
            <a:ext cx="8314877" cy="4001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a:ln>
                  <a:noFill/>
                </a:ln>
                <a:solidFill>
                  <a:srgbClr val="40458C"/>
                </a:solidFill>
                <a:effectLst/>
                <a:uLnTx/>
                <a:uFillTx/>
                <a:latin typeface="黑体" pitchFamily="49" charset="-122"/>
                <a:ea typeface="黑体" pitchFamily="49" charset="-122"/>
                <a:cs typeface="+mn-cs"/>
              </a:rPr>
              <a:t>平均访存时间＝</a:t>
            </a:r>
            <a:r>
              <a:rPr kumimoji="1" lang="zh-CN" altLang="en-US" sz="2000" b="0"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命中时间</a:t>
            </a:r>
            <a:r>
              <a:rPr kumimoji="1" lang="en-US" altLang="zh-CN" sz="2000" b="0" i="0" u="none" strike="noStrike" kern="1200" cap="none" spc="0" normalizeH="0" baseline="-25000" noProof="0" dirty="0">
                <a:ln>
                  <a:noFill/>
                </a:ln>
                <a:solidFill>
                  <a:srgbClr val="FF0000"/>
                </a:solidFill>
                <a:effectLst/>
                <a:uLnTx/>
                <a:uFillTx/>
                <a:latin typeface="黑体" pitchFamily="49" charset="-122"/>
                <a:ea typeface="黑体" pitchFamily="49" charset="-122"/>
                <a:cs typeface="+mn-cs"/>
              </a:rPr>
              <a:t>1</a:t>
            </a:r>
            <a:r>
              <a:rPr kumimoji="1" lang="zh-CN" altLang="en-US" sz="2000" b="0" i="0" u="none" strike="noStrike" kern="1200" cap="none" spc="0" normalizeH="0" baseline="-25000" noProof="0" dirty="0">
                <a:ln>
                  <a:noFill/>
                </a:ln>
                <a:solidFill>
                  <a:srgbClr val="FF0000"/>
                </a:solidFill>
                <a:effectLst/>
                <a:uLnTx/>
                <a:uFillTx/>
                <a:latin typeface="黑体" pitchFamily="49" charset="-122"/>
                <a:ea typeface="黑体" pitchFamily="49" charset="-122"/>
                <a:cs typeface="+mn-cs"/>
              </a:rPr>
              <a:t>路</a:t>
            </a:r>
            <a:r>
              <a:rPr kumimoji="1" lang="zh-CN" altLang="en-US" sz="2000" b="0"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a:t>
            </a:r>
            <a:r>
              <a:rPr kumimoji="1" lang="zh-CN" altLang="en-US" sz="2000" b="0" i="0" u="none" strike="noStrike" kern="1200" cap="none" spc="0" normalizeH="0" baseline="0" noProof="0" dirty="0">
                <a:ln>
                  <a:noFill/>
                </a:ln>
                <a:solidFill>
                  <a:srgbClr val="40458C"/>
                </a:solidFill>
                <a:effectLst/>
                <a:uLnTx/>
                <a:uFillTx/>
                <a:latin typeface="黑体" pitchFamily="49" charset="-122"/>
                <a:ea typeface="黑体" pitchFamily="49" charset="-122"/>
                <a:cs typeface="+mn-cs"/>
              </a:rPr>
              <a:t>不命中率</a:t>
            </a:r>
            <a:r>
              <a:rPr kumimoji="1" lang="en-US" altLang="zh-CN" sz="2000" b="0" i="0" u="none" strike="noStrike" kern="1200" cap="none" spc="0" normalizeH="0" baseline="-25000" noProof="0" dirty="0">
                <a:ln>
                  <a:noFill/>
                </a:ln>
                <a:solidFill>
                  <a:srgbClr val="40458C"/>
                </a:solidFill>
                <a:effectLst/>
                <a:uLnTx/>
                <a:uFillTx/>
                <a:latin typeface="黑体" pitchFamily="49" charset="-122"/>
                <a:ea typeface="黑体" pitchFamily="49" charset="-122"/>
                <a:cs typeface="+mn-cs"/>
              </a:rPr>
              <a:t>1</a:t>
            </a:r>
            <a:r>
              <a:rPr kumimoji="1" lang="zh-CN" altLang="en-US" sz="2000" b="0" i="0" u="none" strike="noStrike" kern="1200" cap="none" spc="0" normalizeH="0" baseline="-25000" noProof="0" dirty="0">
                <a:ln>
                  <a:noFill/>
                </a:ln>
                <a:solidFill>
                  <a:srgbClr val="40458C"/>
                </a:solidFill>
                <a:effectLst/>
                <a:uLnTx/>
                <a:uFillTx/>
                <a:latin typeface="黑体" pitchFamily="49" charset="-122"/>
                <a:ea typeface="黑体" pitchFamily="49" charset="-122"/>
                <a:cs typeface="+mn-cs"/>
              </a:rPr>
              <a:t>路</a:t>
            </a:r>
            <a:r>
              <a:rPr kumimoji="1" lang="en-US" altLang="zh-CN" sz="2000" b="0" i="0" u="none" strike="noStrike" kern="1200" cap="none" spc="0" normalizeH="0" baseline="0" noProof="0" dirty="0">
                <a:ln>
                  <a:noFill/>
                </a:ln>
                <a:solidFill>
                  <a:srgbClr val="40458C"/>
                </a:solidFill>
                <a:effectLst/>
                <a:uLnTx/>
                <a:uFillTx/>
                <a:latin typeface="黑体" pitchFamily="49" charset="-122"/>
                <a:ea typeface="黑体" pitchFamily="49" charset="-122"/>
                <a:cs typeface="+mn-cs"/>
              </a:rPr>
              <a:t>×1+</a:t>
            </a:r>
            <a:r>
              <a:rPr kumimoji="1" lang="zh-CN" altLang="en-US" sz="2000" b="0" i="0" u="none" strike="noStrike" kern="1200" cap="none" spc="0" normalizeH="0" baseline="0" noProof="0" dirty="0">
                <a:ln>
                  <a:noFill/>
                </a:ln>
                <a:solidFill>
                  <a:srgbClr val="00B0F0"/>
                </a:solidFill>
                <a:effectLst/>
                <a:uLnTx/>
                <a:uFillTx/>
                <a:latin typeface="黑体" pitchFamily="49" charset="-122"/>
                <a:ea typeface="黑体" pitchFamily="49" charset="-122"/>
                <a:cs typeface="+mn-cs"/>
              </a:rPr>
              <a:t>不命中率</a:t>
            </a:r>
            <a:r>
              <a:rPr kumimoji="1" lang="en-US" altLang="zh-CN" sz="2000" b="0" i="0" u="none" strike="noStrike" kern="1200" cap="none" spc="0" normalizeH="0" baseline="-25000" noProof="0" dirty="0">
                <a:ln>
                  <a:noFill/>
                </a:ln>
                <a:solidFill>
                  <a:srgbClr val="00B0F0"/>
                </a:solidFill>
                <a:effectLst/>
                <a:uLnTx/>
                <a:uFillTx/>
                <a:latin typeface="黑体" pitchFamily="49" charset="-122"/>
                <a:ea typeface="黑体" pitchFamily="49" charset="-122"/>
                <a:cs typeface="+mn-cs"/>
              </a:rPr>
              <a:t>2</a:t>
            </a:r>
            <a:r>
              <a:rPr kumimoji="1" lang="zh-CN" altLang="en-US" sz="2000" b="0" i="0" u="none" strike="noStrike" kern="1200" cap="none" spc="0" normalizeH="0" baseline="-25000" noProof="0" dirty="0">
                <a:ln>
                  <a:noFill/>
                </a:ln>
                <a:solidFill>
                  <a:srgbClr val="00B0F0"/>
                </a:solidFill>
                <a:effectLst/>
                <a:uLnTx/>
                <a:uFillTx/>
                <a:latin typeface="黑体" pitchFamily="49" charset="-122"/>
                <a:ea typeface="黑体" pitchFamily="49" charset="-122"/>
                <a:cs typeface="+mn-cs"/>
              </a:rPr>
              <a:t>路</a:t>
            </a:r>
            <a:r>
              <a:rPr kumimoji="1" lang="en-US" altLang="zh-CN" sz="2000" b="0" i="0" u="none" strike="noStrike" kern="1200" cap="none" spc="0" normalizeH="0" baseline="0" noProof="0" dirty="0">
                <a:ln>
                  <a:noFill/>
                </a:ln>
                <a:solidFill>
                  <a:srgbClr val="40458C"/>
                </a:solidFill>
                <a:effectLst/>
                <a:uLnTx/>
                <a:uFillTx/>
                <a:latin typeface="黑体" pitchFamily="49" charset="-122"/>
                <a:ea typeface="黑体" pitchFamily="49" charset="-122"/>
                <a:cs typeface="+mn-cs"/>
              </a:rPr>
              <a:t>×</a:t>
            </a:r>
            <a:r>
              <a:rPr kumimoji="1" lang="zh-CN" altLang="en-US" sz="2000" b="0" i="0" u="none" strike="noStrike" kern="1200" cap="none" spc="0" normalizeH="0" baseline="0" noProof="0" dirty="0">
                <a:ln>
                  <a:noFill/>
                </a:ln>
                <a:solidFill>
                  <a:srgbClr val="40458C"/>
                </a:solidFill>
                <a:effectLst/>
                <a:uLnTx/>
                <a:uFillTx/>
                <a:latin typeface="黑体" pitchFamily="49" charset="-122"/>
                <a:ea typeface="黑体" pitchFamily="49" charset="-122"/>
                <a:cs typeface="+mn-cs"/>
              </a:rPr>
              <a:t>不命中开销 </a:t>
            </a:r>
          </a:p>
        </p:txBody>
      </p:sp>
    </p:spTree>
    <p:custDataLst>
      <p:tags r:id="rId1"/>
    </p:custDataLst>
    <p:extLst>
      <p:ext uri="{BB962C8B-B14F-4D97-AF65-F5344CB8AC3E}">
        <p14:creationId xmlns:p14="http://schemas.microsoft.com/office/powerpoint/2010/main" val="1166612394"/>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10795" y="1172846"/>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auto" latinLnBrk="0" hangingPunct="0">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panose="020B0503020204020204" pitchFamily="34" charset="-122"/>
                <a:cs typeface="+mn-cs"/>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38619"/>
            <a:ext cx="7775919" cy="1257992"/>
            <a:chOff x="0" y="-82343"/>
            <a:chExt cx="7775919"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panose="020B0503020204020204" pitchFamily="34" charset="-122"/>
                  <a:cs typeface="+mn-cs"/>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panose="020B0503020204020204" pitchFamily="34" charset="-122"/>
                  <a:cs typeface="+mn-cs"/>
                </a:endParaRPr>
              </a:p>
            </p:txBody>
          </p:sp>
        </p:grpSp>
        <p:sp>
          <p:nvSpPr>
            <p:cNvPr id="18" name="文本框 17"/>
            <p:cNvSpPr txBox="1"/>
            <p:nvPr/>
          </p:nvSpPr>
          <p:spPr>
            <a:xfrm>
              <a:off x="1617054" y="144272"/>
              <a:ext cx="6158865" cy="646331"/>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E92E25"/>
                  </a:solidFill>
                  <a:effectLst/>
                  <a:uLnTx/>
                  <a:uFillTx/>
                  <a:latin typeface="微软雅黑"/>
                  <a:ea typeface="微软雅黑"/>
                  <a:cs typeface="+mn-cs"/>
                </a:rPr>
                <a:t>习题</a:t>
              </a:r>
              <a:r>
                <a:rPr kumimoji="0" lang="en-US" altLang="zh-CN" sz="3600" b="1" i="0" u="none" strike="noStrike" kern="1200" cap="none" spc="0" normalizeH="0" baseline="0" noProof="0" dirty="0">
                  <a:ln>
                    <a:noFill/>
                  </a:ln>
                  <a:solidFill>
                    <a:srgbClr val="E92E25"/>
                  </a:solidFill>
                  <a:effectLst/>
                  <a:uLnTx/>
                  <a:uFillTx/>
                  <a:latin typeface="微软雅黑"/>
                  <a:ea typeface="微软雅黑"/>
                  <a:cs typeface="+mn-cs"/>
                </a:rPr>
                <a:t>1.10</a:t>
              </a:r>
              <a:endParaRPr kumimoji="0" lang="zh-CN" altLang="en-US" sz="3600" b="1" i="0" u="none" strike="noStrike" kern="1200" cap="none" spc="0" normalizeH="0" baseline="0" noProof="0" dirty="0">
                <a:ln>
                  <a:noFill/>
                </a:ln>
                <a:solidFill>
                  <a:srgbClr val="E92E25"/>
                </a:solidFill>
                <a:effectLst/>
                <a:uLnTx/>
                <a:uFillTx/>
                <a:latin typeface="微软雅黑"/>
                <a:ea typeface="微软雅黑"/>
                <a:cs typeface="+mn-cs"/>
                <a:sym typeface="+mn-ea"/>
              </a:endParaRPr>
            </a:p>
          </p:txBody>
        </p:sp>
      </p:grpSp>
      <p:sp>
        <p:nvSpPr>
          <p:cNvPr id="27" name="内容占位符 5">
            <a:extLst>
              <a:ext uri="{FF2B5EF4-FFF2-40B4-BE49-F238E27FC236}">
                <a16:creationId xmlns:a16="http://schemas.microsoft.com/office/drawing/2014/main" id="{A45CB3DE-1AF6-034E-BC0E-2C4227521DB2}"/>
              </a:ext>
            </a:extLst>
          </p:cNvPr>
          <p:cNvSpPr txBox="1">
            <a:spLocks/>
          </p:cNvSpPr>
          <p:nvPr/>
        </p:nvSpPr>
        <p:spPr>
          <a:xfrm>
            <a:off x="360772" y="1525369"/>
            <a:ext cx="11392613" cy="2303463"/>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93663" algn="l" defTabSz="914400" rtl="0" eaLnBrk="1" fontAlgn="auto" latinLnBrk="0" hangingPunct="1">
              <a:lnSpc>
                <a:spcPct val="150000"/>
              </a:lnSpc>
              <a:spcBef>
                <a:spcPts val="300"/>
              </a:spcBef>
              <a:spcAft>
                <a:spcPts val="0"/>
              </a:spcAft>
              <a:buClr>
                <a:srgbClr val="FFFFFF"/>
              </a:buClr>
              <a:buSzTx/>
              <a:buFont typeface="Georgia" panose="02040502050405020303" pitchFamily="18" charset="0"/>
              <a:buChar char="•"/>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计算机系统有三个部件可以改进，这三个部件的加速比如下：部件加速比</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30</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；部件加速比</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20</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；部件加速比</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10</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93663" algn="l" defTabSz="914400" rtl="0" eaLnBrk="1" fontAlgn="auto" latinLnBrk="0" hangingPunct="1">
              <a:lnSpc>
                <a:spcPct val="150000"/>
              </a:lnSpc>
              <a:spcBef>
                <a:spcPts val="300"/>
              </a:spcBef>
              <a:spcAft>
                <a:spcPts val="0"/>
              </a:spcAft>
              <a:buClr>
                <a:srgbClr val="FFFFFF"/>
              </a:buClr>
              <a:buSzTx/>
              <a:buFont typeface="Georgia" panose="02040502050405020303" pitchFamily="18" charset="0"/>
              <a:buChar char="•"/>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）如果部件</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和部件</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的可改进比例为</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30</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％，那么当部件</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的可改进比例为多少时，系统的加速比才可以达到</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10</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endPar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93663" algn="l" defTabSz="914400" rtl="0" eaLnBrk="1" fontAlgn="auto" latinLnBrk="0" hangingPunct="1">
              <a:lnSpc>
                <a:spcPct val="150000"/>
              </a:lnSpc>
              <a:spcBef>
                <a:spcPts val="300"/>
              </a:spcBef>
              <a:spcAft>
                <a:spcPts val="0"/>
              </a:spcAft>
              <a:buClr>
                <a:srgbClr val="FFFFFF"/>
              </a:buClr>
              <a:buSzTx/>
              <a:buFont typeface="Georgia" panose="02040502050405020303" pitchFamily="18" charset="0"/>
              <a:buChar char="•"/>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）如果三个部件的可改进比例为</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30</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30</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％和</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20</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％，三个部件同时改进，那么系统中不可加速部分的执行时间在总执行时间中占的比例是多少？</a:t>
            </a:r>
          </a:p>
          <a:p>
            <a:pPr marL="0" marR="0" lvl="0" indent="93663"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prstClr val="black"/>
              </a:solidFill>
              <a:effectLst/>
              <a:uLnTx/>
              <a:uFillTx/>
              <a:latin typeface="Arial"/>
              <a:ea typeface="宋体" panose="02010600030101010101" pitchFamily="2" charset="-122"/>
              <a:cs typeface="+mn-cs"/>
            </a:endParaRPr>
          </a:p>
        </p:txBody>
      </p:sp>
      <p:graphicFrame>
        <p:nvGraphicFramePr>
          <p:cNvPr id="28" name="对象 6">
            <a:extLst>
              <a:ext uri="{FF2B5EF4-FFF2-40B4-BE49-F238E27FC236}">
                <a16:creationId xmlns:a16="http://schemas.microsoft.com/office/drawing/2014/main" id="{B8C54194-2072-FC4D-BAF6-E44EF8CBB295}"/>
              </a:ext>
            </a:extLst>
          </p:cNvPr>
          <p:cNvGraphicFramePr>
            <a:graphicFrameLocks noChangeAspect="1"/>
          </p:cNvGraphicFramePr>
          <p:nvPr>
            <p:extLst/>
          </p:nvPr>
        </p:nvGraphicFramePr>
        <p:xfrm>
          <a:off x="1092947" y="4871501"/>
          <a:ext cx="2966539" cy="1245221"/>
        </p:xfrm>
        <a:graphic>
          <a:graphicData uri="http://schemas.openxmlformats.org/presentationml/2006/ole">
            <mc:AlternateContent xmlns:mc="http://schemas.openxmlformats.org/markup-compatibility/2006">
              <mc:Choice xmlns:v="urn:schemas-microsoft-com:vml" Requires="v">
                <p:oleObj spid="_x0000_s87069" name="公式" r:id="rId3" imgW="0" imgH="0" progId="Equation.3">
                  <p:embed/>
                </p:oleObj>
              </mc:Choice>
              <mc:Fallback>
                <p:oleObj name="公式" r:id="rId3" imgW="0" imgH="0" progId="Equation.3">
                  <p:embed/>
                  <p:pic>
                    <p:nvPicPr>
                      <p:cNvPr id="28" name="对象 6">
                        <a:extLst>
                          <a:ext uri="{FF2B5EF4-FFF2-40B4-BE49-F238E27FC236}">
                            <a16:creationId xmlns:a16="http://schemas.microsoft.com/office/drawing/2014/main" id="{B8C54194-2072-FC4D-BAF6-E44EF8CBB2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947" y="4871501"/>
                        <a:ext cx="2966539" cy="1245221"/>
                      </a:xfrm>
                      <a:prstGeom prst="rect">
                        <a:avLst/>
                      </a:prstGeom>
                      <a:noFill/>
                      <a:ln>
                        <a:noFill/>
                      </a:ln>
                    </p:spPr>
                  </p:pic>
                </p:oleObj>
              </mc:Fallback>
            </mc:AlternateContent>
          </a:graphicData>
        </a:graphic>
      </p:graphicFrame>
      <p:graphicFrame>
        <p:nvGraphicFramePr>
          <p:cNvPr id="29" name="对象 7">
            <a:extLst>
              <a:ext uri="{FF2B5EF4-FFF2-40B4-BE49-F238E27FC236}">
                <a16:creationId xmlns:a16="http://schemas.microsoft.com/office/drawing/2014/main" id="{3A401728-C5FA-9C4D-B102-7C08E2944668}"/>
              </a:ext>
            </a:extLst>
          </p:cNvPr>
          <p:cNvGraphicFramePr>
            <a:graphicFrameLocks noChangeAspect="1"/>
          </p:cNvGraphicFramePr>
          <p:nvPr>
            <p:extLst/>
          </p:nvPr>
        </p:nvGraphicFramePr>
        <p:xfrm>
          <a:off x="4884234" y="4725287"/>
          <a:ext cx="2174488" cy="1455876"/>
        </p:xfrm>
        <a:graphic>
          <a:graphicData uri="http://schemas.openxmlformats.org/presentationml/2006/ole">
            <mc:AlternateContent xmlns:mc="http://schemas.openxmlformats.org/markup-compatibility/2006">
              <mc:Choice xmlns:v="urn:schemas-microsoft-com:vml" Requires="v">
                <p:oleObj spid="_x0000_s87070" name="公式" r:id="rId5" imgW="0" imgH="0" progId="Equation.3">
                  <p:embed/>
                </p:oleObj>
              </mc:Choice>
              <mc:Fallback>
                <p:oleObj name="公式" r:id="rId5" imgW="0" imgH="0" progId="Equation.3">
                  <p:embed/>
                  <p:pic>
                    <p:nvPicPr>
                      <p:cNvPr id="29" name="对象 7">
                        <a:extLst>
                          <a:ext uri="{FF2B5EF4-FFF2-40B4-BE49-F238E27FC236}">
                            <a16:creationId xmlns:a16="http://schemas.microsoft.com/office/drawing/2014/main" id="{3A401728-C5FA-9C4D-B102-7C08E29446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4234" y="4725287"/>
                        <a:ext cx="2174488" cy="1455876"/>
                      </a:xfrm>
                      <a:prstGeom prst="rect">
                        <a:avLst/>
                      </a:prstGeom>
                      <a:noFill/>
                      <a:ln>
                        <a:noFill/>
                      </a:ln>
                    </p:spPr>
                  </p:pic>
                </p:oleObj>
              </mc:Fallback>
            </mc:AlternateContent>
          </a:graphicData>
        </a:graphic>
      </p:graphicFrame>
      <p:graphicFrame>
        <p:nvGraphicFramePr>
          <p:cNvPr id="30" name="对象 8">
            <a:extLst>
              <a:ext uri="{FF2B5EF4-FFF2-40B4-BE49-F238E27FC236}">
                <a16:creationId xmlns:a16="http://schemas.microsoft.com/office/drawing/2014/main" id="{A94C17D2-E261-BE42-967E-0E77134D86A2}"/>
              </a:ext>
            </a:extLst>
          </p:cNvPr>
          <p:cNvGraphicFramePr>
            <a:graphicFrameLocks noChangeAspect="1"/>
          </p:cNvGraphicFramePr>
          <p:nvPr>
            <p:extLst/>
          </p:nvPr>
        </p:nvGraphicFramePr>
        <p:xfrm>
          <a:off x="7775919" y="4725287"/>
          <a:ext cx="2850153" cy="1416588"/>
        </p:xfrm>
        <a:graphic>
          <a:graphicData uri="http://schemas.openxmlformats.org/presentationml/2006/ole">
            <mc:AlternateContent xmlns:mc="http://schemas.openxmlformats.org/markup-compatibility/2006">
              <mc:Choice xmlns:v="urn:schemas-microsoft-com:vml" Requires="v">
                <p:oleObj spid="_x0000_s87071" name="公式" r:id="rId7" imgW="0" imgH="0" progId="Equation.3">
                  <p:embed/>
                </p:oleObj>
              </mc:Choice>
              <mc:Fallback>
                <p:oleObj name="公式" r:id="rId7" imgW="0" imgH="0" progId="Equation.3">
                  <p:embed/>
                  <p:pic>
                    <p:nvPicPr>
                      <p:cNvPr id="30" name="对象 8">
                        <a:extLst>
                          <a:ext uri="{FF2B5EF4-FFF2-40B4-BE49-F238E27FC236}">
                            <a16:creationId xmlns:a16="http://schemas.microsoft.com/office/drawing/2014/main" id="{A94C17D2-E261-BE42-967E-0E77134D86A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5919" y="4725287"/>
                        <a:ext cx="2850153" cy="14165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762977627"/>
      </p:ext>
    </p:extLst>
  </p:cSld>
  <p:clrMapOvr>
    <a:masterClrMapping/>
  </p:clrMapOvr>
  <mc:AlternateContent xmlns:mc="http://schemas.openxmlformats.org/markup-compatibility/2006" xmlns:p14="http://schemas.microsoft.com/office/powerpoint/2010/main">
    <mc:Choice Requires="p14">
      <p:transition spd="slow" p14:dur="2000" advTm="118268"/>
    </mc:Choice>
    <mc:Fallback xmlns="">
      <p:transition spd="slow" advTm="118268"/>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149"/>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7.12</a:t>
              </a:r>
              <a:r>
                <a:rPr lang="zh-CN" altLang="en-US" sz="4000" b="1" dirty="0">
                  <a:solidFill>
                    <a:schemeClr val="accent1"/>
                  </a:solidFill>
                  <a:latin typeface="+mn-ea"/>
                </a:rPr>
                <a:t>（</a:t>
              </a:r>
              <a:r>
                <a:rPr lang="en-US" altLang="zh-CN" sz="4000" b="1" dirty="0">
                  <a:solidFill>
                    <a:schemeClr val="accent1"/>
                  </a:solidFill>
                  <a:latin typeface="+mn-ea"/>
                </a:rPr>
                <a:t> TLB </a:t>
              </a:r>
              <a:r>
                <a:rPr lang="zh-CN" altLang="en-US" sz="4000" b="1" dirty="0">
                  <a:solidFill>
                    <a:schemeClr val="accent1"/>
                  </a:solidFill>
                  <a:latin typeface="+mn-ea"/>
                </a:rPr>
                <a:t>）</a:t>
              </a:r>
              <a:endParaRPr lang="zh-CN" altLang="en-US" sz="4000" b="1" dirty="0">
                <a:solidFill>
                  <a:schemeClr val="accent1"/>
                </a:solidFill>
                <a:latin typeface="+mn-ea"/>
                <a:sym typeface="+mn-ea"/>
              </a:endParaRPr>
            </a:p>
          </p:txBody>
        </p:sp>
      </p:grpSp>
      <p:sp>
        <p:nvSpPr>
          <p:cNvPr id="13" name="内容占位符 2">
            <a:extLst>
              <a:ext uri="{FF2B5EF4-FFF2-40B4-BE49-F238E27FC236}">
                <a16:creationId xmlns:a16="http://schemas.microsoft.com/office/drawing/2014/main" id="{E51B4844-80A1-3F40-B692-326383BE3C71}"/>
              </a:ext>
            </a:extLst>
          </p:cNvPr>
          <p:cNvSpPr txBox="1">
            <a:spLocks/>
          </p:cNvSpPr>
          <p:nvPr/>
        </p:nvSpPr>
        <p:spPr>
          <a:xfrm>
            <a:off x="450762" y="1426689"/>
            <a:ext cx="11269014" cy="488396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sz="1800" dirty="0">
                <a:latin typeface="+mn-ea"/>
              </a:rPr>
              <a:t>假设采用理想存储器系统时的基本</a:t>
            </a:r>
            <a:r>
              <a:rPr lang="en-US" altLang="zh-CN" sz="1800" dirty="0">
                <a:latin typeface="+mn-ea"/>
              </a:rPr>
              <a:t>CPI</a:t>
            </a:r>
            <a:r>
              <a:rPr lang="zh-CN" altLang="en-US" sz="1800" dirty="0">
                <a:latin typeface="+mn-ea"/>
              </a:rPr>
              <a:t>是</a:t>
            </a:r>
            <a:r>
              <a:rPr lang="en-US" altLang="zh-CN" sz="1800" dirty="0">
                <a:latin typeface="+mn-ea"/>
              </a:rPr>
              <a:t>1.5</a:t>
            </a:r>
            <a:r>
              <a:rPr lang="zh-CN" altLang="en-US" sz="1800" dirty="0">
                <a:latin typeface="+mn-ea"/>
              </a:rPr>
              <a:t>，主存延迟是</a:t>
            </a:r>
            <a:r>
              <a:rPr lang="en-US" altLang="zh-CN" sz="1800" dirty="0">
                <a:latin typeface="+mn-ea"/>
              </a:rPr>
              <a:t>40</a:t>
            </a:r>
            <a:r>
              <a:rPr lang="zh-CN" altLang="en-US" sz="1800" dirty="0">
                <a:latin typeface="+mn-ea"/>
              </a:rPr>
              <a:t>个时钟周期；传输速率为</a:t>
            </a:r>
            <a:r>
              <a:rPr lang="en-US" altLang="zh-CN" sz="1800" dirty="0">
                <a:latin typeface="+mn-ea"/>
              </a:rPr>
              <a:t>4B/</a:t>
            </a:r>
            <a:r>
              <a:rPr lang="zh-CN" altLang="en-US" sz="1800" dirty="0">
                <a:latin typeface="+mn-ea"/>
              </a:rPr>
              <a:t>时钟周期，且</a:t>
            </a:r>
            <a:r>
              <a:rPr lang="en-US" altLang="zh-CN" sz="1800" dirty="0">
                <a:latin typeface="+mn-ea"/>
              </a:rPr>
              <a:t>Cache</a:t>
            </a:r>
            <a:r>
              <a:rPr lang="zh-CN" altLang="en-US" sz="1800" dirty="0">
                <a:latin typeface="+mn-ea"/>
              </a:rPr>
              <a:t>中</a:t>
            </a:r>
            <a:r>
              <a:rPr lang="en-US" altLang="zh-CN" sz="1800" dirty="0">
                <a:latin typeface="+mn-ea"/>
              </a:rPr>
              <a:t>50%</a:t>
            </a:r>
            <a:r>
              <a:rPr lang="zh-CN" altLang="en-US" sz="1800" dirty="0">
                <a:latin typeface="+mn-ea"/>
              </a:rPr>
              <a:t>的块修改过的。每个块中有</a:t>
            </a:r>
            <a:r>
              <a:rPr lang="en-US" altLang="zh-CN" sz="1800" dirty="0">
                <a:latin typeface="+mn-ea"/>
              </a:rPr>
              <a:t>32B</a:t>
            </a:r>
            <a:r>
              <a:rPr lang="zh-CN" altLang="en-US" sz="1800" dirty="0">
                <a:latin typeface="+mn-ea"/>
              </a:rPr>
              <a:t>，</a:t>
            </a:r>
            <a:r>
              <a:rPr lang="en-US" altLang="zh-CN" sz="1800" dirty="0">
                <a:latin typeface="+mn-ea"/>
              </a:rPr>
              <a:t>20%</a:t>
            </a:r>
            <a:r>
              <a:rPr lang="zh-CN" altLang="en-US" sz="1800" dirty="0">
                <a:latin typeface="+mn-ea"/>
              </a:rPr>
              <a:t>的指令是数据传送指令。并假设没有写缓存，在</a:t>
            </a:r>
            <a:r>
              <a:rPr lang="en-US" altLang="zh-CN" sz="1800" dirty="0">
                <a:latin typeface="+mn-ea"/>
              </a:rPr>
              <a:t>TLB</a:t>
            </a:r>
            <a:r>
              <a:rPr lang="zh-CN" altLang="en-US" sz="1800" dirty="0">
                <a:latin typeface="+mn-ea"/>
              </a:rPr>
              <a:t>不命中的情况下需要</a:t>
            </a:r>
            <a:r>
              <a:rPr lang="en-US" altLang="zh-CN" sz="1800" dirty="0">
                <a:latin typeface="+mn-ea"/>
              </a:rPr>
              <a:t>20</a:t>
            </a:r>
            <a:r>
              <a:rPr lang="zh-CN" altLang="en-US" sz="1800" dirty="0">
                <a:latin typeface="+mn-ea"/>
              </a:rPr>
              <a:t>时钟周期，</a:t>
            </a:r>
            <a:r>
              <a:rPr lang="en-US" altLang="zh-CN" sz="1800" dirty="0">
                <a:latin typeface="+mn-ea"/>
              </a:rPr>
              <a:t>TLB</a:t>
            </a:r>
            <a:r>
              <a:rPr lang="zh-CN" altLang="en-US" sz="1800" dirty="0">
                <a:latin typeface="+mn-ea"/>
              </a:rPr>
              <a:t>不会降低</a:t>
            </a:r>
            <a:r>
              <a:rPr lang="en-US" altLang="zh-CN" sz="1800" dirty="0">
                <a:latin typeface="+mn-ea"/>
              </a:rPr>
              <a:t>Cache</a:t>
            </a:r>
            <a:r>
              <a:rPr lang="zh-CN" altLang="en-US" sz="1800" dirty="0">
                <a:latin typeface="+mn-ea"/>
              </a:rPr>
              <a:t>命中率。</a:t>
            </a:r>
            <a:r>
              <a:rPr lang="en-US" altLang="zh-CN" sz="1800" dirty="0">
                <a:latin typeface="+mn-ea"/>
              </a:rPr>
              <a:t>CPU</a:t>
            </a:r>
            <a:r>
              <a:rPr lang="zh-CN" altLang="en-US" sz="1800" dirty="0">
                <a:latin typeface="+mn-ea"/>
              </a:rPr>
              <a:t>产生指令地址或</a:t>
            </a:r>
            <a:r>
              <a:rPr lang="en-US" altLang="zh-CN" sz="1800" dirty="0">
                <a:latin typeface="+mn-ea"/>
              </a:rPr>
              <a:t>Cache</a:t>
            </a:r>
            <a:r>
              <a:rPr lang="zh-CN" altLang="en-US" sz="1800" dirty="0">
                <a:latin typeface="+mn-ea"/>
              </a:rPr>
              <a:t>不命中时产生的地址有</a:t>
            </a:r>
            <a:r>
              <a:rPr lang="en-US" altLang="zh-CN" sz="1800" dirty="0">
                <a:latin typeface="+mn-ea"/>
              </a:rPr>
              <a:t>0.2%</a:t>
            </a:r>
            <a:r>
              <a:rPr lang="zh-CN" altLang="en-US" sz="1800" dirty="0">
                <a:latin typeface="+mn-ea"/>
              </a:rPr>
              <a:t>没有在</a:t>
            </a:r>
            <a:r>
              <a:rPr lang="en-US" altLang="zh-CN" sz="1800" dirty="0">
                <a:latin typeface="+mn-ea"/>
              </a:rPr>
              <a:t>TLB</a:t>
            </a:r>
            <a:r>
              <a:rPr lang="zh-CN" altLang="en-US" sz="1800" dirty="0">
                <a:latin typeface="+mn-ea"/>
              </a:rPr>
              <a:t>中找到。</a:t>
            </a:r>
            <a:endParaRPr lang="en-US" altLang="zh-CN" sz="1800" dirty="0">
              <a:latin typeface="+mn-ea"/>
            </a:endParaRPr>
          </a:p>
          <a:p>
            <a:pPr marL="0" indent="0">
              <a:lnSpc>
                <a:spcPct val="150000"/>
              </a:lnSpc>
              <a:buFont typeface="Arial" panose="020B0604020202020204" pitchFamily="34" charset="0"/>
              <a:buNone/>
            </a:pPr>
            <a:r>
              <a:rPr lang="zh-CN" altLang="en-US" sz="1800" dirty="0">
                <a:latin typeface="+mn-ea"/>
              </a:rPr>
              <a:t>（</a:t>
            </a:r>
            <a:r>
              <a:rPr lang="en-US" altLang="zh-CN" sz="1800" dirty="0">
                <a:latin typeface="+mn-ea"/>
              </a:rPr>
              <a:t>1</a:t>
            </a:r>
            <a:r>
              <a:rPr lang="zh-CN" altLang="en-US" sz="1800" dirty="0">
                <a:latin typeface="+mn-ea"/>
              </a:rPr>
              <a:t>）在理想</a:t>
            </a:r>
            <a:r>
              <a:rPr lang="en-US" altLang="zh-CN" sz="1800" dirty="0">
                <a:latin typeface="+mn-ea"/>
              </a:rPr>
              <a:t>TLB</a:t>
            </a:r>
            <a:r>
              <a:rPr lang="zh-CN" altLang="en-US" sz="1800" dirty="0">
                <a:latin typeface="+mn-ea"/>
              </a:rPr>
              <a:t>情况下，计算均采用写回法</a:t>
            </a:r>
            <a:r>
              <a:rPr lang="en-US" altLang="zh-CN" sz="1800" dirty="0">
                <a:latin typeface="+mn-ea"/>
              </a:rPr>
              <a:t>16KB</a:t>
            </a:r>
            <a:r>
              <a:rPr lang="zh-CN" altLang="en-US" sz="1800" dirty="0">
                <a:latin typeface="+mn-ea"/>
              </a:rPr>
              <a:t>直接映像混合</a:t>
            </a:r>
            <a:r>
              <a:rPr lang="en-US" altLang="zh-CN" sz="1800" dirty="0">
                <a:latin typeface="+mn-ea"/>
              </a:rPr>
              <a:t>Cache</a:t>
            </a:r>
            <a:r>
              <a:rPr lang="zh-CN" altLang="en-US" sz="1800" dirty="0">
                <a:latin typeface="+mn-ea"/>
              </a:rPr>
              <a:t>、</a:t>
            </a:r>
            <a:r>
              <a:rPr lang="en-US" altLang="zh-CN" sz="1800" dirty="0">
                <a:latin typeface="+mn-ea"/>
              </a:rPr>
              <a:t>16KB</a:t>
            </a:r>
            <a:r>
              <a:rPr lang="zh-CN" altLang="en-US" sz="1800" dirty="0">
                <a:latin typeface="+mn-ea"/>
              </a:rPr>
              <a:t>两路组相联混合</a:t>
            </a:r>
            <a:r>
              <a:rPr lang="en-US" altLang="zh-CN" sz="1800" dirty="0">
                <a:latin typeface="+mn-ea"/>
              </a:rPr>
              <a:t>Cache</a:t>
            </a:r>
            <a:r>
              <a:rPr lang="zh-CN" altLang="en-US" sz="1800" dirty="0">
                <a:latin typeface="+mn-ea"/>
              </a:rPr>
              <a:t>和</a:t>
            </a:r>
            <a:r>
              <a:rPr lang="en-US" altLang="zh-CN" sz="1800" dirty="0">
                <a:latin typeface="+mn-ea"/>
              </a:rPr>
              <a:t>32KB</a:t>
            </a:r>
            <a:r>
              <a:rPr lang="zh-CN" altLang="en-US" sz="1800" dirty="0">
                <a:latin typeface="+mn-ea"/>
              </a:rPr>
              <a:t>直接映像混合</a:t>
            </a:r>
            <a:r>
              <a:rPr lang="en-US" altLang="zh-CN" sz="1800" dirty="0">
                <a:latin typeface="+mn-ea"/>
              </a:rPr>
              <a:t>Cache</a:t>
            </a:r>
            <a:r>
              <a:rPr lang="zh-CN" altLang="en-US" sz="1800" dirty="0">
                <a:latin typeface="+mn-ea"/>
              </a:rPr>
              <a:t>机器的实际</a:t>
            </a:r>
            <a:r>
              <a:rPr lang="en-US" altLang="zh-CN" sz="1800" dirty="0">
                <a:latin typeface="+mn-ea"/>
              </a:rPr>
              <a:t>CPI</a:t>
            </a:r>
            <a:r>
              <a:rPr lang="zh-CN" altLang="en-US" sz="1800" dirty="0">
                <a:latin typeface="+mn-ea"/>
              </a:rPr>
              <a:t>。</a:t>
            </a:r>
            <a:endParaRPr lang="en-US" altLang="zh-CN" sz="1800" dirty="0">
              <a:latin typeface="+mn-ea"/>
            </a:endParaRPr>
          </a:p>
          <a:p>
            <a:pPr marL="0" indent="0">
              <a:lnSpc>
                <a:spcPct val="150000"/>
              </a:lnSpc>
              <a:buFont typeface="Arial" panose="020B0604020202020204" pitchFamily="34" charset="0"/>
              <a:buNone/>
            </a:pPr>
            <a:r>
              <a:rPr lang="zh-CN" altLang="en-US" sz="1800" dirty="0">
                <a:latin typeface="+mn-ea"/>
              </a:rPr>
              <a:t>（</a:t>
            </a:r>
            <a:r>
              <a:rPr lang="en-US" altLang="zh-CN" sz="1800" dirty="0">
                <a:latin typeface="+mn-ea"/>
              </a:rPr>
              <a:t>2</a:t>
            </a:r>
            <a:r>
              <a:rPr lang="zh-CN" altLang="en-US" sz="1800" dirty="0">
                <a:latin typeface="+mn-ea"/>
              </a:rPr>
              <a:t>）在实际</a:t>
            </a:r>
            <a:r>
              <a:rPr lang="en-US" altLang="zh-CN" sz="1800" dirty="0">
                <a:latin typeface="+mn-ea"/>
              </a:rPr>
              <a:t>TLB</a:t>
            </a:r>
            <a:r>
              <a:rPr lang="zh-CN" altLang="en-US" sz="1800" dirty="0">
                <a:latin typeface="+mn-ea"/>
              </a:rPr>
              <a:t>情况下，用（</a:t>
            </a:r>
            <a:r>
              <a:rPr lang="en-US" altLang="zh-CN" sz="1800" dirty="0">
                <a:latin typeface="+mn-ea"/>
              </a:rPr>
              <a:t>1</a:t>
            </a:r>
            <a:r>
              <a:rPr lang="zh-CN" altLang="en-US" sz="1800" dirty="0">
                <a:latin typeface="+mn-ea"/>
              </a:rPr>
              <a:t>）的结果，计算均采用写回法</a:t>
            </a:r>
            <a:r>
              <a:rPr lang="en-US" altLang="zh-CN" sz="1800" dirty="0">
                <a:latin typeface="+mn-ea"/>
              </a:rPr>
              <a:t>16KB</a:t>
            </a:r>
            <a:r>
              <a:rPr lang="zh-CN" altLang="en-US" sz="1800" dirty="0">
                <a:latin typeface="+mn-ea"/>
              </a:rPr>
              <a:t>直接映像混合</a:t>
            </a:r>
            <a:r>
              <a:rPr lang="en-US" altLang="zh-CN" sz="1800" dirty="0">
                <a:latin typeface="+mn-ea"/>
              </a:rPr>
              <a:t>Cache</a:t>
            </a:r>
            <a:r>
              <a:rPr lang="zh-CN" altLang="en-US" sz="1800" dirty="0">
                <a:latin typeface="+mn-ea"/>
              </a:rPr>
              <a:t>、</a:t>
            </a:r>
            <a:r>
              <a:rPr lang="en-US" altLang="zh-CN" sz="1800" dirty="0">
                <a:latin typeface="+mn-ea"/>
              </a:rPr>
              <a:t>16KB</a:t>
            </a:r>
            <a:r>
              <a:rPr lang="zh-CN" altLang="en-US" sz="1800" dirty="0">
                <a:latin typeface="+mn-ea"/>
              </a:rPr>
              <a:t>两路组相联混合</a:t>
            </a:r>
            <a:r>
              <a:rPr lang="en-US" altLang="zh-CN" sz="1800" dirty="0">
                <a:latin typeface="+mn-ea"/>
              </a:rPr>
              <a:t>Cache</a:t>
            </a:r>
            <a:r>
              <a:rPr lang="zh-CN" altLang="en-US" sz="1800" dirty="0">
                <a:latin typeface="+mn-ea"/>
              </a:rPr>
              <a:t>和</a:t>
            </a:r>
            <a:r>
              <a:rPr lang="en-US" altLang="zh-CN" sz="1800" dirty="0">
                <a:latin typeface="+mn-ea"/>
              </a:rPr>
              <a:t>32KB</a:t>
            </a:r>
            <a:r>
              <a:rPr lang="zh-CN" altLang="en-US" sz="1800" dirty="0">
                <a:latin typeface="+mn-ea"/>
              </a:rPr>
              <a:t>直接映像混合</a:t>
            </a:r>
            <a:r>
              <a:rPr lang="en-US" altLang="zh-CN" sz="1800" dirty="0">
                <a:latin typeface="+mn-ea"/>
              </a:rPr>
              <a:t>Cache</a:t>
            </a:r>
            <a:r>
              <a:rPr lang="zh-CN" altLang="en-US" sz="1800" dirty="0">
                <a:latin typeface="+mn-ea"/>
              </a:rPr>
              <a:t>机器的实际</a:t>
            </a:r>
            <a:r>
              <a:rPr lang="en-US" altLang="zh-CN" sz="1800" dirty="0">
                <a:latin typeface="+mn-ea"/>
              </a:rPr>
              <a:t>CPI</a:t>
            </a:r>
            <a:r>
              <a:rPr lang="zh-CN" altLang="en-US" sz="1800" dirty="0">
                <a:latin typeface="+mn-ea"/>
              </a:rPr>
              <a:t>。</a:t>
            </a:r>
            <a:endParaRPr lang="en-US" altLang="zh-CN" sz="1800" dirty="0">
              <a:latin typeface="+mn-ea"/>
            </a:endParaRPr>
          </a:p>
          <a:p>
            <a:pPr marL="0" indent="0">
              <a:lnSpc>
                <a:spcPct val="150000"/>
              </a:lnSpc>
              <a:buFont typeface="Arial" panose="020B0604020202020204" pitchFamily="34" charset="0"/>
              <a:buNone/>
            </a:pPr>
            <a:r>
              <a:rPr lang="en-US" altLang="zh-CN" sz="1800" dirty="0">
                <a:latin typeface="+mn-ea"/>
              </a:rPr>
              <a:t>  </a:t>
            </a:r>
            <a:r>
              <a:rPr lang="zh-CN" altLang="en-US" sz="1800" dirty="0">
                <a:latin typeface="+mn-ea"/>
              </a:rPr>
              <a:t>其中假设</a:t>
            </a:r>
            <a:r>
              <a:rPr lang="en-US" altLang="zh-CN" sz="1800" dirty="0">
                <a:latin typeface="+mn-ea"/>
              </a:rPr>
              <a:t>16KB</a:t>
            </a:r>
            <a:r>
              <a:rPr lang="zh-CN" altLang="en-US" sz="1800" dirty="0">
                <a:latin typeface="+mn-ea"/>
              </a:rPr>
              <a:t>直接映像混合</a:t>
            </a:r>
            <a:r>
              <a:rPr lang="en-US" altLang="zh-CN" sz="1800" dirty="0">
                <a:latin typeface="+mn-ea"/>
              </a:rPr>
              <a:t>Cache</a:t>
            </a:r>
            <a:r>
              <a:rPr lang="zh-CN" altLang="en-US" sz="1800" dirty="0">
                <a:latin typeface="+mn-ea"/>
              </a:rPr>
              <a:t>、</a:t>
            </a:r>
            <a:r>
              <a:rPr lang="en-US" altLang="zh-CN" sz="1800" dirty="0">
                <a:latin typeface="+mn-ea"/>
              </a:rPr>
              <a:t>16KB</a:t>
            </a:r>
            <a:r>
              <a:rPr lang="zh-CN" altLang="en-US" sz="1800" dirty="0">
                <a:latin typeface="+mn-ea"/>
              </a:rPr>
              <a:t>两路组相联混合</a:t>
            </a:r>
            <a:r>
              <a:rPr lang="en-US" altLang="zh-CN" sz="1800" dirty="0">
                <a:latin typeface="+mn-ea"/>
              </a:rPr>
              <a:t>Cache</a:t>
            </a:r>
            <a:r>
              <a:rPr lang="zh-CN" altLang="en-US" sz="1800" dirty="0">
                <a:latin typeface="+mn-ea"/>
              </a:rPr>
              <a:t>和</a:t>
            </a:r>
            <a:r>
              <a:rPr lang="en-US" altLang="zh-CN" sz="1800" dirty="0">
                <a:latin typeface="+mn-ea"/>
              </a:rPr>
              <a:t>32KB</a:t>
            </a:r>
            <a:r>
              <a:rPr lang="zh-CN" altLang="en-US" sz="1800" dirty="0">
                <a:latin typeface="+mn-ea"/>
              </a:rPr>
              <a:t>直接映像混合</a:t>
            </a:r>
            <a:r>
              <a:rPr lang="en-US" altLang="zh-CN" sz="1800" dirty="0">
                <a:latin typeface="+mn-ea"/>
              </a:rPr>
              <a:t>Cache</a:t>
            </a:r>
            <a:r>
              <a:rPr lang="zh-CN" altLang="en-US" sz="1800" dirty="0">
                <a:latin typeface="+mn-ea"/>
              </a:rPr>
              <a:t>的不命中率分别为</a:t>
            </a:r>
            <a:r>
              <a:rPr lang="en-US" altLang="zh-CN" sz="1800" dirty="0">
                <a:latin typeface="+mn-ea"/>
              </a:rPr>
              <a:t>2.9%</a:t>
            </a:r>
            <a:r>
              <a:rPr lang="zh-CN" altLang="en-US" sz="1800" dirty="0">
                <a:latin typeface="+mn-ea"/>
              </a:rPr>
              <a:t>、</a:t>
            </a:r>
            <a:r>
              <a:rPr lang="en-US" altLang="zh-CN" sz="1800" dirty="0">
                <a:latin typeface="+mn-ea"/>
              </a:rPr>
              <a:t>2.2%</a:t>
            </a:r>
            <a:r>
              <a:rPr lang="zh-CN" altLang="en-US" sz="1800" dirty="0">
                <a:latin typeface="+mn-ea"/>
              </a:rPr>
              <a:t>和</a:t>
            </a:r>
            <a:r>
              <a:rPr lang="en-US" altLang="zh-CN" sz="1800" dirty="0">
                <a:latin typeface="+mn-ea"/>
              </a:rPr>
              <a:t>2.0%</a:t>
            </a:r>
            <a:r>
              <a:rPr lang="zh-CN" altLang="en-US" sz="1800" dirty="0">
                <a:latin typeface="+mn-ea"/>
              </a:rPr>
              <a:t>； </a:t>
            </a:r>
            <a:r>
              <a:rPr lang="en-US" altLang="zh-CN" sz="1800" dirty="0">
                <a:latin typeface="+mn-ea"/>
              </a:rPr>
              <a:t>25%</a:t>
            </a:r>
            <a:r>
              <a:rPr lang="zh-CN" altLang="en-US" sz="1800" dirty="0">
                <a:latin typeface="+mn-ea"/>
              </a:rPr>
              <a:t>的访存为写访存。</a:t>
            </a:r>
            <a:endParaRPr lang="en-US" altLang="zh-CN" sz="1800" dirty="0">
              <a:latin typeface="+mn-ea"/>
            </a:endParaRPr>
          </a:p>
        </p:txBody>
      </p:sp>
    </p:spTree>
    <p:custDataLst>
      <p:tags r:id="rId1"/>
    </p:custDataLst>
    <p:extLst>
      <p:ext uri="{BB962C8B-B14F-4D97-AF65-F5344CB8AC3E}">
        <p14:creationId xmlns:p14="http://schemas.microsoft.com/office/powerpoint/2010/main" val="3702123162"/>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149"/>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7.12</a:t>
              </a:r>
              <a:r>
                <a:rPr lang="zh-CN" altLang="en-US" sz="4000" b="1" dirty="0">
                  <a:solidFill>
                    <a:schemeClr val="accent1"/>
                  </a:solidFill>
                  <a:latin typeface="+mn-ea"/>
                </a:rPr>
                <a:t>（</a:t>
              </a:r>
              <a:r>
                <a:rPr lang="en-US" altLang="zh-CN" sz="4000" b="1" dirty="0">
                  <a:solidFill>
                    <a:schemeClr val="accent1"/>
                  </a:solidFill>
                  <a:latin typeface="+mn-ea"/>
                </a:rPr>
                <a:t> TLB </a:t>
              </a:r>
              <a:r>
                <a:rPr lang="zh-CN" altLang="en-US" sz="4000" b="1" dirty="0">
                  <a:solidFill>
                    <a:schemeClr val="accent1"/>
                  </a:solidFill>
                  <a:latin typeface="+mn-ea"/>
                </a:rPr>
                <a:t>）</a:t>
              </a:r>
              <a:endParaRPr lang="zh-CN" altLang="en-US" sz="4000" b="1" dirty="0">
                <a:solidFill>
                  <a:schemeClr val="accent1"/>
                </a:solidFill>
                <a:latin typeface="+mn-ea"/>
                <a:sym typeface="+mn-ea"/>
              </a:endParaRPr>
            </a:p>
          </p:txBody>
        </p:sp>
      </p:grpSp>
      <p:sp>
        <p:nvSpPr>
          <p:cNvPr id="12" name="内容占位符 2">
            <a:extLst>
              <a:ext uri="{FF2B5EF4-FFF2-40B4-BE49-F238E27FC236}">
                <a16:creationId xmlns:a16="http://schemas.microsoft.com/office/drawing/2014/main" id="{B8FE0707-F56C-054B-A5D8-7589BB69FB60}"/>
              </a:ext>
            </a:extLst>
          </p:cNvPr>
          <p:cNvSpPr txBox="1">
            <a:spLocks/>
          </p:cNvSpPr>
          <p:nvPr/>
        </p:nvSpPr>
        <p:spPr>
          <a:xfrm>
            <a:off x="528035" y="1181715"/>
            <a:ext cx="11075830" cy="3119830"/>
          </a:xfrm>
          <a:ln w="22225">
            <a:solidFill>
              <a:schemeClr val="accent5">
                <a:lumMod val="75000"/>
              </a:schemeClr>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sz="1800" dirty="0">
                <a:latin typeface="+mn-ea"/>
              </a:rPr>
              <a:t>方法一：</a:t>
            </a:r>
            <a:endParaRPr lang="en-US" altLang="zh-CN" sz="1800" dirty="0">
              <a:latin typeface="+mn-ea"/>
            </a:endParaRPr>
          </a:p>
          <a:p>
            <a:pPr marL="0" indent="0">
              <a:lnSpc>
                <a:spcPct val="150000"/>
              </a:lnSpc>
              <a:buFont typeface="Arial" panose="020B0604020202020204" pitchFamily="34" charset="0"/>
              <a:buNone/>
            </a:pPr>
            <a:r>
              <a:rPr lang="zh-CN" altLang="en-US" sz="1800" dirty="0">
                <a:latin typeface="+mn-ea"/>
              </a:rPr>
              <a:t>（</a:t>
            </a:r>
            <a:r>
              <a:rPr lang="en-US" altLang="zh-CN" sz="1800" dirty="0">
                <a:latin typeface="+mn-ea"/>
              </a:rPr>
              <a:t>1</a:t>
            </a:r>
            <a:r>
              <a:rPr lang="zh-CN" altLang="en-US" sz="1800" dirty="0">
                <a:latin typeface="+mn-ea"/>
              </a:rPr>
              <a:t>）假设</a:t>
            </a:r>
            <a:r>
              <a:rPr lang="en-US" altLang="zh-CN" sz="1800" dirty="0">
                <a:latin typeface="+mn-ea"/>
              </a:rPr>
              <a:t>TLB</a:t>
            </a:r>
            <a:r>
              <a:rPr lang="zh-CN" altLang="en-US" sz="1800" dirty="0">
                <a:latin typeface="+mn-ea"/>
              </a:rPr>
              <a:t>不命中率</a:t>
            </a:r>
            <a:r>
              <a:rPr lang="en-US" altLang="zh-CN" sz="1800" dirty="0">
                <a:latin typeface="+mn-ea"/>
              </a:rPr>
              <a:t>=0</a:t>
            </a:r>
          </a:p>
          <a:p>
            <a:pPr marL="0" indent="0">
              <a:lnSpc>
                <a:spcPct val="150000"/>
              </a:lnSpc>
              <a:buFont typeface="Arial" panose="020B0604020202020204" pitchFamily="34" charset="0"/>
              <a:buNone/>
            </a:pPr>
            <a:r>
              <a:rPr lang="en-US" altLang="zh-CN" sz="1800" dirty="0">
                <a:latin typeface="+mn-ea"/>
              </a:rPr>
              <a:t>Cache</a:t>
            </a:r>
            <a:r>
              <a:rPr lang="zh-CN" altLang="en-US" sz="1800" dirty="0">
                <a:latin typeface="+mn-ea"/>
              </a:rPr>
              <a:t>中</a:t>
            </a:r>
            <a:r>
              <a:rPr lang="en-US" altLang="zh-CN" sz="1800" dirty="0">
                <a:latin typeface="+mn-ea"/>
              </a:rPr>
              <a:t>50%</a:t>
            </a:r>
            <a:r>
              <a:rPr lang="zh-CN" altLang="en-US" sz="1800" dirty="0">
                <a:latin typeface="+mn-ea"/>
              </a:rPr>
              <a:t>的块修改过，所以不命中时，替换</a:t>
            </a:r>
            <a:r>
              <a:rPr lang="en-US" altLang="zh-CN" sz="1800" dirty="0">
                <a:latin typeface="+mn-ea"/>
              </a:rPr>
              <a:t>Cache</a:t>
            </a:r>
            <a:r>
              <a:rPr lang="zh-CN" altLang="en-US" sz="1800" dirty="0">
                <a:latin typeface="+mn-ea"/>
              </a:rPr>
              <a:t>需要</a:t>
            </a:r>
            <a:r>
              <a:rPr lang="en-US" altLang="zh-CN" sz="1800" dirty="0">
                <a:latin typeface="+mn-ea"/>
              </a:rPr>
              <a:t>1</a:t>
            </a:r>
            <a:r>
              <a:rPr lang="zh-CN" altLang="en-US" sz="1800" dirty="0">
                <a:latin typeface="+mn-ea"/>
              </a:rPr>
              <a:t>次从内存取一块，</a:t>
            </a:r>
            <a:r>
              <a:rPr lang="en-US" altLang="zh-CN" sz="1800" dirty="0">
                <a:latin typeface="+mn-ea"/>
              </a:rPr>
              <a:t>50%</a:t>
            </a:r>
            <a:r>
              <a:rPr lang="zh-CN" altLang="en-US" sz="1800" dirty="0">
                <a:latin typeface="+mn-ea"/>
              </a:rPr>
              <a:t>次写回一块，共</a:t>
            </a:r>
            <a:r>
              <a:rPr lang="en-US" altLang="zh-CN" sz="1800" dirty="0">
                <a:latin typeface="+mn-ea"/>
              </a:rPr>
              <a:t>1.5</a:t>
            </a:r>
            <a:r>
              <a:rPr lang="zh-CN" altLang="en-US" sz="1800" dirty="0">
                <a:latin typeface="+mn-ea"/>
              </a:rPr>
              <a:t>次。</a:t>
            </a:r>
            <a:endParaRPr lang="en-US" altLang="zh-CN" sz="1800" dirty="0">
              <a:latin typeface="+mn-ea"/>
            </a:endParaRPr>
          </a:p>
          <a:p>
            <a:pPr marL="0" indent="0">
              <a:lnSpc>
                <a:spcPct val="150000"/>
              </a:lnSpc>
              <a:buFont typeface="Arial" panose="020B0604020202020204" pitchFamily="34" charset="0"/>
              <a:buNone/>
            </a:pPr>
            <a:r>
              <a:rPr lang="zh-CN" altLang="en-US" sz="1800" dirty="0">
                <a:latin typeface="+mn-ea"/>
              </a:rPr>
              <a:t>均摊不命中开销</a:t>
            </a:r>
            <a:r>
              <a:rPr lang="en-US" altLang="zh-CN" sz="1800" dirty="0">
                <a:latin typeface="+mn-ea"/>
              </a:rPr>
              <a:t>=</a:t>
            </a:r>
            <a:r>
              <a:rPr lang="zh-CN" altLang="en-US" sz="1800" dirty="0">
                <a:latin typeface="+mn-ea"/>
              </a:rPr>
              <a:t>不命中率</a:t>
            </a:r>
            <a:r>
              <a:rPr lang="en-US" altLang="zh-CN" sz="1800" dirty="0">
                <a:latin typeface="+mn-ea"/>
              </a:rPr>
              <a:t>×1.5 × [40+32B/4B+0×20]=</a:t>
            </a:r>
            <a:r>
              <a:rPr lang="zh-CN" altLang="en-US" sz="1800" dirty="0">
                <a:latin typeface="+mn-ea"/>
              </a:rPr>
              <a:t>不命中率</a:t>
            </a:r>
            <a:r>
              <a:rPr lang="en-US" altLang="zh-CN" sz="1800" dirty="0">
                <a:latin typeface="+mn-ea"/>
              </a:rPr>
              <a:t>×72</a:t>
            </a:r>
          </a:p>
          <a:p>
            <a:pPr marL="0" indent="0">
              <a:lnSpc>
                <a:spcPct val="150000"/>
              </a:lnSpc>
              <a:buFont typeface="Arial" panose="020B0604020202020204" pitchFamily="34" charset="0"/>
              <a:buNone/>
            </a:pPr>
            <a:r>
              <a:rPr lang="zh-CN" altLang="en-US" sz="1800" dirty="0">
                <a:latin typeface="+mn-ea"/>
              </a:rPr>
              <a:t>实际</a:t>
            </a:r>
            <a:r>
              <a:rPr lang="en-US" altLang="zh-CN" sz="1800" dirty="0">
                <a:latin typeface="+mn-ea"/>
              </a:rPr>
              <a:t>CPI1=1.5+1.2×</a:t>
            </a:r>
            <a:r>
              <a:rPr lang="zh-CN" altLang="en-US" sz="1800" dirty="0">
                <a:latin typeface="+mn-ea"/>
              </a:rPr>
              <a:t>不命中率</a:t>
            </a:r>
            <a:r>
              <a:rPr lang="en-US" altLang="zh-CN" sz="1800" dirty="0">
                <a:latin typeface="+mn-ea"/>
              </a:rPr>
              <a:t>×72=1.5+</a:t>
            </a:r>
            <a:r>
              <a:rPr lang="zh-CN" altLang="en-US" sz="1800" dirty="0">
                <a:latin typeface="+mn-ea"/>
              </a:rPr>
              <a:t>不命中率</a:t>
            </a:r>
            <a:r>
              <a:rPr lang="en-US" altLang="zh-CN" sz="1800" dirty="0">
                <a:latin typeface="+mn-ea"/>
              </a:rPr>
              <a:t>×86.4</a:t>
            </a:r>
          </a:p>
          <a:p>
            <a:pPr marL="0" indent="0">
              <a:lnSpc>
                <a:spcPct val="150000"/>
              </a:lnSpc>
              <a:buFont typeface="Arial" panose="020B0604020202020204" pitchFamily="34" charset="0"/>
              <a:buNone/>
            </a:pPr>
            <a:r>
              <a:rPr lang="en-US" altLang="zh-CN" sz="1800" dirty="0">
                <a:latin typeface="+mn-ea"/>
              </a:rPr>
              <a:t>3</a:t>
            </a:r>
            <a:r>
              <a:rPr lang="zh-CN" altLang="en-US" sz="1800" dirty="0">
                <a:latin typeface="+mn-ea"/>
              </a:rPr>
              <a:t>种</a:t>
            </a:r>
            <a:r>
              <a:rPr lang="en-US" altLang="zh-CN" sz="1800" dirty="0">
                <a:latin typeface="+mn-ea"/>
              </a:rPr>
              <a:t>Cache</a:t>
            </a:r>
            <a:r>
              <a:rPr lang="zh-CN" altLang="en-US" sz="1800" dirty="0">
                <a:latin typeface="+mn-ea"/>
              </a:rPr>
              <a:t>结构的不命中率得：</a:t>
            </a:r>
            <a:endParaRPr lang="en-US" altLang="zh-CN" sz="1800" dirty="0">
              <a:latin typeface="+mn-ea"/>
            </a:endParaRPr>
          </a:p>
          <a:p>
            <a:pPr marL="0" indent="0">
              <a:lnSpc>
                <a:spcPct val="130000"/>
              </a:lnSpc>
            </a:pPr>
            <a:endParaRPr lang="en-US" altLang="zh-CN" sz="2400" dirty="0">
              <a:ea typeface="宋体" panose="02010600030101010101" pitchFamily="2" charset="-122"/>
            </a:endParaRPr>
          </a:p>
        </p:txBody>
      </p:sp>
      <p:graphicFrame>
        <p:nvGraphicFramePr>
          <p:cNvPr id="2" name="表格 2">
            <a:extLst>
              <a:ext uri="{FF2B5EF4-FFF2-40B4-BE49-F238E27FC236}">
                <a16:creationId xmlns:a16="http://schemas.microsoft.com/office/drawing/2014/main" id="{CEB98481-3704-2B40-AF89-2C3E63EEE580}"/>
              </a:ext>
            </a:extLst>
          </p:cNvPr>
          <p:cNvGraphicFramePr>
            <a:graphicFrameLocks noGrp="1"/>
          </p:cNvGraphicFramePr>
          <p:nvPr>
            <p:extLst>
              <p:ext uri="{D42A27DB-BD31-4B8C-83A1-F6EECF244321}">
                <p14:modId xmlns:p14="http://schemas.microsoft.com/office/powerpoint/2010/main" val="1036788869"/>
              </p:ext>
            </p:extLst>
          </p:nvPr>
        </p:nvGraphicFramePr>
        <p:xfrm>
          <a:off x="1646458" y="4481234"/>
          <a:ext cx="8777090" cy="2048352"/>
        </p:xfrm>
        <a:graphic>
          <a:graphicData uri="http://schemas.openxmlformats.org/drawingml/2006/table">
            <a:tbl>
              <a:tblPr firstRow="1" bandRow="1">
                <a:tableStyleId>{85BE263C-DBD7-4A20-BB59-AAB30ACAA65A}</a:tableStyleId>
              </a:tblPr>
              <a:tblGrid>
                <a:gridCol w="2925697">
                  <a:extLst>
                    <a:ext uri="{9D8B030D-6E8A-4147-A177-3AD203B41FA5}">
                      <a16:colId xmlns:a16="http://schemas.microsoft.com/office/drawing/2014/main" val="1576586567"/>
                    </a:ext>
                  </a:extLst>
                </a:gridCol>
                <a:gridCol w="2916940">
                  <a:extLst>
                    <a:ext uri="{9D8B030D-6E8A-4147-A177-3AD203B41FA5}">
                      <a16:colId xmlns:a16="http://schemas.microsoft.com/office/drawing/2014/main" val="500762403"/>
                    </a:ext>
                  </a:extLst>
                </a:gridCol>
                <a:gridCol w="2934453">
                  <a:extLst>
                    <a:ext uri="{9D8B030D-6E8A-4147-A177-3AD203B41FA5}">
                      <a16:colId xmlns:a16="http://schemas.microsoft.com/office/drawing/2014/main" val="3875458810"/>
                    </a:ext>
                  </a:extLst>
                </a:gridCol>
              </a:tblGrid>
              <a:tr h="594078">
                <a:tc>
                  <a:txBody>
                    <a:bodyPr/>
                    <a:lstStyle/>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altLang="zh-CN" sz="1800" b="0" u="none" strike="noStrike" kern="1200" cap="none" spc="0" normalizeH="0" baseline="0" noProof="0" dirty="0">
                          <a:ln>
                            <a:noFill/>
                          </a:ln>
                          <a:solidFill>
                            <a:prstClr val="black"/>
                          </a:solidFill>
                          <a:effectLst/>
                          <a:uLnTx/>
                          <a:uFillTx/>
                        </a:rPr>
                        <a:t>Cache</a:t>
                      </a:r>
                      <a:r>
                        <a:rPr kumimoji="0" lang="zh-CN" altLang="en-US" sz="1800" b="0" u="none" strike="noStrike" kern="1200" cap="none" spc="0" normalizeH="0" baseline="0" noProof="0" dirty="0">
                          <a:ln>
                            <a:noFill/>
                          </a:ln>
                          <a:solidFill>
                            <a:prstClr val="black"/>
                          </a:solidFill>
                          <a:effectLst/>
                          <a:uLnTx/>
                          <a:uFillTx/>
                        </a:rPr>
                        <a:t>结构  </a:t>
                      </a:r>
                      <a:r>
                        <a:rPr kumimoji="0" lang="en-US" altLang="zh-CN" sz="1800" b="0" u="none" strike="noStrike" kern="1200" cap="none" spc="0" normalizeH="0" baseline="0" noProof="0" dirty="0">
                          <a:ln>
                            <a:noFill/>
                          </a:ln>
                          <a:solidFill>
                            <a:prstClr val="black"/>
                          </a:solidFill>
                          <a:effectLst/>
                          <a:uLnTx/>
                          <a:uFillTx/>
                        </a:rPr>
                        <a:t>		</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txBody>
                  <a:tcPr/>
                </a:tc>
                <a:tc>
                  <a:txBody>
                    <a:bodyPr/>
                    <a:lstStyle/>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800" b="0" u="none" strike="noStrike" kern="1200" cap="none" spc="0" normalizeH="0" baseline="0" noProof="0" dirty="0">
                          <a:ln>
                            <a:noFill/>
                          </a:ln>
                          <a:solidFill>
                            <a:prstClr val="black"/>
                          </a:solidFill>
                          <a:effectLst/>
                          <a:uLnTx/>
                          <a:uFillTx/>
                        </a:rPr>
                        <a:t>不命中率</a:t>
                      </a:r>
                      <a:r>
                        <a:rPr kumimoji="0" lang="en-US" altLang="zh-CN" sz="1800" b="0" u="none" strike="noStrike" kern="1200" cap="none" spc="0" normalizeH="0" baseline="0" noProof="0" dirty="0">
                          <a:ln>
                            <a:noFill/>
                          </a:ln>
                          <a:solidFill>
                            <a:prstClr val="black"/>
                          </a:solidFill>
                          <a:effectLst/>
                          <a:uLnTx/>
                          <a:uFillTx/>
                        </a:rPr>
                        <a:t>	</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txBody>
                  <a:tcPr/>
                </a:tc>
                <a:tc>
                  <a:txBody>
                    <a:bodyPr/>
                    <a:lstStyle/>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altLang="zh-CN" sz="1800" b="0" u="none" strike="noStrike" kern="1200" cap="none" spc="0" normalizeH="0" baseline="0" noProof="0" dirty="0">
                          <a:ln>
                            <a:noFill/>
                          </a:ln>
                          <a:solidFill>
                            <a:prstClr val="black"/>
                          </a:solidFill>
                          <a:effectLst/>
                          <a:uLnTx/>
                          <a:uFillTx/>
                        </a:rPr>
                        <a:t>		</a:t>
                      </a:r>
                      <a:r>
                        <a:rPr kumimoji="0" lang="zh-CN" altLang="en-US" sz="1800" b="0" u="none" strike="noStrike" kern="1200" cap="none" spc="0" normalizeH="0" baseline="0" noProof="0" dirty="0">
                          <a:ln>
                            <a:noFill/>
                          </a:ln>
                          <a:solidFill>
                            <a:prstClr val="black"/>
                          </a:solidFill>
                          <a:effectLst/>
                          <a:uLnTx/>
                          <a:uFillTx/>
                        </a:rPr>
                        <a:t>实际</a:t>
                      </a:r>
                      <a:r>
                        <a:rPr kumimoji="0" lang="en-US" altLang="zh-CN" sz="1800" b="0" u="none" strike="noStrike" kern="1200" cap="none" spc="0" normalizeH="0" baseline="0" noProof="0" dirty="0">
                          <a:ln>
                            <a:noFill/>
                          </a:ln>
                          <a:solidFill>
                            <a:prstClr val="black"/>
                          </a:solidFill>
                          <a:effectLst/>
                          <a:uLnTx/>
                          <a:uFillTx/>
                        </a:rPr>
                        <a:t>CPI</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txBody>
                  <a:tcPr/>
                </a:tc>
                <a:extLst>
                  <a:ext uri="{0D108BD9-81ED-4DB2-BD59-A6C34878D82A}">
                    <a16:rowId xmlns:a16="http://schemas.microsoft.com/office/drawing/2014/main" val="3251366270"/>
                  </a:ext>
                </a:extLst>
              </a:tr>
              <a:tr h="484758">
                <a:tc>
                  <a:txBody>
                    <a:bodyPr/>
                    <a:lstStyle/>
                    <a:p>
                      <a:r>
                        <a:rPr lang="en-US" altLang="zh-CN" sz="1800" dirty="0"/>
                        <a:t>16KB</a:t>
                      </a:r>
                      <a:r>
                        <a:rPr lang="zh-CN" altLang="en-US" sz="1800" dirty="0"/>
                        <a:t>直接混合映像 </a:t>
                      </a:r>
                      <a:endParaRPr lang="zh-CN" altLang="en-US" dirty="0"/>
                    </a:p>
                  </a:txBody>
                  <a:tcPr/>
                </a:tc>
                <a:tc>
                  <a:txBody>
                    <a:bodyPr/>
                    <a:lstStyle/>
                    <a:p>
                      <a:r>
                        <a:rPr lang="en-US" altLang="zh-CN" dirty="0"/>
                        <a:t>0.029</a:t>
                      </a:r>
                      <a:endParaRPr lang="zh-CN" altLang="en-US" dirty="0"/>
                    </a:p>
                  </a:txBody>
                  <a:tcPr/>
                </a:tc>
                <a:tc>
                  <a:txBody>
                    <a:bodyPr/>
                    <a:lstStyle/>
                    <a:p>
                      <a:r>
                        <a:rPr lang="en-US" altLang="zh-CN" dirty="0"/>
                        <a:t>4.0056</a:t>
                      </a:r>
                      <a:endParaRPr lang="zh-CN" altLang="en-US" dirty="0"/>
                    </a:p>
                  </a:txBody>
                  <a:tcPr/>
                </a:tc>
                <a:extLst>
                  <a:ext uri="{0D108BD9-81ED-4DB2-BD59-A6C34878D82A}">
                    <a16:rowId xmlns:a16="http://schemas.microsoft.com/office/drawing/2014/main" val="2809071507"/>
                  </a:ext>
                </a:extLst>
              </a:tr>
              <a:tr h="484758">
                <a:tc>
                  <a:txBody>
                    <a:bodyPr/>
                    <a:lstStyle/>
                    <a:p>
                      <a:r>
                        <a:rPr lang="en-US" altLang="zh-CN" sz="1800" dirty="0"/>
                        <a:t>16KB</a:t>
                      </a:r>
                      <a:r>
                        <a:rPr lang="zh-CN" altLang="en-US" sz="1800" dirty="0"/>
                        <a:t>两路混合映像 </a:t>
                      </a:r>
                      <a:endParaRPr lang="zh-CN" altLang="en-US" dirty="0"/>
                    </a:p>
                  </a:txBody>
                  <a:tcPr/>
                </a:tc>
                <a:tc>
                  <a:txBody>
                    <a:bodyPr/>
                    <a:lstStyle/>
                    <a:p>
                      <a:r>
                        <a:rPr lang="en-US" altLang="zh-CN" dirty="0"/>
                        <a:t>0.022</a:t>
                      </a:r>
                      <a:endParaRPr lang="zh-CN" altLang="en-US" dirty="0"/>
                    </a:p>
                  </a:txBody>
                  <a:tcPr/>
                </a:tc>
                <a:tc>
                  <a:txBody>
                    <a:bodyPr/>
                    <a:lstStyle/>
                    <a:p>
                      <a:r>
                        <a:rPr lang="en-US" altLang="zh-CN" dirty="0"/>
                        <a:t>3.4008</a:t>
                      </a:r>
                      <a:endParaRPr lang="zh-CN" altLang="en-US" dirty="0"/>
                    </a:p>
                  </a:txBody>
                  <a:tcPr/>
                </a:tc>
                <a:extLst>
                  <a:ext uri="{0D108BD9-81ED-4DB2-BD59-A6C34878D82A}">
                    <a16:rowId xmlns:a16="http://schemas.microsoft.com/office/drawing/2014/main" val="1051879837"/>
                  </a:ext>
                </a:extLst>
              </a:tr>
              <a:tr h="484758">
                <a:tc>
                  <a:txBody>
                    <a:bodyPr/>
                    <a:lstStyle/>
                    <a:p>
                      <a:r>
                        <a:rPr lang="en-US" altLang="zh-CN" sz="1800" dirty="0"/>
                        <a:t>32KB</a:t>
                      </a:r>
                      <a:r>
                        <a:rPr lang="zh-CN" altLang="en-US" sz="1800" dirty="0"/>
                        <a:t>直接混合映像 </a:t>
                      </a:r>
                      <a:endParaRPr lang="zh-CN" altLang="en-US" dirty="0"/>
                    </a:p>
                  </a:txBody>
                  <a:tcPr/>
                </a:tc>
                <a:tc>
                  <a:txBody>
                    <a:bodyPr/>
                    <a:lstStyle/>
                    <a:p>
                      <a:r>
                        <a:rPr lang="en-US" altLang="zh-CN" dirty="0"/>
                        <a:t>0.020</a:t>
                      </a:r>
                      <a:endParaRPr lang="zh-CN" altLang="en-US" dirty="0"/>
                    </a:p>
                  </a:txBody>
                  <a:tcPr/>
                </a:tc>
                <a:tc>
                  <a:txBody>
                    <a:bodyPr/>
                    <a:lstStyle/>
                    <a:p>
                      <a:r>
                        <a:rPr lang="en-US" altLang="zh-CN" dirty="0"/>
                        <a:t>3.2280</a:t>
                      </a:r>
                      <a:endParaRPr lang="zh-CN" altLang="en-US" dirty="0"/>
                    </a:p>
                  </a:txBody>
                  <a:tcPr/>
                </a:tc>
                <a:extLst>
                  <a:ext uri="{0D108BD9-81ED-4DB2-BD59-A6C34878D82A}">
                    <a16:rowId xmlns:a16="http://schemas.microsoft.com/office/drawing/2014/main" val="2305168090"/>
                  </a:ext>
                </a:extLst>
              </a:tr>
            </a:tbl>
          </a:graphicData>
        </a:graphic>
      </p:graphicFrame>
    </p:spTree>
    <p:custDataLst>
      <p:tags r:id="rId1"/>
    </p:custDataLst>
    <p:extLst>
      <p:ext uri="{BB962C8B-B14F-4D97-AF65-F5344CB8AC3E}">
        <p14:creationId xmlns:p14="http://schemas.microsoft.com/office/powerpoint/2010/main" val="2855488847"/>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149"/>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7.12</a:t>
              </a:r>
              <a:r>
                <a:rPr lang="zh-CN" altLang="en-US" sz="4000" b="1" dirty="0">
                  <a:solidFill>
                    <a:schemeClr val="accent1"/>
                  </a:solidFill>
                  <a:latin typeface="+mn-ea"/>
                </a:rPr>
                <a:t>（</a:t>
              </a:r>
              <a:r>
                <a:rPr lang="en-US" altLang="zh-CN" sz="4000" b="1" dirty="0">
                  <a:solidFill>
                    <a:schemeClr val="accent1"/>
                  </a:solidFill>
                  <a:latin typeface="+mn-ea"/>
                </a:rPr>
                <a:t> TLB </a:t>
              </a:r>
              <a:r>
                <a:rPr lang="zh-CN" altLang="en-US" sz="4000" b="1" dirty="0">
                  <a:solidFill>
                    <a:schemeClr val="accent1"/>
                  </a:solidFill>
                  <a:latin typeface="+mn-ea"/>
                </a:rPr>
                <a:t>）</a:t>
              </a:r>
              <a:endParaRPr lang="zh-CN" altLang="en-US" sz="4000" b="1" dirty="0">
                <a:solidFill>
                  <a:schemeClr val="accent1"/>
                </a:solidFill>
                <a:latin typeface="+mn-ea"/>
                <a:sym typeface="+mn-ea"/>
              </a:endParaRPr>
            </a:p>
          </p:txBody>
        </p:sp>
      </p:grpSp>
      <p:sp>
        <p:nvSpPr>
          <p:cNvPr id="13" name="内容占位符 2">
            <a:extLst>
              <a:ext uri="{FF2B5EF4-FFF2-40B4-BE49-F238E27FC236}">
                <a16:creationId xmlns:a16="http://schemas.microsoft.com/office/drawing/2014/main" id="{DAAF43E2-A457-2342-806F-FE8D1DCE7F84}"/>
              </a:ext>
            </a:extLst>
          </p:cNvPr>
          <p:cNvSpPr txBox="1">
            <a:spLocks/>
          </p:cNvSpPr>
          <p:nvPr/>
        </p:nvSpPr>
        <p:spPr>
          <a:xfrm>
            <a:off x="772732" y="1426689"/>
            <a:ext cx="10702344" cy="270743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Clr>
                <a:srgbClr val="6699FF"/>
              </a:buClr>
              <a:buFont typeface="Arial" panose="020B0604020202020204" pitchFamily="34" charset="0"/>
              <a:buNone/>
            </a:pPr>
            <a:r>
              <a:rPr lang="zh-CN" altLang="en-US" sz="2000" dirty="0">
                <a:solidFill>
                  <a:srgbClr val="163794"/>
                </a:solidFill>
                <a:latin typeface="+mn-ea"/>
              </a:rPr>
              <a:t>（</a:t>
            </a:r>
            <a:r>
              <a:rPr lang="en-US" altLang="zh-CN" sz="2000" dirty="0">
                <a:solidFill>
                  <a:srgbClr val="163794"/>
                </a:solidFill>
                <a:latin typeface="+mn-ea"/>
              </a:rPr>
              <a:t>2</a:t>
            </a:r>
            <a:r>
              <a:rPr lang="zh-CN" altLang="en-US" sz="2000" dirty="0">
                <a:solidFill>
                  <a:srgbClr val="163794"/>
                </a:solidFill>
                <a:latin typeface="+mn-ea"/>
              </a:rPr>
              <a:t>）假设</a:t>
            </a:r>
            <a:r>
              <a:rPr lang="en-US" altLang="zh-CN" sz="2000" dirty="0">
                <a:solidFill>
                  <a:srgbClr val="163794"/>
                </a:solidFill>
                <a:latin typeface="+mn-ea"/>
              </a:rPr>
              <a:t>TLB</a:t>
            </a:r>
            <a:r>
              <a:rPr lang="zh-CN" altLang="en-US" sz="2000" dirty="0">
                <a:solidFill>
                  <a:srgbClr val="163794"/>
                </a:solidFill>
                <a:latin typeface="+mn-ea"/>
              </a:rPr>
              <a:t>不命中率</a:t>
            </a:r>
            <a:r>
              <a:rPr lang="en-US" altLang="zh-CN" sz="2000" dirty="0">
                <a:solidFill>
                  <a:srgbClr val="163794"/>
                </a:solidFill>
                <a:latin typeface="+mn-ea"/>
              </a:rPr>
              <a:t>=0.2%</a:t>
            </a:r>
          </a:p>
          <a:p>
            <a:pPr marL="0" indent="0">
              <a:lnSpc>
                <a:spcPct val="130000"/>
              </a:lnSpc>
              <a:buClr>
                <a:srgbClr val="6699FF"/>
              </a:buClr>
              <a:buFont typeface="Arial" panose="020B0604020202020204" pitchFamily="34" charset="0"/>
              <a:buNone/>
            </a:pPr>
            <a:r>
              <a:rPr lang="zh-CN" altLang="en-US" sz="2000" dirty="0">
                <a:solidFill>
                  <a:srgbClr val="163794"/>
                </a:solidFill>
                <a:latin typeface="+mn-ea"/>
              </a:rPr>
              <a:t>均摊不命中开销</a:t>
            </a:r>
            <a:r>
              <a:rPr lang="en-US" altLang="zh-CN" sz="2000" dirty="0">
                <a:solidFill>
                  <a:srgbClr val="163794"/>
                </a:solidFill>
                <a:latin typeface="+mn-ea"/>
              </a:rPr>
              <a:t>= </a:t>
            </a:r>
            <a:r>
              <a:rPr lang="zh-CN" altLang="en-US" sz="2000" dirty="0">
                <a:solidFill>
                  <a:srgbClr val="163794"/>
                </a:solidFill>
                <a:latin typeface="+mn-ea"/>
              </a:rPr>
              <a:t>不命中率</a:t>
            </a:r>
            <a:r>
              <a:rPr lang="en-US" altLang="zh-CN" sz="2000" dirty="0">
                <a:solidFill>
                  <a:srgbClr val="163794"/>
                </a:solidFill>
                <a:latin typeface="+mn-ea"/>
              </a:rPr>
              <a:t>×1.5×[40+32B/4B+0.2%×20]</a:t>
            </a:r>
          </a:p>
          <a:p>
            <a:pPr marL="0" indent="0">
              <a:lnSpc>
                <a:spcPct val="130000"/>
              </a:lnSpc>
              <a:buClr>
                <a:srgbClr val="6699FF"/>
              </a:buClr>
              <a:buFont typeface="Arial" panose="020B0604020202020204" pitchFamily="34" charset="0"/>
              <a:buNone/>
            </a:pPr>
            <a:r>
              <a:rPr lang="en-US" altLang="zh-CN" sz="2000" dirty="0">
                <a:solidFill>
                  <a:srgbClr val="163794"/>
                </a:solidFill>
                <a:latin typeface="+mn-ea"/>
              </a:rPr>
              <a:t>              = </a:t>
            </a:r>
            <a:r>
              <a:rPr lang="zh-CN" altLang="en-US" sz="2000" dirty="0">
                <a:solidFill>
                  <a:srgbClr val="163794"/>
                </a:solidFill>
                <a:latin typeface="+mn-ea"/>
              </a:rPr>
              <a:t>不命中率</a:t>
            </a:r>
            <a:r>
              <a:rPr lang="en-US" altLang="zh-CN" sz="2000" dirty="0">
                <a:solidFill>
                  <a:srgbClr val="163794"/>
                </a:solidFill>
                <a:latin typeface="+mn-ea"/>
              </a:rPr>
              <a:t>×1.5×48.04=</a:t>
            </a:r>
            <a:r>
              <a:rPr lang="zh-CN" altLang="en-US" sz="2000" dirty="0">
                <a:solidFill>
                  <a:srgbClr val="163794"/>
                </a:solidFill>
                <a:latin typeface="+mn-ea"/>
              </a:rPr>
              <a:t>不命中率</a:t>
            </a:r>
            <a:r>
              <a:rPr lang="en-US" altLang="zh-CN" sz="2000" dirty="0">
                <a:solidFill>
                  <a:srgbClr val="163794"/>
                </a:solidFill>
                <a:latin typeface="+mn-ea"/>
              </a:rPr>
              <a:t>×72.06</a:t>
            </a:r>
          </a:p>
          <a:p>
            <a:pPr marL="0" indent="0">
              <a:lnSpc>
                <a:spcPct val="130000"/>
              </a:lnSpc>
              <a:buClr>
                <a:srgbClr val="6699FF"/>
              </a:buClr>
              <a:buFont typeface="Arial" panose="020B0604020202020204" pitchFamily="34" charset="0"/>
              <a:buNone/>
            </a:pPr>
            <a:r>
              <a:rPr lang="zh-CN" altLang="en-US" sz="2000" dirty="0">
                <a:solidFill>
                  <a:srgbClr val="163794"/>
                </a:solidFill>
                <a:latin typeface="+mn-ea"/>
              </a:rPr>
              <a:t>实际</a:t>
            </a:r>
            <a:r>
              <a:rPr lang="en-US" altLang="zh-CN" sz="2000" dirty="0">
                <a:solidFill>
                  <a:srgbClr val="163794"/>
                </a:solidFill>
                <a:latin typeface="+mn-ea"/>
              </a:rPr>
              <a:t>CPI2</a:t>
            </a:r>
            <a:r>
              <a:rPr lang="zh-CN" altLang="en-US" sz="2000" dirty="0">
                <a:solidFill>
                  <a:srgbClr val="163794"/>
                </a:solidFill>
                <a:latin typeface="+mn-ea"/>
              </a:rPr>
              <a:t> </a:t>
            </a:r>
            <a:r>
              <a:rPr lang="en-US" altLang="zh-CN" sz="2000" dirty="0">
                <a:solidFill>
                  <a:srgbClr val="163794"/>
                </a:solidFill>
                <a:latin typeface="+mn-ea"/>
              </a:rPr>
              <a:t>= 1.5+1.2×</a:t>
            </a:r>
            <a:r>
              <a:rPr lang="zh-CN" altLang="en-US" sz="2000" dirty="0">
                <a:solidFill>
                  <a:srgbClr val="163794"/>
                </a:solidFill>
                <a:latin typeface="+mn-ea"/>
              </a:rPr>
              <a:t>不命中率</a:t>
            </a:r>
            <a:r>
              <a:rPr lang="en-US" altLang="zh-CN" sz="2000" dirty="0">
                <a:solidFill>
                  <a:srgbClr val="163794"/>
                </a:solidFill>
                <a:latin typeface="+mn-ea"/>
              </a:rPr>
              <a:t>×72.06 = 1.5+</a:t>
            </a:r>
            <a:r>
              <a:rPr lang="zh-CN" altLang="en-US" sz="2000" dirty="0">
                <a:solidFill>
                  <a:srgbClr val="163794"/>
                </a:solidFill>
                <a:latin typeface="+mn-ea"/>
              </a:rPr>
              <a:t>不命中率</a:t>
            </a:r>
            <a:r>
              <a:rPr lang="en-US" altLang="zh-CN" sz="2000" dirty="0">
                <a:solidFill>
                  <a:srgbClr val="163794"/>
                </a:solidFill>
                <a:latin typeface="+mn-ea"/>
              </a:rPr>
              <a:t>×86.472</a:t>
            </a:r>
          </a:p>
          <a:p>
            <a:pPr marL="0" indent="0">
              <a:lnSpc>
                <a:spcPct val="130000"/>
              </a:lnSpc>
              <a:buFont typeface="Arial" panose="020B0604020202020204" pitchFamily="34" charset="0"/>
              <a:buNone/>
            </a:pPr>
            <a:r>
              <a:rPr lang="en-US" altLang="zh-CN" sz="2000" dirty="0">
                <a:latin typeface="+mn-ea"/>
              </a:rPr>
              <a:t>3</a:t>
            </a:r>
            <a:r>
              <a:rPr lang="zh-CN" altLang="en-US" sz="2000" dirty="0">
                <a:latin typeface="+mn-ea"/>
              </a:rPr>
              <a:t>种</a:t>
            </a:r>
            <a:r>
              <a:rPr lang="en-US" altLang="zh-CN" sz="2000" dirty="0">
                <a:latin typeface="+mn-ea"/>
              </a:rPr>
              <a:t>Cache</a:t>
            </a:r>
            <a:r>
              <a:rPr lang="zh-CN" altLang="en-US" sz="2000" dirty="0">
                <a:latin typeface="+mn-ea"/>
              </a:rPr>
              <a:t>结构的不命中率后得</a:t>
            </a:r>
            <a:endParaRPr lang="en-US" altLang="zh-CN" sz="2000" dirty="0">
              <a:latin typeface="+mn-ea"/>
            </a:endParaRPr>
          </a:p>
        </p:txBody>
      </p:sp>
      <p:graphicFrame>
        <p:nvGraphicFramePr>
          <p:cNvPr id="14" name="表格 2">
            <a:extLst>
              <a:ext uri="{FF2B5EF4-FFF2-40B4-BE49-F238E27FC236}">
                <a16:creationId xmlns:a16="http://schemas.microsoft.com/office/drawing/2014/main" id="{7C12163C-8234-D240-A5AE-4C43FB0DAC60}"/>
              </a:ext>
            </a:extLst>
          </p:cNvPr>
          <p:cNvGraphicFramePr>
            <a:graphicFrameLocks noGrp="1"/>
          </p:cNvGraphicFramePr>
          <p:nvPr>
            <p:extLst>
              <p:ext uri="{D42A27DB-BD31-4B8C-83A1-F6EECF244321}">
                <p14:modId xmlns:p14="http://schemas.microsoft.com/office/powerpoint/2010/main" val="209246186"/>
              </p:ext>
            </p:extLst>
          </p:nvPr>
        </p:nvGraphicFramePr>
        <p:xfrm>
          <a:off x="1735359" y="4134119"/>
          <a:ext cx="8777090" cy="2048352"/>
        </p:xfrm>
        <a:graphic>
          <a:graphicData uri="http://schemas.openxmlformats.org/drawingml/2006/table">
            <a:tbl>
              <a:tblPr firstRow="1" bandRow="1">
                <a:tableStyleId>{85BE263C-DBD7-4A20-BB59-AAB30ACAA65A}</a:tableStyleId>
              </a:tblPr>
              <a:tblGrid>
                <a:gridCol w="2925697">
                  <a:extLst>
                    <a:ext uri="{9D8B030D-6E8A-4147-A177-3AD203B41FA5}">
                      <a16:colId xmlns:a16="http://schemas.microsoft.com/office/drawing/2014/main" val="1576586567"/>
                    </a:ext>
                  </a:extLst>
                </a:gridCol>
                <a:gridCol w="2916940">
                  <a:extLst>
                    <a:ext uri="{9D8B030D-6E8A-4147-A177-3AD203B41FA5}">
                      <a16:colId xmlns:a16="http://schemas.microsoft.com/office/drawing/2014/main" val="500762403"/>
                    </a:ext>
                  </a:extLst>
                </a:gridCol>
                <a:gridCol w="2934453">
                  <a:extLst>
                    <a:ext uri="{9D8B030D-6E8A-4147-A177-3AD203B41FA5}">
                      <a16:colId xmlns:a16="http://schemas.microsoft.com/office/drawing/2014/main" val="3875458810"/>
                    </a:ext>
                  </a:extLst>
                </a:gridCol>
              </a:tblGrid>
              <a:tr h="594078">
                <a:tc>
                  <a:txBody>
                    <a:bodyPr/>
                    <a:lstStyle/>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altLang="zh-CN" sz="1800" b="0" u="none" strike="noStrike" kern="1200" cap="none" spc="0" normalizeH="0" baseline="0" noProof="0" dirty="0">
                          <a:ln>
                            <a:noFill/>
                          </a:ln>
                          <a:solidFill>
                            <a:prstClr val="black"/>
                          </a:solidFill>
                          <a:effectLst/>
                          <a:uLnTx/>
                          <a:uFillTx/>
                        </a:rPr>
                        <a:t>Cache</a:t>
                      </a:r>
                      <a:r>
                        <a:rPr kumimoji="0" lang="zh-CN" altLang="en-US" sz="1800" b="0" u="none" strike="noStrike" kern="1200" cap="none" spc="0" normalizeH="0" baseline="0" noProof="0" dirty="0">
                          <a:ln>
                            <a:noFill/>
                          </a:ln>
                          <a:solidFill>
                            <a:prstClr val="black"/>
                          </a:solidFill>
                          <a:effectLst/>
                          <a:uLnTx/>
                          <a:uFillTx/>
                        </a:rPr>
                        <a:t>结构  </a:t>
                      </a:r>
                      <a:r>
                        <a:rPr kumimoji="0" lang="en-US" altLang="zh-CN" sz="1800" b="0" u="none" strike="noStrike" kern="1200" cap="none" spc="0" normalizeH="0" baseline="0" noProof="0" dirty="0">
                          <a:ln>
                            <a:noFill/>
                          </a:ln>
                          <a:solidFill>
                            <a:prstClr val="black"/>
                          </a:solidFill>
                          <a:effectLst/>
                          <a:uLnTx/>
                          <a:uFillTx/>
                        </a:rPr>
                        <a:t>		</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txBody>
                  <a:tcPr/>
                </a:tc>
                <a:tc>
                  <a:txBody>
                    <a:bodyPr/>
                    <a:lstStyle/>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zh-CN" altLang="en-US" sz="1800" b="0" u="none" strike="noStrike" kern="1200" cap="none" spc="0" normalizeH="0" baseline="0" noProof="0" dirty="0">
                          <a:ln>
                            <a:noFill/>
                          </a:ln>
                          <a:solidFill>
                            <a:prstClr val="black"/>
                          </a:solidFill>
                          <a:effectLst/>
                          <a:uLnTx/>
                          <a:uFillTx/>
                        </a:rPr>
                        <a:t>不命中率</a:t>
                      </a:r>
                      <a:r>
                        <a:rPr kumimoji="0" lang="en-US" altLang="zh-CN" sz="1800" b="0" u="none" strike="noStrike" kern="1200" cap="none" spc="0" normalizeH="0" baseline="0" noProof="0" dirty="0">
                          <a:ln>
                            <a:noFill/>
                          </a:ln>
                          <a:solidFill>
                            <a:prstClr val="black"/>
                          </a:solidFill>
                          <a:effectLst/>
                          <a:uLnTx/>
                          <a:uFillTx/>
                        </a:rPr>
                        <a:t>	</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txBody>
                  <a:tcPr/>
                </a:tc>
                <a:tc>
                  <a:txBody>
                    <a:bodyPr/>
                    <a:lstStyle/>
                    <a:p>
                      <a:pPr marL="0" marR="0" lvl="0" indent="0" algn="l" defTabSz="457200" rtl="0" eaLnBrk="1" fontAlgn="auto" latinLnBrk="0" hangingPunct="1">
                        <a:lnSpc>
                          <a:spcPct val="150000"/>
                        </a:lnSpc>
                        <a:spcBef>
                          <a:spcPts val="0"/>
                        </a:spcBef>
                        <a:spcAft>
                          <a:spcPts val="0"/>
                        </a:spcAft>
                        <a:buClrTx/>
                        <a:buSzTx/>
                        <a:buFont typeface="Arial" panose="020B0604020202020204" pitchFamily="34" charset="0"/>
                        <a:buNone/>
                        <a:tabLst/>
                        <a:defRPr/>
                      </a:pPr>
                      <a:r>
                        <a:rPr kumimoji="0" lang="en-US" altLang="zh-CN" sz="1800" b="0" u="none" strike="noStrike" kern="1200" cap="none" spc="0" normalizeH="0" baseline="0" noProof="0" dirty="0">
                          <a:ln>
                            <a:noFill/>
                          </a:ln>
                          <a:solidFill>
                            <a:prstClr val="black"/>
                          </a:solidFill>
                          <a:effectLst/>
                          <a:uLnTx/>
                          <a:uFillTx/>
                        </a:rPr>
                        <a:t>		</a:t>
                      </a:r>
                      <a:r>
                        <a:rPr kumimoji="0" lang="zh-CN" altLang="en-US" sz="1800" b="0" u="none" strike="noStrike" kern="1200" cap="none" spc="0" normalizeH="0" baseline="0" noProof="0" dirty="0">
                          <a:ln>
                            <a:noFill/>
                          </a:ln>
                          <a:solidFill>
                            <a:prstClr val="black"/>
                          </a:solidFill>
                          <a:effectLst/>
                          <a:uLnTx/>
                          <a:uFillTx/>
                        </a:rPr>
                        <a:t>实际</a:t>
                      </a:r>
                      <a:r>
                        <a:rPr kumimoji="0" lang="en-US" altLang="zh-CN" sz="1800" b="0" u="none" strike="noStrike" kern="1200" cap="none" spc="0" normalizeH="0" baseline="0" noProof="0" dirty="0">
                          <a:ln>
                            <a:noFill/>
                          </a:ln>
                          <a:solidFill>
                            <a:prstClr val="black"/>
                          </a:solidFill>
                          <a:effectLst/>
                          <a:uLnTx/>
                          <a:uFillTx/>
                        </a:rPr>
                        <a:t>CPI</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endParaRPr>
                    </a:p>
                  </a:txBody>
                  <a:tcPr/>
                </a:tc>
                <a:extLst>
                  <a:ext uri="{0D108BD9-81ED-4DB2-BD59-A6C34878D82A}">
                    <a16:rowId xmlns:a16="http://schemas.microsoft.com/office/drawing/2014/main" val="3251366270"/>
                  </a:ext>
                </a:extLst>
              </a:tr>
              <a:tr h="484758">
                <a:tc>
                  <a:txBody>
                    <a:bodyPr/>
                    <a:lstStyle/>
                    <a:p>
                      <a:r>
                        <a:rPr lang="en-US" altLang="zh-CN" sz="1800" dirty="0"/>
                        <a:t>16KB</a:t>
                      </a:r>
                      <a:r>
                        <a:rPr lang="zh-CN" altLang="en-US" sz="1800" dirty="0"/>
                        <a:t>直接混合映像 </a:t>
                      </a:r>
                      <a:endParaRPr lang="zh-CN" altLang="en-US" dirty="0"/>
                    </a:p>
                  </a:txBody>
                  <a:tcPr/>
                </a:tc>
                <a:tc>
                  <a:txBody>
                    <a:bodyPr/>
                    <a:lstStyle/>
                    <a:p>
                      <a:r>
                        <a:rPr lang="en-US" altLang="zh-CN" dirty="0"/>
                        <a:t>0.029</a:t>
                      </a:r>
                      <a:endParaRPr lang="zh-CN" altLang="en-US" dirty="0"/>
                    </a:p>
                  </a:txBody>
                  <a:tcPr/>
                </a:tc>
                <a:tc>
                  <a:txBody>
                    <a:bodyPr/>
                    <a:lstStyle/>
                    <a:p>
                      <a:r>
                        <a:rPr lang="en-US" altLang="zh-CN" dirty="0"/>
                        <a:t>4.0077</a:t>
                      </a:r>
                      <a:endParaRPr lang="zh-CN" altLang="en-US" dirty="0"/>
                    </a:p>
                  </a:txBody>
                  <a:tcPr/>
                </a:tc>
                <a:extLst>
                  <a:ext uri="{0D108BD9-81ED-4DB2-BD59-A6C34878D82A}">
                    <a16:rowId xmlns:a16="http://schemas.microsoft.com/office/drawing/2014/main" val="2809071507"/>
                  </a:ext>
                </a:extLst>
              </a:tr>
              <a:tr h="484758">
                <a:tc>
                  <a:txBody>
                    <a:bodyPr/>
                    <a:lstStyle/>
                    <a:p>
                      <a:r>
                        <a:rPr lang="en-US" altLang="zh-CN" sz="1800" dirty="0"/>
                        <a:t>16KB</a:t>
                      </a:r>
                      <a:r>
                        <a:rPr lang="zh-CN" altLang="en-US" sz="1800" dirty="0"/>
                        <a:t>两路混合映像 </a:t>
                      </a:r>
                      <a:endParaRPr lang="zh-CN" altLang="en-US" dirty="0"/>
                    </a:p>
                  </a:txBody>
                  <a:tcPr/>
                </a:tc>
                <a:tc>
                  <a:txBody>
                    <a:bodyPr/>
                    <a:lstStyle/>
                    <a:p>
                      <a:r>
                        <a:rPr lang="en-US" altLang="zh-CN" dirty="0"/>
                        <a:t>0.022</a:t>
                      </a:r>
                      <a:endParaRPr lang="zh-CN" altLang="en-US" dirty="0"/>
                    </a:p>
                  </a:txBody>
                  <a:tcPr/>
                </a:tc>
                <a:tc>
                  <a:txBody>
                    <a:bodyPr/>
                    <a:lstStyle/>
                    <a:p>
                      <a:r>
                        <a:rPr lang="en-US" altLang="zh-CN" dirty="0"/>
                        <a:t>3.4024</a:t>
                      </a:r>
                      <a:endParaRPr lang="zh-CN" altLang="en-US" dirty="0"/>
                    </a:p>
                  </a:txBody>
                  <a:tcPr/>
                </a:tc>
                <a:extLst>
                  <a:ext uri="{0D108BD9-81ED-4DB2-BD59-A6C34878D82A}">
                    <a16:rowId xmlns:a16="http://schemas.microsoft.com/office/drawing/2014/main" val="1051879837"/>
                  </a:ext>
                </a:extLst>
              </a:tr>
              <a:tr h="484758">
                <a:tc>
                  <a:txBody>
                    <a:bodyPr/>
                    <a:lstStyle/>
                    <a:p>
                      <a:r>
                        <a:rPr lang="en-US" altLang="zh-CN" sz="1800" dirty="0"/>
                        <a:t>32KB</a:t>
                      </a:r>
                      <a:r>
                        <a:rPr lang="zh-CN" altLang="en-US" sz="1800" dirty="0"/>
                        <a:t>直接混合映像 </a:t>
                      </a:r>
                      <a:endParaRPr lang="zh-CN" altLang="en-US" dirty="0"/>
                    </a:p>
                  </a:txBody>
                  <a:tcPr/>
                </a:tc>
                <a:tc>
                  <a:txBody>
                    <a:bodyPr/>
                    <a:lstStyle/>
                    <a:p>
                      <a:r>
                        <a:rPr lang="en-US" altLang="zh-CN" dirty="0"/>
                        <a:t>0.020</a:t>
                      </a:r>
                      <a:endParaRPr lang="zh-CN" altLang="en-US" dirty="0"/>
                    </a:p>
                  </a:txBody>
                  <a:tcPr/>
                </a:tc>
                <a:tc>
                  <a:txBody>
                    <a:bodyPr/>
                    <a:lstStyle/>
                    <a:p>
                      <a:r>
                        <a:rPr lang="en-US" altLang="zh-CN" dirty="0"/>
                        <a:t>3.2294</a:t>
                      </a:r>
                      <a:endParaRPr lang="zh-CN" altLang="en-US" dirty="0"/>
                    </a:p>
                  </a:txBody>
                  <a:tcPr/>
                </a:tc>
                <a:extLst>
                  <a:ext uri="{0D108BD9-81ED-4DB2-BD59-A6C34878D82A}">
                    <a16:rowId xmlns:a16="http://schemas.microsoft.com/office/drawing/2014/main" val="2305168090"/>
                  </a:ext>
                </a:extLst>
              </a:tr>
            </a:tbl>
          </a:graphicData>
        </a:graphic>
      </p:graphicFrame>
    </p:spTree>
    <p:custDataLst>
      <p:tags r:id="rId1"/>
    </p:custDataLst>
    <p:extLst>
      <p:ext uri="{BB962C8B-B14F-4D97-AF65-F5344CB8AC3E}">
        <p14:creationId xmlns:p14="http://schemas.microsoft.com/office/powerpoint/2010/main" val="2410070885"/>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149"/>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7.12</a:t>
              </a:r>
              <a:r>
                <a:rPr lang="zh-CN" altLang="en-US" sz="4000" b="1" dirty="0">
                  <a:solidFill>
                    <a:schemeClr val="accent1"/>
                  </a:solidFill>
                  <a:latin typeface="+mn-ea"/>
                </a:rPr>
                <a:t>（</a:t>
              </a:r>
              <a:r>
                <a:rPr lang="en-US" altLang="zh-CN" sz="4000" b="1" dirty="0">
                  <a:solidFill>
                    <a:schemeClr val="accent1"/>
                  </a:solidFill>
                  <a:latin typeface="+mn-ea"/>
                </a:rPr>
                <a:t> TLB </a:t>
              </a:r>
              <a:r>
                <a:rPr lang="zh-CN" altLang="en-US" sz="4000" b="1" dirty="0">
                  <a:solidFill>
                    <a:schemeClr val="accent1"/>
                  </a:solidFill>
                  <a:latin typeface="+mn-ea"/>
                </a:rPr>
                <a:t>）</a:t>
              </a:r>
              <a:endParaRPr lang="zh-CN" altLang="en-US" sz="4000" b="1" dirty="0">
                <a:solidFill>
                  <a:schemeClr val="accent1"/>
                </a:solidFill>
                <a:latin typeface="+mn-ea"/>
                <a:sym typeface="+mn-ea"/>
              </a:endParaRPr>
            </a:p>
          </p:txBody>
        </p:sp>
      </p:grpSp>
      <p:sp>
        <p:nvSpPr>
          <p:cNvPr id="12" name="内容占位符 2">
            <a:extLst>
              <a:ext uri="{FF2B5EF4-FFF2-40B4-BE49-F238E27FC236}">
                <a16:creationId xmlns:a16="http://schemas.microsoft.com/office/drawing/2014/main" id="{0A54064D-6229-CB47-8861-9751D63BA105}"/>
              </a:ext>
            </a:extLst>
          </p:cNvPr>
          <p:cNvSpPr txBox="1">
            <a:spLocks/>
          </p:cNvSpPr>
          <p:nvPr/>
        </p:nvSpPr>
        <p:spPr>
          <a:xfrm>
            <a:off x="947476" y="1317411"/>
            <a:ext cx="10702344" cy="1397963"/>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buFont typeface="Arial" panose="020B0604020202020204" pitchFamily="34" charset="0"/>
              <a:buNone/>
            </a:pPr>
            <a:r>
              <a:rPr lang="zh-CN" altLang="en-US" sz="1800" dirty="0">
                <a:latin typeface="Microsoft YaHei" panose="020B0503020204020204" pitchFamily="34" charset="-122"/>
                <a:ea typeface="Microsoft YaHei" panose="020B0503020204020204" pitchFamily="34" charset="-122"/>
              </a:rPr>
              <a:t>方法二：</a:t>
            </a:r>
            <a:endParaRPr lang="en-US" altLang="zh-CN" sz="1800" dirty="0">
              <a:latin typeface="Microsoft YaHei" panose="020B0503020204020204" pitchFamily="34" charset="-122"/>
              <a:ea typeface="Microsoft YaHei" panose="020B0503020204020204" pitchFamily="34" charset="-122"/>
            </a:endParaRPr>
          </a:p>
          <a:p>
            <a:pPr marL="0" indent="0">
              <a:buFont typeface="Arial" panose="020B0604020202020204" pitchFamily="34" charset="0"/>
              <a:buNone/>
            </a:pPr>
            <a:r>
              <a:rPr lang="zh-CN" altLang="en-US" sz="1800" dirty="0">
                <a:latin typeface="Microsoft YaHei" panose="020B0503020204020204" pitchFamily="34" charset="-122"/>
                <a:ea typeface="Microsoft YaHei" panose="020B0503020204020204" pitchFamily="34" charset="-122"/>
              </a:rPr>
              <a:t>存储停顿主要由主存中取指令所引起，而</a:t>
            </a:r>
            <a:r>
              <a:rPr lang="en-US" altLang="zh-CN" sz="1800" dirty="0">
                <a:latin typeface="Microsoft YaHei" panose="020B0503020204020204" pitchFamily="34" charset="-122"/>
                <a:ea typeface="Microsoft YaHei" panose="020B0503020204020204" pitchFamily="34" charset="-122"/>
              </a:rPr>
              <a:t>load </a:t>
            </a:r>
            <a:r>
              <a:rPr lang="zh-CN" altLang="en-US" sz="1800" dirty="0">
                <a:latin typeface="Microsoft YaHei" panose="020B0503020204020204" pitchFamily="34" charset="-122"/>
                <a:ea typeface="Microsoft YaHei" panose="020B0503020204020204" pitchFamily="34" charset="-122"/>
              </a:rPr>
              <a:t>和</a:t>
            </a:r>
            <a:r>
              <a:rPr lang="en-US" altLang="zh-CN" sz="1800" dirty="0">
                <a:latin typeface="Microsoft YaHei" panose="020B0503020204020204" pitchFamily="34" charset="-122"/>
                <a:ea typeface="Microsoft YaHei" panose="020B0503020204020204" pitchFamily="34" charset="-122"/>
              </a:rPr>
              <a:t>store</a:t>
            </a:r>
            <a:r>
              <a:rPr lang="zh-CN" altLang="en-US" sz="1800" dirty="0">
                <a:latin typeface="Microsoft YaHei" panose="020B0503020204020204" pitchFamily="34" charset="-122"/>
                <a:ea typeface="Microsoft YaHei" panose="020B0503020204020204" pitchFamily="34" charset="-122"/>
              </a:rPr>
              <a:t>指令访问数据由</a:t>
            </a:r>
            <a:r>
              <a:rPr lang="en-US" altLang="zh-CN" sz="1800" dirty="0">
                <a:latin typeface="Microsoft YaHei" panose="020B0503020204020204" pitchFamily="34" charset="-122"/>
                <a:ea typeface="Microsoft YaHei" panose="020B0503020204020204" pitchFamily="34" charset="-122"/>
              </a:rPr>
              <a:t>TLB </a:t>
            </a:r>
            <a:r>
              <a:rPr lang="zh-CN" altLang="en-US" sz="1800" dirty="0">
                <a:latin typeface="Microsoft YaHei" panose="020B0503020204020204" pitchFamily="34" charset="-122"/>
                <a:ea typeface="Microsoft YaHei" panose="020B0503020204020204" pitchFamily="34" charset="-122"/>
              </a:rPr>
              <a:t>引起。</a:t>
            </a:r>
          </a:p>
          <a:p>
            <a:pPr marL="0" indent="0">
              <a:buNone/>
            </a:pPr>
            <a:r>
              <a:rPr lang="en-US" altLang="zh-CN" sz="1800" dirty="0">
                <a:latin typeface="Microsoft YaHei" panose="020B0503020204020204" pitchFamily="34" charset="-122"/>
                <a:ea typeface="Microsoft YaHei" panose="020B0503020204020204" pitchFamily="34" charset="-122"/>
              </a:rPr>
              <a:t>CPI=CPI </a:t>
            </a:r>
            <a:r>
              <a:rPr lang="zh-CN" altLang="en-US" sz="1800" dirty="0">
                <a:latin typeface="Microsoft YaHei" panose="020B0503020204020204" pitchFamily="34" charset="-122"/>
                <a:ea typeface="Microsoft YaHei" panose="020B0503020204020204" pitchFamily="34" charset="-122"/>
              </a:rPr>
              <a:t>执行</a:t>
            </a:r>
            <a:r>
              <a:rPr lang="en-US" altLang="zh-CN" sz="1800" dirty="0">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存储停顿周期数</a:t>
            </a:r>
            <a:r>
              <a:rPr lang="en-US" altLang="zh-CN" sz="1800" dirty="0">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指令数</a:t>
            </a:r>
          </a:p>
          <a:p>
            <a:pPr marL="0" indent="0">
              <a:lnSpc>
                <a:spcPct val="130000"/>
              </a:lnSpc>
              <a:buFont typeface="Arial" panose="020B0604020202020204" pitchFamily="34" charset="0"/>
              <a:buNone/>
            </a:pPr>
            <a:endParaRPr lang="en-US" altLang="zh-CN" sz="1800" dirty="0">
              <a:latin typeface="宋体" panose="02010600030101010101" pitchFamily="2" charset="-122"/>
              <a:ea typeface="宋体" panose="02010600030101010101" pitchFamily="2" charset="-122"/>
            </a:endParaRPr>
          </a:p>
          <a:p>
            <a:pPr marL="0" indent="0">
              <a:lnSpc>
                <a:spcPct val="130000"/>
              </a:lnSpc>
            </a:pPr>
            <a:endParaRPr lang="en-US" altLang="zh-CN" sz="2400" dirty="0">
              <a:ea typeface="宋体" panose="02010600030101010101" pitchFamily="2" charset="-122"/>
            </a:endParaRPr>
          </a:p>
        </p:txBody>
      </p:sp>
      <p:pic>
        <p:nvPicPr>
          <p:cNvPr id="14" name="图片 1">
            <a:extLst>
              <a:ext uri="{FF2B5EF4-FFF2-40B4-BE49-F238E27FC236}">
                <a16:creationId xmlns:a16="http://schemas.microsoft.com/office/drawing/2014/main" id="{01B8E98F-6AA0-D04B-895B-7E866DBF43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53353" y="2561432"/>
            <a:ext cx="7037950" cy="1553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2">
            <a:extLst>
              <a:ext uri="{FF2B5EF4-FFF2-40B4-BE49-F238E27FC236}">
                <a16:creationId xmlns:a16="http://schemas.microsoft.com/office/drawing/2014/main" id="{F88F3DC5-970A-8043-B0D7-734F41EC64D9}"/>
              </a:ext>
            </a:extLst>
          </p:cNvPr>
          <p:cNvSpPr>
            <a:spLocks noChangeArrowheads="1"/>
          </p:cNvSpPr>
          <p:nvPr/>
        </p:nvSpPr>
        <p:spPr bwMode="auto">
          <a:xfrm>
            <a:off x="1061223" y="4148916"/>
            <a:ext cx="10175508" cy="253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en-US" altLang="zh-CN" sz="1800" dirty="0">
                <a:latin typeface="Microsoft YaHei" panose="020B0503020204020204" pitchFamily="34" charset="-122"/>
                <a:ea typeface="Microsoft YaHei" panose="020B0503020204020204" pitchFamily="34" charset="-122"/>
              </a:rPr>
              <a:t>(1) </a:t>
            </a:r>
            <a:r>
              <a:rPr lang="zh-CN" altLang="en-US" sz="1800" dirty="0">
                <a:latin typeface="Microsoft YaHei" panose="020B0503020204020204" pitchFamily="34" charset="-122"/>
                <a:ea typeface="Microsoft YaHei" panose="020B0503020204020204" pitchFamily="34" charset="-122"/>
              </a:rPr>
              <a:t>对于理想</a:t>
            </a:r>
            <a:r>
              <a:rPr lang="en-US" altLang="zh-CN" sz="1800" dirty="0">
                <a:latin typeface="Microsoft YaHei" panose="020B0503020204020204" pitchFamily="34" charset="-122"/>
                <a:ea typeface="Microsoft YaHei" panose="020B0503020204020204" pitchFamily="34" charset="-122"/>
              </a:rPr>
              <a:t>TLB</a:t>
            </a:r>
            <a:r>
              <a:rPr lang="zh-CN" altLang="en-US" sz="1800" dirty="0">
                <a:latin typeface="Microsoft YaHei" panose="020B0503020204020204" pitchFamily="34" charset="-122"/>
                <a:ea typeface="Microsoft YaHei" panose="020B0503020204020204" pitchFamily="34" charset="-122"/>
              </a:rPr>
              <a:t>，</a:t>
            </a:r>
            <a:r>
              <a:rPr lang="en-US" altLang="zh-CN" sz="1800" dirty="0">
                <a:latin typeface="Microsoft YaHei" panose="020B0503020204020204" pitchFamily="34" charset="-122"/>
                <a:ea typeface="Microsoft YaHei" panose="020B0503020204020204" pitchFamily="34" charset="-122"/>
              </a:rPr>
              <a:t>TLB </a:t>
            </a:r>
            <a:r>
              <a:rPr lang="zh-CN" altLang="en-US" sz="1800" dirty="0">
                <a:latin typeface="Microsoft YaHei" panose="020B0503020204020204" pitchFamily="34" charset="-122"/>
                <a:ea typeface="Microsoft YaHei" panose="020B0503020204020204" pitchFamily="34" charset="-122"/>
              </a:rPr>
              <a:t>失效开销为</a:t>
            </a:r>
            <a:r>
              <a:rPr lang="en-US" altLang="zh-CN" sz="1800" dirty="0">
                <a:latin typeface="Microsoft YaHei" panose="020B0503020204020204" pitchFamily="34" charset="-122"/>
                <a:ea typeface="Microsoft YaHei" panose="020B0503020204020204" pitchFamily="34" charset="-122"/>
              </a:rPr>
              <a:t>0</a:t>
            </a:r>
            <a:r>
              <a:rPr lang="zh-CN" altLang="en-US" sz="1800" dirty="0">
                <a:latin typeface="Microsoft YaHei" panose="020B0503020204020204" pitchFamily="34" charset="-122"/>
                <a:ea typeface="Microsoft YaHei" panose="020B0503020204020204" pitchFamily="34" charset="-122"/>
              </a:rPr>
              <a:t>。</a:t>
            </a:r>
          </a:p>
          <a:p>
            <a:pPr>
              <a:lnSpc>
                <a:spcPct val="150000"/>
              </a:lnSpc>
              <a:spcBef>
                <a:spcPct val="0"/>
              </a:spcBef>
              <a:buClrTx/>
              <a:buSzTx/>
              <a:buFontTx/>
              <a:buNone/>
            </a:pPr>
            <a:r>
              <a:rPr lang="zh-CN" altLang="en-US" sz="1800" dirty="0">
                <a:latin typeface="Microsoft YaHei" panose="020B0503020204020204" pitchFamily="34" charset="-122"/>
                <a:ea typeface="Microsoft YaHei" panose="020B0503020204020204" pitchFamily="34" charset="-122"/>
              </a:rPr>
              <a:t>对于统一</a:t>
            </a:r>
            <a:r>
              <a:rPr lang="en-US" altLang="zh-CN" sz="1800" dirty="0">
                <a:latin typeface="Microsoft YaHei" panose="020B0503020204020204" pitchFamily="34" charset="-122"/>
                <a:ea typeface="Microsoft YaHei" panose="020B0503020204020204" pitchFamily="34" charset="-122"/>
              </a:rPr>
              <a:t>Cache</a:t>
            </a:r>
            <a:r>
              <a:rPr lang="zh-CN" altLang="en-US" sz="1800" dirty="0">
                <a:latin typeface="Microsoft YaHei" panose="020B0503020204020204" pitchFamily="34" charset="-122"/>
                <a:ea typeface="Microsoft YaHei" panose="020B0503020204020204" pitchFamily="34" charset="-122"/>
              </a:rPr>
              <a:t>，若读</a:t>
            </a:r>
            <a:r>
              <a:rPr lang="en-US" altLang="zh-CN" sz="1800" dirty="0">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写失效且块是干净的，失效开销为</a:t>
            </a:r>
          </a:p>
          <a:p>
            <a:pPr>
              <a:lnSpc>
                <a:spcPct val="150000"/>
              </a:lnSpc>
              <a:spcBef>
                <a:spcPct val="0"/>
              </a:spcBef>
              <a:buClrTx/>
              <a:buSzTx/>
              <a:buFontTx/>
              <a:buNone/>
            </a:pPr>
            <a:r>
              <a:rPr lang="en-US" altLang="zh-CN" sz="1800" dirty="0">
                <a:latin typeface="Microsoft YaHei" panose="020B0503020204020204" pitchFamily="34" charset="-122"/>
                <a:ea typeface="Microsoft YaHei" panose="020B0503020204020204" pitchFamily="34" charset="-122"/>
              </a:rPr>
              <a:t>P </a:t>
            </a:r>
            <a:r>
              <a:rPr lang="zh-CN" altLang="en-US" sz="1800" baseline="-25000" dirty="0">
                <a:latin typeface="Microsoft YaHei" panose="020B0503020204020204" pitchFamily="34" charset="-122"/>
                <a:ea typeface="Microsoft YaHei" panose="020B0503020204020204" pitchFamily="34" charset="-122"/>
              </a:rPr>
              <a:t>干净数据</a:t>
            </a:r>
            <a:r>
              <a:rPr lang="zh-CN" altLang="en-US" sz="1800" dirty="0">
                <a:latin typeface="Microsoft YaHei" panose="020B0503020204020204" pitchFamily="34" charset="-122"/>
                <a:ea typeface="Microsoft YaHei" panose="020B0503020204020204" pitchFamily="34" charset="-122"/>
              </a:rPr>
              <a:t>＝主存延迟＋传输一个块需要使用的时间＝</a:t>
            </a:r>
            <a:r>
              <a:rPr lang="en-US" altLang="zh-CN" sz="1800" dirty="0">
                <a:latin typeface="Microsoft YaHei" panose="020B0503020204020204" pitchFamily="34" charset="-122"/>
                <a:ea typeface="Microsoft YaHei" panose="020B0503020204020204" pitchFamily="34" charset="-122"/>
              </a:rPr>
              <a:t>40</a:t>
            </a:r>
            <a:r>
              <a:rPr lang="zh-CN" altLang="en-US" sz="1800" dirty="0">
                <a:latin typeface="Microsoft YaHei" panose="020B0503020204020204" pitchFamily="34" charset="-122"/>
                <a:ea typeface="Microsoft YaHei" panose="020B0503020204020204" pitchFamily="34" charset="-122"/>
              </a:rPr>
              <a:t>＋</a:t>
            </a:r>
            <a:r>
              <a:rPr lang="en-US" altLang="zh-CN" sz="1800" dirty="0">
                <a:latin typeface="Microsoft YaHei" panose="020B0503020204020204" pitchFamily="34" charset="-122"/>
                <a:ea typeface="Microsoft YaHei" panose="020B0503020204020204" pitchFamily="34" charset="-122"/>
              </a:rPr>
              <a:t>32/4</a:t>
            </a:r>
            <a:r>
              <a:rPr lang="zh-CN" altLang="en-US" sz="1800" dirty="0">
                <a:latin typeface="Microsoft YaHei" panose="020B0503020204020204" pitchFamily="34" charset="-122"/>
                <a:ea typeface="Microsoft YaHei" panose="020B0503020204020204" pitchFamily="34" charset="-122"/>
              </a:rPr>
              <a:t>＝</a:t>
            </a:r>
            <a:r>
              <a:rPr lang="en-US" altLang="zh-CN" sz="1800" dirty="0">
                <a:latin typeface="Microsoft YaHei" panose="020B0503020204020204" pitchFamily="34" charset="-122"/>
                <a:ea typeface="Microsoft YaHei" panose="020B0503020204020204" pitchFamily="34" charset="-122"/>
              </a:rPr>
              <a:t>48</a:t>
            </a:r>
            <a:r>
              <a:rPr lang="zh-CN" altLang="en-US" sz="1800" dirty="0">
                <a:latin typeface="Microsoft YaHei" panose="020B0503020204020204" pitchFamily="34" charset="-122"/>
                <a:ea typeface="Microsoft YaHei" panose="020B0503020204020204" pitchFamily="34" charset="-122"/>
              </a:rPr>
              <a:t>（拍）</a:t>
            </a:r>
          </a:p>
          <a:p>
            <a:pPr>
              <a:lnSpc>
                <a:spcPct val="150000"/>
              </a:lnSpc>
              <a:spcBef>
                <a:spcPct val="0"/>
              </a:spcBef>
              <a:buClrTx/>
              <a:buSzTx/>
              <a:buFontTx/>
              <a:buNone/>
            </a:pPr>
            <a:r>
              <a:rPr lang="zh-CN" altLang="en-US" sz="1800" dirty="0">
                <a:latin typeface="Microsoft YaHei" panose="020B0503020204020204" pitchFamily="34" charset="-122"/>
                <a:ea typeface="Microsoft YaHei" panose="020B0503020204020204" pitchFamily="34" charset="-122"/>
              </a:rPr>
              <a:t>若为读</a:t>
            </a:r>
            <a:r>
              <a:rPr lang="en-US" altLang="zh-CN" sz="1800" dirty="0">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写失效且块是脏的，失效开销为</a:t>
            </a:r>
          </a:p>
          <a:p>
            <a:pPr>
              <a:lnSpc>
                <a:spcPct val="150000"/>
              </a:lnSpc>
              <a:spcBef>
                <a:spcPct val="0"/>
              </a:spcBef>
              <a:buClrTx/>
              <a:buSzTx/>
              <a:buFontTx/>
              <a:buNone/>
            </a:pPr>
            <a:r>
              <a:rPr lang="en-US" altLang="zh-CN" sz="1800" dirty="0">
                <a:latin typeface="Microsoft YaHei" panose="020B0503020204020204" pitchFamily="34" charset="-122"/>
                <a:ea typeface="Microsoft YaHei" panose="020B0503020204020204" pitchFamily="34" charset="-122"/>
              </a:rPr>
              <a:t>P </a:t>
            </a:r>
            <a:r>
              <a:rPr lang="zh-CN" altLang="en-US" sz="1800" baseline="-25000" dirty="0">
                <a:latin typeface="Microsoft YaHei" panose="020B0503020204020204" pitchFamily="34" charset="-122"/>
                <a:ea typeface="Microsoft YaHei" panose="020B0503020204020204" pitchFamily="34" charset="-122"/>
              </a:rPr>
              <a:t>脏数据</a:t>
            </a:r>
            <a:r>
              <a:rPr lang="zh-CN" altLang="en-US" sz="1800" dirty="0">
                <a:latin typeface="Microsoft YaHei" panose="020B0503020204020204" pitchFamily="34" charset="-122"/>
                <a:ea typeface="Microsoft YaHei" panose="020B0503020204020204" pitchFamily="34" charset="-122"/>
              </a:rPr>
              <a:t>＝（主存延迟＋传输一个块需要使用的时间）</a:t>
            </a:r>
            <a:r>
              <a:rPr lang="en-US" altLang="zh-CN" sz="1800" dirty="0">
                <a:latin typeface="Microsoft YaHei" panose="020B0503020204020204" pitchFamily="34" charset="-122"/>
                <a:ea typeface="Microsoft YaHei" panose="020B0503020204020204" pitchFamily="34" charset="-122"/>
              </a:rPr>
              <a:t>×2</a:t>
            </a:r>
            <a:r>
              <a:rPr lang="zh-CN" altLang="en-US" sz="1800" dirty="0">
                <a:latin typeface="Microsoft YaHei" panose="020B0503020204020204" pitchFamily="34" charset="-122"/>
                <a:ea typeface="Microsoft YaHei" panose="020B0503020204020204" pitchFamily="34" charset="-122"/>
              </a:rPr>
              <a:t>＝</a:t>
            </a:r>
            <a:r>
              <a:rPr lang="en-US" altLang="zh-CN" sz="1800" dirty="0">
                <a:latin typeface="Microsoft YaHei" panose="020B0503020204020204" pitchFamily="34" charset="-122"/>
                <a:ea typeface="Microsoft YaHei" panose="020B0503020204020204" pitchFamily="34" charset="-122"/>
              </a:rPr>
              <a:t>96</a:t>
            </a:r>
            <a:r>
              <a:rPr lang="zh-CN" altLang="en-US" sz="1800" dirty="0">
                <a:latin typeface="Microsoft YaHei" panose="020B0503020204020204" pitchFamily="34" charset="-122"/>
                <a:ea typeface="Microsoft YaHei" panose="020B0503020204020204" pitchFamily="34" charset="-122"/>
              </a:rPr>
              <a:t>（拍）</a:t>
            </a:r>
          </a:p>
          <a:p>
            <a:pPr>
              <a:lnSpc>
                <a:spcPct val="150000"/>
              </a:lnSpc>
              <a:spcBef>
                <a:spcPct val="0"/>
              </a:spcBef>
              <a:buClrTx/>
              <a:buSzTx/>
              <a:buFontTx/>
              <a:buNone/>
            </a:pPr>
            <a:r>
              <a:rPr lang="pt-BR" altLang="zh-CN" sz="1800" dirty="0">
                <a:latin typeface="Microsoft YaHei" panose="020B0503020204020204" pitchFamily="34" charset="-122"/>
                <a:ea typeface="Microsoft YaHei" panose="020B0503020204020204" pitchFamily="34" charset="-122"/>
              </a:rPr>
              <a:t>CPI = 1.5 + (1+20%) ×</a:t>
            </a:r>
            <a:r>
              <a:rPr lang="zh-CN" altLang="pt-BR" sz="1800" dirty="0">
                <a:latin typeface="Microsoft YaHei" panose="020B0503020204020204" pitchFamily="34" charset="-122"/>
                <a:ea typeface="Microsoft YaHei" panose="020B0503020204020204" pitchFamily="34" charset="-122"/>
              </a:rPr>
              <a:t>失效率</a:t>
            </a:r>
            <a:r>
              <a:rPr lang="pt-BR" altLang="zh-CN" sz="1800" dirty="0">
                <a:latin typeface="Microsoft YaHei" panose="020B0503020204020204" pitchFamily="34" charset="-122"/>
                <a:ea typeface="Microsoft YaHei" panose="020B0503020204020204" pitchFamily="34" charset="-122"/>
              </a:rPr>
              <a:t>×(50% ×48 + 50%×96) = 1.5 + 1.2×R×72</a:t>
            </a:r>
            <a:endParaRPr lang="zh-CN" altLang="en-US" sz="1800" dirty="0">
              <a:latin typeface="Microsoft YaHei" panose="020B0503020204020204" pitchFamily="34" charset="-122"/>
              <a:ea typeface="Microsoft YaHei" panose="020B0503020204020204" pitchFamily="34" charset="-122"/>
            </a:endParaRPr>
          </a:p>
        </p:txBody>
      </p:sp>
    </p:spTree>
    <p:custDataLst>
      <p:tags r:id="rId1"/>
    </p:custDataLst>
    <p:extLst>
      <p:ext uri="{BB962C8B-B14F-4D97-AF65-F5344CB8AC3E}">
        <p14:creationId xmlns:p14="http://schemas.microsoft.com/office/powerpoint/2010/main" val="1922250288"/>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149"/>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7.12</a:t>
              </a:r>
              <a:r>
                <a:rPr lang="zh-CN" altLang="en-US" sz="4000" b="1" dirty="0">
                  <a:solidFill>
                    <a:schemeClr val="accent1"/>
                  </a:solidFill>
                  <a:latin typeface="+mn-ea"/>
                </a:rPr>
                <a:t>（</a:t>
              </a:r>
              <a:r>
                <a:rPr lang="en-US" altLang="zh-CN" sz="4000" b="1" dirty="0">
                  <a:solidFill>
                    <a:schemeClr val="accent1"/>
                  </a:solidFill>
                  <a:latin typeface="+mn-ea"/>
                </a:rPr>
                <a:t> TLB </a:t>
              </a:r>
              <a:r>
                <a:rPr lang="zh-CN" altLang="en-US" sz="4000" b="1" dirty="0">
                  <a:solidFill>
                    <a:schemeClr val="accent1"/>
                  </a:solidFill>
                  <a:latin typeface="+mn-ea"/>
                </a:rPr>
                <a:t>）</a:t>
              </a:r>
              <a:endParaRPr lang="zh-CN" altLang="en-US" sz="4000" b="1" dirty="0">
                <a:solidFill>
                  <a:schemeClr val="accent1"/>
                </a:solidFill>
                <a:latin typeface="+mn-ea"/>
                <a:sym typeface="+mn-ea"/>
              </a:endParaRPr>
            </a:p>
          </p:txBody>
        </p:sp>
      </p:grpSp>
      <p:pic>
        <p:nvPicPr>
          <p:cNvPr id="19" name="图片 4">
            <a:extLst>
              <a:ext uri="{FF2B5EF4-FFF2-40B4-BE49-F238E27FC236}">
                <a16:creationId xmlns:a16="http://schemas.microsoft.com/office/drawing/2014/main" id="{E7E13C46-F504-5B49-A4D3-AB36ABF311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0306" y="1515019"/>
            <a:ext cx="69119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5">
            <a:extLst>
              <a:ext uri="{FF2B5EF4-FFF2-40B4-BE49-F238E27FC236}">
                <a16:creationId xmlns:a16="http://schemas.microsoft.com/office/drawing/2014/main" id="{BE271F72-31B9-704C-B16B-823B6540C178}"/>
              </a:ext>
            </a:extLst>
          </p:cNvPr>
          <p:cNvSpPr>
            <a:spLocks noChangeArrowheads="1"/>
          </p:cNvSpPr>
          <p:nvPr/>
        </p:nvSpPr>
        <p:spPr bwMode="auto">
          <a:xfrm>
            <a:off x="814867" y="2534885"/>
            <a:ext cx="10562266" cy="96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zh-CN" altLang="en-US" sz="2000" dirty="0">
                <a:latin typeface="+mn-ea"/>
                <a:ea typeface="+mn-ea"/>
              </a:rPr>
              <a:t>设</a:t>
            </a:r>
            <a:r>
              <a:rPr lang="en-US" altLang="zh-CN" sz="2000" dirty="0">
                <a:latin typeface="+mn-ea"/>
                <a:ea typeface="+mn-ea"/>
              </a:rPr>
              <a:t>f </a:t>
            </a:r>
            <a:r>
              <a:rPr lang="zh-CN" altLang="en-US" sz="2000" dirty="0">
                <a:latin typeface="+mn-ea"/>
                <a:ea typeface="+mn-ea"/>
              </a:rPr>
              <a:t>数据为数据访问指令频率），</a:t>
            </a:r>
            <a:r>
              <a:rPr lang="en-US" altLang="zh-CN" sz="2000" dirty="0">
                <a:latin typeface="+mn-ea"/>
                <a:ea typeface="+mn-ea"/>
              </a:rPr>
              <a:t>Rt</a:t>
            </a:r>
            <a:r>
              <a:rPr lang="zh-CN" altLang="en-US" sz="2000" dirty="0">
                <a:latin typeface="+mn-ea"/>
                <a:ea typeface="+mn-ea"/>
              </a:rPr>
              <a:t>和</a:t>
            </a:r>
            <a:r>
              <a:rPr lang="en-US" altLang="zh-CN" sz="2000" dirty="0">
                <a:latin typeface="+mn-ea"/>
                <a:ea typeface="+mn-ea"/>
              </a:rPr>
              <a:t>Pt</a:t>
            </a:r>
            <a:r>
              <a:rPr lang="zh-CN" altLang="en-US" sz="2000" dirty="0">
                <a:latin typeface="+mn-ea"/>
                <a:ea typeface="+mn-ea"/>
              </a:rPr>
              <a:t>分别是</a:t>
            </a:r>
            <a:r>
              <a:rPr lang="en-US" altLang="zh-CN" sz="2000" dirty="0">
                <a:latin typeface="+mn-ea"/>
                <a:ea typeface="+mn-ea"/>
              </a:rPr>
              <a:t>TLB </a:t>
            </a:r>
            <a:r>
              <a:rPr lang="zh-CN" altLang="en-US" sz="2000" dirty="0">
                <a:latin typeface="+mn-ea"/>
                <a:ea typeface="+mn-ea"/>
              </a:rPr>
              <a:t>的失效率和失效开销，</a:t>
            </a:r>
            <a:r>
              <a:rPr lang="en-US" altLang="zh-CN" sz="2000" dirty="0" err="1">
                <a:latin typeface="+mn-ea"/>
                <a:ea typeface="+mn-ea"/>
              </a:rPr>
              <a:t>Rc</a:t>
            </a:r>
            <a:r>
              <a:rPr lang="zh-CN" altLang="en-US" sz="2000" dirty="0">
                <a:latin typeface="+mn-ea"/>
                <a:ea typeface="+mn-ea"/>
              </a:rPr>
              <a:t>是</a:t>
            </a:r>
            <a:r>
              <a:rPr lang="en-US" altLang="zh-CN" sz="2000" dirty="0">
                <a:latin typeface="+mn-ea"/>
                <a:ea typeface="+mn-ea"/>
              </a:rPr>
              <a:t>Cache</a:t>
            </a:r>
            <a:r>
              <a:rPr lang="zh-CN" altLang="en-US" sz="2000" dirty="0">
                <a:latin typeface="+mn-ea"/>
                <a:ea typeface="+mn-ea"/>
              </a:rPr>
              <a:t>的失效率，在</a:t>
            </a:r>
            <a:r>
              <a:rPr lang="en-US" altLang="zh-CN" sz="2000" dirty="0">
                <a:latin typeface="+mn-ea"/>
                <a:ea typeface="+mn-ea"/>
              </a:rPr>
              <a:t>Cache</a:t>
            </a:r>
            <a:r>
              <a:rPr lang="zh-CN" altLang="en-US" sz="2000" dirty="0">
                <a:latin typeface="+mn-ea"/>
                <a:ea typeface="+mn-ea"/>
              </a:rPr>
              <a:t>命中时，</a:t>
            </a:r>
            <a:r>
              <a:rPr lang="en-US" altLang="zh-CN" sz="2000" dirty="0">
                <a:latin typeface="+mn-ea"/>
                <a:ea typeface="+mn-ea"/>
              </a:rPr>
              <a:t>TLB </a:t>
            </a:r>
            <a:r>
              <a:rPr lang="zh-CN" altLang="en-US" sz="2000" dirty="0">
                <a:latin typeface="+mn-ea"/>
                <a:ea typeface="+mn-ea"/>
              </a:rPr>
              <a:t>不会增加命中时间，因此，对</a:t>
            </a:r>
            <a:r>
              <a:rPr lang="en-US" altLang="zh-CN" sz="2000" dirty="0">
                <a:latin typeface="+mn-ea"/>
                <a:ea typeface="+mn-ea"/>
              </a:rPr>
              <a:t>CPI</a:t>
            </a:r>
            <a:r>
              <a:rPr lang="zh-CN" altLang="en-US" sz="2000" dirty="0">
                <a:latin typeface="+mn-ea"/>
                <a:ea typeface="+mn-ea"/>
              </a:rPr>
              <a:t>产生影响的</a:t>
            </a:r>
            <a:r>
              <a:rPr lang="en-US" altLang="zh-CN" sz="2000" dirty="0">
                <a:latin typeface="+mn-ea"/>
                <a:ea typeface="+mn-ea"/>
              </a:rPr>
              <a:t>TLB</a:t>
            </a:r>
            <a:r>
              <a:rPr lang="zh-CN" altLang="en-US" sz="2000" dirty="0">
                <a:latin typeface="+mn-ea"/>
                <a:ea typeface="+mn-ea"/>
              </a:rPr>
              <a:t>停顿</a:t>
            </a:r>
            <a:r>
              <a:rPr lang="en-US" altLang="zh-CN" sz="2000" dirty="0">
                <a:latin typeface="+mn-ea"/>
                <a:ea typeface="+mn-ea"/>
              </a:rPr>
              <a:t>/</a:t>
            </a:r>
            <a:r>
              <a:rPr lang="zh-CN" altLang="en-US" sz="2000" dirty="0">
                <a:latin typeface="+mn-ea"/>
                <a:ea typeface="+mn-ea"/>
              </a:rPr>
              <a:t>指令数为：</a:t>
            </a:r>
          </a:p>
        </p:txBody>
      </p:sp>
      <p:pic>
        <p:nvPicPr>
          <p:cNvPr id="23" name="图片 6">
            <a:extLst>
              <a:ext uri="{FF2B5EF4-FFF2-40B4-BE49-F238E27FC236}">
                <a16:creationId xmlns:a16="http://schemas.microsoft.com/office/drawing/2014/main" id="{42F1C701-02F5-0444-A716-75E5E85C4B1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0306" y="3763501"/>
            <a:ext cx="54483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矩形 7">
            <a:extLst>
              <a:ext uri="{FF2B5EF4-FFF2-40B4-BE49-F238E27FC236}">
                <a16:creationId xmlns:a16="http://schemas.microsoft.com/office/drawing/2014/main" id="{A3C62123-E247-D341-8654-CB342B5862F1}"/>
              </a:ext>
            </a:extLst>
          </p:cNvPr>
          <p:cNvSpPr>
            <a:spLocks noChangeArrowheads="1"/>
          </p:cNvSpPr>
          <p:nvPr/>
        </p:nvSpPr>
        <p:spPr bwMode="auto">
          <a:xfrm>
            <a:off x="947476" y="4817009"/>
            <a:ext cx="8208963" cy="96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zh-CN" altLang="en-US" sz="2000" dirty="0">
                <a:latin typeface="+mn-ea"/>
                <a:ea typeface="+mn-ea"/>
              </a:rPr>
              <a:t>其中，</a:t>
            </a:r>
            <a:r>
              <a:rPr lang="en-US" altLang="zh-CN" sz="2000" dirty="0">
                <a:latin typeface="+mn-ea"/>
                <a:ea typeface="+mn-ea"/>
              </a:rPr>
              <a:t>(1+f </a:t>
            </a:r>
            <a:r>
              <a:rPr lang="zh-CN" altLang="en-US" sz="2000" dirty="0">
                <a:latin typeface="+mn-ea"/>
                <a:ea typeface="+mn-ea"/>
              </a:rPr>
              <a:t>数据</a:t>
            </a:r>
            <a:r>
              <a:rPr lang="en-US" altLang="zh-CN" sz="2000" dirty="0">
                <a:latin typeface="+mn-ea"/>
                <a:ea typeface="+mn-ea"/>
              </a:rPr>
              <a:t>)</a:t>
            </a:r>
            <a:r>
              <a:rPr lang="zh-CN" altLang="en-US" sz="2000" dirty="0">
                <a:latin typeface="+mn-ea"/>
                <a:ea typeface="+mn-ea"/>
              </a:rPr>
              <a:t>：每条指令的访问内存次数。</a:t>
            </a:r>
          </a:p>
          <a:p>
            <a:pPr>
              <a:lnSpc>
                <a:spcPct val="150000"/>
              </a:lnSpc>
              <a:spcBef>
                <a:spcPct val="0"/>
              </a:spcBef>
              <a:buClrTx/>
              <a:buSzTx/>
              <a:buFontTx/>
              <a:buNone/>
            </a:pPr>
            <a:r>
              <a:rPr lang="zh-CN" altLang="en-US" sz="2000" dirty="0">
                <a:latin typeface="+mn-ea"/>
                <a:ea typeface="+mn-ea"/>
              </a:rPr>
              <a:t>由条件得：</a:t>
            </a:r>
            <a:r>
              <a:rPr lang="en-US" altLang="zh-CN" sz="2000" dirty="0">
                <a:latin typeface="+mn-ea"/>
                <a:ea typeface="+mn-ea"/>
              </a:rPr>
              <a:t>TLB</a:t>
            </a:r>
            <a:r>
              <a:rPr lang="zh-CN" altLang="en-US" sz="2000" dirty="0">
                <a:latin typeface="+mn-ea"/>
                <a:ea typeface="+mn-ea"/>
              </a:rPr>
              <a:t>停顿</a:t>
            </a:r>
            <a:r>
              <a:rPr lang="en-US" altLang="zh-CN" sz="2000" dirty="0">
                <a:latin typeface="+mn-ea"/>
                <a:ea typeface="+mn-ea"/>
              </a:rPr>
              <a:t>/</a:t>
            </a:r>
            <a:r>
              <a:rPr lang="zh-CN" altLang="en-US" sz="2000" dirty="0">
                <a:latin typeface="+mn-ea"/>
                <a:ea typeface="+mn-ea"/>
              </a:rPr>
              <a:t>指令数</a:t>
            </a:r>
            <a:r>
              <a:rPr lang="en-US" altLang="zh-CN" sz="2000" dirty="0">
                <a:latin typeface="+mn-ea"/>
                <a:ea typeface="+mn-ea"/>
              </a:rPr>
              <a:t>=(1+20%)×Rc×0.2%×20×1.5=0.072Rc</a:t>
            </a:r>
            <a:endParaRPr lang="zh-CN" altLang="en-US" sz="2000" dirty="0">
              <a:latin typeface="+mn-ea"/>
              <a:ea typeface="+mn-ea"/>
            </a:endParaRPr>
          </a:p>
        </p:txBody>
      </p:sp>
    </p:spTree>
    <p:custDataLst>
      <p:tags r:id="rId1"/>
    </p:custDataLst>
    <p:extLst>
      <p:ext uri="{BB962C8B-B14F-4D97-AF65-F5344CB8AC3E}">
        <p14:creationId xmlns:p14="http://schemas.microsoft.com/office/powerpoint/2010/main" val="3212183915"/>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149"/>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7.14</a:t>
              </a:r>
              <a:r>
                <a:rPr lang="zh-CN" altLang="en-US" sz="4000" b="1" dirty="0">
                  <a:solidFill>
                    <a:schemeClr val="accent1"/>
                  </a:solidFill>
                  <a:latin typeface="+mn-ea"/>
                </a:rPr>
                <a:t>（写策略）</a:t>
              </a:r>
              <a:endParaRPr lang="zh-CN" altLang="en-US" sz="4000" b="1" dirty="0">
                <a:solidFill>
                  <a:schemeClr val="accent1"/>
                </a:solidFill>
                <a:latin typeface="+mn-ea"/>
                <a:sym typeface="+mn-ea"/>
              </a:endParaRPr>
            </a:p>
          </p:txBody>
        </p:sp>
      </p:grpSp>
      <p:sp>
        <p:nvSpPr>
          <p:cNvPr id="17" name="Rectangle 3">
            <a:extLst>
              <a:ext uri="{FF2B5EF4-FFF2-40B4-BE49-F238E27FC236}">
                <a16:creationId xmlns:a16="http://schemas.microsoft.com/office/drawing/2014/main" id="{35D1619D-F8FD-054F-BCB8-5CD32046F23C}"/>
              </a:ext>
            </a:extLst>
          </p:cNvPr>
          <p:cNvSpPr txBox="1">
            <a:spLocks/>
          </p:cNvSpPr>
          <p:nvPr/>
        </p:nvSpPr>
        <p:spPr>
          <a:xfrm>
            <a:off x="667554" y="1293812"/>
            <a:ext cx="10859037" cy="3999405"/>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sz="2000" dirty="0">
                <a:latin typeface="+mn-ea"/>
              </a:rPr>
              <a:t>假设一台计算机具有以下特性：</a:t>
            </a:r>
          </a:p>
          <a:p>
            <a:pPr marL="0" indent="0">
              <a:lnSpc>
                <a:spcPct val="150000"/>
              </a:lnSpc>
              <a:buFont typeface="Arial" panose="020B0604020202020204" pitchFamily="34" charset="0"/>
              <a:buNone/>
            </a:pPr>
            <a:r>
              <a:rPr lang="en-US" altLang="zh-CN" sz="2000" dirty="0">
                <a:latin typeface="+mn-ea"/>
              </a:rPr>
              <a:t>95</a:t>
            </a:r>
            <a:r>
              <a:rPr lang="zh-CN" altLang="en-US" sz="2000" dirty="0">
                <a:latin typeface="+mn-ea"/>
              </a:rPr>
              <a:t>％的访存在</a:t>
            </a:r>
            <a:r>
              <a:rPr lang="en-US" altLang="zh-CN" sz="2000" dirty="0">
                <a:latin typeface="+mn-ea"/>
              </a:rPr>
              <a:t>Cache</a:t>
            </a:r>
            <a:r>
              <a:rPr lang="zh-CN" altLang="en-US" sz="2000" dirty="0">
                <a:latin typeface="+mn-ea"/>
              </a:rPr>
              <a:t>中命中；块大小为两个字，且失效时整个块被调入；</a:t>
            </a:r>
            <a:r>
              <a:rPr lang="en-US" altLang="zh-CN" sz="2000" dirty="0">
                <a:latin typeface="+mn-ea"/>
              </a:rPr>
              <a:t>CPU</a:t>
            </a:r>
            <a:r>
              <a:rPr lang="zh-CN" altLang="en-US" sz="2000" dirty="0">
                <a:latin typeface="+mn-ea"/>
              </a:rPr>
              <a:t>发出访存请求的速率为</a:t>
            </a:r>
            <a:r>
              <a:rPr lang="en-US" altLang="zh-CN" sz="2000" dirty="0">
                <a:latin typeface="+mn-ea"/>
              </a:rPr>
              <a:t>10</a:t>
            </a:r>
            <a:r>
              <a:rPr lang="en-US" altLang="zh-CN" sz="2000" baseline="30000" dirty="0">
                <a:latin typeface="+mn-ea"/>
              </a:rPr>
              <a:t>9</a:t>
            </a:r>
            <a:r>
              <a:rPr lang="zh-CN" altLang="en-US" sz="2000" dirty="0">
                <a:latin typeface="+mn-ea"/>
              </a:rPr>
              <a:t>字</a:t>
            </a:r>
            <a:r>
              <a:rPr lang="en-US" altLang="zh-CN" sz="2000" dirty="0">
                <a:latin typeface="+mn-ea"/>
              </a:rPr>
              <a:t>/</a:t>
            </a:r>
            <a:r>
              <a:rPr lang="zh-CN" altLang="en-US" sz="2000" dirty="0">
                <a:latin typeface="+mn-ea"/>
              </a:rPr>
              <a:t>秒；</a:t>
            </a:r>
            <a:r>
              <a:rPr lang="en-US" altLang="zh-CN" sz="2000" dirty="0">
                <a:latin typeface="+mn-ea"/>
              </a:rPr>
              <a:t>25</a:t>
            </a:r>
            <a:r>
              <a:rPr lang="zh-CN" altLang="en-US" sz="2000" dirty="0">
                <a:latin typeface="+mn-ea"/>
              </a:rPr>
              <a:t>％的访存为写访问；存储器的最大流量为</a:t>
            </a:r>
            <a:r>
              <a:rPr lang="en-US" altLang="zh-CN" sz="2000" dirty="0">
                <a:latin typeface="+mn-ea"/>
              </a:rPr>
              <a:t>10</a:t>
            </a:r>
            <a:r>
              <a:rPr lang="en-US" altLang="zh-CN" sz="2000" baseline="30000" dirty="0">
                <a:latin typeface="+mn-ea"/>
              </a:rPr>
              <a:t>9</a:t>
            </a:r>
            <a:r>
              <a:rPr lang="zh-CN" altLang="en-US" sz="2000" dirty="0">
                <a:latin typeface="+mn-ea"/>
              </a:rPr>
              <a:t>字</a:t>
            </a:r>
            <a:r>
              <a:rPr lang="en-US" altLang="zh-CN" sz="2000" dirty="0">
                <a:latin typeface="+mn-ea"/>
              </a:rPr>
              <a:t>/</a:t>
            </a:r>
            <a:r>
              <a:rPr lang="zh-CN" altLang="en-US" sz="2000" dirty="0">
                <a:latin typeface="+mn-ea"/>
              </a:rPr>
              <a:t>秒（包括读和写）；</a:t>
            </a:r>
          </a:p>
          <a:p>
            <a:pPr marL="0" indent="0">
              <a:lnSpc>
                <a:spcPct val="150000"/>
              </a:lnSpc>
              <a:buFont typeface="Arial" panose="020B0604020202020204" pitchFamily="34" charset="0"/>
              <a:buNone/>
            </a:pPr>
            <a:r>
              <a:rPr lang="zh-CN" altLang="en-US" sz="2000" dirty="0">
                <a:latin typeface="+mn-ea"/>
              </a:rPr>
              <a:t>主存每次只能读或写一个字；在任何时候，</a:t>
            </a:r>
            <a:r>
              <a:rPr lang="en-US" altLang="zh-CN" sz="2000" dirty="0">
                <a:latin typeface="+mn-ea"/>
              </a:rPr>
              <a:t>Cache</a:t>
            </a:r>
            <a:r>
              <a:rPr lang="zh-CN" altLang="en-US" sz="2000" dirty="0">
                <a:latin typeface="+mn-ea"/>
              </a:rPr>
              <a:t>中有</a:t>
            </a:r>
            <a:r>
              <a:rPr lang="en-US" altLang="zh-CN" sz="2000" dirty="0">
                <a:latin typeface="+mn-ea"/>
              </a:rPr>
              <a:t>30</a:t>
            </a:r>
            <a:r>
              <a:rPr lang="zh-CN" altLang="en-US" sz="2000" dirty="0">
                <a:latin typeface="+mn-ea"/>
              </a:rPr>
              <a:t>％的块被修改过；</a:t>
            </a:r>
          </a:p>
          <a:p>
            <a:pPr marL="0" indent="0">
              <a:lnSpc>
                <a:spcPct val="150000"/>
              </a:lnSpc>
              <a:buFont typeface="Arial" panose="020B0604020202020204" pitchFamily="34" charset="0"/>
              <a:buNone/>
            </a:pPr>
            <a:r>
              <a:rPr lang="zh-CN" altLang="en-US" sz="2000" dirty="0">
                <a:latin typeface="+mn-ea"/>
              </a:rPr>
              <a:t>写失效时，</a:t>
            </a:r>
            <a:r>
              <a:rPr lang="en-US" altLang="zh-CN" sz="2000" dirty="0">
                <a:latin typeface="+mn-ea"/>
              </a:rPr>
              <a:t>Cache</a:t>
            </a:r>
            <a:r>
              <a:rPr lang="zh-CN" altLang="en-US" sz="2000" dirty="0">
                <a:latin typeface="+mn-ea"/>
              </a:rPr>
              <a:t>采用写分配法。</a:t>
            </a:r>
          </a:p>
          <a:p>
            <a:pPr marL="0" indent="0">
              <a:lnSpc>
                <a:spcPct val="150000"/>
              </a:lnSpc>
              <a:buFont typeface="Arial" panose="020B0604020202020204" pitchFamily="34" charset="0"/>
              <a:buNone/>
            </a:pPr>
            <a:r>
              <a:rPr lang="zh-CN" altLang="en-US" sz="2000" dirty="0">
                <a:latin typeface="+mn-ea"/>
              </a:rPr>
              <a:t>试对于以下两种情况计算主存频带的平均使用比例。</a:t>
            </a:r>
          </a:p>
          <a:p>
            <a:pPr marL="0" indent="0">
              <a:lnSpc>
                <a:spcPct val="150000"/>
              </a:lnSpc>
              <a:buFont typeface="Arial" panose="020B0604020202020204" pitchFamily="34" charset="0"/>
              <a:buNone/>
            </a:pPr>
            <a:r>
              <a:rPr lang="zh-CN" altLang="en-US" sz="2000" dirty="0">
                <a:latin typeface="+mn-ea"/>
              </a:rPr>
              <a:t>（</a:t>
            </a:r>
            <a:r>
              <a:rPr lang="en-US" altLang="zh-CN" sz="2000" dirty="0">
                <a:latin typeface="+mn-ea"/>
              </a:rPr>
              <a:t>1</a:t>
            </a:r>
            <a:r>
              <a:rPr lang="zh-CN" altLang="en-US" sz="2000" dirty="0">
                <a:latin typeface="+mn-ea"/>
              </a:rPr>
              <a:t>）写直达</a:t>
            </a:r>
            <a:r>
              <a:rPr lang="en-US" altLang="zh-CN" sz="2000" dirty="0">
                <a:latin typeface="+mn-ea"/>
              </a:rPr>
              <a:t>Cache</a:t>
            </a:r>
            <a:r>
              <a:rPr lang="zh-CN" altLang="en-US" sz="2000" dirty="0">
                <a:latin typeface="+mn-ea"/>
              </a:rPr>
              <a:t>；</a:t>
            </a:r>
          </a:p>
          <a:p>
            <a:pPr marL="0" indent="0">
              <a:lnSpc>
                <a:spcPct val="150000"/>
              </a:lnSpc>
              <a:buFont typeface="Arial" panose="020B0604020202020204" pitchFamily="34" charset="0"/>
              <a:buNone/>
            </a:pPr>
            <a:r>
              <a:rPr lang="zh-CN" altLang="en-US" sz="2000" dirty="0">
                <a:latin typeface="+mn-ea"/>
              </a:rPr>
              <a:t>（</a:t>
            </a:r>
            <a:r>
              <a:rPr lang="en-US" altLang="zh-CN" sz="2000" dirty="0">
                <a:latin typeface="+mn-ea"/>
              </a:rPr>
              <a:t>2</a:t>
            </a:r>
            <a:r>
              <a:rPr lang="zh-CN" altLang="en-US" sz="2000" dirty="0">
                <a:latin typeface="+mn-ea"/>
              </a:rPr>
              <a:t>）写回法</a:t>
            </a:r>
            <a:r>
              <a:rPr lang="en-US" altLang="zh-CN" sz="2000" dirty="0">
                <a:latin typeface="+mn-ea"/>
              </a:rPr>
              <a:t>Cache</a:t>
            </a:r>
            <a:r>
              <a:rPr lang="zh-CN" altLang="en-US" sz="2000" dirty="0">
                <a:latin typeface="+mn-ea"/>
              </a:rPr>
              <a:t>。</a:t>
            </a:r>
          </a:p>
        </p:txBody>
      </p:sp>
    </p:spTree>
    <p:custDataLst>
      <p:tags r:id="rId1"/>
    </p:custDataLst>
    <p:extLst>
      <p:ext uri="{BB962C8B-B14F-4D97-AF65-F5344CB8AC3E}">
        <p14:creationId xmlns:p14="http://schemas.microsoft.com/office/powerpoint/2010/main" val="2805537280"/>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149"/>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7.14</a:t>
              </a:r>
              <a:r>
                <a:rPr lang="zh-CN" altLang="en-US" sz="4000" b="1" dirty="0">
                  <a:solidFill>
                    <a:schemeClr val="accent1"/>
                  </a:solidFill>
                  <a:latin typeface="+mn-ea"/>
                </a:rPr>
                <a:t>（写策略）</a:t>
              </a:r>
              <a:endParaRPr lang="zh-CN" altLang="en-US" sz="4000" b="1" dirty="0">
                <a:solidFill>
                  <a:schemeClr val="accent1"/>
                </a:solidFill>
                <a:latin typeface="+mn-ea"/>
                <a:sym typeface="+mn-ea"/>
              </a:endParaRPr>
            </a:p>
          </p:txBody>
        </p:sp>
      </p:grpSp>
      <p:sp>
        <p:nvSpPr>
          <p:cNvPr id="12" name="内容占位符 2">
            <a:extLst>
              <a:ext uri="{FF2B5EF4-FFF2-40B4-BE49-F238E27FC236}">
                <a16:creationId xmlns:a16="http://schemas.microsoft.com/office/drawing/2014/main" id="{B5353982-E3A1-D547-A2AB-49BE509859FC}"/>
              </a:ext>
            </a:extLst>
          </p:cNvPr>
          <p:cNvSpPr txBox="1">
            <a:spLocks/>
          </p:cNvSpPr>
          <p:nvPr/>
        </p:nvSpPr>
        <p:spPr>
          <a:xfrm>
            <a:off x="566582" y="1144930"/>
            <a:ext cx="8229600" cy="2714625"/>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sz="1800" dirty="0">
                <a:latin typeface="+mn-ea"/>
              </a:rPr>
              <a:t>采用按写分配</a:t>
            </a:r>
          </a:p>
          <a:p>
            <a:pPr marL="0" indent="0">
              <a:lnSpc>
                <a:spcPct val="150000"/>
              </a:lnSpc>
              <a:buFont typeface="Arial" panose="020B0604020202020204" pitchFamily="34" charset="0"/>
              <a:buNone/>
            </a:pPr>
            <a:r>
              <a:rPr lang="zh-CN" altLang="en-US" sz="1800" dirty="0">
                <a:latin typeface="+mn-ea"/>
              </a:rPr>
              <a:t>（</a:t>
            </a:r>
            <a:r>
              <a:rPr lang="en-US" altLang="zh-CN" sz="1800" dirty="0">
                <a:latin typeface="+mn-ea"/>
              </a:rPr>
              <a:t>1</a:t>
            </a:r>
            <a:r>
              <a:rPr lang="zh-CN" altLang="en-US" sz="1800" dirty="0">
                <a:latin typeface="+mn-ea"/>
              </a:rPr>
              <a:t>）写直达</a:t>
            </a:r>
            <a:r>
              <a:rPr lang="en-US" altLang="zh-CN" sz="1800" dirty="0">
                <a:latin typeface="+mn-ea"/>
              </a:rPr>
              <a:t>cache</a:t>
            </a:r>
            <a:r>
              <a:rPr lang="zh-CN" altLang="en-US" sz="1800" dirty="0">
                <a:latin typeface="+mn-ea"/>
              </a:rPr>
              <a:t>：</a:t>
            </a:r>
          </a:p>
          <a:p>
            <a:pPr marL="0" indent="0">
              <a:lnSpc>
                <a:spcPct val="150000"/>
              </a:lnSpc>
              <a:buFont typeface="Arial" panose="020B0604020202020204" pitchFamily="34" charset="0"/>
              <a:buNone/>
            </a:pPr>
            <a:r>
              <a:rPr lang="zh-CN" altLang="en-US" sz="1800" dirty="0">
                <a:solidFill>
                  <a:srgbClr val="FF0000"/>
                </a:solidFill>
                <a:latin typeface="+mn-ea"/>
              </a:rPr>
              <a:t>         读命中，</a:t>
            </a:r>
            <a:r>
              <a:rPr lang="zh-CN" altLang="en-US" sz="1800" dirty="0">
                <a:latin typeface="+mn-ea"/>
              </a:rPr>
              <a:t>不访问主存；</a:t>
            </a:r>
          </a:p>
          <a:p>
            <a:pPr marL="0" indent="0">
              <a:lnSpc>
                <a:spcPct val="150000"/>
              </a:lnSpc>
              <a:buFont typeface="Arial" panose="020B0604020202020204" pitchFamily="34" charset="0"/>
              <a:buNone/>
            </a:pPr>
            <a:r>
              <a:rPr lang="zh-CN" altLang="en-US" sz="1800" dirty="0">
                <a:solidFill>
                  <a:srgbClr val="FF0000"/>
                </a:solidFill>
                <a:latin typeface="+mn-ea"/>
              </a:rPr>
              <a:t>         写命中，</a:t>
            </a:r>
            <a:r>
              <a:rPr lang="zh-CN" altLang="en-US" sz="1800" dirty="0">
                <a:latin typeface="+mn-ea"/>
              </a:rPr>
              <a:t>更新</a:t>
            </a:r>
            <a:r>
              <a:rPr lang="en-US" altLang="zh-CN" sz="1800" dirty="0">
                <a:latin typeface="+mn-ea"/>
              </a:rPr>
              <a:t>cache</a:t>
            </a:r>
            <a:r>
              <a:rPr lang="zh-CN" altLang="en-US" sz="1800" dirty="0">
                <a:latin typeface="+mn-ea"/>
              </a:rPr>
              <a:t>和主存，访问主存一次。</a:t>
            </a:r>
          </a:p>
          <a:p>
            <a:pPr marL="0" indent="0">
              <a:lnSpc>
                <a:spcPct val="150000"/>
              </a:lnSpc>
              <a:buFont typeface="Arial" panose="020B0604020202020204" pitchFamily="34" charset="0"/>
              <a:buNone/>
            </a:pPr>
            <a:r>
              <a:rPr lang="zh-CN" altLang="en-US" sz="1800" dirty="0">
                <a:solidFill>
                  <a:srgbClr val="FF0000"/>
                </a:solidFill>
                <a:latin typeface="+mn-ea"/>
              </a:rPr>
              <a:t>         读失效，</a:t>
            </a:r>
            <a:r>
              <a:rPr lang="zh-CN" altLang="en-US" sz="1800" dirty="0">
                <a:latin typeface="+mn-ea"/>
              </a:rPr>
              <a:t>将主存中的块调入</a:t>
            </a:r>
            <a:r>
              <a:rPr lang="en-US" altLang="zh-CN" sz="1800" dirty="0">
                <a:latin typeface="+mn-ea"/>
              </a:rPr>
              <a:t>cache</a:t>
            </a:r>
            <a:r>
              <a:rPr lang="zh-CN" altLang="en-US" sz="1800" dirty="0">
                <a:latin typeface="+mn-ea"/>
              </a:rPr>
              <a:t>中，访问主存两次；</a:t>
            </a:r>
          </a:p>
          <a:p>
            <a:pPr marL="0" indent="0">
              <a:lnSpc>
                <a:spcPct val="150000"/>
              </a:lnSpc>
              <a:buFont typeface="Arial" panose="020B0604020202020204" pitchFamily="34" charset="0"/>
              <a:buNone/>
            </a:pPr>
            <a:r>
              <a:rPr lang="zh-CN" altLang="en-US" sz="1800" dirty="0">
                <a:solidFill>
                  <a:srgbClr val="FF0000"/>
                </a:solidFill>
                <a:latin typeface="+mn-ea"/>
              </a:rPr>
              <a:t>         写失效，</a:t>
            </a:r>
            <a:r>
              <a:rPr lang="zh-CN" altLang="en-US" sz="1800" dirty="0">
                <a:latin typeface="+mn-ea"/>
              </a:rPr>
              <a:t>将要写的块调入</a:t>
            </a:r>
            <a:r>
              <a:rPr lang="en-US" altLang="zh-CN" sz="1800" dirty="0">
                <a:latin typeface="+mn-ea"/>
              </a:rPr>
              <a:t>cache</a:t>
            </a:r>
            <a:r>
              <a:rPr lang="zh-CN" altLang="en-US" sz="1800" dirty="0">
                <a:latin typeface="+mn-ea"/>
              </a:rPr>
              <a:t>，访问主存两次，再将修改的数据写入</a:t>
            </a:r>
            <a:r>
              <a:rPr lang="en-US" altLang="zh-CN" sz="1800" dirty="0">
                <a:latin typeface="+mn-ea"/>
              </a:rPr>
              <a:t>cache</a:t>
            </a:r>
            <a:r>
              <a:rPr lang="zh-CN" altLang="en-US" sz="1800" dirty="0">
                <a:latin typeface="+mn-ea"/>
              </a:rPr>
              <a:t>和主存，访问主存一次，共三次。上述分析如下表所示：</a:t>
            </a:r>
          </a:p>
          <a:p>
            <a:pPr marL="0" indent="0">
              <a:buFont typeface="Arial" panose="020B0604020202020204" pitchFamily="34" charset="0"/>
              <a:buNone/>
            </a:pPr>
            <a:endParaRPr lang="zh-CN" altLang="en-US" sz="1800" dirty="0">
              <a:latin typeface="+mn-ea"/>
            </a:endParaRPr>
          </a:p>
        </p:txBody>
      </p:sp>
      <p:graphicFrame>
        <p:nvGraphicFramePr>
          <p:cNvPr id="13" name="Group 4">
            <a:extLst>
              <a:ext uri="{FF2B5EF4-FFF2-40B4-BE49-F238E27FC236}">
                <a16:creationId xmlns:a16="http://schemas.microsoft.com/office/drawing/2014/main" id="{6D62A314-2F04-524E-881C-F21D015B064A}"/>
              </a:ext>
            </a:extLst>
          </p:cNvPr>
          <p:cNvGraphicFramePr>
            <a:graphicFrameLocks noGrp="1"/>
          </p:cNvGraphicFramePr>
          <p:nvPr>
            <p:extLst>
              <p:ext uri="{D42A27DB-BD31-4B8C-83A1-F6EECF244321}">
                <p14:modId xmlns:p14="http://schemas.microsoft.com/office/powerpoint/2010/main" val="217181202"/>
              </p:ext>
            </p:extLst>
          </p:nvPr>
        </p:nvGraphicFramePr>
        <p:xfrm>
          <a:off x="947476" y="4951297"/>
          <a:ext cx="6911975" cy="1730154"/>
        </p:xfrm>
        <a:graphic>
          <a:graphicData uri="http://schemas.openxmlformats.org/drawingml/2006/table">
            <a:tbl>
              <a:tblPr/>
              <a:tblGrid>
                <a:gridCol w="1704975">
                  <a:extLst>
                    <a:ext uri="{9D8B030D-6E8A-4147-A177-3AD203B41FA5}">
                      <a16:colId xmlns:a16="http://schemas.microsoft.com/office/drawing/2014/main" val="1413761973"/>
                    </a:ext>
                  </a:extLst>
                </a:gridCol>
                <a:gridCol w="1101725">
                  <a:extLst>
                    <a:ext uri="{9D8B030D-6E8A-4147-A177-3AD203B41FA5}">
                      <a16:colId xmlns:a16="http://schemas.microsoft.com/office/drawing/2014/main" val="4156123049"/>
                    </a:ext>
                  </a:extLst>
                </a:gridCol>
                <a:gridCol w="3006725">
                  <a:extLst>
                    <a:ext uri="{9D8B030D-6E8A-4147-A177-3AD203B41FA5}">
                      <a16:colId xmlns:a16="http://schemas.microsoft.com/office/drawing/2014/main" val="1157010684"/>
                    </a:ext>
                  </a:extLst>
                </a:gridCol>
                <a:gridCol w="1098550">
                  <a:extLst>
                    <a:ext uri="{9D8B030D-6E8A-4147-A177-3AD203B41FA5}">
                      <a16:colId xmlns:a16="http://schemas.microsoft.com/office/drawing/2014/main" val="2845814701"/>
                    </a:ext>
                  </a:extLst>
                </a:gridCol>
              </a:tblGrid>
              <a:tr h="388938">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访问命中</a:t>
                      </a: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访问类型</a:t>
                      </a: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频率</a:t>
                      </a: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访存次数</a:t>
                      </a:r>
                      <a:endParaRPr kumimoji="0" lang="zh-CN" altLang="en-US"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53595916"/>
                  </a:ext>
                </a:extLst>
              </a:tr>
              <a:tr h="334963">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a:t>
                      </a: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95%*75%=71.3%</a:t>
                      </a:r>
                      <a:endPar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9972394"/>
                  </a:ext>
                </a:extLst>
              </a:tr>
              <a:tr h="334963">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Y</a:t>
                      </a:r>
                      <a:endPar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a:t>
                      </a: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95%*25%=23.8%</a:t>
                      </a:r>
                      <a:endPar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6665182"/>
                  </a:ext>
                </a:extLst>
              </a:tr>
              <a:tr h="334963">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a:t>
                      </a: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5%*75%=3.8%</a:t>
                      </a:r>
                      <a:endPar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1746235"/>
                  </a:ext>
                </a:extLst>
              </a:tr>
              <a:tr h="334963">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写</a:t>
                      </a:r>
                      <a:endParaRPr kumimoji="0" lang="zh-CN" altLang="en-US" sz="16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5%*25%=1.3%</a:t>
                      </a:r>
                      <a:endPar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91429" marR="91429" marT="45732" marB="4573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6518083"/>
                  </a:ext>
                </a:extLst>
              </a:tr>
            </a:tbl>
          </a:graphicData>
        </a:graphic>
      </p:graphicFrame>
      <p:sp>
        <p:nvSpPr>
          <p:cNvPr id="14" name="TextBox 6">
            <a:extLst>
              <a:ext uri="{FF2B5EF4-FFF2-40B4-BE49-F238E27FC236}">
                <a16:creationId xmlns:a16="http://schemas.microsoft.com/office/drawing/2014/main" id="{E5F16B4C-0BDA-D540-A8B3-92E38936C8D7}"/>
              </a:ext>
            </a:extLst>
          </p:cNvPr>
          <p:cNvSpPr txBox="1">
            <a:spLocks noChangeArrowheads="1"/>
          </p:cNvSpPr>
          <p:nvPr/>
        </p:nvSpPr>
        <p:spPr bwMode="auto">
          <a:xfrm>
            <a:off x="7129498" y="1576341"/>
            <a:ext cx="4839786" cy="1497654"/>
          </a:xfrm>
          <a:prstGeom prst="rect">
            <a:avLst/>
          </a:prstGeom>
          <a:noFill/>
          <a:ln w="47625">
            <a:solidFill>
              <a:schemeClr val="accent5">
                <a:lumMod val="75000"/>
              </a:schemeClr>
            </a:solidFill>
            <a:miter lim="800000"/>
            <a:headEnd/>
            <a:tailEnd/>
          </a:ln>
        </p:spPr>
        <p:txBody>
          <a:bodyPr wrap="none">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en-US" sz="1800" dirty="0">
                <a:latin typeface="+mn-ea"/>
                <a:ea typeface="+mn-ea"/>
              </a:rPr>
              <a:t>一次访存请求最后真正的平均访存次数</a:t>
            </a:r>
            <a:endParaRPr lang="en-US" altLang="zh-CN" sz="1800" dirty="0">
              <a:latin typeface="+mn-ea"/>
              <a:ea typeface="+mn-ea"/>
            </a:endParaRPr>
          </a:p>
          <a:p>
            <a:pPr eaLnBrk="1" hangingPunct="1">
              <a:lnSpc>
                <a:spcPct val="130000"/>
              </a:lnSpc>
              <a:spcBef>
                <a:spcPct val="0"/>
              </a:spcBef>
              <a:buClrTx/>
              <a:buSzTx/>
              <a:buFontTx/>
              <a:buNone/>
            </a:pPr>
            <a:r>
              <a:rPr lang="en-US" altLang="zh-CN" sz="1800" dirty="0">
                <a:latin typeface="+mn-ea"/>
                <a:ea typeface="+mn-ea"/>
              </a:rPr>
              <a:t>=(71.3%*0)+(23.8%*1)+(3.8%*2)+(1.3%*3)</a:t>
            </a:r>
          </a:p>
          <a:p>
            <a:pPr eaLnBrk="1" hangingPunct="1">
              <a:lnSpc>
                <a:spcPct val="130000"/>
              </a:lnSpc>
              <a:spcBef>
                <a:spcPct val="0"/>
              </a:spcBef>
              <a:buClrTx/>
              <a:buSzTx/>
              <a:buFontTx/>
              <a:buNone/>
            </a:pPr>
            <a:r>
              <a:rPr lang="zh-CN" altLang="en-US" sz="1800" dirty="0">
                <a:latin typeface="+mn-ea"/>
                <a:ea typeface="+mn-ea"/>
              </a:rPr>
              <a:t>＝</a:t>
            </a:r>
            <a:r>
              <a:rPr lang="en-US" altLang="zh-CN" sz="1800" dirty="0">
                <a:latin typeface="+mn-ea"/>
                <a:ea typeface="+mn-ea"/>
              </a:rPr>
              <a:t>0.35</a:t>
            </a:r>
          </a:p>
          <a:p>
            <a:pPr eaLnBrk="1" hangingPunct="1">
              <a:lnSpc>
                <a:spcPct val="130000"/>
              </a:lnSpc>
              <a:spcBef>
                <a:spcPct val="0"/>
              </a:spcBef>
              <a:buClrTx/>
              <a:buSzTx/>
              <a:buFontTx/>
              <a:buNone/>
            </a:pPr>
            <a:r>
              <a:rPr lang="zh-CN" altLang="en-US" sz="1800" dirty="0">
                <a:latin typeface="+mn-ea"/>
                <a:ea typeface="+mn-ea"/>
              </a:rPr>
              <a:t>已用带宽</a:t>
            </a:r>
            <a:r>
              <a:rPr lang="en-US" altLang="zh-CN" sz="1800" dirty="0">
                <a:latin typeface="+mn-ea"/>
                <a:ea typeface="+mn-ea"/>
              </a:rPr>
              <a:t>=0.35×10</a:t>
            </a:r>
            <a:r>
              <a:rPr lang="en-US" altLang="zh-CN" sz="1800" baseline="30000" dirty="0">
                <a:latin typeface="+mn-ea"/>
                <a:ea typeface="+mn-ea"/>
              </a:rPr>
              <a:t>9</a:t>
            </a:r>
            <a:r>
              <a:rPr lang="en-US" altLang="zh-CN" sz="1800" dirty="0">
                <a:latin typeface="+mn-ea"/>
                <a:ea typeface="+mn-ea"/>
              </a:rPr>
              <a:t>/10 </a:t>
            </a:r>
            <a:r>
              <a:rPr lang="en-US" altLang="zh-CN" sz="1800" baseline="30000" dirty="0">
                <a:latin typeface="+mn-ea"/>
                <a:ea typeface="+mn-ea"/>
              </a:rPr>
              <a:t>9 </a:t>
            </a:r>
            <a:r>
              <a:rPr lang="en-US" altLang="zh-CN" sz="1800" dirty="0">
                <a:latin typeface="+mn-ea"/>
                <a:ea typeface="+mn-ea"/>
              </a:rPr>
              <a:t>=35.0%</a:t>
            </a:r>
          </a:p>
        </p:txBody>
      </p:sp>
    </p:spTree>
    <p:custDataLst>
      <p:tags r:id="rId1"/>
    </p:custDataLst>
    <p:extLst>
      <p:ext uri="{BB962C8B-B14F-4D97-AF65-F5344CB8AC3E}">
        <p14:creationId xmlns:p14="http://schemas.microsoft.com/office/powerpoint/2010/main" val="1782575016"/>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149"/>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7.14</a:t>
              </a:r>
              <a:r>
                <a:rPr lang="zh-CN" altLang="en-US" sz="4000" b="1" dirty="0">
                  <a:solidFill>
                    <a:schemeClr val="accent1"/>
                  </a:solidFill>
                  <a:latin typeface="+mn-ea"/>
                </a:rPr>
                <a:t>（写策略）</a:t>
              </a:r>
              <a:endParaRPr lang="zh-CN" altLang="en-US" sz="4000" b="1" dirty="0">
                <a:solidFill>
                  <a:schemeClr val="accent1"/>
                </a:solidFill>
                <a:latin typeface="+mn-ea"/>
                <a:sym typeface="+mn-ea"/>
              </a:endParaRPr>
            </a:p>
          </p:txBody>
        </p:sp>
      </p:grpSp>
      <p:sp>
        <p:nvSpPr>
          <p:cNvPr id="17" name="Rectangle 3">
            <a:extLst>
              <a:ext uri="{FF2B5EF4-FFF2-40B4-BE49-F238E27FC236}">
                <a16:creationId xmlns:a16="http://schemas.microsoft.com/office/drawing/2014/main" id="{1396FA66-5038-B948-B0CE-0ED18AADF046}"/>
              </a:ext>
            </a:extLst>
          </p:cNvPr>
          <p:cNvSpPr txBox="1">
            <a:spLocks noChangeArrowheads="1"/>
          </p:cNvSpPr>
          <p:nvPr/>
        </p:nvSpPr>
        <p:spPr bwMode="auto">
          <a:xfrm>
            <a:off x="248495" y="1350269"/>
            <a:ext cx="8572500"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buClr>
                <a:schemeClr val="hlink"/>
              </a:buClr>
              <a:buSzTx/>
              <a:buFont typeface="Wingdings" panose="05000000000000000000" pitchFamily="2" charset="2"/>
              <a:buNone/>
            </a:pPr>
            <a:r>
              <a:rPr lang="zh-CN" altLang="en-US" sz="1800" dirty="0">
                <a:latin typeface="+mn-ea"/>
                <a:ea typeface="+mn-ea"/>
              </a:rPr>
              <a:t>（</a:t>
            </a:r>
            <a:r>
              <a:rPr lang="en-US" altLang="zh-CN" sz="1800" dirty="0">
                <a:latin typeface="+mn-ea"/>
                <a:ea typeface="+mn-ea"/>
              </a:rPr>
              <a:t>2</a:t>
            </a:r>
            <a:r>
              <a:rPr lang="zh-CN" altLang="en-US" sz="1800" dirty="0">
                <a:latin typeface="+mn-ea"/>
                <a:ea typeface="+mn-ea"/>
              </a:rPr>
              <a:t>）写回法</a:t>
            </a:r>
            <a:r>
              <a:rPr lang="en-US" altLang="zh-CN" sz="1800" dirty="0">
                <a:latin typeface="+mn-ea"/>
                <a:ea typeface="+mn-ea"/>
              </a:rPr>
              <a:t>cache</a:t>
            </a:r>
            <a:r>
              <a:rPr lang="zh-CN" altLang="en-US" sz="1800" dirty="0">
                <a:latin typeface="+mn-ea"/>
                <a:ea typeface="+mn-ea"/>
              </a:rPr>
              <a:t>访问命中</a:t>
            </a:r>
            <a:r>
              <a:rPr lang="en-US" altLang="zh-CN" sz="1800" dirty="0">
                <a:latin typeface="+mn-ea"/>
                <a:ea typeface="+mn-ea"/>
              </a:rPr>
              <a:t>,</a:t>
            </a:r>
            <a:r>
              <a:rPr lang="zh-CN" altLang="en-US" sz="1800" dirty="0">
                <a:latin typeface="+mn-ea"/>
                <a:ea typeface="+mn-ea"/>
              </a:rPr>
              <a:t>有两种情况：</a:t>
            </a:r>
          </a:p>
          <a:p>
            <a:pPr eaLnBrk="1" hangingPunct="1">
              <a:lnSpc>
                <a:spcPct val="150000"/>
              </a:lnSpc>
              <a:buClr>
                <a:schemeClr val="hlink"/>
              </a:buClr>
              <a:buSzTx/>
              <a:buFont typeface="Wingdings" panose="05000000000000000000" pitchFamily="2" charset="2"/>
              <a:buNone/>
            </a:pPr>
            <a:r>
              <a:rPr lang="zh-CN" altLang="en-US" sz="1800" dirty="0">
                <a:solidFill>
                  <a:srgbClr val="FF0000"/>
                </a:solidFill>
                <a:latin typeface="+mn-ea"/>
                <a:ea typeface="+mn-ea"/>
              </a:rPr>
              <a:t>   读命中，</a:t>
            </a:r>
            <a:r>
              <a:rPr lang="zh-CN" altLang="en-US" sz="1800" dirty="0">
                <a:latin typeface="+mn-ea"/>
                <a:ea typeface="+mn-ea"/>
              </a:rPr>
              <a:t>不访问主存；</a:t>
            </a:r>
          </a:p>
          <a:p>
            <a:pPr eaLnBrk="1" hangingPunct="1">
              <a:lnSpc>
                <a:spcPct val="150000"/>
              </a:lnSpc>
              <a:buClr>
                <a:schemeClr val="hlink"/>
              </a:buClr>
              <a:buSzTx/>
              <a:buFont typeface="Wingdings" panose="05000000000000000000" pitchFamily="2" charset="2"/>
              <a:buNone/>
            </a:pPr>
            <a:r>
              <a:rPr lang="zh-CN" altLang="en-US" sz="1800" dirty="0">
                <a:solidFill>
                  <a:srgbClr val="FF0000"/>
                </a:solidFill>
                <a:latin typeface="+mn-ea"/>
                <a:ea typeface="+mn-ea"/>
              </a:rPr>
              <a:t>   写命中，</a:t>
            </a:r>
            <a:r>
              <a:rPr lang="zh-CN" altLang="en-US" sz="1800" dirty="0">
                <a:latin typeface="+mn-ea"/>
                <a:ea typeface="+mn-ea"/>
              </a:rPr>
              <a:t>采用写回法，不访问主存。</a:t>
            </a:r>
          </a:p>
          <a:p>
            <a:pPr eaLnBrk="1" hangingPunct="1">
              <a:lnSpc>
                <a:spcPct val="150000"/>
              </a:lnSpc>
              <a:buClr>
                <a:schemeClr val="hlink"/>
              </a:buClr>
              <a:buSzTx/>
              <a:buFont typeface="Wingdings" panose="05000000000000000000" pitchFamily="2" charset="2"/>
              <a:buNone/>
            </a:pPr>
            <a:r>
              <a:rPr lang="zh-CN" altLang="en-US" sz="1800" dirty="0">
                <a:latin typeface="+mn-ea"/>
                <a:ea typeface="+mn-ea"/>
              </a:rPr>
              <a:t>   访问失效</a:t>
            </a:r>
            <a:r>
              <a:rPr lang="en-US" altLang="zh-CN" sz="1800" dirty="0">
                <a:latin typeface="+mn-ea"/>
                <a:ea typeface="+mn-ea"/>
              </a:rPr>
              <a:t>,</a:t>
            </a:r>
            <a:r>
              <a:rPr lang="zh-CN" altLang="en-US" sz="1800" dirty="0">
                <a:latin typeface="+mn-ea"/>
                <a:ea typeface="+mn-ea"/>
              </a:rPr>
              <a:t>有一个块将被换出，这也有两种情况：</a:t>
            </a:r>
          </a:p>
          <a:p>
            <a:pPr eaLnBrk="1" hangingPunct="1">
              <a:lnSpc>
                <a:spcPct val="150000"/>
              </a:lnSpc>
              <a:buClr>
                <a:schemeClr val="hlink"/>
              </a:buClr>
              <a:buSzTx/>
              <a:buFont typeface="Wingdings" panose="05000000000000000000" pitchFamily="2" charset="2"/>
              <a:buNone/>
            </a:pPr>
            <a:r>
              <a:rPr lang="zh-CN" altLang="en-US" sz="1800" dirty="0">
                <a:latin typeface="+mn-ea"/>
                <a:ea typeface="+mn-ea"/>
              </a:rPr>
              <a:t>   如果被</a:t>
            </a:r>
            <a:r>
              <a:rPr lang="zh-CN" altLang="en-US" sz="1800" dirty="0">
                <a:solidFill>
                  <a:srgbClr val="FF0000"/>
                </a:solidFill>
                <a:latin typeface="+mn-ea"/>
                <a:ea typeface="+mn-ea"/>
              </a:rPr>
              <a:t>替换的块没有修改过</a:t>
            </a:r>
            <a:r>
              <a:rPr lang="zh-CN" altLang="en-US" sz="1800" dirty="0">
                <a:latin typeface="+mn-ea"/>
                <a:ea typeface="+mn-ea"/>
              </a:rPr>
              <a:t>，将主存中的块调入</a:t>
            </a:r>
            <a:r>
              <a:rPr lang="en-US" altLang="zh-CN" sz="1800" dirty="0">
                <a:latin typeface="+mn-ea"/>
                <a:ea typeface="+mn-ea"/>
              </a:rPr>
              <a:t>cache</a:t>
            </a:r>
            <a:r>
              <a:rPr lang="zh-CN" altLang="en-US" sz="1800" dirty="0">
                <a:latin typeface="+mn-ea"/>
                <a:ea typeface="+mn-ea"/>
              </a:rPr>
              <a:t>块中，访存两次；</a:t>
            </a:r>
          </a:p>
          <a:p>
            <a:pPr eaLnBrk="1" hangingPunct="1">
              <a:lnSpc>
                <a:spcPct val="150000"/>
              </a:lnSpc>
              <a:buClr>
                <a:schemeClr val="hlink"/>
              </a:buClr>
              <a:buSzTx/>
              <a:buFont typeface="Wingdings" panose="05000000000000000000" pitchFamily="2" charset="2"/>
              <a:buNone/>
            </a:pPr>
            <a:r>
              <a:rPr lang="zh-CN" altLang="en-US" sz="1800" dirty="0">
                <a:latin typeface="+mn-ea"/>
                <a:ea typeface="+mn-ea"/>
              </a:rPr>
              <a:t>   如果被</a:t>
            </a:r>
            <a:r>
              <a:rPr lang="zh-CN" altLang="en-US" sz="1800" dirty="0">
                <a:solidFill>
                  <a:srgbClr val="FF0000"/>
                </a:solidFill>
                <a:latin typeface="+mn-ea"/>
                <a:ea typeface="+mn-ea"/>
              </a:rPr>
              <a:t>替换的块修改过</a:t>
            </a:r>
            <a:r>
              <a:rPr lang="zh-CN" altLang="en-US" sz="1800" dirty="0">
                <a:latin typeface="+mn-ea"/>
                <a:ea typeface="+mn-ea"/>
              </a:rPr>
              <a:t>，则首先将修改的块写入主存，需要访存两次；然后将主存中的块调入</a:t>
            </a:r>
            <a:r>
              <a:rPr lang="en-US" altLang="zh-CN" sz="1800" dirty="0">
                <a:latin typeface="+mn-ea"/>
                <a:ea typeface="+mn-ea"/>
              </a:rPr>
              <a:t>cache</a:t>
            </a:r>
            <a:r>
              <a:rPr lang="zh-CN" altLang="en-US" sz="1800" dirty="0">
                <a:latin typeface="+mn-ea"/>
                <a:ea typeface="+mn-ea"/>
              </a:rPr>
              <a:t>块中，需要访问主存两次，共四次访存。 </a:t>
            </a:r>
          </a:p>
        </p:txBody>
      </p:sp>
      <p:graphicFrame>
        <p:nvGraphicFramePr>
          <p:cNvPr id="19" name="Group 166">
            <a:extLst>
              <a:ext uri="{FF2B5EF4-FFF2-40B4-BE49-F238E27FC236}">
                <a16:creationId xmlns:a16="http://schemas.microsoft.com/office/drawing/2014/main" id="{2866C325-B3C3-B742-B63F-4CE997328619}"/>
              </a:ext>
            </a:extLst>
          </p:cNvPr>
          <p:cNvGraphicFramePr>
            <a:graphicFrameLocks noGrp="1"/>
          </p:cNvGraphicFramePr>
          <p:nvPr>
            <p:extLst>
              <p:ext uri="{D42A27DB-BD31-4B8C-83A1-F6EECF244321}">
                <p14:modId xmlns:p14="http://schemas.microsoft.com/office/powerpoint/2010/main" val="1050060769"/>
              </p:ext>
            </p:extLst>
          </p:nvPr>
        </p:nvGraphicFramePr>
        <p:xfrm>
          <a:off x="469222" y="4838086"/>
          <a:ext cx="7327900" cy="1676400"/>
        </p:xfrm>
        <a:graphic>
          <a:graphicData uri="http://schemas.openxmlformats.org/drawingml/2006/table">
            <a:tbl>
              <a:tblPr/>
              <a:tblGrid>
                <a:gridCol w="1809750">
                  <a:extLst>
                    <a:ext uri="{9D8B030D-6E8A-4147-A177-3AD203B41FA5}">
                      <a16:colId xmlns:a16="http://schemas.microsoft.com/office/drawing/2014/main" val="755807487"/>
                    </a:ext>
                  </a:extLst>
                </a:gridCol>
                <a:gridCol w="1165225">
                  <a:extLst>
                    <a:ext uri="{9D8B030D-6E8A-4147-A177-3AD203B41FA5}">
                      <a16:colId xmlns:a16="http://schemas.microsoft.com/office/drawing/2014/main" val="384437896"/>
                    </a:ext>
                  </a:extLst>
                </a:gridCol>
                <a:gridCol w="3182938">
                  <a:extLst>
                    <a:ext uri="{9D8B030D-6E8A-4147-A177-3AD203B41FA5}">
                      <a16:colId xmlns:a16="http://schemas.microsoft.com/office/drawing/2014/main" val="880078722"/>
                    </a:ext>
                  </a:extLst>
                </a:gridCol>
                <a:gridCol w="1169987">
                  <a:extLst>
                    <a:ext uri="{9D8B030D-6E8A-4147-A177-3AD203B41FA5}">
                      <a16:colId xmlns:a16="http://schemas.microsoft.com/office/drawing/2014/main" val="322774301"/>
                    </a:ext>
                  </a:extLst>
                </a:gridCol>
              </a:tblGrid>
              <a:tr h="309563">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访问命中</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块为脏</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频率</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访存次数</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4455196"/>
                  </a:ext>
                </a:extLst>
              </a:tr>
              <a:tr h="309563">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N</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95%*70%=66.5%</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2021174"/>
                  </a:ext>
                </a:extLst>
              </a:tr>
              <a:tr h="309563">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95%*30%=28.5%</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659891"/>
                  </a:ext>
                </a:extLst>
              </a:tr>
              <a:tr h="309563">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N</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N</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5%*70%=3.5%</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2</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85426371"/>
                  </a:ext>
                </a:extLst>
              </a:tr>
              <a:tr h="309563">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N</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Y</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5%*30%=1.5%</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buSzPct val="75000"/>
                        <a:buFont typeface="Wingdings" panose="05000000000000000000" pitchFamily="2" charset="2"/>
                        <a:defRPr kumimoji="1" sz="32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defRPr kumimoji="1" sz="24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defRPr sz="2000" b="1">
                          <a:solidFill>
                            <a:schemeClr val="tx1"/>
                          </a:solidFill>
                          <a:latin typeface="Comic Sans MS" panose="030F0702030302020204" pitchFamily="66" charset="0"/>
                          <a:ea typeface="楷体_GB2312" pitchFamily="49" charset="-122"/>
                        </a:defRPr>
                      </a:lvl3pPr>
                      <a:lvl4pPr marL="1600200" indent="-228600">
                        <a:spcBef>
                          <a:spcPct val="20000"/>
                        </a:spcBef>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4</a:t>
                      </a:r>
                    </a:p>
                  </a:txBody>
                  <a:tcPr marL="91442" marR="9144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2275464"/>
                  </a:ext>
                </a:extLst>
              </a:tr>
            </a:tbl>
          </a:graphicData>
        </a:graphic>
      </p:graphicFrame>
      <p:sp>
        <p:nvSpPr>
          <p:cNvPr id="22" name="TextBox 7">
            <a:extLst>
              <a:ext uri="{FF2B5EF4-FFF2-40B4-BE49-F238E27FC236}">
                <a16:creationId xmlns:a16="http://schemas.microsoft.com/office/drawing/2014/main" id="{5F04C647-EBD5-7B44-B4C1-4E3E3CB9B19A}"/>
              </a:ext>
            </a:extLst>
          </p:cNvPr>
          <p:cNvSpPr txBox="1">
            <a:spLocks noChangeArrowheads="1"/>
          </p:cNvSpPr>
          <p:nvPr/>
        </p:nvSpPr>
        <p:spPr bwMode="auto">
          <a:xfrm>
            <a:off x="7604707" y="1369898"/>
            <a:ext cx="4338798" cy="1705403"/>
          </a:xfrm>
          <a:prstGeom prst="rect">
            <a:avLst/>
          </a:prstGeom>
          <a:noFill/>
          <a:ln w="41275">
            <a:solidFill>
              <a:schemeClr val="accent5">
                <a:lumMod val="75000"/>
              </a:schemeClr>
            </a:solidFill>
          </a:ln>
        </p:spPr>
        <p:txBody>
          <a:bodyPr wrap="square">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zh-CN" sz="1800" dirty="0">
                <a:latin typeface="+mn-ea"/>
                <a:ea typeface="+mn-ea"/>
              </a:rPr>
              <a:t>一次访存请求最后真正的平均访存次数</a:t>
            </a:r>
            <a:endParaRPr lang="en-US" altLang="zh-CN" sz="1800" dirty="0">
              <a:latin typeface="+mn-ea"/>
              <a:ea typeface="+mn-ea"/>
            </a:endParaRPr>
          </a:p>
          <a:p>
            <a:pPr eaLnBrk="1" hangingPunct="1">
              <a:lnSpc>
                <a:spcPct val="150000"/>
              </a:lnSpc>
              <a:spcBef>
                <a:spcPct val="0"/>
              </a:spcBef>
              <a:buClrTx/>
              <a:buSzTx/>
              <a:buFontTx/>
              <a:buNone/>
            </a:pPr>
            <a:r>
              <a:rPr lang="en-US" altLang="zh-CN" sz="1800" dirty="0">
                <a:latin typeface="+mn-ea"/>
                <a:ea typeface="+mn-ea"/>
              </a:rPr>
              <a:t>=66.5</a:t>
            </a:r>
            <a:r>
              <a:rPr lang="zh-CN" altLang="en-US" sz="1800" dirty="0">
                <a:latin typeface="+mn-ea"/>
                <a:ea typeface="+mn-ea"/>
              </a:rPr>
              <a:t>％*</a:t>
            </a:r>
            <a:r>
              <a:rPr lang="en-US" altLang="zh-CN" sz="1800" dirty="0">
                <a:latin typeface="+mn-ea"/>
                <a:ea typeface="+mn-ea"/>
              </a:rPr>
              <a:t>0</a:t>
            </a:r>
            <a:r>
              <a:rPr lang="zh-CN" altLang="en-US" sz="1800" dirty="0">
                <a:latin typeface="+mn-ea"/>
                <a:ea typeface="+mn-ea"/>
              </a:rPr>
              <a:t>＋</a:t>
            </a:r>
            <a:r>
              <a:rPr lang="en-US" altLang="zh-CN" sz="1800" dirty="0">
                <a:latin typeface="+mn-ea"/>
                <a:ea typeface="+mn-ea"/>
              </a:rPr>
              <a:t>28.5%*0+3.5%*2+1.5%*4</a:t>
            </a:r>
          </a:p>
          <a:p>
            <a:pPr eaLnBrk="1" hangingPunct="1">
              <a:lnSpc>
                <a:spcPct val="150000"/>
              </a:lnSpc>
              <a:spcBef>
                <a:spcPct val="0"/>
              </a:spcBef>
              <a:buClrTx/>
              <a:buSzTx/>
              <a:buFontTx/>
              <a:buNone/>
            </a:pPr>
            <a:r>
              <a:rPr lang="en-US" altLang="zh-CN" sz="1800" dirty="0">
                <a:latin typeface="+mn-ea"/>
                <a:ea typeface="+mn-ea"/>
              </a:rPr>
              <a:t>=0.13</a:t>
            </a:r>
          </a:p>
          <a:p>
            <a:pPr eaLnBrk="1" hangingPunct="1">
              <a:lnSpc>
                <a:spcPct val="150000"/>
              </a:lnSpc>
              <a:spcBef>
                <a:spcPct val="0"/>
              </a:spcBef>
              <a:buClrTx/>
              <a:buSzTx/>
              <a:buFontTx/>
              <a:buNone/>
            </a:pPr>
            <a:r>
              <a:rPr lang="zh-CN" altLang="en-US" sz="1800" dirty="0">
                <a:latin typeface="+mn-ea"/>
                <a:ea typeface="+mn-ea"/>
              </a:rPr>
              <a:t>已用带宽＝</a:t>
            </a:r>
            <a:r>
              <a:rPr lang="en-US" altLang="zh-CN" sz="1800" dirty="0">
                <a:latin typeface="+mn-ea"/>
                <a:ea typeface="+mn-ea"/>
              </a:rPr>
              <a:t>0.13×10 </a:t>
            </a:r>
            <a:r>
              <a:rPr lang="en-US" altLang="zh-CN" sz="1800" baseline="30000" dirty="0">
                <a:latin typeface="+mn-ea"/>
                <a:ea typeface="+mn-ea"/>
              </a:rPr>
              <a:t>9</a:t>
            </a:r>
            <a:r>
              <a:rPr lang="en-US" altLang="zh-CN" sz="1800" dirty="0">
                <a:latin typeface="+mn-ea"/>
                <a:ea typeface="+mn-ea"/>
              </a:rPr>
              <a:t>/10 </a:t>
            </a:r>
            <a:r>
              <a:rPr lang="en-US" altLang="zh-CN" sz="1800" baseline="30000" dirty="0">
                <a:latin typeface="+mn-ea"/>
                <a:ea typeface="+mn-ea"/>
              </a:rPr>
              <a:t>9</a:t>
            </a:r>
            <a:r>
              <a:rPr lang="zh-CN" altLang="en-US" sz="1800" dirty="0">
                <a:latin typeface="+mn-ea"/>
                <a:ea typeface="+mn-ea"/>
              </a:rPr>
              <a:t>＝</a:t>
            </a:r>
            <a:r>
              <a:rPr lang="en-US" altLang="zh-CN" sz="1800" dirty="0">
                <a:latin typeface="+mn-ea"/>
                <a:ea typeface="+mn-ea"/>
              </a:rPr>
              <a:t>13%</a:t>
            </a:r>
          </a:p>
        </p:txBody>
      </p:sp>
    </p:spTree>
    <p:custDataLst>
      <p:tags r:id="rId1"/>
    </p:custDataLst>
    <p:extLst>
      <p:ext uri="{BB962C8B-B14F-4D97-AF65-F5344CB8AC3E}">
        <p14:creationId xmlns:p14="http://schemas.microsoft.com/office/powerpoint/2010/main" val="2342702908"/>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149"/>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第八章 补充习题</a:t>
              </a:r>
              <a:endParaRPr lang="zh-CN" altLang="en-US" sz="4000" b="1" dirty="0">
                <a:solidFill>
                  <a:schemeClr val="accent1"/>
                </a:solidFill>
                <a:latin typeface="+mn-ea"/>
                <a:sym typeface="+mn-ea"/>
              </a:endParaRPr>
            </a:p>
          </p:txBody>
        </p:sp>
      </p:grpSp>
      <p:sp>
        <p:nvSpPr>
          <p:cNvPr id="12" name="Rectangle 2">
            <a:extLst>
              <a:ext uri="{FF2B5EF4-FFF2-40B4-BE49-F238E27FC236}">
                <a16:creationId xmlns:a16="http://schemas.microsoft.com/office/drawing/2014/main" id="{4C9D9DA8-F7CB-6345-82CE-F67BD3EA2A6A}"/>
              </a:ext>
            </a:extLst>
          </p:cNvPr>
          <p:cNvSpPr>
            <a:spLocks noChangeArrowheads="1"/>
          </p:cNvSpPr>
          <p:nvPr/>
        </p:nvSpPr>
        <p:spPr bwMode="auto">
          <a:xfrm>
            <a:off x="469222" y="1321802"/>
            <a:ext cx="11307651" cy="2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8394" bIns="98394" anchor="ctr">
            <a:spAutoFit/>
          </a:bodyPr>
          <a:lstStyle>
            <a:lvl1pPr indent="317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0">
              <a:lnSpc>
                <a:spcPct val="150000"/>
              </a:lnSpc>
              <a:defRPr/>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一个廉价磁盘冗余阵列由</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个磁盘配置为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RAID 10</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级，其结构如图，采用双控制器（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RC</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）结构，任何一个阵列控制器失效不影响系统工作。已知各部分可靠度为：阵列控制器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R1=0.9</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，通道适配器</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R2=0.95</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，磁盘</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R3=0.95</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。画出系统可靠性框图；</a:t>
            </a:r>
            <a:endParaRPr lang="zh-CN" altLang="en-US" dirty="0">
              <a:latin typeface="微软雅黑" panose="020B0503020204020204" pitchFamily="34" charset="-122"/>
              <a:ea typeface="微软雅黑" panose="020B0503020204020204" pitchFamily="34" charset="-122"/>
            </a:endParaRPr>
          </a:p>
          <a:p>
            <a:pPr indent="0">
              <a:lnSpc>
                <a:spcPct val="150000"/>
              </a:lnSpc>
              <a:defRP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）写出系统可靠性</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R</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的表达式；</a:t>
            </a:r>
            <a:endParaRPr lang="zh-CN" altLang="en-US" dirty="0">
              <a:latin typeface="微软雅黑" panose="020B0503020204020204" pitchFamily="34" charset="-122"/>
              <a:ea typeface="微软雅黑" panose="020B0503020204020204" pitchFamily="34" charset="-122"/>
            </a:endParaRPr>
          </a:p>
          <a:p>
            <a:pPr indent="0">
              <a:lnSpc>
                <a:spcPct val="150000"/>
              </a:lnSpc>
              <a:defRP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）计算</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R</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的数值（保留小数点后两位）；</a:t>
            </a:r>
            <a:endParaRPr lang="zh-CN" altLang="en-US" dirty="0">
              <a:solidFill>
                <a:srgbClr val="000000"/>
              </a:solidFill>
              <a:latin typeface="微软雅黑" panose="020B0503020204020204" pitchFamily="34" charset="-122"/>
              <a:ea typeface="微软雅黑" panose="020B0503020204020204" pitchFamily="34" charset="-122"/>
            </a:endParaRPr>
          </a:p>
          <a:p>
            <a:pPr>
              <a:defRPr/>
            </a:pPr>
            <a:endParaRPr lang="zh-CN" altLang="en-US" dirty="0"/>
          </a:p>
        </p:txBody>
      </p:sp>
      <p:pic>
        <p:nvPicPr>
          <p:cNvPr id="14" name="图片 5" descr="D:\var\folders\47\n7rc3j150mg1v98wcdndf8540000gn\T\com.microsoft.Word\WebArchiveCopyPasteTempFiles\fff3009df71f1aa8ac5c17bd1172e3d7.png">
            <a:extLst>
              <a:ext uri="{FF2B5EF4-FFF2-40B4-BE49-F238E27FC236}">
                <a16:creationId xmlns:a16="http://schemas.microsoft.com/office/drawing/2014/main" id="{95918F60-67DC-7946-B303-7BE8B4C4A354}"/>
              </a:ext>
            </a:extLst>
          </p:cNvPr>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4018388" y="3479302"/>
            <a:ext cx="3673335" cy="298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086830235"/>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149"/>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第八章 补充习题</a:t>
              </a:r>
              <a:endParaRPr lang="zh-CN" altLang="en-US" sz="4000" b="1" dirty="0">
                <a:solidFill>
                  <a:schemeClr val="accent1"/>
                </a:solidFill>
                <a:latin typeface="+mn-ea"/>
                <a:sym typeface="+mn-ea"/>
              </a:endParaRPr>
            </a:p>
          </p:txBody>
        </p:sp>
      </p:grpSp>
      <p:pic>
        <p:nvPicPr>
          <p:cNvPr id="13" name="图片 12">
            <a:extLst>
              <a:ext uri="{FF2B5EF4-FFF2-40B4-BE49-F238E27FC236}">
                <a16:creationId xmlns:a16="http://schemas.microsoft.com/office/drawing/2014/main" id="{17691D09-0EF2-D745-99A9-C1573C2314AA}"/>
              </a:ext>
            </a:extLst>
          </p:cNvPr>
          <p:cNvPicPr/>
          <p:nvPr/>
        </p:nvPicPr>
        <p:blipFill>
          <a:blip r:embed="rId3"/>
          <a:stretch>
            <a:fillRect/>
          </a:stretch>
        </p:blipFill>
        <p:spPr>
          <a:xfrm>
            <a:off x="2853538" y="2526064"/>
            <a:ext cx="5646518" cy="1890991"/>
          </a:xfrm>
          <a:prstGeom prst="rect">
            <a:avLst/>
          </a:prstGeom>
        </p:spPr>
      </p:pic>
      <p:sp>
        <p:nvSpPr>
          <p:cNvPr id="2" name="矩形 1">
            <a:extLst>
              <a:ext uri="{FF2B5EF4-FFF2-40B4-BE49-F238E27FC236}">
                <a16:creationId xmlns:a16="http://schemas.microsoft.com/office/drawing/2014/main" id="{7A82B23E-FEA1-BC48-BF71-84B62845690F}"/>
              </a:ext>
            </a:extLst>
          </p:cNvPr>
          <p:cNvSpPr/>
          <p:nvPr/>
        </p:nvSpPr>
        <p:spPr>
          <a:xfrm>
            <a:off x="469222" y="1389413"/>
            <a:ext cx="6096000" cy="961225"/>
          </a:xfrm>
          <a:prstGeom prst="rect">
            <a:avLst/>
          </a:prstGeom>
        </p:spPr>
        <p:txBody>
          <a:bodyPr>
            <a:spAutoFit/>
          </a:bodyPr>
          <a:lstStyle/>
          <a:p>
            <a:pPr marL="266700" algn="just">
              <a:lnSpc>
                <a:spcPct val="150000"/>
              </a:lnSpc>
            </a:pPr>
            <a:r>
              <a:rPr lang="zh-CN" altLang="zh-CN" sz="2000" kern="100" dirty="0">
                <a:latin typeface="+mn-ea"/>
                <a:cs typeface="Times New Roman" panose="02020603050405020304" pitchFamily="18" charset="0"/>
              </a:rPr>
              <a:t>解：</a:t>
            </a:r>
          </a:p>
          <a:p>
            <a:pPr marL="266700" algn="just">
              <a:lnSpc>
                <a:spcPct val="150000"/>
              </a:lnSpc>
            </a:pP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1</a:t>
            </a:r>
            <a:r>
              <a:rPr lang="zh-CN" altLang="zh-CN" sz="2000" kern="100" dirty="0">
                <a:latin typeface="+mn-ea"/>
                <a:cs typeface="Times New Roman" panose="02020603050405020304" pitchFamily="18" charset="0"/>
              </a:rPr>
              <a:t>） 可靠性模型如下：</a:t>
            </a:r>
            <a:endParaRPr lang="zh-CN" altLang="zh-CN" sz="2000" kern="100" dirty="0">
              <a:effectLst/>
              <a:latin typeface="+mn-ea"/>
              <a:cs typeface="Times New Roman" panose="02020603050405020304" pitchFamily="18" charset="0"/>
            </a:endParaRPr>
          </a:p>
        </p:txBody>
      </p:sp>
      <p:sp>
        <p:nvSpPr>
          <p:cNvPr id="3" name="矩形 2">
            <a:extLst>
              <a:ext uri="{FF2B5EF4-FFF2-40B4-BE49-F238E27FC236}">
                <a16:creationId xmlns:a16="http://schemas.microsoft.com/office/drawing/2014/main" id="{2DADCED8-40FC-EF4A-918E-2D2C3EFF64AE}"/>
              </a:ext>
            </a:extLst>
          </p:cNvPr>
          <p:cNvSpPr/>
          <p:nvPr/>
        </p:nvSpPr>
        <p:spPr>
          <a:xfrm>
            <a:off x="469222" y="4449327"/>
            <a:ext cx="11363459" cy="961225"/>
          </a:xfrm>
          <a:prstGeom prst="rect">
            <a:avLst/>
          </a:prstGeom>
        </p:spPr>
        <p:txBody>
          <a:bodyPr wrap="square">
            <a:spAutoFit/>
          </a:bodyPr>
          <a:lstStyle/>
          <a:p>
            <a:pPr marL="266700" algn="just">
              <a:lnSpc>
                <a:spcPct val="150000"/>
              </a:lnSpc>
            </a:pP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2</a:t>
            </a:r>
            <a:r>
              <a:rPr lang="zh-CN" altLang="zh-CN" sz="2000" kern="100" dirty="0">
                <a:latin typeface="+mn-ea"/>
                <a:cs typeface="Times New Roman" panose="02020603050405020304" pitchFamily="18" charset="0"/>
              </a:rPr>
              <a:t>）系统可靠度</a:t>
            </a:r>
            <a:r>
              <a:rPr lang="en-US" altLang="zh-CN" sz="2000" kern="100" dirty="0">
                <a:latin typeface="+mn-ea"/>
                <a:cs typeface="Times New Roman" panose="02020603050405020304" pitchFamily="18" charset="0"/>
              </a:rPr>
              <a:t> R = (1</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(1</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R1)2) </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 R2 </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 [ 1</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(1</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R3)2 ]2  </a:t>
            </a:r>
            <a:endParaRPr lang="zh-CN" altLang="zh-CN" sz="2000" kern="100" dirty="0">
              <a:latin typeface="+mn-ea"/>
              <a:cs typeface="Times New Roman" panose="02020603050405020304" pitchFamily="18" charset="0"/>
            </a:endParaRPr>
          </a:p>
          <a:p>
            <a:pPr marL="266700" algn="just">
              <a:lnSpc>
                <a:spcPct val="150000"/>
              </a:lnSpc>
            </a:pP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3</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R = [1</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(1</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R1)2] </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 R2 </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 [1</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(1</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R3)2 ]2 = 0.99 </a:t>
            </a:r>
            <a:r>
              <a:rPr lang="zh-CN" altLang="zh-CN" sz="2000" kern="100" dirty="0">
                <a:latin typeface="+mn-ea"/>
                <a:cs typeface="Times New Roman" panose="02020603050405020304" pitchFamily="18" charset="0"/>
              </a:rPr>
              <a:t>× </a:t>
            </a:r>
            <a:r>
              <a:rPr lang="en-US" altLang="zh-CN" sz="2000" kern="100" dirty="0">
                <a:latin typeface="+mn-ea"/>
                <a:cs typeface="Times New Roman" panose="02020603050405020304" pitchFamily="18" charset="0"/>
              </a:rPr>
              <a:t>0.95 </a:t>
            </a:r>
            <a:r>
              <a:rPr lang="zh-CN" altLang="zh-CN" sz="2000" kern="100" dirty="0">
                <a:latin typeface="+mn-ea"/>
                <a:cs typeface="Times New Roman" panose="02020603050405020304" pitchFamily="18" charset="0"/>
              </a:rPr>
              <a:t>× </a:t>
            </a:r>
            <a:r>
              <a:rPr lang="en-US" altLang="zh-CN" sz="2000" kern="100" dirty="0">
                <a:latin typeface="+mn-ea"/>
                <a:cs typeface="Times New Roman" panose="02020603050405020304" pitchFamily="18" charset="0"/>
              </a:rPr>
              <a:t>[1 </a:t>
            </a:r>
            <a:r>
              <a:rPr lang="zh-CN" altLang="zh-CN" sz="2000" kern="100" dirty="0">
                <a:latin typeface="+mn-ea"/>
                <a:cs typeface="Times New Roman" panose="02020603050405020304" pitchFamily="18" charset="0"/>
              </a:rPr>
              <a:t>— </a:t>
            </a:r>
            <a:r>
              <a:rPr lang="en-US" altLang="zh-CN" sz="2000" kern="100" dirty="0">
                <a:latin typeface="+mn-ea"/>
                <a:cs typeface="Times New Roman" panose="02020603050405020304" pitchFamily="18" charset="0"/>
              </a:rPr>
              <a:t>(1</a:t>
            </a:r>
            <a:r>
              <a:rPr lang="zh-CN" altLang="zh-CN" sz="2000" kern="100" dirty="0">
                <a:latin typeface="+mn-ea"/>
                <a:cs typeface="Times New Roman" panose="02020603050405020304" pitchFamily="18" charset="0"/>
              </a:rPr>
              <a:t>—</a:t>
            </a:r>
            <a:r>
              <a:rPr lang="en-US" altLang="zh-CN" sz="2000" kern="100" dirty="0">
                <a:latin typeface="+mn-ea"/>
                <a:cs typeface="Times New Roman" panose="02020603050405020304" pitchFamily="18" charset="0"/>
              </a:rPr>
              <a:t>0.95)2 ]2 = 0.94</a:t>
            </a:r>
            <a:endParaRPr lang="zh-CN" altLang="zh-CN" sz="2000" kern="100" dirty="0">
              <a:latin typeface="+mn-ea"/>
              <a:cs typeface="Times New Roman" panose="02020603050405020304" pitchFamily="18" charset="0"/>
            </a:endParaRPr>
          </a:p>
        </p:txBody>
      </p:sp>
    </p:spTree>
    <p:custDataLst>
      <p:tags r:id="rId1"/>
    </p:custDataLst>
    <p:extLst>
      <p:ext uri="{BB962C8B-B14F-4D97-AF65-F5344CB8AC3E}">
        <p14:creationId xmlns:p14="http://schemas.microsoft.com/office/powerpoint/2010/main" val="887990582"/>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10795" y="1172846"/>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auto" latinLnBrk="0" hangingPunct="0">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panose="020B0503020204020204" pitchFamily="34" charset="-122"/>
                <a:cs typeface="+mn-cs"/>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38619"/>
            <a:ext cx="7775919" cy="1257992"/>
            <a:chOff x="0" y="-82343"/>
            <a:chExt cx="7775919"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panose="020B0503020204020204" pitchFamily="34" charset="-122"/>
                  <a:cs typeface="+mn-cs"/>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panose="020B0503020204020204" pitchFamily="34" charset="-122"/>
                  <a:cs typeface="+mn-cs"/>
                </a:endParaRPr>
              </a:p>
            </p:txBody>
          </p:sp>
        </p:grpSp>
        <p:sp>
          <p:nvSpPr>
            <p:cNvPr id="18" name="文本框 17"/>
            <p:cNvSpPr txBox="1"/>
            <p:nvPr/>
          </p:nvSpPr>
          <p:spPr>
            <a:xfrm>
              <a:off x="1617054" y="144272"/>
              <a:ext cx="6158865" cy="646331"/>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E92E25"/>
                  </a:solidFill>
                  <a:effectLst/>
                  <a:uLnTx/>
                  <a:uFillTx/>
                  <a:latin typeface="微软雅黑"/>
                  <a:ea typeface="微软雅黑"/>
                  <a:cs typeface="+mn-cs"/>
                </a:rPr>
                <a:t>习题</a:t>
              </a:r>
              <a:r>
                <a:rPr kumimoji="0" lang="en-US" altLang="zh-CN" sz="3600" b="1" i="0" u="none" strike="noStrike" kern="1200" cap="none" spc="0" normalizeH="0" baseline="0" noProof="0" dirty="0">
                  <a:ln>
                    <a:noFill/>
                  </a:ln>
                  <a:solidFill>
                    <a:srgbClr val="E92E25"/>
                  </a:solidFill>
                  <a:effectLst/>
                  <a:uLnTx/>
                  <a:uFillTx/>
                  <a:latin typeface="微软雅黑"/>
                  <a:ea typeface="微软雅黑"/>
                  <a:cs typeface="+mn-cs"/>
                </a:rPr>
                <a:t>1.10</a:t>
              </a:r>
              <a:endParaRPr kumimoji="0" lang="zh-CN" altLang="en-US" sz="3600" b="1" i="0" u="none" strike="noStrike" kern="1200" cap="none" spc="0" normalizeH="0" baseline="0" noProof="0" dirty="0">
                <a:ln>
                  <a:noFill/>
                </a:ln>
                <a:solidFill>
                  <a:srgbClr val="E92E25"/>
                </a:solidFill>
                <a:effectLst/>
                <a:uLnTx/>
                <a:uFillTx/>
                <a:latin typeface="微软雅黑"/>
                <a:ea typeface="微软雅黑"/>
                <a:cs typeface="+mn-cs"/>
                <a:sym typeface="+mn-ea"/>
              </a:endParaRPr>
            </a:p>
          </p:txBody>
        </p:sp>
      </p:grpSp>
      <p:graphicFrame>
        <p:nvGraphicFramePr>
          <p:cNvPr id="17" name="对象 3">
            <a:extLst>
              <a:ext uri="{FF2B5EF4-FFF2-40B4-BE49-F238E27FC236}">
                <a16:creationId xmlns:a16="http://schemas.microsoft.com/office/drawing/2014/main" id="{10B4EA12-80AC-0A48-9DF7-52EB8D829B88}"/>
              </a:ext>
            </a:extLst>
          </p:cNvPr>
          <p:cNvGraphicFramePr>
            <a:graphicFrameLocks noChangeAspect="1"/>
          </p:cNvGraphicFramePr>
          <p:nvPr>
            <p:extLst/>
          </p:nvPr>
        </p:nvGraphicFramePr>
        <p:xfrm>
          <a:off x="1367883" y="1525369"/>
          <a:ext cx="4114800" cy="835025"/>
        </p:xfrm>
        <a:graphic>
          <a:graphicData uri="http://schemas.openxmlformats.org/presentationml/2006/ole">
            <mc:AlternateContent xmlns:mc="http://schemas.openxmlformats.org/markup-compatibility/2006">
              <mc:Choice xmlns:v="urn:schemas-microsoft-com:vml" Requires="v">
                <p:oleObj spid="_x0000_s88102" name="公式" r:id="rId3" imgW="0" imgH="0" progId="Equation.3">
                  <p:embed/>
                </p:oleObj>
              </mc:Choice>
              <mc:Fallback>
                <p:oleObj name="公式" r:id="rId3" imgW="0" imgH="0" progId="Equation.3">
                  <p:embed/>
                  <p:pic>
                    <p:nvPicPr>
                      <p:cNvPr id="17" name="对象 3">
                        <a:extLst>
                          <a:ext uri="{FF2B5EF4-FFF2-40B4-BE49-F238E27FC236}">
                            <a16:creationId xmlns:a16="http://schemas.microsoft.com/office/drawing/2014/main" id="{10B4EA12-80AC-0A48-9DF7-52EB8D829B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7883" y="1525369"/>
                        <a:ext cx="41148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4">
            <a:extLst>
              <a:ext uri="{FF2B5EF4-FFF2-40B4-BE49-F238E27FC236}">
                <a16:creationId xmlns:a16="http://schemas.microsoft.com/office/drawing/2014/main" id="{632BE78D-65F2-D045-BC52-4205A7A0FFFD}"/>
              </a:ext>
            </a:extLst>
          </p:cNvPr>
          <p:cNvGraphicFramePr>
            <a:graphicFrameLocks noChangeAspect="1"/>
          </p:cNvGraphicFramePr>
          <p:nvPr>
            <p:extLst/>
          </p:nvPr>
        </p:nvGraphicFramePr>
        <p:xfrm>
          <a:off x="1161509" y="2438181"/>
          <a:ext cx="5834063" cy="850900"/>
        </p:xfrm>
        <a:graphic>
          <a:graphicData uri="http://schemas.openxmlformats.org/presentationml/2006/ole">
            <mc:AlternateContent xmlns:mc="http://schemas.openxmlformats.org/markup-compatibility/2006">
              <mc:Choice xmlns:v="urn:schemas-microsoft-com:vml" Requires="v">
                <p:oleObj spid="_x0000_s88103" name="公式" r:id="rId5" imgW="0" imgH="0" progId="Equation.3">
                  <p:embed/>
                </p:oleObj>
              </mc:Choice>
              <mc:Fallback>
                <p:oleObj name="公式" r:id="rId5" imgW="0" imgH="0" progId="Equation.3">
                  <p:embed/>
                  <p:pic>
                    <p:nvPicPr>
                      <p:cNvPr id="19" name="对象 4">
                        <a:extLst>
                          <a:ext uri="{FF2B5EF4-FFF2-40B4-BE49-F238E27FC236}">
                            <a16:creationId xmlns:a16="http://schemas.microsoft.com/office/drawing/2014/main" id="{632BE78D-65F2-D045-BC52-4205A7A0FF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1509" y="2438181"/>
                        <a:ext cx="583406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5">
            <a:extLst>
              <a:ext uri="{FF2B5EF4-FFF2-40B4-BE49-F238E27FC236}">
                <a16:creationId xmlns:a16="http://schemas.microsoft.com/office/drawing/2014/main" id="{2578EB8E-3210-5945-A595-48AC5F60D23C}"/>
              </a:ext>
            </a:extLst>
          </p:cNvPr>
          <p:cNvGraphicFramePr>
            <a:graphicFrameLocks noChangeAspect="1"/>
          </p:cNvGraphicFramePr>
          <p:nvPr>
            <p:extLst/>
          </p:nvPr>
        </p:nvGraphicFramePr>
        <p:xfrm>
          <a:off x="7282908" y="2577881"/>
          <a:ext cx="2103438" cy="711200"/>
        </p:xfrm>
        <a:graphic>
          <a:graphicData uri="http://schemas.openxmlformats.org/presentationml/2006/ole">
            <mc:AlternateContent xmlns:mc="http://schemas.openxmlformats.org/markup-compatibility/2006">
              <mc:Choice xmlns:v="urn:schemas-microsoft-com:vml" Requires="v">
                <p:oleObj spid="_x0000_s88104" name="公式" r:id="rId7" imgW="0" imgH="0" progId="Equation.3">
                  <p:embed/>
                </p:oleObj>
              </mc:Choice>
              <mc:Fallback>
                <p:oleObj name="公式" r:id="rId7" imgW="0" imgH="0" progId="Equation.3">
                  <p:embed/>
                  <p:pic>
                    <p:nvPicPr>
                      <p:cNvPr id="22" name="对象 5">
                        <a:extLst>
                          <a:ext uri="{FF2B5EF4-FFF2-40B4-BE49-F238E27FC236}">
                            <a16:creationId xmlns:a16="http://schemas.microsoft.com/office/drawing/2014/main" id="{2578EB8E-3210-5945-A595-48AC5F60D2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82908" y="2577881"/>
                        <a:ext cx="2103438"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对象 6">
            <a:extLst>
              <a:ext uri="{FF2B5EF4-FFF2-40B4-BE49-F238E27FC236}">
                <a16:creationId xmlns:a16="http://schemas.microsoft.com/office/drawing/2014/main" id="{438A9FB4-7D9A-FF44-9210-F0AC9A0D9332}"/>
              </a:ext>
            </a:extLst>
          </p:cNvPr>
          <p:cNvGraphicFramePr>
            <a:graphicFrameLocks noChangeAspect="1"/>
          </p:cNvGraphicFramePr>
          <p:nvPr>
            <p:extLst/>
          </p:nvPr>
        </p:nvGraphicFramePr>
        <p:xfrm>
          <a:off x="1391697" y="3366868"/>
          <a:ext cx="3455987" cy="3035300"/>
        </p:xfrm>
        <a:graphic>
          <a:graphicData uri="http://schemas.openxmlformats.org/presentationml/2006/ole">
            <mc:AlternateContent xmlns:mc="http://schemas.openxmlformats.org/markup-compatibility/2006">
              <mc:Choice xmlns:v="urn:schemas-microsoft-com:vml" Requires="v">
                <p:oleObj spid="_x0000_s88105" name="公式" r:id="rId9" imgW="0" imgH="0" progId="Equation.3">
                  <p:embed/>
                </p:oleObj>
              </mc:Choice>
              <mc:Fallback>
                <p:oleObj name="公式" r:id="rId9" imgW="0" imgH="0" progId="Equation.3">
                  <p:embed/>
                  <p:pic>
                    <p:nvPicPr>
                      <p:cNvPr id="23" name="对象 6">
                        <a:extLst>
                          <a:ext uri="{FF2B5EF4-FFF2-40B4-BE49-F238E27FC236}">
                            <a16:creationId xmlns:a16="http://schemas.microsoft.com/office/drawing/2014/main" id="{438A9FB4-7D9A-FF44-9210-F0AC9A0D933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1697" y="3366868"/>
                        <a:ext cx="3455987"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81306282"/>
      </p:ext>
    </p:extLst>
  </p:cSld>
  <p:clrMapOvr>
    <a:masterClrMapping/>
  </p:clrMapOvr>
  <mc:AlternateContent xmlns:mc="http://schemas.openxmlformats.org/markup-compatibility/2006" xmlns:p14="http://schemas.microsoft.com/office/powerpoint/2010/main">
    <mc:Choice Requires="p14">
      <p:transition spd="slow" p14:dur="2000" advTm="118268"/>
    </mc:Choice>
    <mc:Fallback xmlns="">
      <p:transition spd="slow" advTm="118268"/>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149"/>
              <a:ext cx="7917116" cy="915118"/>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1"/>
                  </a:solidFill>
                  <a:latin typeface="+mn-ea"/>
                </a:rPr>
                <a:t>第</a:t>
              </a:r>
              <a:r>
                <a:rPr lang="en-US" altLang="zh-CN" sz="4000" b="1" dirty="0">
                  <a:solidFill>
                    <a:schemeClr val="accent1"/>
                  </a:solidFill>
                  <a:latin typeface="+mn-ea"/>
                </a:rPr>
                <a:t>9</a:t>
              </a:r>
              <a:r>
                <a:rPr lang="zh-CN" altLang="en-US" sz="4000" b="1" dirty="0">
                  <a:solidFill>
                    <a:schemeClr val="accent1"/>
                  </a:solidFill>
                  <a:latin typeface="+mn-ea"/>
                </a:rPr>
                <a:t>章</a:t>
              </a:r>
              <a:r>
                <a:rPr lang="en-US" altLang="zh-CN" sz="4000" b="1" dirty="0">
                  <a:solidFill>
                    <a:schemeClr val="accent4">
                      <a:lumMod val="75000"/>
                    </a:schemeClr>
                  </a:solidFill>
                  <a:latin typeface="+mn-ea"/>
                </a:rPr>
                <a:t>---</a:t>
              </a:r>
              <a:r>
                <a:rPr lang="zh-CN" altLang="en-US" sz="4000" b="1" dirty="0">
                  <a:solidFill>
                    <a:schemeClr val="accent4">
                      <a:lumMod val="75000"/>
                    </a:schemeClr>
                  </a:solidFill>
                  <a:latin typeface="+mn-ea"/>
                </a:rPr>
                <a:t>各种互连函数总结</a:t>
              </a:r>
            </a:p>
          </p:txBody>
        </p:sp>
      </p:grpSp>
      <p:sp>
        <p:nvSpPr>
          <p:cNvPr id="14" name="Rectangle 2">
            <a:extLst>
              <a:ext uri="{FF2B5EF4-FFF2-40B4-BE49-F238E27FC236}">
                <a16:creationId xmlns:a16="http://schemas.microsoft.com/office/drawing/2014/main" id="{4012372A-C61A-7245-81B8-28DE1CCE6A24}"/>
              </a:ext>
            </a:extLst>
          </p:cNvPr>
          <p:cNvSpPr txBox="1">
            <a:spLocks noChangeArrowheads="1"/>
          </p:cNvSpPr>
          <p:nvPr/>
        </p:nvSpPr>
        <p:spPr>
          <a:xfrm>
            <a:off x="-648910" y="1789769"/>
            <a:ext cx="0" cy="0"/>
          </a:xfrm>
        </p:spPr>
        <p:txBody>
          <a:bodyPr>
            <a:prstTxWarp prst="textNoShape">
              <a:avLst/>
            </a:prstTxWarp>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solidFill>
                <a:srgbClr val="C00000"/>
              </a:solidFill>
              <a:ea typeface="宋体" panose="02010600030101010101" pitchFamily="2" charset="-122"/>
            </a:endParaRPr>
          </a:p>
        </p:txBody>
      </p:sp>
      <p:sp>
        <p:nvSpPr>
          <p:cNvPr id="23" name="Rectangle 3" descr="Rectangle: Click to edit Master text styles&#10;Second level&#10;Third level&#10;Fourth level&#10;Fifth level">
            <a:extLst>
              <a:ext uri="{FF2B5EF4-FFF2-40B4-BE49-F238E27FC236}">
                <a16:creationId xmlns:a16="http://schemas.microsoft.com/office/drawing/2014/main" id="{9712E7AB-9EB2-7341-8D7B-68156BAB098C}"/>
              </a:ext>
            </a:extLst>
          </p:cNvPr>
          <p:cNvSpPr txBox="1">
            <a:spLocks/>
          </p:cNvSpPr>
          <p:nvPr/>
        </p:nvSpPr>
        <p:spPr>
          <a:xfrm>
            <a:off x="785397" y="1395265"/>
            <a:ext cx="8964612" cy="5449887"/>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zh-CN" altLang="en-US" sz="2000" dirty="0">
                <a:latin typeface="+mn-ea"/>
              </a:rPr>
              <a:t>交换置换函数定义</a:t>
            </a:r>
            <a:r>
              <a:rPr lang="en-US" altLang="zh-CN" sz="2000" dirty="0">
                <a:latin typeface="+mn-ea"/>
              </a:rPr>
              <a:t>:    E(X</a:t>
            </a:r>
            <a:r>
              <a:rPr lang="en-US" altLang="zh-CN" sz="2000" baseline="-25000" dirty="0">
                <a:latin typeface="+mn-ea"/>
              </a:rPr>
              <a:t>n-1</a:t>
            </a:r>
            <a:r>
              <a:rPr lang="en-US" altLang="zh-CN" sz="2000" dirty="0">
                <a:latin typeface="+mn-ea"/>
              </a:rPr>
              <a:t>X</a:t>
            </a:r>
            <a:r>
              <a:rPr lang="en-US" altLang="zh-CN" sz="2000" baseline="-25000" dirty="0">
                <a:latin typeface="+mn-ea"/>
              </a:rPr>
              <a:t>n-2</a:t>
            </a:r>
            <a:r>
              <a:rPr lang="en-US" altLang="zh-CN" sz="2000" dirty="0">
                <a:latin typeface="+mn-ea"/>
              </a:rPr>
              <a:t>…X</a:t>
            </a:r>
            <a:r>
              <a:rPr lang="en-US" altLang="zh-CN" sz="2000" baseline="-25000" dirty="0">
                <a:latin typeface="+mn-ea"/>
              </a:rPr>
              <a:t>1</a:t>
            </a:r>
            <a:r>
              <a:rPr lang="en-US" altLang="zh-CN" sz="2000" dirty="0">
                <a:latin typeface="+mn-ea"/>
              </a:rPr>
              <a:t>X</a:t>
            </a:r>
            <a:r>
              <a:rPr lang="en-US" altLang="zh-CN" sz="2000" baseline="-25000" dirty="0">
                <a:latin typeface="+mn-ea"/>
              </a:rPr>
              <a:t>0</a:t>
            </a:r>
            <a:r>
              <a:rPr lang="en-US" altLang="zh-CN" sz="2000" dirty="0">
                <a:latin typeface="+mn-ea"/>
              </a:rPr>
              <a:t>)=X</a:t>
            </a:r>
            <a:r>
              <a:rPr lang="en-US" altLang="zh-CN" sz="2000" baseline="-25000" dirty="0">
                <a:latin typeface="+mn-ea"/>
              </a:rPr>
              <a:t>n-1</a:t>
            </a:r>
            <a:r>
              <a:rPr lang="en-US" altLang="zh-CN" sz="2000" dirty="0">
                <a:latin typeface="+mn-ea"/>
              </a:rPr>
              <a:t>X</a:t>
            </a:r>
            <a:r>
              <a:rPr lang="en-US" altLang="zh-CN" sz="2000" baseline="-25000" dirty="0">
                <a:latin typeface="+mn-ea"/>
              </a:rPr>
              <a:t>n-2</a:t>
            </a:r>
            <a:r>
              <a:rPr lang="en-US" altLang="zh-CN" sz="2000" dirty="0">
                <a:latin typeface="+mn-ea"/>
              </a:rPr>
              <a:t>…X</a:t>
            </a:r>
            <a:r>
              <a:rPr lang="en-US" altLang="zh-CN" sz="2000" baseline="-25000" dirty="0">
                <a:latin typeface="+mn-ea"/>
              </a:rPr>
              <a:t>1</a:t>
            </a:r>
            <a:r>
              <a:rPr lang="en-US" altLang="zh-CN" sz="2000" dirty="0">
                <a:latin typeface="+mn-ea"/>
              </a:rPr>
              <a:t>X</a:t>
            </a:r>
            <a:r>
              <a:rPr lang="en-US" altLang="zh-CN" sz="2000" baseline="-25000" dirty="0">
                <a:latin typeface="+mn-ea"/>
              </a:rPr>
              <a:t>0</a:t>
            </a:r>
            <a:r>
              <a:rPr lang="zh-CN" altLang="en-US" sz="2000" dirty="0">
                <a:latin typeface="+mn-ea"/>
              </a:rPr>
              <a:t>，	其中</a:t>
            </a:r>
            <a:r>
              <a:rPr lang="en-US" altLang="zh-CN" sz="2000" dirty="0">
                <a:latin typeface="+mn-ea"/>
              </a:rPr>
              <a:t>0≤i≤n-1</a:t>
            </a:r>
          </a:p>
          <a:p>
            <a:pPr marL="0" indent="0">
              <a:lnSpc>
                <a:spcPct val="120000"/>
              </a:lnSpc>
              <a:buFont typeface="Arial" panose="020B0604020202020204" pitchFamily="34" charset="0"/>
              <a:buNone/>
            </a:pPr>
            <a:r>
              <a:rPr lang="zh-CN" altLang="en-US" sz="2000" dirty="0">
                <a:latin typeface="+mn-ea"/>
              </a:rPr>
              <a:t>立方体函数定义：</a:t>
            </a:r>
            <a:r>
              <a:rPr lang="en-US" altLang="zh-CN" sz="2000" dirty="0" err="1">
                <a:latin typeface="+mn-ea"/>
              </a:rPr>
              <a:t>Cubei</a:t>
            </a:r>
            <a:r>
              <a:rPr lang="zh-CN" altLang="en-US" sz="2000" dirty="0">
                <a:latin typeface="+mn-ea"/>
              </a:rPr>
              <a:t>的功能是对入端结点编号二进制形式的第</a:t>
            </a:r>
            <a:r>
              <a:rPr lang="en-US" altLang="zh-CN" sz="2000" dirty="0" err="1">
                <a:latin typeface="+mn-ea"/>
              </a:rPr>
              <a:t>i</a:t>
            </a:r>
            <a:r>
              <a:rPr lang="zh-CN" altLang="en-US" sz="2000" dirty="0">
                <a:latin typeface="+mn-ea"/>
              </a:rPr>
              <a:t>位取反</a:t>
            </a:r>
          </a:p>
          <a:p>
            <a:pPr marL="0" indent="0">
              <a:lnSpc>
                <a:spcPct val="120000"/>
              </a:lnSpc>
              <a:buFont typeface="Arial" panose="020B0604020202020204" pitchFamily="34" charset="0"/>
              <a:buNone/>
            </a:pPr>
            <a:r>
              <a:rPr lang="en-US" altLang="zh-CN" sz="2000" dirty="0" err="1">
                <a:latin typeface="+mn-ea"/>
              </a:rPr>
              <a:t>Cube</a:t>
            </a:r>
            <a:r>
              <a:rPr lang="en-US" altLang="zh-CN" sz="2000" baseline="-25000" dirty="0" err="1">
                <a:latin typeface="+mn-ea"/>
              </a:rPr>
              <a:t>i</a:t>
            </a:r>
            <a:r>
              <a:rPr lang="en-US" altLang="zh-CN" sz="2000" dirty="0">
                <a:latin typeface="+mn-ea"/>
              </a:rPr>
              <a:t>(X</a:t>
            </a:r>
            <a:r>
              <a:rPr lang="en-US" altLang="zh-CN" sz="2000" baseline="-25000" dirty="0">
                <a:latin typeface="+mn-ea"/>
              </a:rPr>
              <a:t>n-1</a:t>
            </a:r>
            <a:r>
              <a:rPr lang="en-US" altLang="zh-CN" sz="2000" dirty="0">
                <a:latin typeface="+mn-ea"/>
              </a:rPr>
              <a:t>…X</a:t>
            </a:r>
            <a:r>
              <a:rPr lang="en-US" altLang="zh-CN" sz="2000" baseline="-25000" dirty="0">
                <a:latin typeface="+mn-ea"/>
              </a:rPr>
              <a:t>i+1</a:t>
            </a:r>
            <a:r>
              <a:rPr lang="en-US" altLang="zh-CN" sz="2000" dirty="0">
                <a:latin typeface="+mn-ea"/>
              </a:rPr>
              <a:t>X</a:t>
            </a:r>
            <a:r>
              <a:rPr lang="en-US" altLang="zh-CN" sz="2000" baseline="-25000" dirty="0">
                <a:latin typeface="+mn-ea"/>
              </a:rPr>
              <a:t>i</a:t>
            </a:r>
            <a:r>
              <a:rPr lang="en-US" altLang="zh-CN" sz="2000" dirty="0">
                <a:latin typeface="+mn-ea"/>
              </a:rPr>
              <a:t>X</a:t>
            </a:r>
            <a:r>
              <a:rPr lang="en-US" altLang="zh-CN" sz="2000" baseline="-25000" dirty="0">
                <a:latin typeface="+mn-ea"/>
              </a:rPr>
              <a:t>i-1</a:t>
            </a:r>
            <a:r>
              <a:rPr lang="en-US" altLang="zh-CN" sz="2000" dirty="0">
                <a:latin typeface="+mn-ea"/>
              </a:rPr>
              <a:t>…X</a:t>
            </a:r>
            <a:r>
              <a:rPr lang="en-US" altLang="zh-CN" sz="2000" baseline="-25000" dirty="0">
                <a:latin typeface="+mn-ea"/>
              </a:rPr>
              <a:t>0</a:t>
            </a:r>
            <a:r>
              <a:rPr lang="en-US" altLang="zh-CN" sz="2000" dirty="0">
                <a:latin typeface="+mn-ea"/>
              </a:rPr>
              <a:t>)=X</a:t>
            </a:r>
            <a:r>
              <a:rPr lang="en-US" altLang="zh-CN" sz="2000" baseline="-25000" dirty="0">
                <a:latin typeface="+mn-ea"/>
              </a:rPr>
              <a:t>n-1</a:t>
            </a:r>
            <a:r>
              <a:rPr lang="en-US" altLang="zh-CN" sz="2000" dirty="0">
                <a:latin typeface="+mn-ea"/>
              </a:rPr>
              <a:t>…X</a:t>
            </a:r>
            <a:r>
              <a:rPr lang="en-US" altLang="zh-CN" sz="2000" baseline="-25000" dirty="0">
                <a:latin typeface="+mn-ea"/>
              </a:rPr>
              <a:t>i+1</a:t>
            </a:r>
            <a:r>
              <a:rPr lang="en-US" altLang="zh-CN" sz="2000" dirty="0">
                <a:latin typeface="+mn-ea"/>
              </a:rPr>
              <a:t>X</a:t>
            </a:r>
            <a:r>
              <a:rPr lang="en-US" altLang="zh-CN" sz="2000" baseline="-25000" dirty="0">
                <a:latin typeface="+mn-ea"/>
              </a:rPr>
              <a:t>i</a:t>
            </a:r>
            <a:r>
              <a:rPr lang="en-US" altLang="zh-CN" sz="2000" dirty="0">
                <a:latin typeface="+mn-ea"/>
              </a:rPr>
              <a:t>X</a:t>
            </a:r>
            <a:r>
              <a:rPr lang="en-US" altLang="zh-CN" sz="2000" baseline="-25000" dirty="0">
                <a:latin typeface="+mn-ea"/>
              </a:rPr>
              <a:t>i-1</a:t>
            </a:r>
            <a:r>
              <a:rPr lang="en-US" altLang="zh-CN" sz="2000" dirty="0">
                <a:latin typeface="+mn-ea"/>
              </a:rPr>
              <a:t>…X</a:t>
            </a:r>
            <a:r>
              <a:rPr lang="en-US" altLang="zh-CN" sz="2000" baseline="-25000" dirty="0">
                <a:latin typeface="+mn-ea"/>
              </a:rPr>
              <a:t>0</a:t>
            </a:r>
            <a:r>
              <a:rPr lang="zh-CN" altLang="en-US" sz="2000" dirty="0">
                <a:latin typeface="+mn-ea"/>
              </a:rPr>
              <a:t>，  其中</a:t>
            </a:r>
            <a:r>
              <a:rPr lang="en-US" altLang="zh-CN" sz="2000" dirty="0">
                <a:latin typeface="+mn-ea"/>
              </a:rPr>
              <a:t>0≤i≤n-1</a:t>
            </a:r>
          </a:p>
          <a:p>
            <a:pPr marL="0" indent="0">
              <a:lnSpc>
                <a:spcPct val="120000"/>
              </a:lnSpc>
              <a:buFont typeface="Arial" panose="020B0604020202020204" pitchFamily="34" charset="0"/>
              <a:buNone/>
            </a:pPr>
            <a:r>
              <a:rPr lang="zh-CN" altLang="en-US" sz="2000" dirty="0">
                <a:latin typeface="+mn-ea"/>
              </a:rPr>
              <a:t>均匀洗牌      </a:t>
            </a:r>
            <a:r>
              <a:rPr lang="en-US" altLang="zh-CN" sz="2000" dirty="0">
                <a:latin typeface="+mn-ea"/>
              </a:rPr>
              <a:t>: </a:t>
            </a:r>
            <a:r>
              <a:rPr lang="en-US" altLang="en-US" sz="2000" dirty="0">
                <a:latin typeface="+mn-ea"/>
              </a:rPr>
              <a:t>shuffle</a:t>
            </a:r>
            <a:r>
              <a:rPr lang="zh-CN" altLang="en-US" sz="2000" dirty="0">
                <a:latin typeface="+mn-ea"/>
              </a:rPr>
              <a:t>（</a:t>
            </a:r>
            <a:r>
              <a:rPr lang="en-US" altLang="en-US" sz="2000" dirty="0">
                <a:latin typeface="+mn-ea"/>
              </a:rPr>
              <a:t>X</a:t>
            </a:r>
            <a:r>
              <a:rPr lang="en-US" altLang="en-US" sz="2000" baseline="-25000" dirty="0">
                <a:latin typeface="+mn-ea"/>
              </a:rPr>
              <a:t>n-1</a:t>
            </a:r>
            <a:r>
              <a:rPr lang="en-US" altLang="en-US" sz="2000" dirty="0">
                <a:latin typeface="+mn-ea"/>
              </a:rPr>
              <a:t>X</a:t>
            </a:r>
            <a:r>
              <a:rPr lang="en-US" altLang="en-US" sz="2000" baseline="-25000" dirty="0">
                <a:latin typeface="+mn-ea"/>
              </a:rPr>
              <a:t>n-2</a:t>
            </a:r>
            <a:r>
              <a:rPr lang="en-US" altLang="en-US" sz="2000" dirty="0">
                <a:latin typeface="+mn-ea"/>
              </a:rPr>
              <a:t>……X</a:t>
            </a:r>
            <a:r>
              <a:rPr lang="en-US" altLang="en-US" sz="2000" baseline="-25000" dirty="0">
                <a:latin typeface="+mn-ea"/>
              </a:rPr>
              <a:t>0</a:t>
            </a:r>
            <a:r>
              <a:rPr lang="zh-CN" altLang="en-US" sz="2000" dirty="0">
                <a:latin typeface="+mn-ea"/>
              </a:rPr>
              <a:t>）</a:t>
            </a:r>
            <a:r>
              <a:rPr lang="en-US" altLang="en-US" sz="2000" dirty="0">
                <a:latin typeface="+mn-ea"/>
              </a:rPr>
              <a:t>= X</a:t>
            </a:r>
            <a:r>
              <a:rPr lang="en-US" altLang="en-US" sz="2000" baseline="-25000" dirty="0">
                <a:latin typeface="+mn-ea"/>
              </a:rPr>
              <a:t>n-2</a:t>
            </a:r>
            <a:r>
              <a:rPr lang="en-US" altLang="en-US" sz="2000" dirty="0">
                <a:latin typeface="+mn-ea"/>
              </a:rPr>
              <a:t>……X</a:t>
            </a:r>
            <a:r>
              <a:rPr lang="en-US" altLang="en-US" sz="2000" baseline="-25000" dirty="0">
                <a:latin typeface="+mn-ea"/>
              </a:rPr>
              <a:t>0</a:t>
            </a:r>
            <a:r>
              <a:rPr lang="en-US" altLang="en-US" sz="2000" dirty="0">
                <a:latin typeface="+mn-ea"/>
              </a:rPr>
              <a:t>X</a:t>
            </a:r>
            <a:r>
              <a:rPr lang="en-US" altLang="en-US" sz="2000" baseline="-25000" dirty="0">
                <a:latin typeface="+mn-ea"/>
              </a:rPr>
              <a:t>n-1</a:t>
            </a:r>
            <a:r>
              <a:rPr lang="zh-CN" altLang="en-US" sz="2000" dirty="0">
                <a:latin typeface="+mn-ea"/>
              </a:rPr>
              <a:t>（</a:t>
            </a:r>
            <a:r>
              <a:rPr lang="zh-CN" altLang="en-US" sz="2000" dirty="0">
                <a:solidFill>
                  <a:srgbClr val="FF0000"/>
                </a:solidFill>
                <a:latin typeface="+mn-ea"/>
              </a:rPr>
              <a:t>循环左移</a:t>
            </a:r>
            <a:r>
              <a:rPr lang="zh-CN" altLang="en-US" sz="2000" dirty="0">
                <a:latin typeface="+mn-ea"/>
              </a:rPr>
              <a:t>）</a:t>
            </a:r>
            <a:endParaRPr lang="en-US" altLang="zh-CN" sz="2000" dirty="0">
              <a:latin typeface="+mn-ea"/>
            </a:endParaRPr>
          </a:p>
          <a:p>
            <a:pPr marL="0" indent="0">
              <a:lnSpc>
                <a:spcPct val="120000"/>
              </a:lnSpc>
              <a:buFont typeface="Arial" panose="020B0604020202020204" pitchFamily="34" charset="0"/>
              <a:buNone/>
            </a:pPr>
            <a:r>
              <a:rPr lang="zh-CN" altLang="en-US" sz="2000" dirty="0">
                <a:solidFill>
                  <a:srgbClr val="FF0000"/>
                </a:solidFill>
                <a:latin typeface="+mn-ea"/>
              </a:rPr>
              <a:t>蝶式互连函数</a:t>
            </a:r>
            <a:r>
              <a:rPr lang="en-US" altLang="zh-CN" sz="2000" dirty="0">
                <a:solidFill>
                  <a:srgbClr val="FF0000"/>
                </a:solidFill>
                <a:latin typeface="+mn-ea"/>
              </a:rPr>
              <a:t>butterfly   </a:t>
            </a:r>
            <a:r>
              <a:rPr lang="zh-CN" altLang="en-US" sz="2000" dirty="0">
                <a:solidFill>
                  <a:srgbClr val="FF0000"/>
                </a:solidFill>
                <a:latin typeface="+mn-ea"/>
              </a:rPr>
              <a:t>  ：最高位与最低位互换；</a:t>
            </a:r>
            <a:endParaRPr lang="en-US" altLang="zh-CN" sz="2000" dirty="0">
              <a:solidFill>
                <a:srgbClr val="FF0000"/>
              </a:solidFill>
              <a:latin typeface="+mn-ea"/>
            </a:endParaRPr>
          </a:p>
          <a:p>
            <a:pPr marL="0" indent="0">
              <a:lnSpc>
                <a:spcPct val="120000"/>
              </a:lnSpc>
              <a:buFont typeface="Arial" panose="020B0604020202020204" pitchFamily="34" charset="0"/>
              <a:buNone/>
            </a:pPr>
            <a:r>
              <a:rPr lang="zh-CN" altLang="en-US" sz="2000" dirty="0">
                <a:solidFill>
                  <a:srgbClr val="FF0000"/>
                </a:solidFill>
                <a:latin typeface="+mn-ea"/>
              </a:rPr>
              <a:t>反位序函数     ：就是二进制各位次序颠倒过来；</a:t>
            </a:r>
          </a:p>
          <a:p>
            <a:pPr marL="0" indent="0">
              <a:lnSpc>
                <a:spcPct val="120000"/>
              </a:lnSpc>
              <a:buFont typeface="Arial" panose="020B0604020202020204" pitchFamily="34" charset="0"/>
              <a:buNone/>
            </a:pPr>
            <a:r>
              <a:rPr lang="en-US" altLang="zh-CN" sz="2000" dirty="0">
                <a:latin typeface="+mn-ea"/>
              </a:rPr>
              <a:t>PM2I</a:t>
            </a:r>
            <a:r>
              <a:rPr lang="zh-CN" altLang="en-US" sz="2000" dirty="0">
                <a:latin typeface="+mn-ea"/>
              </a:rPr>
              <a:t>函数定义：</a:t>
            </a:r>
            <a:r>
              <a:rPr lang="en-US" altLang="zh-CN" sz="2000" dirty="0">
                <a:latin typeface="+mn-ea"/>
              </a:rPr>
              <a:t>PM2</a:t>
            </a:r>
            <a:r>
              <a:rPr lang="en-US" altLang="zh-CN" sz="2000" baseline="-25000" dirty="0">
                <a:latin typeface="+mn-ea"/>
              </a:rPr>
              <a:t>±i</a:t>
            </a:r>
            <a:r>
              <a:rPr lang="zh-CN" altLang="en-US" sz="2000" dirty="0">
                <a:latin typeface="+mn-ea"/>
              </a:rPr>
              <a:t>的功能是对入端结点编号加或减</a:t>
            </a:r>
            <a:r>
              <a:rPr lang="en-US" altLang="zh-CN" sz="2000" dirty="0">
                <a:latin typeface="+mn-ea"/>
              </a:rPr>
              <a:t>2</a:t>
            </a:r>
            <a:r>
              <a:rPr lang="en-US" altLang="zh-CN" sz="2000" baseline="30000" dirty="0">
                <a:latin typeface="+mn-ea"/>
              </a:rPr>
              <a:t>i</a:t>
            </a:r>
            <a:r>
              <a:rPr lang="zh-CN" altLang="en-US" sz="2000" dirty="0">
                <a:latin typeface="+mn-ea"/>
              </a:rPr>
              <a:t>，然后再作模</a:t>
            </a:r>
            <a:r>
              <a:rPr lang="en-US" altLang="zh-CN" sz="2000" dirty="0">
                <a:latin typeface="+mn-ea"/>
              </a:rPr>
              <a:t>N</a:t>
            </a:r>
            <a:r>
              <a:rPr lang="zh-CN" altLang="en-US" sz="2000" dirty="0">
                <a:latin typeface="+mn-ea"/>
              </a:rPr>
              <a:t>运算</a:t>
            </a:r>
          </a:p>
          <a:p>
            <a:pPr marL="0" indent="0">
              <a:lnSpc>
                <a:spcPct val="120000"/>
              </a:lnSpc>
              <a:buFont typeface="Arial" panose="020B0604020202020204" pitchFamily="34" charset="0"/>
              <a:buNone/>
            </a:pPr>
            <a:r>
              <a:rPr lang="zh-CN" altLang="en-US" sz="2000" dirty="0">
                <a:latin typeface="+mn-ea"/>
              </a:rPr>
              <a:t>	</a:t>
            </a:r>
            <a:r>
              <a:rPr lang="en-US" altLang="zh-CN" sz="2000" dirty="0">
                <a:latin typeface="+mn-ea"/>
              </a:rPr>
              <a:t>PM2</a:t>
            </a:r>
            <a:r>
              <a:rPr lang="en-US" altLang="zh-CN" sz="2000" baseline="-25000" dirty="0">
                <a:latin typeface="+mn-ea"/>
              </a:rPr>
              <a:t>+i</a:t>
            </a:r>
            <a:r>
              <a:rPr lang="zh-CN" altLang="en-US" sz="2000" dirty="0">
                <a:latin typeface="+mn-ea"/>
              </a:rPr>
              <a:t>（</a:t>
            </a:r>
            <a:r>
              <a:rPr lang="en-US" altLang="zh-CN" sz="2000" dirty="0">
                <a:latin typeface="+mn-ea"/>
              </a:rPr>
              <a:t>X</a:t>
            </a:r>
            <a:r>
              <a:rPr lang="zh-CN" altLang="en-US" sz="2000" dirty="0">
                <a:latin typeface="+mn-ea"/>
              </a:rPr>
              <a:t>）</a:t>
            </a:r>
            <a:r>
              <a:rPr lang="en-US" altLang="zh-CN" sz="2000" dirty="0">
                <a:latin typeface="+mn-ea"/>
              </a:rPr>
              <a:t>=  X + 2</a:t>
            </a:r>
            <a:r>
              <a:rPr lang="en-US" altLang="zh-CN" sz="2000" baseline="30000" dirty="0">
                <a:latin typeface="+mn-ea"/>
              </a:rPr>
              <a:t>i</a:t>
            </a:r>
            <a:r>
              <a:rPr lang="en-US" altLang="zh-CN" sz="2000" dirty="0">
                <a:latin typeface="+mn-ea"/>
              </a:rPr>
              <a:t>   mod N</a:t>
            </a:r>
          </a:p>
          <a:p>
            <a:pPr marL="0" indent="0">
              <a:lnSpc>
                <a:spcPct val="120000"/>
              </a:lnSpc>
              <a:buFont typeface="Arial" panose="020B0604020202020204" pitchFamily="34" charset="0"/>
              <a:buNone/>
            </a:pPr>
            <a:r>
              <a:rPr lang="en-US" altLang="zh-CN" sz="2000" dirty="0">
                <a:latin typeface="+mn-ea"/>
              </a:rPr>
              <a:t>	PM2</a:t>
            </a:r>
            <a:r>
              <a:rPr lang="en-US" altLang="zh-CN" sz="2000" baseline="-25000" dirty="0">
                <a:latin typeface="+mn-ea"/>
              </a:rPr>
              <a:t>-i</a:t>
            </a:r>
            <a:r>
              <a:rPr lang="zh-CN" altLang="en-US" sz="2000" dirty="0">
                <a:latin typeface="+mn-ea"/>
              </a:rPr>
              <a:t>（</a:t>
            </a:r>
            <a:r>
              <a:rPr lang="en-US" altLang="zh-CN" sz="2000" dirty="0">
                <a:latin typeface="+mn-ea"/>
              </a:rPr>
              <a:t>X</a:t>
            </a:r>
            <a:r>
              <a:rPr lang="zh-CN" altLang="en-US" sz="2000" dirty="0">
                <a:latin typeface="+mn-ea"/>
              </a:rPr>
              <a:t>）</a:t>
            </a:r>
            <a:r>
              <a:rPr lang="en-US" altLang="zh-CN" sz="2000" dirty="0">
                <a:latin typeface="+mn-ea"/>
              </a:rPr>
              <a:t>=  X - 2</a:t>
            </a:r>
            <a:r>
              <a:rPr lang="en-US" altLang="zh-CN" sz="2000" baseline="30000" dirty="0">
                <a:latin typeface="+mn-ea"/>
              </a:rPr>
              <a:t>i</a:t>
            </a:r>
            <a:r>
              <a:rPr lang="en-US" altLang="zh-CN" sz="2000" dirty="0">
                <a:latin typeface="+mn-ea"/>
              </a:rPr>
              <a:t>   mod N</a:t>
            </a:r>
          </a:p>
          <a:p>
            <a:pPr marL="0" indent="0">
              <a:lnSpc>
                <a:spcPct val="120000"/>
              </a:lnSpc>
              <a:buFont typeface="Arial" panose="020B0604020202020204" pitchFamily="34" charset="0"/>
              <a:buNone/>
            </a:pPr>
            <a:r>
              <a:rPr lang="en-US" altLang="zh-CN" sz="2000" dirty="0">
                <a:latin typeface="+mn-ea"/>
              </a:rPr>
              <a:t>  </a:t>
            </a:r>
            <a:r>
              <a:rPr lang="zh-CN" altLang="en-US" sz="2000" dirty="0">
                <a:latin typeface="+mn-ea"/>
              </a:rPr>
              <a:t>其中 </a:t>
            </a:r>
            <a:r>
              <a:rPr lang="en-US" altLang="zh-CN" sz="2000" dirty="0">
                <a:latin typeface="+mn-ea"/>
              </a:rPr>
              <a:t>X = 0 </a:t>
            </a:r>
            <a:r>
              <a:rPr lang="zh-CN" altLang="en-US" sz="2000" dirty="0">
                <a:latin typeface="+mn-ea"/>
              </a:rPr>
              <a:t>～ </a:t>
            </a:r>
            <a:r>
              <a:rPr lang="en-US" altLang="zh-CN" sz="2000" dirty="0">
                <a:latin typeface="+mn-ea"/>
              </a:rPr>
              <a:t>N - 1</a:t>
            </a:r>
            <a:r>
              <a:rPr lang="zh-CN" altLang="en-US" sz="2000" dirty="0">
                <a:latin typeface="+mn-ea"/>
              </a:rPr>
              <a:t>，</a:t>
            </a:r>
            <a:r>
              <a:rPr lang="en-US" altLang="zh-CN" sz="2000" dirty="0" err="1">
                <a:latin typeface="+mn-ea"/>
              </a:rPr>
              <a:t>i</a:t>
            </a:r>
            <a:r>
              <a:rPr lang="en-US" altLang="zh-CN" sz="2000" dirty="0">
                <a:latin typeface="+mn-ea"/>
              </a:rPr>
              <a:t> = 0 </a:t>
            </a:r>
            <a:r>
              <a:rPr lang="zh-CN" altLang="en-US" sz="2000" dirty="0">
                <a:latin typeface="+mn-ea"/>
              </a:rPr>
              <a:t>～ </a:t>
            </a:r>
            <a:r>
              <a:rPr lang="en-US" altLang="zh-CN" sz="2000" dirty="0">
                <a:latin typeface="+mn-ea"/>
              </a:rPr>
              <a:t>n - 1</a:t>
            </a:r>
          </a:p>
          <a:p>
            <a:pPr marL="0" indent="0">
              <a:lnSpc>
                <a:spcPct val="120000"/>
              </a:lnSpc>
            </a:pPr>
            <a:endParaRPr lang="zh-CN" altLang="en-US" sz="2200" dirty="0">
              <a:latin typeface="华文新魏" panose="02010800040101010101" pitchFamily="2" charset="-122"/>
              <a:ea typeface="华文新魏" panose="02010800040101010101" pitchFamily="2" charset="-122"/>
            </a:endParaRPr>
          </a:p>
        </p:txBody>
      </p:sp>
      <p:sp>
        <p:nvSpPr>
          <p:cNvPr id="24" name="Line 4">
            <a:extLst>
              <a:ext uri="{FF2B5EF4-FFF2-40B4-BE49-F238E27FC236}">
                <a16:creationId xmlns:a16="http://schemas.microsoft.com/office/drawing/2014/main" id="{3C0FC30C-E70C-D24D-8530-013A19688822}"/>
              </a:ext>
            </a:extLst>
          </p:cNvPr>
          <p:cNvSpPr>
            <a:spLocks noChangeShapeType="1"/>
          </p:cNvSpPr>
          <p:nvPr/>
        </p:nvSpPr>
        <p:spPr bwMode="auto">
          <a:xfrm>
            <a:off x="7661653" y="2647019"/>
            <a:ext cx="215900" cy="0"/>
          </a:xfrm>
          <a:prstGeom prst="line">
            <a:avLst/>
          </a:prstGeom>
          <a:noFill/>
          <a:ln w="19050">
            <a:solidFill>
              <a:schemeClr val="tx1"/>
            </a:solidFill>
            <a:round/>
            <a:headEn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5">
            <a:extLst>
              <a:ext uri="{FF2B5EF4-FFF2-40B4-BE49-F238E27FC236}">
                <a16:creationId xmlns:a16="http://schemas.microsoft.com/office/drawing/2014/main" id="{9E6A6574-6F65-DF47-88D5-F3E8DB270E55}"/>
              </a:ext>
            </a:extLst>
          </p:cNvPr>
          <p:cNvSpPr>
            <a:spLocks noChangeShapeType="1"/>
          </p:cNvSpPr>
          <p:nvPr/>
        </p:nvSpPr>
        <p:spPr bwMode="auto">
          <a:xfrm>
            <a:off x="5159753" y="4642507"/>
            <a:ext cx="215900" cy="0"/>
          </a:xfrm>
          <a:prstGeom prst="line">
            <a:avLst/>
          </a:prstGeom>
          <a:noFill/>
          <a:ln w="19050">
            <a:solidFill>
              <a:schemeClr val="tx1"/>
            </a:solidFill>
            <a:round/>
            <a:headEn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7" name="Object 4">
            <a:extLst>
              <a:ext uri="{FF2B5EF4-FFF2-40B4-BE49-F238E27FC236}">
                <a16:creationId xmlns:a16="http://schemas.microsoft.com/office/drawing/2014/main" id="{25784D40-9440-AB43-B873-0BF0A90DC43A}"/>
              </a:ext>
            </a:extLst>
          </p:cNvPr>
          <p:cNvGraphicFramePr>
            <a:graphicFrameLocks noChangeAspect="1"/>
          </p:cNvGraphicFramePr>
          <p:nvPr>
            <p:extLst>
              <p:ext uri="{D42A27DB-BD31-4B8C-83A1-F6EECF244321}">
                <p14:modId xmlns:p14="http://schemas.microsoft.com/office/powerpoint/2010/main" val="2962172049"/>
              </p:ext>
            </p:extLst>
          </p:nvPr>
        </p:nvGraphicFramePr>
        <p:xfrm>
          <a:off x="1957237" y="2943664"/>
          <a:ext cx="431800" cy="360363"/>
        </p:xfrm>
        <a:graphic>
          <a:graphicData uri="http://schemas.openxmlformats.org/presentationml/2006/ole">
            <mc:AlternateContent xmlns:mc="http://schemas.openxmlformats.org/markup-compatibility/2006">
              <mc:Choice xmlns:v="urn:schemas-microsoft-com:vml" Requires="v">
                <p:oleObj spid="_x0000_s77005" name="公式" r:id="rId4" imgW="0" imgH="0" progId="Equation.3">
                  <p:embed/>
                </p:oleObj>
              </mc:Choice>
              <mc:Fallback>
                <p:oleObj name="公式" r:id="rId4" imgW="0" imgH="0" progId="Equation.3">
                  <p:embed/>
                  <p:pic>
                    <p:nvPicPr>
                      <p:cNvPr id="86023" name="Object 4">
                        <a:extLst>
                          <a:ext uri="{FF2B5EF4-FFF2-40B4-BE49-F238E27FC236}">
                            <a16:creationId xmlns:a16="http://schemas.microsoft.com/office/drawing/2014/main" id="{78ACE2A1-9A9F-4260-AA3B-E69044FB5E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7237" y="2943664"/>
                        <a:ext cx="431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 name="Object 5">
            <a:extLst>
              <a:ext uri="{FF2B5EF4-FFF2-40B4-BE49-F238E27FC236}">
                <a16:creationId xmlns:a16="http://schemas.microsoft.com/office/drawing/2014/main" id="{D42A19D5-19B9-F14B-A03A-277384036833}"/>
              </a:ext>
            </a:extLst>
          </p:cNvPr>
          <p:cNvGraphicFramePr>
            <a:graphicFrameLocks noChangeAspect="1"/>
          </p:cNvGraphicFramePr>
          <p:nvPr>
            <p:extLst>
              <p:ext uri="{D42A27DB-BD31-4B8C-83A1-F6EECF244321}">
                <p14:modId xmlns:p14="http://schemas.microsoft.com/office/powerpoint/2010/main" val="271832742"/>
              </p:ext>
            </p:extLst>
          </p:nvPr>
        </p:nvGraphicFramePr>
        <p:xfrm>
          <a:off x="3466445" y="3357831"/>
          <a:ext cx="358580" cy="407071"/>
        </p:xfrm>
        <a:graphic>
          <a:graphicData uri="http://schemas.openxmlformats.org/presentationml/2006/ole">
            <mc:AlternateContent xmlns:mc="http://schemas.openxmlformats.org/markup-compatibility/2006">
              <mc:Choice xmlns:v="urn:schemas-microsoft-com:vml" Requires="v">
                <p:oleObj spid="_x0000_s77006" name="公式" r:id="rId6" imgW="0" imgH="0" progId="Equation.3">
                  <p:embed/>
                </p:oleObj>
              </mc:Choice>
              <mc:Fallback>
                <p:oleObj name="公式" r:id="rId6" imgW="0" imgH="0" progId="Equation.3">
                  <p:embed/>
                  <p:pic>
                    <p:nvPicPr>
                      <p:cNvPr id="86024" name="Object 5">
                        <a:extLst>
                          <a:ext uri="{FF2B5EF4-FFF2-40B4-BE49-F238E27FC236}">
                            <a16:creationId xmlns:a16="http://schemas.microsoft.com/office/drawing/2014/main" id="{7FDC093F-3969-4D1D-94DE-949832ED32B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6445" y="3357831"/>
                        <a:ext cx="358580" cy="407071"/>
                      </a:xfrm>
                      <a:prstGeom prst="rect">
                        <a:avLst/>
                      </a:prstGeom>
                      <a:noFill/>
                      <a:ln>
                        <a:noFill/>
                      </a:ln>
                      <a:effectLst/>
                    </p:spPr>
                  </p:pic>
                </p:oleObj>
              </mc:Fallback>
            </mc:AlternateContent>
          </a:graphicData>
        </a:graphic>
      </p:graphicFrame>
      <p:graphicFrame>
        <p:nvGraphicFramePr>
          <p:cNvPr id="29" name="Object 6">
            <a:extLst>
              <a:ext uri="{FF2B5EF4-FFF2-40B4-BE49-F238E27FC236}">
                <a16:creationId xmlns:a16="http://schemas.microsoft.com/office/drawing/2014/main" id="{DFF42C30-E725-1540-9880-0A6AA8977124}"/>
              </a:ext>
            </a:extLst>
          </p:cNvPr>
          <p:cNvGraphicFramePr>
            <a:graphicFrameLocks noChangeAspect="1"/>
          </p:cNvGraphicFramePr>
          <p:nvPr>
            <p:extLst>
              <p:ext uri="{D42A27DB-BD31-4B8C-83A1-F6EECF244321}">
                <p14:modId xmlns:p14="http://schemas.microsoft.com/office/powerpoint/2010/main" val="3776530483"/>
              </p:ext>
            </p:extLst>
          </p:nvPr>
        </p:nvGraphicFramePr>
        <p:xfrm>
          <a:off x="2226318" y="3944789"/>
          <a:ext cx="325438" cy="350838"/>
        </p:xfrm>
        <a:graphic>
          <a:graphicData uri="http://schemas.openxmlformats.org/presentationml/2006/ole">
            <mc:AlternateContent xmlns:mc="http://schemas.openxmlformats.org/markup-compatibility/2006">
              <mc:Choice xmlns:v="urn:schemas-microsoft-com:vml" Requires="v">
                <p:oleObj spid="_x0000_s77007" name="公式" r:id="rId8" imgW="0" imgH="0" progId="Equation.3">
                  <p:embed/>
                </p:oleObj>
              </mc:Choice>
              <mc:Fallback>
                <p:oleObj name="公式" r:id="rId8" imgW="0" imgH="0" progId="Equation.3">
                  <p:embed/>
                  <p:pic>
                    <p:nvPicPr>
                      <p:cNvPr id="86025" name="Object 6">
                        <a:extLst>
                          <a:ext uri="{FF2B5EF4-FFF2-40B4-BE49-F238E27FC236}">
                            <a16:creationId xmlns:a16="http://schemas.microsoft.com/office/drawing/2014/main" id="{CE8E3465-7902-4D9A-9DCB-35F171762B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26318" y="3944789"/>
                        <a:ext cx="325438" cy="3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1896157984"/>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fade">
                                      <p:cBhvr>
                                        <p:cTn id="12" dur="1000"/>
                                        <p:tgtEl>
                                          <p:spTgt spid="23">
                                            <p:txEl>
                                              <p:pRg st="1" end="1"/>
                                            </p:txEl>
                                          </p:spTgt>
                                        </p:tgtEl>
                                      </p:cBhvr>
                                    </p:animEffect>
                                    <p:anim calcmode="lin" valueType="num">
                                      <p:cBhvr>
                                        <p:cTn id="13" dur="1000" fill="hold"/>
                                        <p:tgtEl>
                                          <p:spTgt spid="2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3">
                                            <p:txEl>
                                              <p:pRg st="2" end="2"/>
                                            </p:txEl>
                                          </p:spTgt>
                                        </p:tgtEl>
                                        <p:attrNameLst>
                                          <p:attrName>style.visibility</p:attrName>
                                        </p:attrNameLst>
                                      </p:cBhvr>
                                      <p:to>
                                        <p:strVal val="visible"/>
                                      </p:to>
                                    </p:set>
                                    <p:animEffect transition="in" filter="fade">
                                      <p:cBhvr>
                                        <p:cTn id="19" dur="1000"/>
                                        <p:tgtEl>
                                          <p:spTgt spid="23">
                                            <p:txEl>
                                              <p:pRg st="2" end="2"/>
                                            </p:txEl>
                                          </p:spTgt>
                                        </p:tgtEl>
                                      </p:cBhvr>
                                    </p:animEffect>
                                    <p:anim calcmode="lin" valueType="num">
                                      <p:cBhvr>
                                        <p:cTn id="20"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down)">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3">
                                            <p:txEl>
                                              <p:pRg st="3" end="3"/>
                                            </p:txEl>
                                          </p:spTgt>
                                        </p:tgtEl>
                                        <p:attrNameLst>
                                          <p:attrName>style.visibility</p:attrName>
                                        </p:attrNameLst>
                                      </p:cBhvr>
                                      <p:to>
                                        <p:strVal val="visible"/>
                                      </p:to>
                                    </p:set>
                                    <p:animEffect transition="in" filter="fade">
                                      <p:cBhvr>
                                        <p:cTn id="31" dur="1000"/>
                                        <p:tgtEl>
                                          <p:spTgt spid="23">
                                            <p:txEl>
                                              <p:pRg st="3" end="3"/>
                                            </p:txEl>
                                          </p:spTgt>
                                        </p:tgtEl>
                                      </p:cBhvr>
                                    </p:animEffect>
                                    <p:anim calcmode="lin" valueType="num">
                                      <p:cBhvr>
                                        <p:cTn id="32" dur="1000" fill="hold"/>
                                        <p:tgtEl>
                                          <p:spTgt spid="2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3">
                                            <p:txEl>
                                              <p:pRg st="4" end="4"/>
                                            </p:txEl>
                                          </p:spTgt>
                                        </p:tgtEl>
                                        <p:attrNameLst>
                                          <p:attrName>style.visibility</p:attrName>
                                        </p:attrNameLst>
                                      </p:cBhvr>
                                      <p:to>
                                        <p:strVal val="visible"/>
                                      </p:to>
                                    </p:set>
                                    <p:animEffect transition="in" filter="fade">
                                      <p:cBhvr>
                                        <p:cTn id="38" dur="1000"/>
                                        <p:tgtEl>
                                          <p:spTgt spid="23">
                                            <p:txEl>
                                              <p:pRg st="4" end="4"/>
                                            </p:txEl>
                                          </p:spTgt>
                                        </p:tgtEl>
                                      </p:cBhvr>
                                    </p:animEffect>
                                    <p:anim calcmode="lin" valueType="num">
                                      <p:cBhvr>
                                        <p:cTn id="39" dur="1000" fill="hold"/>
                                        <p:tgtEl>
                                          <p:spTgt spid="2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2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3">
                                            <p:txEl>
                                              <p:pRg st="5" end="5"/>
                                            </p:txEl>
                                          </p:spTgt>
                                        </p:tgtEl>
                                        <p:attrNameLst>
                                          <p:attrName>style.visibility</p:attrName>
                                        </p:attrNameLst>
                                      </p:cBhvr>
                                      <p:to>
                                        <p:strVal val="visible"/>
                                      </p:to>
                                    </p:set>
                                    <p:animEffect transition="in" filter="fade">
                                      <p:cBhvr>
                                        <p:cTn id="45" dur="1000"/>
                                        <p:tgtEl>
                                          <p:spTgt spid="23">
                                            <p:txEl>
                                              <p:pRg st="5" end="5"/>
                                            </p:txEl>
                                          </p:spTgt>
                                        </p:tgtEl>
                                      </p:cBhvr>
                                    </p:animEffect>
                                    <p:anim calcmode="lin" valueType="num">
                                      <p:cBhvr>
                                        <p:cTn id="46" dur="1000" fill="hold"/>
                                        <p:tgtEl>
                                          <p:spTgt spid="2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2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3">
                                            <p:txEl>
                                              <p:pRg st="6" end="6"/>
                                            </p:txEl>
                                          </p:spTgt>
                                        </p:tgtEl>
                                        <p:attrNameLst>
                                          <p:attrName>style.visibility</p:attrName>
                                        </p:attrNameLst>
                                      </p:cBhvr>
                                      <p:to>
                                        <p:strVal val="visible"/>
                                      </p:to>
                                    </p:set>
                                    <p:animEffect transition="in" filter="fade">
                                      <p:cBhvr>
                                        <p:cTn id="52" dur="1000"/>
                                        <p:tgtEl>
                                          <p:spTgt spid="23">
                                            <p:txEl>
                                              <p:pRg st="6" end="6"/>
                                            </p:txEl>
                                          </p:spTgt>
                                        </p:tgtEl>
                                      </p:cBhvr>
                                    </p:animEffect>
                                    <p:anim calcmode="lin" valueType="num">
                                      <p:cBhvr>
                                        <p:cTn id="53" dur="1000" fill="hold"/>
                                        <p:tgtEl>
                                          <p:spTgt spid="2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2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3">
                                            <p:txEl>
                                              <p:pRg st="7" end="7"/>
                                            </p:txEl>
                                          </p:spTgt>
                                        </p:tgtEl>
                                        <p:attrNameLst>
                                          <p:attrName>style.visibility</p:attrName>
                                        </p:attrNameLst>
                                      </p:cBhvr>
                                      <p:to>
                                        <p:strVal val="visible"/>
                                      </p:to>
                                    </p:set>
                                    <p:animEffect transition="in" filter="fade">
                                      <p:cBhvr>
                                        <p:cTn id="59" dur="1000"/>
                                        <p:tgtEl>
                                          <p:spTgt spid="23">
                                            <p:txEl>
                                              <p:pRg st="7" end="7"/>
                                            </p:txEl>
                                          </p:spTgt>
                                        </p:tgtEl>
                                      </p:cBhvr>
                                    </p:animEffect>
                                    <p:anim calcmode="lin" valueType="num">
                                      <p:cBhvr>
                                        <p:cTn id="60" dur="1000" fill="hold"/>
                                        <p:tgtEl>
                                          <p:spTgt spid="23">
                                            <p:txEl>
                                              <p:pRg st="7" end="7"/>
                                            </p:txEl>
                                          </p:spTgt>
                                        </p:tgtEl>
                                        <p:attrNameLst>
                                          <p:attrName>ppt_x</p:attrName>
                                        </p:attrNameLst>
                                      </p:cBhvr>
                                      <p:tavLst>
                                        <p:tav tm="0">
                                          <p:val>
                                            <p:strVal val="#ppt_x"/>
                                          </p:val>
                                        </p:tav>
                                        <p:tav tm="100000">
                                          <p:val>
                                            <p:strVal val="#ppt_x"/>
                                          </p:val>
                                        </p:tav>
                                      </p:tavLst>
                                    </p:anim>
                                    <p:anim calcmode="lin" valueType="num">
                                      <p:cBhvr>
                                        <p:cTn id="61" dur="1000" fill="hold"/>
                                        <p:tgtEl>
                                          <p:spTgt spid="2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23">
                                            <p:txEl>
                                              <p:pRg st="8" end="8"/>
                                            </p:txEl>
                                          </p:spTgt>
                                        </p:tgtEl>
                                        <p:attrNameLst>
                                          <p:attrName>style.visibility</p:attrName>
                                        </p:attrNameLst>
                                      </p:cBhvr>
                                      <p:to>
                                        <p:strVal val="visible"/>
                                      </p:to>
                                    </p:set>
                                    <p:animEffect transition="in" filter="fade">
                                      <p:cBhvr>
                                        <p:cTn id="66" dur="1000"/>
                                        <p:tgtEl>
                                          <p:spTgt spid="23">
                                            <p:txEl>
                                              <p:pRg st="8" end="8"/>
                                            </p:txEl>
                                          </p:spTgt>
                                        </p:tgtEl>
                                      </p:cBhvr>
                                    </p:animEffect>
                                    <p:anim calcmode="lin" valueType="num">
                                      <p:cBhvr>
                                        <p:cTn id="67" dur="1000" fill="hold"/>
                                        <p:tgtEl>
                                          <p:spTgt spid="23">
                                            <p:txEl>
                                              <p:pRg st="8" end="8"/>
                                            </p:txEl>
                                          </p:spTgt>
                                        </p:tgtEl>
                                        <p:attrNameLst>
                                          <p:attrName>ppt_x</p:attrName>
                                        </p:attrNameLst>
                                      </p:cBhvr>
                                      <p:tavLst>
                                        <p:tav tm="0">
                                          <p:val>
                                            <p:strVal val="#ppt_x"/>
                                          </p:val>
                                        </p:tav>
                                        <p:tav tm="100000">
                                          <p:val>
                                            <p:strVal val="#ppt_x"/>
                                          </p:val>
                                        </p:tav>
                                      </p:tavLst>
                                    </p:anim>
                                    <p:anim calcmode="lin" valueType="num">
                                      <p:cBhvr>
                                        <p:cTn id="68" dur="1000" fill="hold"/>
                                        <p:tgtEl>
                                          <p:spTgt spid="2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3">
                                            <p:txEl>
                                              <p:pRg st="9" end="9"/>
                                            </p:txEl>
                                          </p:spTgt>
                                        </p:tgtEl>
                                        <p:attrNameLst>
                                          <p:attrName>style.visibility</p:attrName>
                                        </p:attrNameLst>
                                      </p:cBhvr>
                                      <p:to>
                                        <p:strVal val="visible"/>
                                      </p:to>
                                    </p:set>
                                    <p:animEffect transition="in" filter="fade">
                                      <p:cBhvr>
                                        <p:cTn id="73" dur="1000"/>
                                        <p:tgtEl>
                                          <p:spTgt spid="23">
                                            <p:txEl>
                                              <p:pRg st="9" end="9"/>
                                            </p:txEl>
                                          </p:spTgt>
                                        </p:tgtEl>
                                      </p:cBhvr>
                                    </p:animEffect>
                                    <p:anim calcmode="lin" valueType="num">
                                      <p:cBhvr>
                                        <p:cTn id="74" dur="1000" fill="hold"/>
                                        <p:tgtEl>
                                          <p:spTgt spid="23">
                                            <p:txEl>
                                              <p:pRg st="9" end="9"/>
                                            </p:txEl>
                                          </p:spTgt>
                                        </p:tgtEl>
                                        <p:attrNameLst>
                                          <p:attrName>ppt_x</p:attrName>
                                        </p:attrNameLst>
                                      </p:cBhvr>
                                      <p:tavLst>
                                        <p:tav tm="0">
                                          <p:val>
                                            <p:strVal val="#ppt_x"/>
                                          </p:val>
                                        </p:tav>
                                        <p:tav tm="100000">
                                          <p:val>
                                            <p:strVal val="#ppt_x"/>
                                          </p:val>
                                        </p:tav>
                                      </p:tavLst>
                                    </p:anim>
                                    <p:anim calcmode="lin" valueType="num">
                                      <p:cBhvr>
                                        <p:cTn id="75" dur="1000" fill="hold"/>
                                        <p:tgtEl>
                                          <p:spTgt spid="2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149"/>
              <a:ext cx="7917116" cy="915118"/>
            </a:xfrm>
            <a:prstGeom prst="rect">
              <a:avLst/>
            </a:prstGeom>
            <a:noFill/>
          </p:spPr>
          <p:txBody>
            <a:bodyPr wrap="square" rtlCol="0">
              <a:spAutoFit/>
              <a:scene3d>
                <a:camera prst="orthographicFront"/>
                <a:lightRig rig="threePt" dir="t"/>
              </a:scene3d>
              <a:sp3d contourW="12700"/>
            </a:bodyPr>
            <a:lstStyle/>
            <a:p>
              <a:r>
                <a:rPr lang="zh-CN" altLang="en-US" sz="4000" b="1" dirty="0">
                  <a:solidFill>
                    <a:schemeClr val="accent1"/>
                  </a:solidFill>
                  <a:latin typeface="+mn-ea"/>
                </a:rPr>
                <a:t>第</a:t>
              </a:r>
              <a:r>
                <a:rPr lang="en-US" altLang="zh-CN" sz="4000" b="1" dirty="0">
                  <a:solidFill>
                    <a:schemeClr val="accent1"/>
                  </a:solidFill>
                  <a:latin typeface="+mn-ea"/>
                </a:rPr>
                <a:t>9</a:t>
              </a:r>
              <a:r>
                <a:rPr lang="zh-CN" altLang="en-US" sz="4000" b="1" dirty="0">
                  <a:solidFill>
                    <a:schemeClr val="accent1"/>
                  </a:solidFill>
                  <a:latin typeface="+mn-ea"/>
                </a:rPr>
                <a:t>章</a:t>
              </a:r>
              <a:r>
                <a:rPr lang="en-US" altLang="zh-CN" sz="4000" dirty="0">
                  <a:solidFill>
                    <a:schemeClr val="accent1"/>
                  </a:solidFill>
                  <a:latin typeface="+mn-ea"/>
                </a:rPr>
                <a:t>---</a:t>
              </a:r>
              <a:r>
                <a:rPr lang="zh-CN" altLang="en-US" sz="4000" b="1" dirty="0">
                  <a:solidFill>
                    <a:schemeClr val="accent4">
                      <a:lumMod val="75000"/>
                    </a:schemeClr>
                  </a:solidFill>
                  <a:latin typeface="+mn-ea"/>
                </a:rPr>
                <a:t>几个单级静态网络参数</a:t>
              </a:r>
            </a:p>
          </p:txBody>
        </p:sp>
      </p:grpSp>
      <p:sp>
        <p:nvSpPr>
          <p:cNvPr id="14" name="Rectangle 2">
            <a:extLst>
              <a:ext uri="{FF2B5EF4-FFF2-40B4-BE49-F238E27FC236}">
                <a16:creationId xmlns:a16="http://schemas.microsoft.com/office/drawing/2014/main" id="{4012372A-C61A-7245-81B8-28DE1CCE6A24}"/>
              </a:ext>
            </a:extLst>
          </p:cNvPr>
          <p:cNvSpPr txBox="1">
            <a:spLocks noChangeArrowheads="1"/>
          </p:cNvSpPr>
          <p:nvPr/>
        </p:nvSpPr>
        <p:spPr>
          <a:xfrm>
            <a:off x="-648910" y="1789769"/>
            <a:ext cx="0" cy="0"/>
          </a:xfrm>
        </p:spPr>
        <p:txBody>
          <a:bodyPr>
            <a:prstTxWarp prst="textNoShape">
              <a:avLst/>
            </a:prstTxWarp>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dirty="0">
              <a:solidFill>
                <a:srgbClr val="C00000"/>
              </a:solidFill>
              <a:ea typeface="宋体" panose="02010600030101010101" pitchFamily="2" charset="-122"/>
            </a:endParaRPr>
          </a:p>
        </p:txBody>
      </p:sp>
      <p:sp>
        <p:nvSpPr>
          <p:cNvPr id="19" name="内容占位符 2">
            <a:extLst>
              <a:ext uri="{FF2B5EF4-FFF2-40B4-BE49-F238E27FC236}">
                <a16:creationId xmlns:a16="http://schemas.microsoft.com/office/drawing/2014/main" id="{C8B613EF-3DF5-6D47-B2DE-5907DF378920}"/>
              </a:ext>
            </a:extLst>
          </p:cNvPr>
          <p:cNvSpPr txBox="1">
            <a:spLocks/>
          </p:cNvSpPr>
          <p:nvPr/>
        </p:nvSpPr>
        <p:spPr>
          <a:xfrm>
            <a:off x="1145662" y="1328407"/>
            <a:ext cx="8229600" cy="4634511"/>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itchFamily="2" charset="2"/>
              <a:buChar char="ü"/>
            </a:pPr>
            <a:r>
              <a:rPr lang="zh-CN" altLang="en-US" sz="2000" dirty="0">
                <a:latin typeface="+mn-ea"/>
              </a:rPr>
              <a:t>单级混洗</a:t>
            </a:r>
            <a:r>
              <a:rPr lang="en-US" altLang="zh-CN" sz="2000" dirty="0">
                <a:latin typeface="+mn-ea"/>
              </a:rPr>
              <a:t>—</a:t>
            </a:r>
            <a:r>
              <a:rPr lang="zh-CN" altLang="en-US" sz="2000" dirty="0">
                <a:latin typeface="+mn-ea"/>
              </a:rPr>
              <a:t>交换网络</a:t>
            </a:r>
            <a:endParaRPr lang="en-US" altLang="zh-CN" sz="2000" dirty="0">
              <a:latin typeface="+mn-ea"/>
            </a:endParaRPr>
          </a:p>
          <a:p>
            <a:pPr lvl="1">
              <a:lnSpc>
                <a:spcPct val="150000"/>
              </a:lnSpc>
              <a:buFont typeface="Wingdings" pitchFamily="2" charset="2"/>
              <a:buChar char="Ø"/>
            </a:pPr>
            <a:r>
              <a:rPr lang="zh-CN" altLang="en-US" sz="2000" dirty="0">
                <a:latin typeface="+mn-ea"/>
              </a:rPr>
              <a:t>网络的直径是</a:t>
            </a:r>
            <a:r>
              <a:rPr lang="en-US" altLang="zh-CN" sz="2000" dirty="0">
                <a:solidFill>
                  <a:srgbClr val="FF0000"/>
                </a:solidFill>
                <a:latin typeface="+mn-ea"/>
              </a:rPr>
              <a:t>2n-1</a:t>
            </a:r>
            <a:r>
              <a:rPr lang="zh-CN" altLang="en-US" sz="2000" dirty="0">
                <a:latin typeface="+mn-ea"/>
              </a:rPr>
              <a:t>。</a:t>
            </a:r>
            <a:endParaRPr lang="en-US" altLang="zh-CN" sz="2000" dirty="0">
              <a:latin typeface="+mn-ea"/>
            </a:endParaRPr>
          </a:p>
          <a:p>
            <a:pPr lvl="1">
              <a:lnSpc>
                <a:spcPct val="150000"/>
              </a:lnSpc>
              <a:buFont typeface="Wingdings" pitchFamily="2" charset="2"/>
              <a:buChar char="Ø"/>
            </a:pPr>
            <a:r>
              <a:rPr lang="en-US" altLang="zh-CN" sz="2000" dirty="0">
                <a:latin typeface="+mn-ea"/>
              </a:rPr>
              <a:t>0</a:t>
            </a:r>
            <a:r>
              <a:rPr lang="zh-CN" altLang="en-US" sz="2000" dirty="0">
                <a:latin typeface="+mn-ea"/>
              </a:rPr>
              <a:t>和</a:t>
            </a:r>
            <a:r>
              <a:rPr lang="en-US" altLang="zh-CN" sz="2000" dirty="0">
                <a:latin typeface="+mn-ea"/>
              </a:rPr>
              <a:t>N-1</a:t>
            </a:r>
            <a:r>
              <a:rPr lang="zh-CN" altLang="en-US" sz="2000" dirty="0">
                <a:latin typeface="+mn-ea"/>
              </a:rPr>
              <a:t>的入度和出度各为</a:t>
            </a:r>
            <a:r>
              <a:rPr lang="en-US" altLang="zh-CN" sz="2000" dirty="0">
                <a:latin typeface="+mn-ea"/>
              </a:rPr>
              <a:t>1</a:t>
            </a:r>
            <a:r>
              <a:rPr lang="zh-CN" altLang="en-US" sz="2000" dirty="0">
                <a:latin typeface="+mn-ea"/>
              </a:rPr>
              <a:t>，其它的各为</a:t>
            </a:r>
            <a:r>
              <a:rPr lang="en-US" altLang="zh-CN" sz="2000" dirty="0">
                <a:latin typeface="+mn-ea"/>
              </a:rPr>
              <a:t>2</a:t>
            </a:r>
            <a:r>
              <a:rPr lang="zh-CN" altLang="en-US" sz="2000" dirty="0">
                <a:latin typeface="+mn-ea"/>
              </a:rPr>
              <a:t>；</a:t>
            </a:r>
            <a:endParaRPr lang="en-US" altLang="zh-CN" sz="2000" dirty="0">
              <a:latin typeface="+mn-ea"/>
            </a:endParaRPr>
          </a:p>
          <a:p>
            <a:pPr lvl="1">
              <a:buFont typeface="Wingdings" pitchFamily="2" charset="2"/>
              <a:buChar char="ü"/>
            </a:pPr>
            <a:endParaRPr lang="en-US" altLang="zh-CN" sz="2000" dirty="0">
              <a:latin typeface="+mn-ea"/>
            </a:endParaRPr>
          </a:p>
          <a:p>
            <a:pPr lvl="1">
              <a:buFont typeface="Wingdings" pitchFamily="2" charset="2"/>
              <a:buChar char="ü"/>
            </a:pPr>
            <a:endParaRPr lang="en-US" altLang="zh-CN" sz="2000" dirty="0">
              <a:latin typeface="+mn-ea"/>
            </a:endParaRPr>
          </a:p>
          <a:p>
            <a:pPr lvl="1">
              <a:buFont typeface="Wingdings" pitchFamily="2" charset="2"/>
              <a:buChar char="ü"/>
            </a:pPr>
            <a:endParaRPr lang="en-US" altLang="zh-CN" sz="2000" dirty="0">
              <a:latin typeface="+mn-ea"/>
            </a:endParaRPr>
          </a:p>
          <a:p>
            <a:pPr lvl="1">
              <a:buFont typeface="Wingdings" pitchFamily="2" charset="2"/>
              <a:buChar char="ü"/>
            </a:pPr>
            <a:endParaRPr lang="en-US" altLang="zh-CN" sz="2000" dirty="0">
              <a:latin typeface="+mn-ea"/>
            </a:endParaRPr>
          </a:p>
          <a:p>
            <a:pPr lvl="1">
              <a:buFont typeface="Wingdings" pitchFamily="2" charset="2"/>
              <a:buChar char="ü"/>
            </a:pPr>
            <a:endParaRPr lang="zh-CN" altLang="en-US" sz="2000" dirty="0">
              <a:latin typeface="+mn-ea"/>
            </a:endParaRPr>
          </a:p>
          <a:p>
            <a:pPr>
              <a:lnSpc>
                <a:spcPct val="150000"/>
              </a:lnSpc>
              <a:buFont typeface="Wingdings" pitchFamily="2" charset="2"/>
              <a:buChar char="ü"/>
            </a:pPr>
            <a:r>
              <a:rPr lang="zh-CN" altLang="en-US" sz="2000" dirty="0">
                <a:latin typeface="+mn-ea"/>
              </a:rPr>
              <a:t>单级</a:t>
            </a:r>
            <a:r>
              <a:rPr lang="en-US" altLang="zh-CN" sz="2000" dirty="0">
                <a:latin typeface="+mn-ea"/>
              </a:rPr>
              <a:t>PM2I</a:t>
            </a:r>
            <a:r>
              <a:rPr lang="zh-CN" altLang="en-US" sz="2000" dirty="0">
                <a:latin typeface="+mn-ea"/>
              </a:rPr>
              <a:t>网络</a:t>
            </a:r>
            <a:endParaRPr lang="en-US" altLang="zh-CN" sz="2000" dirty="0">
              <a:latin typeface="+mn-ea"/>
            </a:endParaRPr>
          </a:p>
          <a:p>
            <a:pPr lvl="1">
              <a:lnSpc>
                <a:spcPct val="150000"/>
              </a:lnSpc>
              <a:buFont typeface="Wingdings" pitchFamily="2" charset="2"/>
              <a:buChar char="Ø"/>
            </a:pPr>
            <a:r>
              <a:rPr lang="en-US" altLang="zh-CN" sz="2000" dirty="0">
                <a:latin typeface="+mn-ea"/>
              </a:rPr>
              <a:t>2n-1</a:t>
            </a:r>
            <a:r>
              <a:rPr lang="zh-CN" altLang="en-US" sz="2000" dirty="0">
                <a:latin typeface="+mn-ea"/>
              </a:rPr>
              <a:t>种不同的置换，度为</a:t>
            </a:r>
            <a:r>
              <a:rPr lang="en-US" altLang="zh-CN" sz="2000" dirty="0">
                <a:solidFill>
                  <a:srgbClr val="FF0000"/>
                </a:solidFill>
                <a:latin typeface="+mn-ea"/>
              </a:rPr>
              <a:t>2n-1</a:t>
            </a:r>
            <a:r>
              <a:rPr lang="zh-CN" altLang="en-US" sz="2000" dirty="0">
                <a:latin typeface="+mn-ea"/>
              </a:rPr>
              <a:t>；</a:t>
            </a:r>
            <a:endParaRPr lang="en-US" altLang="zh-CN" sz="2000" dirty="0">
              <a:latin typeface="+mn-ea"/>
            </a:endParaRPr>
          </a:p>
          <a:p>
            <a:pPr lvl="1">
              <a:lnSpc>
                <a:spcPct val="150000"/>
              </a:lnSpc>
              <a:buFont typeface="Wingdings" pitchFamily="2" charset="2"/>
              <a:buChar char="Ø"/>
            </a:pPr>
            <a:r>
              <a:rPr lang="zh-CN" altLang="en-US" sz="2000" dirty="0">
                <a:latin typeface="+mn-ea"/>
              </a:rPr>
              <a:t>单级</a:t>
            </a:r>
            <a:r>
              <a:rPr lang="en-US" altLang="zh-CN" sz="2000" dirty="0">
                <a:latin typeface="+mn-ea"/>
              </a:rPr>
              <a:t>PM2I</a:t>
            </a:r>
            <a:r>
              <a:rPr lang="zh-CN" altLang="en-US" sz="2000" dirty="0">
                <a:latin typeface="+mn-ea"/>
              </a:rPr>
              <a:t>网络的直径是</a:t>
            </a:r>
          </a:p>
          <a:p>
            <a:pPr>
              <a:lnSpc>
                <a:spcPct val="150000"/>
              </a:lnSpc>
              <a:buFont typeface="Wingdings" pitchFamily="2" charset="2"/>
              <a:buChar char="ü"/>
            </a:pPr>
            <a:r>
              <a:rPr lang="en-US" altLang="zh-CN" sz="2000" dirty="0">
                <a:solidFill>
                  <a:srgbClr val="9933FF"/>
                </a:solidFill>
                <a:latin typeface="+mn-ea"/>
              </a:rPr>
              <a:t>n</a:t>
            </a:r>
            <a:r>
              <a:rPr lang="en-US" altLang="zh-CN" sz="2000" dirty="0">
                <a:latin typeface="+mn-ea"/>
              </a:rPr>
              <a:t>-</a:t>
            </a:r>
            <a:r>
              <a:rPr lang="zh-CN" altLang="en-US" sz="2000" dirty="0">
                <a:latin typeface="+mn-ea"/>
              </a:rPr>
              <a:t>立方体中结点的度都是</a:t>
            </a:r>
            <a:r>
              <a:rPr lang="en-US" altLang="zh-CN" sz="2000" dirty="0">
                <a:solidFill>
                  <a:srgbClr val="D60093"/>
                </a:solidFill>
                <a:latin typeface="+mn-ea"/>
              </a:rPr>
              <a:t>n</a:t>
            </a:r>
            <a:r>
              <a:rPr lang="zh-CN" altLang="en-US" sz="2000" dirty="0">
                <a:latin typeface="+mn-ea"/>
              </a:rPr>
              <a:t>，直径也是</a:t>
            </a:r>
            <a:r>
              <a:rPr lang="en-US" altLang="zh-CN" sz="2000" dirty="0">
                <a:solidFill>
                  <a:srgbClr val="D60093"/>
                </a:solidFill>
                <a:latin typeface="+mn-ea"/>
              </a:rPr>
              <a:t>n</a:t>
            </a:r>
            <a:endParaRPr lang="zh-CN" altLang="en-US" sz="2000" dirty="0">
              <a:latin typeface="+mn-ea"/>
            </a:endParaRPr>
          </a:p>
          <a:p>
            <a:endParaRPr lang="zh-CN" altLang="en-US" dirty="0">
              <a:ea typeface="宋体" panose="02010600030101010101" pitchFamily="2" charset="-122"/>
            </a:endParaRPr>
          </a:p>
        </p:txBody>
      </p:sp>
      <p:graphicFrame>
        <p:nvGraphicFramePr>
          <p:cNvPr id="22" name="Object 2">
            <a:extLst>
              <a:ext uri="{FF2B5EF4-FFF2-40B4-BE49-F238E27FC236}">
                <a16:creationId xmlns:a16="http://schemas.microsoft.com/office/drawing/2014/main" id="{BDB86B0E-A694-2748-8073-3FA0537EDC38}"/>
              </a:ext>
            </a:extLst>
          </p:cNvPr>
          <p:cNvGraphicFramePr>
            <a:graphicFrameLocks noChangeAspect="1"/>
          </p:cNvGraphicFramePr>
          <p:nvPr>
            <p:extLst>
              <p:ext uri="{D42A27DB-BD31-4B8C-83A1-F6EECF244321}">
                <p14:modId xmlns:p14="http://schemas.microsoft.com/office/powerpoint/2010/main" val="3513466219"/>
              </p:ext>
            </p:extLst>
          </p:nvPr>
        </p:nvGraphicFramePr>
        <p:xfrm>
          <a:off x="4685989" y="5263536"/>
          <a:ext cx="701675" cy="412750"/>
        </p:xfrm>
        <a:graphic>
          <a:graphicData uri="http://schemas.openxmlformats.org/presentationml/2006/ole">
            <mc:AlternateContent xmlns:mc="http://schemas.openxmlformats.org/markup-compatibility/2006">
              <mc:Choice xmlns:v="urn:schemas-microsoft-com:vml" Requires="v">
                <p:oleObj spid="_x0000_s77893" name="Equation" r:id="rId4" imgW="0" imgH="0" progId="Equation.DSMT4">
                  <p:embed/>
                </p:oleObj>
              </mc:Choice>
              <mc:Fallback>
                <p:oleObj name="Equation" r:id="rId4" imgW="0" imgH="0" progId="Equation.DSMT4">
                  <p:embed/>
                  <p:pic>
                    <p:nvPicPr>
                      <p:cNvPr id="544772" name="Object 2">
                        <a:extLst>
                          <a:ext uri="{FF2B5EF4-FFF2-40B4-BE49-F238E27FC236}">
                            <a16:creationId xmlns:a16="http://schemas.microsoft.com/office/drawing/2014/main" id="{9DB35281-1044-4629-A641-F74FAEEEEB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5989" y="5263536"/>
                        <a:ext cx="7016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 name="组合 4">
            <a:extLst>
              <a:ext uri="{FF2B5EF4-FFF2-40B4-BE49-F238E27FC236}">
                <a16:creationId xmlns:a16="http://schemas.microsoft.com/office/drawing/2014/main" id="{A7D6F6FA-58E9-A845-82C3-CD3EB1F7E019}"/>
              </a:ext>
            </a:extLst>
          </p:cNvPr>
          <p:cNvGrpSpPr>
            <a:grpSpLocks/>
          </p:cNvGrpSpPr>
          <p:nvPr/>
        </p:nvGrpSpPr>
        <p:grpSpPr bwMode="auto">
          <a:xfrm>
            <a:off x="2816738" y="2947162"/>
            <a:ext cx="6256337" cy="1397000"/>
            <a:chOff x="1331913" y="4722813"/>
            <a:chExt cx="6256337" cy="1397000"/>
          </a:xfrm>
        </p:grpSpPr>
        <p:grpSp>
          <p:nvGrpSpPr>
            <p:cNvPr id="30" name="Group 14">
              <a:extLst>
                <a:ext uri="{FF2B5EF4-FFF2-40B4-BE49-F238E27FC236}">
                  <a16:creationId xmlns:a16="http://schemas.microsoft.com/office/drawing/2014/main" id="{8C9C2DB7-E118-D046-A562-96AF687421CD}"/>
                </a:ext>
              </a:extLst>
            </p:cNvPr>
            <p:cNvGrpSpPr>
              <a:grpSpLocks/>
            </p:cNvGrpSpPr>
            <p:nvPr/>
          </p:nvGrpSpPr>
          <p:grpSpPr bwMode="auto">
            <a:xfrm>
              <a:off x="1692276" y="5343525"/>
              <a:ext cx="5573718" cy="182563"/>
              <a:chOff x="1060" y="2568"/>
              <a:chExt cx="3511" cy="115"/>
            </a:xfrm>
          </p:grpSpPr>
          <p:grpSp>
            <p:nvGrpSpPr>
              <p:cNvPr id="93" name="Group 15">
                <a:extLst>
                  <a:ext uri="{FF2B5EF4-FFF2-40B4-BE49-F238E27FC236}">
                    <a16:creationId xmlns:a16="http://schemas.microsoft.com/office/drawing/2014/main" id="{A6A78A24-1F97-3C47-875F-82D8AB8FFEE6}"/>
                  </a:ext>
                </a:extLst>
              </p:cNvPr>
              <p:cNvGrpSpPr>
                <a:grpSpLocks/>
              </p:cNvGrpSpPr>
              <p:nvPr/>
            </p:nvGrpSpPr>
            <p:grpSpPr bwMode="auto">
              <a:xfrm>
                <a:off x="1060" y="2568"/>
                <a:ext cx="329" cy="115"/>
                <a:chOff x="1166" y="2939"/>
                <a:chExt cx="329" cy="115"/>
              </a:xfrm>
            </p:grpSpPr>
            <p:sp>
              <p:nvSpPr>
                <p:cNvPr id="106" name="Line 16">
                  <a:extLst>
                    <a:ext uri="{FF2B5EF4-FFF2-40B4-BE49-F238E27FC236}">
                      <a16:creationId xmlns:a16="http://schemas.microsoft.com/office/drawing/2014/main" id="{4C2FA791-D5F8-1D4F-9802-9039E3008F35}"/>
                    </a:ext>
                  </a:extLst>
                </p:cNvPr>
                <p:cNvSpPr>
                  <a:spLocks noChangeShapeType="1"/>
                </p:cNvSpPr>
                <p:nvPr/>
              </p:nvSpPr>
              <p:spPr bwMode="auto">
                <a:xfrm>
                  <a:off x="1223" y="2996"/>
                  <a:ext cx="215"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7" name="Freeform 17">
                  <a:extLst>
                    <a:ext uri="{FF2B5EF4-FFF2-40B4-BE49-F238E27FC236}">
                      <a16:creationId xmlns:a16="http://schemas.microsoft.com/office/drawing/2014/main" id="{DA130F29-821D-B843-BF81-189A04ED5BB7}"/>
                    </a:ext>
                  </a:extLst>
                </p:cNvPr>
                <p:cNvSpPr>
                  <a:spLocks/>
                </p:cNvSpPr>
                <p:nvPr/>
              </p:nvSpPr>
              <p:spPr bwMode="auto">
                <a:xfrm>
                  <a:off x="1166" y="2939"/>
                  <a:ext cx="86" cy="101"/>
                </a:xfrm>
                <a:custGeom>
                  <a:avLst/>
                  <a:gdLst>
                    <a:gd name="T0" fmla="*/ 86 w 86"/>
                    <a:gd name="T1" fmla="*/ 0 h 101"/>
                    <a:gd name="T2" fmla="*/ 0 w 86"/>
                    <a:gd name="T3" fmla="*/ 57 h 101"/>
                    <a:gd name="T4" fmla="*/ 86 w 86"/>
                    <a:gd name="T5" fmla="*/ 101 h 101"/>
                    <a:gd name="T6" fmla="*/ 86 w 86"/>
                    <a:gd name="T7" fmla="*/ 0 h 101"/>
                    <a:gd name="T8" fmla="*/ 0 60000 65536"/>
                    <a:gd name="T9" fmla="*/ 0 60000 65536"/>
                    <a:gd name="T10" fmla="*/ 0 60000 65536"/>
                    <a:gd name="T11" fmla="*/ 0 60000 65536"/>
                    <a:gd name="T12" fmla="*/ 0 w 86"/>
                    <a:gd name="T13" fmla="*/ 0 h 101"/>
                    <a:gd name="T14" fmla="*/ 86 w 86"/>
                    <a:gd name="T15" fmla="*/ 101 h 101"/>
                  </a:gdLst>
                  <a:ahLst/>
                  <a:cxnLst>
                    <a:cxn ang="T8">
                      <a:pos x="T0" y="T1"/>
                    </a:cxn>
                    <a:cxn ang="T9">
                      <a:pos x="T2" y="T3"/>
                    </a:cxn>
                    <a:cxn ang="T10">
                      <a:pos x="T4" y="T5"/>
                    </a:cxn>
                    <a:cxn ang="T11">
                      <a:pos x="T6" y="T7"/>
                    </a:cxn>
                  </a:cxnLst>
                  <a:rect l="T12" t="T13" r="T14" b="T15"/>
                  <a:pathLst>
                    <a:path w="86" h="101">
                      <a:moveTo>
                        <a:pt x="86" y="0"/>
                      </a:moveTo>
                      <a:lnTo>
                        <a:pt x="0" y="57"/>
                      </a:lnTo>
                      <a:lnTo>
                        <a:pt x="86" y="101"/>
                      </a:lnTo>
                      <a:lnTo>
                        <a:pt x="86" y="0"/>
                      </a:lnTo>
                      <a:close/>
                    </a:path>
                  </a:pathLst>
                </a:custGeom>
                <a:solidFill>
                  <a:srgbClr val="FF00FF"/>
                </a:solidFill>
                <a:ln w="9525">
                  <a:solidFill>
                    <a:schemeClr val="tx1"/>
                  </a:solidFill>
                  <a:round/>
                  <a:headEnd/>
                  <a:tailEnd/>
                </a:ln>
              </p:spPr>
              <p:txBody>
                <a:bodyPr/>
                <a:lstStyle/>
                <a:p>
                  <a:endParaRPr lang="zh-CN" altLang="en-US"/>
                </a:p>
              </p:txBody>
            </p:sp>
            <p:sp>
              <p:nvSpPr>
                <p:cNvPr id="108" name="Freeform 18">
                  <a:extLst>
                    <a:ext uri="{FF2B5EF4-FFF2-40B4-BE49-F238E27FC236}">
                      <a16:creationId xmlns:a16="http://schemas.microsoft.com/office/drawing/2014/main" id="{D9F992F0-DC66-144A-9430-F1E1654A2769}"/>
                    </a:ext>
                  </a:extLst>
                </p:cNvPr>
                <p:cNvSpPr>
                  <a:spLocks/>
                </p:cNvSpPr>
                <p:nvPr/>
              </p:nvSpPr>
              <p:spPr bwMode="auto">
                <a:xfrm>
                  <a:off x="1409" y="2953"/>
                  <a:ext cx="86" cy="101"/>
                </a:xfrm>
                <a:custGeom>
                  <a:avLst/>
                  <a:gdLst>
                    <a:gd name="T0" fmla="*/ 0 w 86"/>
                    <a:gd name="T1" fmla="*/ 101 h 101"/>
                    <a:gd name="T2" fmla="*/ 86 w 86"/>
                    <a:gd name="T3" fmla="*/ 43 h 101"/>
                    <a:gd name="T4" fmla="*/ 0 w 86"/>
                    <a:gd name="T5" fmla="*/ 0 h 101"/>
                    <a:gd name="T6" fmla="*/ 0 w 86"/>
                    <a:gd name="T7" fmla="*/ 101 h 101"/>
                    <a:gd name="T8" fmla="*/ 0 60000 65536"/>
                    <a:gd name="T9" fmla="*/ 0 60000 65536"/>
                    <a:gd name="T10" fmla="*/ 0 60000 65536"/>
                    <a:gd name="T11" fmla="*/ 0 60000 65536"/>
                    <a:gd name="T12" fmla="*/ 0 w 86"/>
                    <a:gd name="T13" fmla="*/ 0 h 101"/>
                    <a:gd name="T14" fmla="*/ 86 w 86"/>
                    <a:gd name="T15" fmla="*/ 101 h 101"/>
                  </a:gdLst>
                  <a:ahLst/>
                  <a:cxnLst>
                    <a:cxn ang="T8">
                      <a:pos x="T0" y="T1"/>
                    </a:cxn>
                    <a:cxn ang="T9">
                      <a:pos x="T2" y="T3"/>
                    </a:cxn>
                    <a:cxn ang="T10">
                      <a:pos x="T4" y="T5"/>
                    </a:cxn>
                    <a:cxn ang="T11">
                      <a:pos x="T6" y="T7"/>
                    </a:cxn>
                  </a:cxnLst>
                  <a:rect l="T12" t="T13" r="T14" b="T15"/>
                  <a:pathLst>
                    <a:path w="86" h="101">
                      <a:moveTo>
                        <a:pt x="0" y="101"/>
                      </a:moveTo>
                      <a:lnTo>
                        <a:pt x="86" y="43"/>
                      </a:lnTo>
                      <a:lnTo>
                        <a:pt x="0" y="0"/>
                      </a:lnTo>
                      <a:lnTo>
                        <a:pt x="0" y="101"/>
                      </a:lnTo>
                      <a:close/>
                    </a:path>
                  </a:pathLst>
                </a:custGeom>
                <a:solidFill>
                  <a:srgbClr val="FF00FF"/>
                </a:solidFill>
                <a:ln w="9525">
                  <a:solidFill>
                    <a:schemeClr val="tx1"/>
                  </a:solidFill>
                  <a:round/>
                  <a:headEnd/>
                  <a:tailEnd/>
                </a:ln>
              </p:spPr>
              <p:txBody>
                <a:bodyPr/>
                <a:lstStyle/>
                <a:p>
                  <a:endParaRPr lang="zh-CN" altLang="en-US"/>
                </a:p>
              </p:txBody>
            </p:sp>
          </p:grpSp>
          <p:grpSp>
            <p:nvGrpSpPr>
              <p:cNvPr id="94" name="Group 19">
                <a:extLst>
                  <a:ext uri="{FF2B5EF4-FFF2-40B4-BE49-F238E27FC236}">
                    <a16:creationId xmlns:a16="http://schemas.microsoft.com/office/drawing/2014/main" id="{67775D09-7118-424D-B170-F0A398543FD2}"/>
                  </a:ext>
                </a:extLst>
              </p:cNvPr>
              <p:cNvGrpSpPr>
                <a:grpSpLocks/>
              </p:cNvGrpSpPr>
              <p:nvPr/>
            </p:nvGrpSpPr>
            <p:grpSpPr bwMode="auto">
              <a:xfrm>
                <a:off x="2134" y="2568"/>
                <a:ext cx="316" cy="115"/>
                <a:chOff x="2240" y="2939"/>
                <a:chExt cx="316" cy="115"/>
              </a:xfrm>
            </p:grpSpPr>
            <p:sp>
              <p:nvSpPr>
                <p:cNvPr id="103" name="Line 20">
                  <a:extLst>
                    <a:ext uri="{FF2B5EF4-FFF2-40B4-BE49-F238E27FC236}">
                      <a16:creationId xmlns:a16="http://schemas.microsoft.com/office/drawing/2014/main" id="{218B3A81-89D2-A24D-A7DA-0127CC2E042E}"/>
                    </a:ext>
                  </a:extLst>
                </p:cNvPr>
                <p:cNvSpPr>
                  <a:spLocks noChangeShapeType="1"/>
                </p:cNvSpPr>
                <p:nvPr/>
              </p:nvSpPr>
              <p:spPr bwMode="auto">
                <a:xfrm>
                  <a:off x="2298" y="2996"/>
                  <a:ext cx="200"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 name="Freeform 21">
                  <a:extLst>
                    <a:ext uri="{FF2B5EF4-FFF2-40B4-BE49-F238E27FC236}">
                      <a16:creationId xmlns:a16="http://schemas.microsoft.com/office/drawing/2014/main" id="{6AB2DA57-3AA1-5643-8F8D-E07E3C03BBC3}"/>
                    </a:ext>
                  </a:extLst>
                </p:cNvPr>
                <p:cNvSpPr>
                  <a:spLocks/>
                </p:cNvSpPr>
                <p:nvPr/>
              </p:nvSpPr>
              <p:spPr bwMode="auto">
                <a:xfrm>
                  <a:off x="2240" y="2939"/>
                  <a:ext cx="86" cy="101"/>
                </a:xfrm>
                <a:custGeom>
                  <a:avLst/>
                  <a:gdLst>
                    <a:gd name="T0" fmla="*/ 86 w 86"/>
                    <a:gd name="T1" fmla="*/ 0 h 101"/>
                    <a:gd name="T2" fmla="*/ 0 w 86"/>
                    <a:gd name="T3" fmla="*/ 57 h 101"/>
                    <a:gd name="T4" fmla="*/ 86 w 86"/>
                    <a:gd name="T5" fmla="*/ 101 h 101"/>
                    <a:gd name="T6" fmla="*/ 86 w 86"/>
                    <a:gd name="T7" fmla="*/ 0 h 101"/>
                    <a:gd name="T8" fmla="*/ 0 60000 65536"/>
                    <a:gd name="T9" fmla="*/ 0 60000 65536"/>
                    <a:gd name="T10" fmla="*/ 0 60000 65536"/>
                    <a:gd name="T11" fmla="*/ 0 60000 65536"/>
                    <a:gd name="T12" fmla="*/ 0 w 86"/>
                    <a:gd name="T13" fmla="*/ 0 h 101"/>
                    <a:gd name="T14" fmla="*/ 86 w 86"/>
                    <a:gd name="T15" fmla="*/ 101 h 101"/>
                  </a:gdLst>
                  <a:ahLst/>
                  <a:cxnLst>
                    <a:cxn ang="T8">
                      <a:pos x="T0" y="T1"/>
                    </a:cxn>
                    <a:cxn ang="T9">
                      <a:pos x="T2" y="T3"/>
                    </a:cxn>
                    <a:cxn ang="T10">
                      <a:pos x="T4" y="T5"/>
                    </a:cxn>
                    <a:cxn ang="T11">
                      <a:pos x="T6" y="T7"/>
                    </a:cxn>
                  </a:cxnLst>
                  <a:rect l="T12" t="T13" r="T14" b="T15"/>
                  <a:pathLst>
                    <a:path w="86" h="101">
                      <a:moveTo>
                        <a:pt x="86" y="0"/>
                      </a:moveTo>
                      <a:lnTo>
                        <a:pt x="0" y="57"/>
                      </a:lnTo>
                      <a:lnTo>
                        <a:pt x="86" y="101"/>
                      </a:lnTo>
                      <a:lnTo>
                        <a:pt x="86" y="0"/>
                      </a:lnTo>
                      <a:close/>
                    </a:path>
                  </a:pathLst>
                </a:custGeom>
                <a:solidFill>
                  <a:srgbClr val="FF00FF"/>
                </a:solidFill>
                <a:ln w="9525">
                  <a:solidFill>
                    <a:schemeClr val="tx1"/>
                  </a:solidFill>
                  <a:round/>
                  <a:headEnd/>
                  <a:tailEnd/>
                </a:ln>
              </p:spPr>
              <p:txBody>
                <a:bodyPr/>
                <a:lstStyle/>
                <a:p>
                  <a:endParaRPr lang="zh-CN" altLang="en-US"/>
                </a:p>
              </p:txBody>
            </p:sp>
            <p:sp>
              <p:nvSpPr>
                <p:cNvPr id="105" name="Freeform 22">
                  <a:extLst>
                    <a:ext uri="{FF2B5EF4-FFF2-40B4-BE49-F238E27FC236}">
                      <a16:creationId xmlns:a16="http://schemas.microsoft.com/office/drawing/2014/main" id="{BA7DC318-9EE4-674C-AEC8-CA1876DE85D5}"/>
                    </a:ext>
                  </a:extLst>
                </p:cNvPr>
                <p:cNvSpPr>
                  <a:spLocks/>
                </p:cNvSpPr>
                <p:nvPr/>
              </p:nvSpPr>
              <p:spPr bwMode="auto">
                <a:xfrm>
                  <a:off x="2470" y="2953"/>
                  <a:ext cx="86" cy="101"/>
                </a:xfrm>
                <a:custGeom>
                  <a:avLst/>
                  <a:gdLst>
                    <a:gd name="T0" fmla="*/ 0 w 86"/>
                    <a:gd name="T1" fmla="*/ 101 h 101"/>
                    <a:gd name="T2" fmla="*/ 86 w 86"/>
                    <a:gd name="T3" fmla="*/ 43 h 101"/>
                    <a:gd name="T4" fmla="*/ 0 w 86"/>
                    <a:gd name="T5" fmla="*/ 0 h 101"/>
                    <a:gd name="T6" fmla="*/ 0 w 86"/>
                    <a:gd name="T7" fmla="*/ 101 h 101"/>
                    <a:gd name="T8" fmla="*/ 0 60000 65536"/>
                    <a:gd name="T9" fmla="*/ 0 60000 65536"/>
                    <a:gd name="T10" fmla="*/ 0 60000 65536"/>
                    <a:gd name="T11" fmla="*/ 0 60000 65536"/>
                    <a:gd name="T12" fmla="*/ 0 w 86"/>
                    <a:gd name="T13" fmla="*/ 0 h 101"/>
                    <a:gd name="T14" fmla="*/ 86 w 86"/>
                    <a:gd name="T15" fmla="*/ 101 h 101"/>
                  </a:gdLst>
                  <a:ahLst/>
                  <a:cxnLst>
                    <a:cxn ang="T8">
                      <a:pos x="T0" y="T1"/>
                    </a:cxn>
                    <a:cxn ang="T9">
                      <a:pos x="T2" y="T3"/>
                    </a:cxn>
                    <a:cxn ang="T10">
                      <a:pos x="T4" y="T5"/>
                    </a:cxn>
                    <a:cxn ang="T11">
                      <a:pos x="T6" y="T7"/>
                    </a:cxn>
                  </a:cxnLst>
                  <a:rect l="T12" t="T13" r="T14" b="T15"/>
                  <a:pathLst>
                    <a:path w="86" h="101">
                      <a:moveTo>
                        <a:pt x="0" y="101"/>
                      </a:moveTo>
                      <a:lnTo>
                        <a:pt x="86" y="43"/>
                      </a:lnTo>
                      <a:lnTo>
                        <a:pt x="0" y="0"/>
                      </a:lnTo>
                      <a:lnTo>
                        <a:pt x="0" y="101"/>
                      </a:lnTo>
                      <a:close/>
                    </a:path>
                  </a:pathLst>
                </a:custGeom>
                <a:solidFill>
                  <a:srgbClr val="FF00FF"/>
                </a:solidFill>
                <a:ln w="9525">
                  <a:solidFill>
                    <a:schemeClr val="tx1"/>
                  </a:solidFill>
                  <a:round/>
                  <a:headEnd/>
                  <a:tailEnd/>
                </a:ln>
              </p:spPr>
              <p:txBody>
                <a:bodyPr/>
                <a:lstStyle/>
                <a:p>
                  <a:endParaRPr lang="zh-CN" altLang="en-US"/>
                </a:p>
              </p:txBody>
            </p:sp>
          </p:grpSp>
          <p:grpSp>
            <p:nvGrpSpPr>
              <p:cNvPr id="95" name="Group 23">
                <a:extLst>
                  <a:ext uri="{FF2B5EF4-FFF2-40B4-BE49-F238E27FC236}">
                    <a16:creationId xmlns:a16="http://schemas.microsoft.com/office/drawing/2014/main" id="{50D37E50-5CDD-8A4C-8F36-4D84393A4C09}"/>
                  </a:ext>
                </a:extLst>
              </p:cNvPr>
              <p:cNvGrpSpPr>
                <a:grpSpLocks/>
              </p:cNvGrpSpPr>
              <p:nvPr/>
            </p:nvGrpSpPr>
            <p:grpSpPr bwMode="auto">
              <a:xfrm>
                <a:off x="3181" y="2568"/>
                <a:ext cx="329" cy="115"/>
                <a:chOff x="3287" y="2939"/>
                <a:chExt cx="329" cy="115"/>
              </a:xfrm>
            </p:grpSpPr>
            <p:sp>
              <p:nvSpPr>
                <p:cNvPr id="100" name="Line 24">
                  <a:extLst>
                    <a:ext uri="{FF2B5EF4-FFF2-40B4-BE49-F238E27FC236}">
                      <a16:creationId xmlns:a16="http://schemas.microsoft.com/office/drawing/2014/main" id="{70F94178-E42C-9245-A57E-C0065DB3B1ED}"/>
                    </a:ext>
                  </a:extLst>
                </p:cNvPr>
                <p:cNvSpPr>
                  <a:spLocks noChangeShapeType="1"/>
                </p:cNvSpPr>
                <p:nvPr/>
              </p:nvSpPr>
              <p:spPr bwMode="auto">
                <a:xfrm>
                  <a:off x="3344" y="2996"/>
                  <a:ext cx="215"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 name="Freeform 25">
                  <a:extLst>
                    <a:ext uri="{FF2B5EF4-FFF2-40B4-BE49-F238E27FC236}">
                      <a16:creationId xmlns:a16="http://schemas.microsoft.com/office/drawing/2014/main" id="{D00F9F6B-5062-9A49-825D-0E2181D92EBA}"/>
                    </a:ext>
                  </a:extLst>
                </p:cNvPr>
                <p:cNvSpPr>
                  <a:spLocks/>
                </p:cNvSpPr>
                <p:nvPr/>
              </p:nvSpPr>
              <p:spPr bwMode="auto">
                <a:xfrm>
                  <a:off x="3287" y="2939"/>
                  <a:ext cx="86" cy="101"/>
                </a:xfrm>
                <a:custGeom>
                  <a:avLst/>
                  <a:gdLst>
                    <a:gd name="T0" fmla="*/ 86 w 86"/>
                    <a:gd name="T1" fmla="*/ 0 h 101"/>
                    <a:gd name="T2" fmla="*/ 0 w 86"/>
                    <a:gd name="T3" fmla="*/ 57 h 101"/>
                    <a:gd name="T4" fmla="*/ 86 w 86"/>
                    <a:gd name="T5" fmla="*/ 101 h 101"/>
                    <a:gd name="T6" fmla="*/ 86 w 86"/>
                    <a:gd name="T7" fmla="*/ 0 h 101"/>
                    <a:gd name="T8" fmla="*/ 0 60000 65536"/>
                    <a:gd name="T9" fmla="*/ 0 60000 65536"/>
                    <a:gd name="T10" fmla="*/ 0 60000 65536"/>
                    <a:gd name="T11" fmla="*/ 0 60000 65536"/>
                    <a:gd name="T12" fmla="*/ 0 w 86"/>
                    <a:gd name="T13" fmla="*/ 0 h 101"/>
                    <a:gd name="T14" fmla="*/ 86 w 86"/>
                    <a:gd name="T15" fmla="*/ 101 h 101"/>
                  </a:gdLst>
                  <a:ahLst/>
                  <a:cxnLst>
                    <a:cxn ang="T8">
                      <a:pos x="T0" y="T1"/>
                    </a:cxn>
                    <a:cxn ang="T9">
                      <a:pos x="T2" y="T3"/>
                    </a:cxn>
                    <a:cxn ang="T10">
                      <a:pos x="T4" y="T5"/>
                    </a:cxn>
                    <a:cxn ang="T11">
                      <a:pos x="T6" y="T7"/>
                    </a:cxn>
                  </a:cxnLst>
                  <a:rect l="T12" t="T13" r="T14" b="T15"/>
                  <a:pathLst>
                    <a:path w="86" h="101">
                      <a:moveTo>
                        <a:pt x="86" y="0"/>
                      </a:moveTo>
                      <a:lnTo>
                        <a:pt x="0" y="57"/>
                      </a:lnTo>
                      <a:lnTo>
                        <a:pt x="86" y="101"/>
                      </a:lnTo>
                      <a:lnTo>
                        <a:pt x="86" y="0"/>
                      </a:lnTo>
                      <a:close/>
                    </a:path>
                  </a:pathLst>
                </a:custGeom>
                <a:solidFill>
                  <a:srgbClr val="FF00FF"/>
                </a:solidFill>
                <a:ln w="9525">
                  <a:solidFill>
                    <a:schemeClr val="tx1"/>
                  </a:solidFill>
                  <a:round/>
                  <a:headEnd/>
                  <a:tailEnd/>
                </a:ln>
              </p:spPr>
              <p:txBody>
                <a:bodyPr/>
                <a:lstStyle/>
                <a:p>
                  <a:endParaRPr lang="zh-CN" altLang="en-US"/>
                </a:p>
              </p:txBody>
            </p:sp>
            <p:sp>
              <p:nvSpPr>
                <p:cNvPr id="102" name="Freeform 26">
                  <a:extLst>
                    <a:ext uri="{FF2B5EF4-FFF2-40B4-BE49-F238E27FC236}">
                      <a16:creationId xmlns:a16="http://schemas.microsoft.com/office/drawing/2014/main" id="{B029D2A0-06DD-AA43-9F43-751F02D311B7}"/>
                    </a:ext>
                  </a:extLst>
                </p:cNvPr>
                <p:cNvSpPr>
                  <a:spLocks/>
                </p:cNvSpPr>
                <p:nvPr/>
              </p:nvSpPr>
              <p:spPr bwMode="auto">
                <a:xfrm>
                  <a:off x="3530" y="2953"/>
                  <a:ext cx="86" cy="101"/>
                </a:xfrm>
                <a:custGeom>
                  <a:avLst/>
                  <a:gdLst>
                    <a:gd name="T0" fmla="*/ 0 w 86"/>
                    <a:gd name="T1" fmla="*/ 101 h 101"/>
                    <a:gd name="T2" fmla="*/ 86 w 86"/>
                    <a:gd name="T3" fmla="*/ 43 h 101"/>
                    <a:gd name="T4" fmla="*/ 0 w 86"/>
                    <a:gd name="T5" fmla="*/ 0 h 101"/>
                    <a:gd name="T6" fmla="*/ 0 w 86"/>
                    <a:gd name="T7" fmla="*/ 101 h 101"/>
                    <a:gd name="T8" fmla="*/ 0 60000 65536"/>
                    <a:gd name="T9" fmla="*/ 0 60000 65536"/>
                    <a:gd name="T10" fmla="*/ 0 60000 65536"/>
                    <a:gd name="T11" fmla="*/ 0 60000 65536"/>
                    <a:gd name="T12" fmla="*/ 0 w 86"/>
                    <a:gd name="T13" fmla="*/ 0 h 101"/>
                    <a:gd name="T14" fmla="*/ 86 w 86"/>
                    <a:gd name="T15" fmla="*/ 101 h 101"/>
                  </a:gdLst>
                  <a:ahLst/>
                  <a:cxnLst>
                    <a:cxn ang="T8">
                      <a:pos x="T0" y="T1"/>
                    </a:cxn>
                    <a:cxn ang="T9">
                      <a:pos x="T2" y="T3"/>
                    </a:cxn>
                    <a:cxn ang="T10">
                      <a:pos x="T4" y="T5"/>
                    </a:cxn>
                    <a:cxn ang="T11">
                      <a:pos x="T6" y="T7"/>
                    </a:cxn>
                  </a:cxnLst>
                  <a:rect l="T12" t="T13" r="T14" b="T15"/>
                  <a:pathLst>
                    <a:path w="86" h="101">
                      <a:moveTo>
                        <a:pt x="0" y="101"/>
                      </a:moveTo>
                      <a:lnTo>
                        <a:pt x="86" y="43"/>
                      </a:lnTo>
                      <a:lnTo>
                        <a:pt x="0" y="0"/>
                      </a:lnTo>
                      <a:lnTo>
                        <a:pt x="0" y="101"/>
                      </a:lnTo>
                      <a:close/>
                    </a:path>
                  </a:pathLst>
                </a:custGeom>
                <a:solidFill>
                  <a:srgbClr val="FF00FF"/>
                </a:solidFill>
                <a:ln w="9525">
                  <a:solidFill>
                    <a:schemeClr val="tx1"/>
                  </a:solidFill>
                  <a:round/>
                  <a:headEnd/>
                  <a:tailEnd/>
                </a:ln>
              </p:spPr>
              <p:txBody>
                <a:bodyPr/>
                <a:lstStyle/>
                <a:p>
                  <a:endParaRPr lang="zh-CN" altLang="en-US"/>
                </a:p>
              </p:txBody>
            </p:sp>
          </p:grpSp>
          <p:grpSp>
            <p:nvGrpSpPr>
              <p:cNvPr id="96" name="Group 27">
                <a:extLst>
                  <a:ext uri="{FF2B5EF4-FFF2-40B4-BE49-F238E27FC236}">
                    <a16:creationId xmlns:a16="http://schemas.microsoft.com/office/drawing/2014/main" id="{C7854E87-1A0E-4B44-AA1F-BE7B6B67E986}"/>
                  </a:ext>
                </a:extLst>
              </p:cNvPr>
              <p:cNvGrpSpPr>
                <a:grpSpLocks/>
              </p:cNvGrpSpPr>
              <p:nvPr/>
            </p:nvGrpSpPr>
            <p:grpSpPr bwMode="auto">
              <a:xfrm>
                <a:off x="4241" y="2568"/>
                <a:ext cx="330" cy="115"/>
                <a:chOff x="4347" y="2939"/>
                <a:chExt cx="330" cy="115"/>
              </a:xfrm>
            </p:grpSpPr>
            <p:sp>
              <p:nvSpPr>
                <p:cNvPr id="97" name="Line 28">
                  <a:extLst>
                    <a:ext uri="{FF2B5EF4-FFF2-40B4-BE49-F238E27FC236}">
                      <a16:creationId xmlns:a16="http://schemas.microsoft.com/office/drawing/2014/main" id="{9F5E378E-0BAE-DB4B-8A83-D7900EBAB768}"/>
                    </a:ext>
                  </a:extLst>
                </p:cNvPr>
                <p:cNvSpPr>
                  <a:spLocks noChangeShapeType="1"/>
                </p:cNvSpPr>
                <p:nvPr/>
              </p:nvSpPr>
              <p:spPr bwMode="auto">
                <a:xfrm>
                  <a:off x="4404" y="2996"/>
                  <a:ext cx="215"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Freeform 29">
                  <a:extLst>
                    <a:ext uri="{FF2B5EF4-FFF2-40B4-BE49-F238E27FC236}">
                      <a16:creationId xmlns:a16="http://schemas.microsoft.com/office/drawing/2014/main" id="{CB5FE8A6-A12D-9A4D-8877-8E78A9084321}"/>
                    </a:ext>
                  </a:extLst>
                </p:cNvPr>
                <p:cNvSpPr>
                  <a:spLocks/>
                </p:cNvSpPr>
                <p:nvPr/>
              </p:nvSpPr>
              <p:spPr bwMode="auto">
                <a:xfrm>
                  <a:off x="4347" y="2939"/>
                  <a:ext cx="86" cy="101"/>
                </a:xfrm>
                <a:custGeom>
                  <a:avLst/>
                  <a:gdLst>
                    <a:gd name="T0" fmla="*/ 86 w 86"/>
                    <a:gd name="T1" fmla="*/ 0 h 101"/>
                    <a:gd name="T2" fmla="*/ 0 w 86"/>
                    <a:gd name="T3" fmla="*/ 57 h 101"/>
                    <a:gd name="T4" fmla="*/ 86 w 86"/>
                    <a:gd name="T5" fmla="*/ 101 h 101"/>
                    <a:gd name="T6" fmla="*/ 86 w 86"/>
                    <a:gd name="T7" fmla="*/ 0 h 101"/>
                    <a:gd name="T8" fmla="*/ 0 60000 65536"/>
                    <a:gd name="T9" fmla="*/ 0 60000 65536"/>
                    <a:gd name="T10" fmla="*/ 0 60000 65536"/>
                    <a:gd name="T11" fmla="*/ 0 60000 65536"/>
                    <a:gd name="T12" fmla="*/ 0 w 86"/>
                    <a:gd name="T13" fmla="*/ 0 h 101"/>
                    <a:gd name="T14" fmla="*/ 86 w 86"/>
                    <a:gd name="T15" fmla="*/ 101 h 101"/>
                  </a:gdLst>
                  <a:ahLst/>
                  <a:cxnLst>
                    <a:cxn ang="T8">
                      <a:pos x="T0" y="T1"/>
                    </a:cxn>
                    <a:cxn ang="T9">
                      <a:pos x="T2" y="T3"/>
                    </a:cxn>
                    <a:cxn ang="T10">
                      <a:pos x="T4" y="T5"/>
                    </a:cxn>
                    <a:cxn ang="T11">
                      <a:pos x="T6" y="T7"/>
                    </a:cxn>
                  </a:cxnLst>
                  <a:rect l="T12" t="T13" r="T14" b="T15"/>
                  <a:pathLst>
                    <a:path w="86" h="101">
                      <a:moveTo>
                        <a:pt x="86" y="0"/>
                      </a:moveTo>
                      <a:lnTo>
                        <a:pt x="0" y="57"/>
                      </a:lnTo>
                      <a:lnTo>
                        <a:pt x="86" y="101"/>
                      </a:lnTo>
                      <a:lnTo>
                        <a:pt x="86" y="0"/>
                      </a:lnTo>
                      <a:close/>
                    </a:path>
                  </a:pathLst>
                </a:custGeom>
                <a:solidFill>
                  <a:srgbClr val="FF00FF"/>
                </a:solidFill>
                <a:ln w="9525">
                  <a:solidFill>
                    <a:schemeClr val="tx1"/>
                  </a:solidFill>
                  <a:round/>
                  <a:headEnd/>
                  <a:tailEnd/>
                </a:ln>
              </p:spPr>
              <p:txBody>
                <a:bodyPr/>
                <a:lstStyle/>
                <a:p>
                  <a:endParaRPr lang="zh-CN" altLang="en-US"/>
                </a:p>
              </p:txBody>
            </p:sp>
            <p:sp>
              <p:nvSpPr>
                <p:cNvPr id="99" name="Freeform 30">
                  <a:extLst>
                    <a:ext uri="{FF2B5EF4-FFF2-40B4-BE49-F238E27FC236}">
                      <a16:creationId xmlns:a16="http://schemas.microsoft.com/office/drawing/2014/main" id="{8677B291-C6E9-F44B-AD02-8808FEE008A1}"/>
                    </a:ext>
                  </a:extLst>
                </p:cNvPr>
                <p:cNvSpPr>
                  <a:spLocks/>
                </p:cNvSpPr>
                <p:nvPr/>
              </p:nvSpPr>
              <p:spPr bwMode="auto">
                <a:xfrm>
                  <a:off x="4591" y="2953"/>
                  <a:ext cx="86" cy="101"/>
                </a:xfrm>
                <a:custGeom>
                  <a:avLst/>
                  <a:gdLst>
                    <a:gd name="T0" fmla="*/ 0 w 86"/>
                    <a:gd name="T1" fmla="*/ 101 h 101"/>
                    <a:gd name="T2" fmla="*/ 86 w 86"/>
                    <a:gd name="T3" fmla="*/ 43 h 101"/>
                    <a:gd name="T4" fmla="*/ 0 w 86"/>
                    <a:gd name="T5" fmla="*/ 0 h 101"/>
                    <a:gd name="T6" fmla="*/ 0 w 86"/>
                    <a:gd name="T7" fmla="*/ 101 h 101"/>
                    <a:gd name="T8" fmla="*/ 0 60000 65536"/>
                    <a:gd name="T9" fmla="*/ 0 60000 65536"/>
                    <a:gd name="T10" fmla="*/ 0 60000 65536"/>
                    <a:gd name="T11" fmla="*/ 0 60000 65536"/>
                    <a:gd name="T12" fmla="*/ 0 w 86"/>
                    <a:gd name="T13" fmla="*/ 0 h 101"/>
                    <a:gd name="T14" fmla="*/ 86 w 86"/>
                    <a:gd name="T15" fmla="*/ 101 h 101"/>
                  </a:gdLst>
                  <a:ahLst/>
                  <a:cxnLst>
                    <a:cxn ang="T8">
                      <a:pos x="T0" y="T1"/>
                    </a:cxn>
                    <a:cxn ang="T9">
                      <a:pos x="T2" y="T3"/>
                    </a:cxn>
                    <a:cxn ang="T10">
                      <a:pos x="T4" y="T5"/>
                    </a:cxn>
                    <a:cxn ang="T11">
                      <a:pos x="T6" y="T7"/>
                    </a:cxn>
                  </a:cxnLst>
                  <a:rect l="T12" t="T13" r="T14" b="T15"/>
                  <a:pathLst>
                    <a:path w="86" h="101">
                      <a:moveTo>
                        <a:pt x="0" y="101"/>
                      </a:moveTo>
                      <a:lnTo>
                        <a:pt x="86" y="43"/>
                      </a:lnTo>
                      <a:lnTo>
                        <a:pt x="0" y="0"/>
                      </a:lnTo>
                      <a:lnTo>
                        <a:pt x="0" y="101"/>
                      </a:lnTo>
                      <a:close/>
                    </a:path>
                  </a:pathLst>
                </a:custGeom>
                <a:solidFill>
                  <a:srgbClr val="FF00FF"/>
                </a:solidFill>
                <a:ln w="9525">
                  <a:solidFill>
                    <a:schemeClr val="tx1"/>
                  </a:solidFill>
                  <a:round/>
                  <a:headEnd/>
                  <a:tailEnd/>
                </a:ln>
              </p:spPr>
              <p:txBody>
                <a:bodyPr/>
                <a:lstStyle/>
                <a:p>
                  <a:endParaRPr lang="zh-CN" altLang="en-US"/>
                </a:p>
              </p:txBody>
            </p:sp>
          </p:grpSp>
        </p:grpSp>
        <p:grpSp>
          <p:nvGrpSpPr>
            <p:cNvPr id="31" name="Group 31">
              <a:extLst>
                <a:ext uri="{FF2B5EF4-FFF2-40B4-BE49-F238E27FC236}">
                  <a16:creationId xmlns:a16="http://schemas.microsoft.com/office/drawing/2014/main" id="{9D97E45C-B287-A44F-A40B-D5FB8ECA475F}"/>
                </a:ext>
              </a:extLst>
            </p:cNvPr>
            <p:cNvGrpSpPr>
              <a:grpSpLocks/>
            </p:cNvGrpSpPr>
            <p:nvPr/>
          </p:nvGrpSpPr>
          <p:grpSpPr bwMode="auto">
            <a:xfrm>
              <a:off x="1331913" y="5226062"/>
              <a:ext cx="6256338" cy="412751"/>
              <a:chOff x="839" y="3220"/>
              <a:chExt cx="3941" cy="260"/>
            </a:xfrm>
          </p:grpSpPr>
          <p:sp>
            <p:nvSpPr>
              <p:cNvPr id="84" name="Rectangle 32">
                <a:extLst>
                  <a:ext uri="{FF2B5EF4-FFF2-40B4-BE49-F238E27FC236}">
                    <a16:creationId xmlns:a16="http://schemas.microsoft.com/office/drawing/2014/main" id="{9B36D7C6-0FCE-764B-BDC4-5FF9D02C34CA}"/>
                  </a:ext>
                </a:extLst>
              </p:cNvPr>
              <p:cNvSpPr>
                <a:spLocks noChangeArrowheads="1"/>
              </p:cNvSpPr>
              <p:nvPr/>
            </p:nvSpPr>
            <p:spPr bwMode="auto">
              <a:xfrm>
                <a:off x="839" y="3249"/>
                <a:ext cx="391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200" dirty="0">
                    <a:latin typeface="宋体" panose="02010600030101010101" pitchFamily="2" charset="-122"/>
                  </a:rPr>
                  <a:t> 0     1     2     3     4     5     6     7</a:t>
                </a:r>
                <a:endParaRPr lang="en-US" altLang="zh-CN" sz="2000" dirty="0">
                  <a:latin typeface="Times New Roman" panose="02020603050405020304" pitchFamily="18" charset="0"/>
                </a:endParaRPr>
              </a:p>
            </p:txBody>
          </p:sp>
          <p:sp>
            <p:nvSpPr>
              <p:cNvPr id="85" name="Rectangle 33">
                <a:extLst>
                  <a:ext uri="{FF2B5EF4-FFF2-40B4-BE49-F238E27FC236}">
                    <a16:creationId xmlns:a16="http://schemas.microsoft.com/office/drawing/2014/main" id="{D0C8F067-132D-6947-A0CF-7F730EC6B1B0}"/>
                  </a:ext>
                </a:extLst>
              </p:cNvPr>
              <p:cNvSpPr>
                <a:spLocks noChangeArrowheads="1"/>
              </p:cNvSpPr>
              <p:nvPr/>
            </p:nvSpPr>
            <p:spPr bwMode="auto">
              <a:xfrm>
                <a:off x="853" y="3263"/>
                <a:ext cx="215" cy="21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sp>
            <p:nvSpPr>
              <p:cNvPr id="86" name="Rectangle 34">
                <a:extLst>
                  <a:ext uri="{FF2B5EF4-FFF2-40B4-BE49-F238E27FC236}">
                    <a16:creationId xmlns:a16="http://schemas.microsoft.com/office/drawing/2014/main" id="{5777BB53-4637-374B-A226-B71DB46A7EFB}"/>
                  </a:ext>
                </a:extLst>
              </p:cNvPr>
              <p:cNvSpPr>
                <a:spLocks noChangeArrowheads="1"/>
              </p:cNvSpPr>
              <p:nvPr/>
            </p:nvSpPr>
            <p:spPr bwMode="auto">
              <a:xfrm>
                <a:off x="1384" y="3234"/>
                <a:ext cx="215" cy="21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sp>
            <p:nvSpPr>
              <p:cNvPr id="87" name="Rectangle 35">
                <a:extLst>
                  <a:ext uri="{FF2B5EF4-FFF2-40B4-BE49-F238E27FC236}">
                    <a16:creationId xmlns:a16="http://schemas.microsoft.com/office/drawing/2014/main" id="{82FBD02D-AAC1-0C46-948B-D76C199A9A95}"/>
                  </a:ext>
                </a:extLst>
              </p:cNvPr>
              <p:cNvSpPr>
                <a:spLocks noChangeArrowheads="1"/>
              </p:cNvSpPr>
              <p:nvPr/>
            </p:nvSpPr>
            <p:spPr bwMode="auto">
              <a:xfrm>
                <a:off x="1914" y="3234"/>
                <a:ext cx="215" cy="21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sp>
            <p:nvSpPr>
              <p:cNvPr id="88" name="Rectangle 36">
                <a:extLst>
                  <a:ext uri="{FF2B5EF4-FFF2-40B4-BE49-F238E27FC236}">
                    <a16:creationId xmlns:a16="http://schemas.microsoft.com/office/drawing/2014/main" id="{4C5FF69C-657B-1E45-B9A0-6184B1696AB0}"/>
                  </a:ext>
                </a:extLst>
              </p:cNvPr>
              <p:cNvSpPr>
                <a:spLocks noChangeArrowheads="1"/>
              </p:cNvSpPr>
              <p:nvPr/>
            </p:nvSpPr>
            <p:spPr bwMode="auto">
              <a:xfrm>
                <a:off x="2444" y="3234"/>
                <a:ext cx="215" cy="21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sp>
            <p:nvSpPr>
              <p:cNvPr id="89" name="Rectangle 37">
                <a:extLst>
                  <a:ext uri="{FF2B5EF4-FFF2-40B4-BE49-F238E27FC236}">
                    <a16:creationId xmlns:a16="http://schemas.microsoft.com/office/drawing/2014/main" id="{BFF08B36-4F45-CB44-9F74-4EA2D81F30D2}"/>
                  </a:ext>
                </a:extLst>
              </p:cNvPr>
              <p:cNvSpPr>
                <a:spLocks noChangeArrowheads="1"/>
              </p:cNvSpPr>
              <p:nvPr/>
            </p:nvSpPr>
            <p:spPr bwMode="auto">
              <a:xfrm>
                <a:off x="2974" y="3234"/>
                <a:ext cx="215" cy="21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sp>
            <p:nvSpPr>
              <p:cNvPr id="90" name="Rectangle 38">
                <a:extLst>
                  <a:ext uri="{FF2B5EF4-FFF2-40B4-BE49-F238E27FC236}">
                    <a16:creationId xmlns:a16="http://schemas.microsoft.com/office/drawing/2014/main" id="{92BC9E1A-C0BA-E044-B5AD-A98EC8B62CDA}"/>
                  </a:ext>
                </a:extLst>
              </p:cNvPr>
              <p:cNvSpPr>
                <a:spLocks noChangeArrowheads="1"/>
              </p:cNvSpPr>
              <p:nvPr/>
            </p:nvSpPr>
            <p:spPr bwMode="auto">
              <a:xfrm>
                <a:off x="3505" y="3234"/>
                <a:ext cx="215" cy="217"/>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sp>
            <p:nvSpPr>
              <p:cNvPr id="91" name="Rectangle 39">
                <a:extLst>
                  <a:ext uri="{FF2B5EF4-FFF2-40B4-BE49-F238E27FC236}">
                    <a16:creationId xmlns:a16="http://schemas.microsoft.com/office/drawing/2014/main" id="{5C2FA60D-7535-444E-91EB-13F3476EC178}"/>
                  </a:ext>
                </a:extLst>
              </p:cNvPr>
              <p:cNvSpPr>
                <a:spLocks noChangeArrowheads="1"/>
              </p:cNvSpPr>
              <p:nvPr/>
            </p:nvSpPr>
            <p:spPr bwMode="auto">
              <a:xfrm>
                <a:off x="4035" y="3220"/>
                <a:ext cx="215" cy="216"/>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sp>
            <p:nvSpPr>
              <p:cNvPr id="92" name="Rectangle 40">
                <a:extLst>
                  <a:ext uri="{FF2B5EF4-FFF2-40B4-BE49-F238E27FC236}">
                    <a16:creationId xmlns:a16="http://schemas.microsoft.com/office/drawing/2014/main" id="{76223FE0-2E80-7A40-87E0-FF585D3A84EE}"/>
                  </a:ext>
                </a:extLst>
              </p:cNvPr>
              <p:cNvSpPr>
                <a:spLocks noChangeArrowheads="1"/>
              </p:cNvSpPr>
              <p:nvPr/>
            </p:nvSpPr>
            <p:spPr bwMode="auto">
              <a:xfrm>
                <a:off x="4565" y="3220"/>
                <a:ext cx="215" cy="216"/>
              </a:xfrm>
              <a:prstGeom prst="rect">
                <a:avLst/>
              </a:prstGeom>
              <a:noFill/>
              <a:ln w="222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Calibri" panose="020F0502020204030204" pitchFamily="34" charset="0"/>
                </a:endParaRPr>
              </a:p>
            </p:txBody>
          </p:sp>
        </p:grpSp>
        <p:grpSp>
          <p:nvGrpSpPr>
            <p:cNvPr id="32" name="Group 41">
              <a:extLst>
                <a:ext uri="{FF2B5EF4-FFF2-40B4-BE49-F238E27FC236}">
                  <a16:creationId xmlns:a16="http://schemas.microsoft.com/office/drawing/2014/main" id="{323CB53C-971E-374B-8307-2DA2AA59B80E}"/>
                </a:ext>
              </a:extLst>
            </p:cNvPr>
            <p:cNvGrpSpPr>
              <a:grpSpLocks/>
            </p:cNvGrpSpPr>
            <p:nvPr/>
          </p:nvGrpSpPr>
          <p:grpSpPr bwMode="auto">
            <a:xfrm>
              <a:off x="2470150" y="4973638"/>
              <a:ext cx="681038" cy="274637"/>
              <a:chOff x="1556" y="3061"/>
              <a:chExt cx="429" cy="173"/>
            </a:xfrm>
          </p:grpSpPr>
          <p:grpSp>
            <p:nvGrpSpPr>
              <p:cNvPr id="79" name="Group 42">
                <a:extLst>
                  <a:ext uri="{FF2B5EF4-FFF2-40B4-BE49-F238E27FC236}">
                    <a16:creationId xmlns:a16="http://schemas.microsoft.com/office/drawing/2014/main" id="{90D9C015-DCA8-4E46-83F9-2845D8A10617}"/>
                  </a:ext>
                </a:extLst>
              </p:cNvPr>
              <p:cNvGrpSpPr>
                <a:grpSpLocks/>
              </p:cNvGrpSpPr>
              <p:nvPr/>
            </p:nvGrpSpPr>
            <p:grpSpPr bwMode="auto">
              <a:xfrm>
                <a:off x="1885" y="3061"/>
                <a:ext cx="100" cy="159"/>
                <a:chOff x="2011" y="2722"/>
                <a:chExt cx="100" cy="159"/>
              </a:xfrm>
            </p:grpSpPr>
            <p:sp>
              <p:nvSpPr>
                <p:cNvPr id="82" name="Line 43">
                  <a:extLst>
                    <a:ext uri="{FF2B5EF4-FFF2-40B4-BE49-F238E27FC236}">
                      <a16:creationId xmlns:a16="http://schemas.microsoft.com/office/drawing/2014/main" id="{36A75EBE-E835-F74B-A296-F2CD1E0DFE2B}"/>
                    </a:ext>
                  </a:extLst>
                </p:cNvPr>
                <p:cNvSpPr>
                  <a:spLocks noChangeShapeType="1"/>
                </p:cNvSpPr>
                <p:nvPr/>
              </p:nvSpPr>
              <p:spPr bwMode="auto">
                <a:xfrm>
                  <a:off x="2068" y="2722"/>
                  <a:ext cx="1" cy="10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Freeform 44">
                  <a:extLst>
                    <a:ext uri="{FF2B5EF4-FFF2-40B4-BE49-F238E27FC236}">
                      <a16:creationId xmlns:a16="http://schemas.microsoft.com/office/drawing/2014/main" id="{6267064B-8B6C-454D-AA81-FD93A19843EB}"/>
                    </a:ext>
                  </a:extLst>
                </p:cNvPr>
                <p:cNvSpPr>
                  <a:spLocks/>
                </p:cNvSpPr>
                <p:nvPr/>
              </p:nvSpPr>
              <p:spPr bwMode="auto">
                <a:xfrm>
                  <a:off x="2011" y="2794"/>
                  <a:ext cx="100" cy="87"/>
                </a:xfrm>
                <a:custGeom>
                  <a:avLst/>
                  <a:gdLst>
                    <a:gd name="T0" fmla="*/ 0 w 100"/>
                    <a:gd name="T1" fmla="*/ 0 h 87"/>
                    <a:gd name="T2" fmla="*/ 57 w 100"/>
                    <a:gd name="T3" fmla="*/ 87 h 87"/>
                    <a:gd name="T4" fmla="*/ 100 w 100"/>
                    <a:gd name="T5" fmla="*/ 0 h 87"/>
                    <a:gd name="T6" fmla="*/ 0 w 100"/>
                    <a:gd name="T7" fmla="*/ 0 h 87"/>
                    <a:gd name="T8" fmla="*/ 0 60000 65536"/>
                    <a:gd name="T9" fmla="*/ 0 60000 65536"/>
                    <a:gd name="T10" fmla="*/ 0 60000 65536"/>
                    <a:gd name="T11" fmla="*/ 0 60000 65536"/>
                    <a:gd name="T12" fmla="*/ 0 w 100"/>
                    <a:gd name="T13" fmla="*/ 0 h 87"/>
                    <a:gd name="T14" fmla="*/ 100 w 100"/>
                    <a:gd name="T15" fmla="*/ 87 h 87"/>
                  </a:gdLst>
                  <a:ahLst/>
                  <a:cxnLst>
                    <a:cxn ang="T8">
                      <a:pos x="T0" y="T1"/>
                    </a:cxn>
                    <a:cxn ang="T9">
                      <a:pos x="T2" y="T3"/>
                    </a:cxn>
                    <a:cxn ang="T10">
                      <a:pos x="T4" y="T5"/>
                    </a:cxn>
                    <a:cxn ang="T11">
                      <a:pos x="T6" y="T7"/>
                    </a:cxn>
                  </a:cxnLst>
                  <a:rect l="T12" t="T13" r="T14" b="T15"/>
                  <a:pathLst>
                    <a:path w="100" h="87">
                      <a:moveTo>
                        <a:pt x="0" y="0"/>
                      </a:moveTo>
                      <a:lnTo>
                        <a:pt x="57" y="87"/>
                      </a:lnTo>
                      <a:lnTo>
                        <a:pt x="100" y="0"/>
                      </a:lnTo>
                      <a:lnTo>
                        <a:pt x="0" y="0"/>
                      </a:lnTo>
                      <a:close/>
                    </a:path>
                  </a:pathLst>
                </a:custGeom>
                <a:solidFill>
                  <a:srgbClr val="00FF00"/>
                </a:solidFill>
                <a:ln w="9525">
                  <a:solidFill>
                    <a:schemeClr val="tx1"/>
                  </a:solidFill>
                  <a:round/>
                  <a:headEnd/>
                  <a:tailEnd/>
                </a:ln>
              </p:spPr>
              <p:txBody>
                <a:bodyPr/>
                <a:lstStyle/>
                <a:p>
                  <a:endParaRPr lang="zh-CN" altLang="en-US"/>
                </a:p>
              </p:txBody>
            </p:sp>
          </p:grpSp>
          <p:sp>
            <p:nvSpPr>
              <p:cNvPr id="80" name="Line 45">
                <a:extLst>
                  <a:ext uri="{FF2B5EF4-FFF2-40B4-BE49-F238E27FC236}">
                    <a16:creationId xmlns:a16="http://schemas.microsoft.com/office/drawing/2014/main" id="{6EBDAEF0-3128-8242-B071-A850E97E2F6D}"/>
                  </a:ext>
                </a:extLst>
              </p:cNvPr>
              <p:cNvSpPr>
                <a:spLocks noChangeShapeType="1"/>
              </p:cNvSpPr>
              <p:nvPr/>
            </p:nvSpPr>
            <p:spPr bwMode="auto">
              <a:xfrm>
                <a:off x="1556" y="3076"/>
                <a:ext cx="1" cy="15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 name="Line 46">
                <a:extLst>
                  <a:ext uri="{FF2B5EF4-FFF2-40B4-BE49-F238E27FC236}">
                    <a16:creationId xmlns:a16="http://schemas.microsoft.com/office/drawing/2014/main" id="{E062D8C6-B07A-5B48-B0AD-1C296582F6D2}"/>
                  </a:ext>
                </a:extLst>
              </p:cNvPr>
              <p:cNvSpPr>
                <a:spLocks noChangeShapeType="1"/>
              </p:cNvSpPr>
              <p:nvPr/>
            </p:nvSpPr>
            <p:spPr bwMode="auto">
              <a:xfrm>
                <a:off x="1556" y="3061"/>
                <a:ext cx="372"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3" name="Group 47">
              <a:extLst>
                <a:ext uri="{FF2B5EF4-FFF2-40B4-BE49-F238E27FC236}">
                  <a16:creationId xmlns:a16="http://schemas.microsoft.com/office/drawing/2014/main" id="{C8B09EDF-ECB1-DD43-9DB3-F8EACB905BCC}"/>
                </a:ext>
              </a:extLst>
            </p:cNvPr>
            <p:cNvGrpSpPr>
              <a:grpSpLocks/>
            </p:cNvGrpSpPr>
            <p:nvPr/>
          </p:nvGrpSpPr>
          <p:grpSpPr bwMode="auto">
            <a:xfrm>
              <a:off x="5770792" y="5568974"/>
              <a:ext cx="682840" cy="231776"/>
              <a:chOff x="3634" y="3436"/>
              <a:chExt cx="430" cy="146"/>
            </a:xfrm>
          </p:grpSpPr>
          <p:sp>
            <p:nvSpPr>
              <p:cNvPr id="74" name="Line 48">
                <a:extLst>
                  <a:ext uri="{FF2B5EF4-FFF2-40B4-BE49-F238E27FC236}">
                    <a16:creationId xmlns:a16="http://schemas.microsoft.com/office/drawing/2014/main" id="{C8FC0BAA-7BB8-3746-AB7B-F22591A45B5F}"/>
                  </a:ext>
                </a:extLst>
              </p:cNvPr>
              <p:cNvSpPr>
                <a:spLocks noChangeShapeType="1"/>
              </p:cNvSpPr>
              <p:nvPr/>
            </p:nvSpPr>
            <p:spPr bwMode="auto">
              <a:xfrm>
                <a:off x="4063" y="3436"/>
                <a:ext cx="1" cy="14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5" name="Group 49">
                <a:extLst>
                  <a:ext uri="{FF2B5EF4-FFF2-40B4-BE49-F238E27FC236}">
                    <a16:creationId xmlns:a16="http://schemas.microsoft.com/office/drawing/2014/main" id="{F103BB6D-07A2-7D41-AE3F-1AD5CBB6B2D4}"/>
                  </a:ext>
                </a:extLst>
              </p:cNvPr>
              <p:cNvGrpSpPr>
                <a:grpSpLocks/>
              </p:cNvGrpSpPr>
              <p:nvPr/>
            </p:nvGrpSpPr>
            <p:grpSpPr bwMode="auto">
              <a:xfrm>
                <a:off x="3634" y="3436"/>
                <a:ext cx="100" cy="145"/>
                <a:chOff x="3760" y="3097"/>
                <a:chExt cx="100" cy="145"/>
              </a:xfrm>
            </p:grpSpPr>
            <p:sp>
              <p:nvSpPr>
                <p:cNvPr id="77" name="Line 50">
                  <a:extLst>
                    <a:ext uri="{FF2B5EF4-FFF2-40B4-BE49-F238E27FC236}">
                      <a16:creationId xmlns:a16="http://schemas.microsoft.com/office/drawing/2014/main" id="{A39D27F2-4812-5B4F-81B7-85B6A8A9646E}"/>
                    </a:ext>
                  </a:extLst>
                </p:cNvPr>
                <p:cNvSpPr>
                  <a:spLocks noChangeShapeType="1"/>
                </p:cNvSpPr>
                <p:nvPr/>
              </p:nvSpPr>
              <p:spPr bwMode="auto">
                <a:xfrm>
                  <a:off x="3803" y="3155"/>
                  <a:ext cx="1" cy="8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Freeform 51">
                  <a:extLst>
                    <a:ext uri="{FF2B5EF4-FFF2-40B4-BE49-F238E27FC236}">
                      <a16:creationId xmlns:a16="http://schemas.microsoft.com/office/drawing/2014/main" id="{8DF8CDB8-1A23-6F41-A5DC-C2FFE2799D23}"/>
                    </a:ext>
                  </a:extLst>
                </p:cNvPr>
                <p:cNvSpPr>
                  <a:spLocks/>
                </p:cNvSpPr>
                <p:nvPr/>
              </p:nvSpPr>
              <p:spPr bwMode="auto">
                <a:xfrm>
                  <a:off x="3760" y="3097"/>
                  <a:ext cx="100" cy="87"/>
                </a:xfrm>
                <a:custGeom>
                  <a:avLst/>
                  <a:gdLst>
                    <a:gd name="T0" fmla="*/ 100 w 100"/>
                    <a:gd name="T1" fmla="*/ 87 h 87"/>
                    <a:gd name="T2" fmla="*/ 43 w 100"/>
                    <a:gd name="T3" fmla="*/ 0 h 87"/>
                    <a:gd name="T4" fmla="*/ 0 w 100"/>
                    <a:gd name="T5" fmla="*/ 87 h 87"/>
                    <a:gd name="T6" fmla="*/ 100 w 100"/>
                    <a:gd name="T7" fmla="*/ 87 h 87"/>
                    <a:gd name="T8" fmla="*/ 0 60000 65536"/>
                    <a:gd name="T9" fmla="*/ 0 60000 65536"/>
                    <a:gd name="T10" fmla="*/ 0 60000 65536"/>
                    <a:gd name="T11" fmla="*/ 0 60000 65536"/>
                    <a:gd name="T12" fmla="*/ 0 w 100"/>
                    <a:gd name="T13" fmla="*/ 0 h 87"/>
                    <a:gd name="T14" fmla="*/ 100 w 100"/>
                    <a:gd name="T15" fmla="*/ 87 h 87"/>
                  </a:gdLst>
                  <a:ahLst/>
                  <a:cxnLst>
                    <a:cxn ang="T8">
                      <a:pos x="T0" y="T1"/>
                    </a:cxn>
                    <a:cxn ang="T9">
                      <a:pos x="T2" y="T3"/>
                    </a:cxn>
                    <a:cxn ang="T10">
                      <a:pos x="T4" y="T5"/>
                    </a:cxn>
                    <a:cxn ang="T11">
                      <a:pos x="T6" y="T7"/>
                    </a:cxn>
                  </a:cxnLst>
                  <a:rect l="T12" t="T13" r="T14" b="T15"/>
                  <a:pathLst>
                    <a:path w="100" h="87">
                      <a:moveTo>
                        <a:pt x="100" y="87"/>
                      </a:moveTo>
                      <a:lnTo>
                        <a:pt x="43" y="0"/>
                      </a:lnTo>
                      <a:lnTo>
                        <a:pt x="0" y="87"/>
                      </a:lnTo>
                      <a:lnTo>
                        <a:pt x="100" y="87"/>
                      </a:lnTo>
                      <a:close/>
                    </a:path>
                  </a:pathLst>
                </a:custGeom>
                <a:solidFill>
                  <a:srgbClr val="00FF00"/>
                </a:solidFill>
                <a:ln w="9525">
                  <a:solidFill>
                    <a:schemeClr val="tx1"/>
                  </a:solidFill>
                  <a:round/>
                  <a:headEnd/>
                  <a:tailEnd/>
                </a:ln>
              </p:spPr>
              <p:txBody>
                <a:bodyPr/>
                <a:lstStyle/>
                <a:p>
                  <a:endParaRPr lang="zh-CN" altLang="en-US"/>
                </a:p>
              </p:txBody>
            </p:sp>
          </p:grpSp>
          <p:sp>
            <p:nvSpPr>
              <p:cNvPr id="76" name="Line 52">
                <a:extLst>
                  <a:ext uri="{FF2B5EF4-FFF2-40B4-BE49-F238E27FC236}">
                    <a16:creationId xmlns:a16="http://schemas.microsoft.com/office/drawing/2014/main" id="{1AAD8AFA-A9AB-AE49-A79C-2B477DE0B706}"/>
                  </a:ext>
                </a:extLst>
              </p:cNvPr>
              <p:cNvSpPr>
                <a:spLocks noChangeShapeType="1"/>
              </p:cNvSpPr>
              <p:nvPr/>
            </p:nvSpPr>
            <p:spPr bwMode="auto">
              <a:xfrm>
                <a:off x="3677" y="3581"/>
                <a:ext cx="386"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 name="Group 53">
              <a:extLst>
                <a:ext uri="{FF2B5EF4-FFF2-40B4-BE49-F238E27FC236}">
                  <a16:creationId xmlns:a16="http://schemas.microsoft.com/office/drawing/2014/main" id="{11ACF056-DF80-484F-B696-01BD7DE02760}"/>
                </a:ext>
              </a:extLst>
            </p:cNvPr>
            <p:cNvGrpSpPr>
              <a:grpSpLocks/>
            </p:cNvGrpSpPr>
            <p:nvPr/>
          </p:nvGrpSpPr>
          <p:grpSpPr bwMode="auto">
            <a:xfrm>
              <a:off x="3312568" y="4973655"/>
              <a:ext cx="1524480" cy="274638"/>
              <a:chOff x="2086" y="3061"/>
              <a:chExt cx="960" cy="173"/>
            </a:xfrm>
          </p:grpSpPr>
          <p:sp>
            <p:nvSpPr>
              <p:cNvPr id="69" name="Line 54">
                <a:extLst>
                  <a:ext uri="{FF2B5EF4-FFF2-40B4-BE49-F238E27FC236}">
                    <a16:creationId xmlns:a16="http://schemas.microsoft.com/office/drawing/2014/main" id="{5194419E-EB3C-1348-B1D5-CC0241595A52}"/>
                  </a:ext>
                </a:extLst>
              </p:cNvPr>
              <p:cNvSpPr>
                <a:spLocks noChangeShapeType="1"/>
              </p:cNvSpPr>
              <p:nvPr/>
            </p:nvSpPr>
            <p:spPr bwMode="auto">
              <a:xfrm>
                <a:off x="2086" y="3076"/>
                <a:ext cx="1" cy="158"/>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0" name="Group 55">
                <a:extLst>
                  <a:ext uri="{FF2B5EF4-FFF2-40B4-BE49-F238E27FC236}">
                    <a16:creationId xmlns:a16="http://schemas.microsoft.com/office/drawing/2014/main" id="{0813709C-AF1C-9C4E-924E-86331BAD261D}"/>
                  </a:ext>
                </a:extLst>
              </p:cNvPr>
              <p:cNvGrpSpPr>
                <a:grpSpLocks/>
              </p:cNvGrpSpPr>
              <p:nvPr/>
            </p:nvGrpSpPr>
            <p:grpSpPr bwMode="auto">
              <a:xfrm>
                <a:off x="2946" y="3061"/>
                <a:ext cx="100" cy="145"/>
                <a:chOff x="3072" y="2722"/>
                <a:chExt cx="100" cy="145"/>
              </a:xfrm>
            </p:grpSpPr>
            <p:sp>
              <p:nvSpPr>
                <p:cNvPr id="72" name="Line 56">
                  <a:extLst>
                    <a:ext uri="{FF2B5EF4-FFF2-40B4-BE49-F238E27FC236}">
                      <a16:creationId xmlns:a16="http://schemas.microsoft.com/office/drawing/2014/main" id="{4BDF6D03-057F-EE46-A807-E069572AB753}"/>
                    </a:ext>
                  </a:extLst>
                </p:cNvPr>
                <p:cNvSpPr>
                  <a:spLocks noChangeShapeType="1"/>
                </p:cNvSpPr>
                <p:nvPr/>
              </p:nvSpPr>
              <p:spPr bwMode="auto">
                <a:xfrm>
                  <a:off x="3129" y="2722"/>
                  <a:ext cx="1" cy="8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Freeform 57">
                  <a:extLst>
                    <a:ext uri="{FF2B5EF4-FFF2-40B4-BE49-F238E27FC236}">
                      <a16:creationId xmlns:a16="http://schemas.microsoft.com/office/drawing/2014/main" id="{219472AC-9377-B24A-B265-920ADDABEB3E}"/>
                    </a:ext>
                  </a:extLst>
                </p:cNvPr>
                <p:cNvSpPr>
                  <a:spLocks/>
                </p:cNvSpPr>
                <p:nvPr/>
              </p:nvSpPr>
              <p:spPr bwMode="auto">
                <a:xfrm>
                  <a:off x="3072" y="2780"/>
                  <a:ext cx="100" cy="87"/>
                </a:xfrm>
                <a:custGeom>
                  <a:avLst/>
                  <a:gdLst>
                    <a:gd name="T0" fmla="*/ 0 w 100"/>
                    <a:gd name="T1" fmla="*/ 0 h 87"/>
                    <a:gd name="T2" fmla="*/ 57 w 100"/>
                    <a:gd name="T3" fmla="*/ 87 h 87"/>
                    <a:gd name="T4" fmla="*/ 100 w 100"/>
                    <a:gd name="T5" fmla="*/ 0 h 87"/>
                    <a:gd name="T6" fmla="*/ 0 w 100"/>
                    <a:gd name="T7" fmla="*/ 0 h 87"/>
                    <a:gd name="T8" fmla="*/ 0 60000 65536"/>
                    <a:gd name="T9" fmla="*/ 0 60000 65536"/>
                    <a:gd name="T10" fmla="*/ 0 60000 65536"/>
                    <a:gd name="T11" fmla="*/ 0 60000 65536"/>
                    <a:gd name="T12" fmla="*/ 0 w 100"/>
                    <a:gd name="T13" fmla="*/ 0 h 87"/>
                    <a:gd name="T14" fmla="*/ 100 w 100"/>
                    <a:gd name="T15" fmla="*/ 87 h 87"/>
                  </a:gdLst>
                  <a:ahLst/>
                  <a:cxnLst>
                    <a:cxn ang="T8">
                      <a:pos x="T0" y="T1"/>
                    </a:cxn>
                    <a:cxn ang="T9">
                      <a:pos x="T2" y="T3"/>
                    </a:cxn>
                    <a:cxn ang="T10">
                      <a:pos x="T4" y="T5"/>
                    </a:cxn>
                    <a:cxn ang="T11">
                      <a:pos x="T6" y="T7"/>
                    </a:cxn>
                  </a:cxnLst>
                  <a:rect l="T12" t="T13" r="T14" b="T15"/>
                  <a:pathLst>
                    <a:path w="100" h="87">
                      <a:moveTo>
                        <a:pt x="0" y="0"/>
                      </a:moveTo>
                      <a:lnTo>
                        <a:pt x="57" y="87"/>
                      </a:lnTo>
                      <a:lnTo>
                        <a:pt x="100" y="0"/>
                      </a:lnTo>
                      <a:lnTo>
                        <a:pt x="0" y="0"/>
                      </a:lnTo>
                      <a:close/>
                    </a:path>
                  </a:pathLst>
                </a:custGeom>
                <a:solidFill>
                  <a:srgbClr val="00FF00"/>
                </a:solidFill>
                <a:ln w="9525">
                  <a:solidFill>
                    <a:schemeClr val="tx1"/>
                  </a:solidFill>
                  <a:round/>
                  <a:headEnd/>
                  <a:tailEnd/>
                </a:ln>
              </p:spPr>
              <p:txBody>
                <a:bodyPr/>
                <a:lstStyle/>
                <a:p>
                  <a:endParaRPr lang="zh-CN" altLang="en-US"/>
                </a:p>
              </p:txBody>
            </p:sp>
          </p:grpSp>
          <p:sp>
            <p:nvSpPr>
              <p:cNvPr id="71" name="Line 58">
                <a:extLst>
                  <a:ext uri="{FF2B5EF4-FFF2-40B4-BE49-F238E27FC236}">
                    <a16:creationId xmlns:a16="http://schemas.microsoft.com/office/drawing/2014/main" id="{545D32F7-BC86-4D45-B269-3B4DD559595D}"/>
                  </a:ext>
                </a:extLst>
              </p:cNvPr>
              <p:cNvSpPr>
                <a:spLocks noChangeShapeType="1"/>
              </p:cNvSpPr>
              <p:nvPr/>
            </p:nvSpPr>
            <p:spPr bwMode="auto">
              <a:xfrm>
                <a:off x="2086" y="3061"/>
                <a:ext cx="90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5" name="Group 59">
              <a:extLst>
                <a:ext uri="{FF2B5EF4-FFF2-40B4-BE49-F238E27FC236}">
                  <a16:creationId xmlns:a16="http://schemas.microsoft.com/office/drawing/2014/main" id="{0212322E-95B2-A848-88DC-607868B7415D}"/>
                </a:ext>
              </a:extLst>
            </p:cNvPr>
            <p:cNvGrpSpPr>
              <a:grpSpLocks/>
            </p:cNvGrpSpPr>
            <p:nvPr/>
          </p:nvGrpSpPr>
          <p:grpSpPr bwMode="auto">
            <a:xfrm>
              <a:off x="4061135" y="5568974"/>
              <a:ext cx="1525107" cy="231776"/>
              <a:chOff x="2559" y="3436"/>
              <a:chExt cx="961" cy="146"/>
            </a:xfrm>
          </p:grpSpPr>
          <p:sp>
            <p:nvSpPr>
              <p:cNvPr id="64" name="Line 60">
                <a:extLst>
                  <a:ext uri="{FF2B5EF4-FFF2-40B4-BE49-F238E27FC236}">
                    <a16:creationId xmlns:a16="http://schemas.microsoft.com/office/drawing/2014/main" id="{1A13A90F-EE6E-0249-BD80-CD23921E77CE}"/>
                  </a:ext>
                </a:extLst>
              </p:cNvPr>
              <p:cNvSpPr>
                <a:spLocks noChangeShapeType="1"/>
              </p:cNvSpPr>
              <p:nvPr/>
            </p:nvSpPr>
            <p:spPr bwMode="auto">
              <a:xfrm>
                <a:off x="3519" y="3436"/>
                <a:ext cx="1" cy="14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5" name="Group 61">
                <a:extLst>
                  <a:ext uri="{FF2B5EF4-FFF2-40B4-BE49-F238E27FC236}">
                    <a16:creationId xmlns:a16="http://schemas.microsoft.com/office/drawing/2014/main" id="{2BC04F9B-3D3F-0E41-8EEF-9996FCFDD18A}"/>
                  </a:ext>
                </a:extLst>
              </p:cNvPr>
              <p:cNvGrpSpPr>
                <a:grpSpLocks/>
              </p:cNvGrpSpPr>
              <p:nvPr/>
            </p:nvGrpSpPr>
            <p:grpSpPr bwMode="auto">
              <a:xfrm>
                <a:off x="2559" y="3436"/>
                <a:ext cx="100" cy="145"/>
                <a:chOff x="2685" y="3097"/>
                <a:chExt cx="100" cy="145"/>
              </a:xfrm>
            </p:grpSpPr>
            <p:sp>
              <p:nvSpPr>
                <p:cNvPr id="67" name="Line 62">
                  <a:extLst>
                    <a:ext uri="{FF2B5EF4-FFF2-40B4-BE49-F238E27FC236}">
                      <a16:creationId xmlns:a16="http://schemas.microsoft.com/office/drawing/2014/main" id="{03027F1D-9835-8340-9127-A18130257616}"/>
                    </a:ext>
                  </a:extLst>
                </p:cNvPr>
                <p:cNvSpPr>
                  <a:spLocks noChangeShapeType="1"/>
                </p:cNvSpPr>
                <p:nvPr/>
              </p:nvSpPr>
              <p:spPr bwMode="auto">
                <a:xfrm>
                  <a:off x="2728" y="3155"/>
                  <a:ext cx="1" cy="87"/>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Freeform 63">
                  <a:extLst>
                    <a:ext uri="{FF2B5EF4-FFF2-40B4-BE49-F238E27FC236}">
                      <a16:creationId xmlns:a16="http://schemas.microsoft.com/office/drawing/2014/main" id="{873811E4-B45F-7744-B9AA-4C3D83492467}"/>
                    </a:ext>
                  </a:extLst>
                </p:cNvPr>
                <p:cNvSpPr>
                  <a:spLocks/>
                </p:cNvSpPr>
                <p:nvPr/>
              </p:nvSpPr>
              <p:spPr bwMode="auto">
                <a:xfrm>
                  <a:off x="2685" y="3097"/>
                  <a:ext cx="100" cy="87"/>
                </a:xfrm>
                <a:custGeom>
                  <a:avLst/>
                  <a:gdLst>
                    <a:gd name="T0" fmla="*/ 100 w 100"/>
                    <a:gd name="T1" fmla="*/ 87 h 87"/>
                    <a:gd name="T2" fmla="*/ 43 w 100"/>
                    <a:gd name="T3" fmla="*/ 0 h 87"/>
                    <a:gd name="T4" fmla="*/ 0 w 100"/>
                    <a:gd name="T5" fmla="*/ 87 h 87"/>
                    <a:gd name="T6" fmla="*/ 100 w 100"/>
                    <a:gd name="T7" fmla="*/ 87 h 87"/>
                    <a:gd name="T8" fmla="*/ 0 60000 65536"/>
                    <a:gd name="T9" fmla="*/ 0 60000 65536"/>
                    <a:gd name="T10" fmla="*/ 0 60000 65536"/>
                    <a:gd name="T11" fmla="*/ 0 60000 65536"/>
                    <a:gd name="T12" fmla="*/ 0 w 100"/>
                    <a:gd name="T13" fmla="*/ 0 h 87"/>
                    <a:gd name="T14" fmla="*/ 100 w 100"/>
                    <a:gd name="T15" fmla="*/ 87 h 87"/>
                  </a:gdLst>
                  <a:ahLst/>
                  <a:cxnLst>
                    <a:cxn ang="T8">
                      <a:pos x="T0" y="T1"/>
                    </a:cxn>
                    <a:cxn ang="T9">
                      <a:pos x="T2" y="T3"/>
                    </a:cxn>
                    <a:cxn ang="T10">
                      <a:pos x="T4" y="T5"/>
                    </a:cxn>
                    <a:cxn ang="T11">
                      <a:pos x="T6" y="T7"/>
                    </a:cxn>
                  </a:cxnLst>
                  <a:rect l="T12" t="T13" r="T14" b="T15"/>
                  <a:pathLst>
                    <a:path w="100" h="87">
                      <a:moveTo>
                        <a:pt x="100" y="87"/>
                      </a:moveTo>
                      <a:lnTo>
                        <a:pt x="43" y="0"/>
                      </a:lnTo>
                      <a:lnTo>
                        <a:pt x="0" y="87"/>
                      </a:lnTo>
                      <a:lnTo>
                        <a:pt x="100" y="87"/>
                      </a:lnTo>
                      <a:close/>
                    </a:path>
                  </a:pathLst>
                </a:custGeom>
                <a:solidFill>
                  <a:srgbClr val="00FF00"/>
                </a:solidFill>
                <a:ln w="9525">
                  <a:solidFill>
                    <a:schemeClr val="tx1"/>
                  </a:solidFill>
                  <a:round/>
                  <a:headEnd/>
                  <a:tailEnd/>
                </a:ln>
              </p:spPr>
              <p:txBody>
                <a:bodyPr/>
                <a:lstStyle/>
                <a:p>
                  <a:endParaRPr lang="zh-CN" altLang="en-US"/>
                </a:p>
              </p:txBody>
            </p:sp>
          </p:grpSp>
          <p:sp>
            <p:nvSpPr>
              <p:cNvPr id="66" name="Line 64">
                <a:extLst>
                  <a:ext uri="{FF2B5EF4-FFF2-40B4-BE49-F238E27FC236}">
                    <a16:creationId xmlns:a16="http://schemas.microsoft.com/office/drawing/2014/main" id="{28EA6788-2B95-D54D-95FB-F503C07FA984}"/>
                  </a:ext>
                </a:extLst>
              </p:cNvPr>
              <p:cNvSpPr>
                <a:spLocks noChangeShapeType="1"/>
              </p:cNvSpPr>
              <p:nvPr/>
            </p:nvSpPr>
            <p:spPr bwMode="auto">
              <a:xfrm>
                <a:off x="2616" y="3581"/>
                <a:ext cx="90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 name="Group 65">
              <a:extLst>
                <a:ext uri="{FF2B5EF4-FFF2-40B4-BE49-F238E27FC236}">
                  <a16:creationId xmlns:a16="http://schemas.microsoft.com/office/drawing/2014/main" id="{444B790D-A1CF-B54C-B3C2-DBDFB79754AE}"/>
                </a:ext>
              </a:extLst>
            </p:cNvPr>
            <p:cNvGrpSpPr>
              <a:grpSpLocks/>
            </p:cNvGrpSpPr>
            <p:nvPr/>
          </p:nvGrpSpPr>
          <p:grpSpPr bwMode="auto">
            <a:xfrm>
              <a:off x="2128839" y="4745047"/>
              <a:ext cx="2867026" cy="503238"/>
              <a:chOff x="1341" y="2917"/>
              <a:chExt cx="1806" cy="317"/>
            </a:xfrm>
          </p:grpSpPr>
          <p:grpSp>
            <p:nvGrpSpPr>
              <p:cNvPr id="59" name="Group 66">
                <a:extLst>
                  <a:ext uri="{FF2B5EF4-FFF2-40B4-BE49-F238E27FC236}">
                    <a16:creationId xmlns:a16="http://schemas.microsoft.com/office/drawing/2014/main" id="{DF4E1037-1659-084A-A1D8-7A6D18FA9205}"/>
                  </a:ext>
                </a:extLst>
              </p:cNvPr>
              <p:cNvGrpSpPr>
                <a:grpSpLocks/>
              </p:cNvGrpSpPr>
              <p:nvPr/>
            </p:nvGrpSpPr>
            <p:grpSpPr bwMode="auto">
              <a:xfrm>
                <a:off x="1341" y="2932"/>
                <a:ext cx="100" cy="302"/>
                <a:chOff x="1467" y="2593"/>
                <a:chExt cx="100" cy="302"/>
              </a:xfrm>
            </p:grpSpPr>
            <p:sp>
              <p:nvSpPr>
                <p:cNvPr id="62" name="Line 67">
                  <a:extLst>
                    <a:ext uri="{FF2B5EF4-FFF2-40B4-BE49-F238E27FC236}">
                      <a16:creationId xmlns:a16="http://schemas.microsoft.com/office/drawing/2014/main" id="{C852EE41-4BF7-B245-A441-F45ADB72BEB8}"/>
                    </a:ext>
                  </a:extLst>
                </p:cNvPr>
                <p:cNvSpPr>
                  <a:spLocks noChangeShapeType="1"/>
                </p:cNvSpPr>
                <p:nvPr/>
              </p:nvSpPr>
              <p:spPr bwMode="auto">
                <a:xfrm>
                  <a:off x="1524" y="2593"/>
                  <a:ext cx="1" cy="24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Freeform 68">
                  <a:extLst>
                    <a:ext uri="{FF2B5EF4-FFF2-40B4-BE49-F238E27FC236}">
                      <a16:creationId xmlns:a16="http://schemas.microsoft.com/office/drawing/2014/main" id="{1FFA856F-7DA5-F141-A1B7-2A179009CAC8}"/>
                    </a:ext>
                  </a:extLst>
                </p:cNvPr>
                <p:cNvSpPr>
                  <a:spLocks/>
                </p:cNvSpPr>
                <p:nvPr/>
              </p:nvSpPr>
              <p:spPr bwMode="auto">
                <a:xfrm>
                  <a:off x="1467" y="2809"/>
                  <a:ext cx="100" cy="86"/>
                </a:xfrm>
                <a:custGeom>
                  <a:avLst/>
                  <a:gdLst>
                    <a:gd name="T0" fmla="*/ 0 w 100"/>
                    <a:gd name="T1" fmla="*/ 0 h 86"/>
                    <a:gd name="T2" fmla="*/ 57 w 100"/>
                    <a:gd name="T3" fmla="*/ 86 h 86"/>
                    <a:gd name="T4" fmla="*/ 100 w 100"/>
                    <a:gd name="T5" fmla="*/ 0 h 86"/>
                    <a:gd name="T6" fmla="*/ 0 w 100"/>
                    <a:gd name="T7" fmla="*/ 0 h 86"/>
                    <a:gd name="T8" fmla="*/ 0 60000 65536"/>
                    <a:gd name="T9" fmla="*/ 0 60000 65536"/>
                    <a:gd name="T10" fmla="*/ 0 60000 65536"/>
                    <a:gd name="T11" fmla="*/ 0 60000 65536"/>
                    <a:gd name="T12" fmla="*/ 0 w 100"/>
                    <a:gd name="T13" fmla="*/ 0 h 86"/>
                    <a:gd name="T14" fmla="*/ 100 w 100"/>
                    <a:gd name="T15" fmla="*/ 86 h 86"/>
                  </a:gdLst>
                  <a:ahLst/>
                  <a:cxnLst>
                    <a:cxn ang="T8">
                      <a:pos x="T0" y="T1"/>
                    </a:cxn>
                    <a:cxn ang="T9">
                      <a:pos x="T2" y="T3"/>
                    </a:cxn>
                    <a:cxn ang="T10">
                      <a:pos x="T4" y="T5"/>
                    </a:cxn>
                    <a:cxn ang="T11">
                      <a:pos x="T6" y="T7"/>
                    </a:cxn>
                  </a:cxnLst>
                  <a:rect l="T12" t="T13" r="T14" b="T15"/>
                  <a:pathLst>
                    <a:path w="100" h="86">
                      <a:moveTo>
                        <a:pt x="0" y="0"/>
                      </a:moveTo>
                      <a:lnTo>
                        <a:pt x="57" y="86"/>
                      </a:lnTo>
                      <a:lnTo>
                        <a:pt x="100" y="0"/>
                      </a:lnTo>
                      <a:lnTo>
                        <a:pt x="0" y="0"/>
                      </a:lnTo>
                      <a:close/>
                    </a:path>
                  </a:pathLst>
                </a:custGeom>
                <a:solidFill>
                  <a:srgbClr val="00FF00"/>
                </a:solidFill>
                <a:ln w="9525">
                  <a:solidFill>
                    <a:schemeClr val="tx1"/>
                  </a:solidFill>
                  <a:round/>
                  <a:headEnd/>
                  <a:tailEnd/>
                </a:ln>
              </p:spPr>
              <p:txBody>
                <a:bodyPr/>
                <a:lstStyle/>
                <a:p>
                  <a:endParaRPr lang="zh-CN" altLang="en-US"/>
                </a:p>
              </p:txBody>
            </p:sp>
          </p:grpSp>
          <p:sp>
            <p:nvSpPr>
              <p:cNvPr id="60" name="Line 69">
                <a:extLst>
                  <a:ext uri="{FF2B5EF4-FFF2-40B4-BE49-F238E27FC236}">
                    <a16:creationId xmlns:a16="http://schemas.microsoft.com/office/drawing/2014/main" id="{256E0FA8-7703-CC48-A1AC-FDD64C405894}"/>
                  </a:ext>
                </a:extLst>
              </p:cNvPr>
              <p:cNvSpPr>
                <a:spLocks noChangeShapeType="1"/>
              </p:cNvSpPr>
              <p:nvPr/>
            </p:nvSpPr>
            <p:spPr bwMode="auto">
              <a:xfrm>
                <a:off x="3146" y="2917"/>
                <a:ext cx="1" cy="3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70">
                <a:extLst>
                  <a:ext uri="{FF2B5EF4-FFF2-40B4-BE49-F238E27FC236}">
                    <a16:creationId xmlns:a16="http://schemas.microsoft.com/office/drawing/2014/main" id="{78A358E1-C596-4540-87BF-D8EE22B669BE}"/>
                  </a:ext>
                </a:extLst>
              </p:cNvPr>
              <p:cNvSpPr>
                <a:spLocks noChangeShapeType="1"/>
              </p:cNvSpPr>
              <p:nvPr/>
            </p:nvSpPr>
            <p:spPr bwMode="auto">
              <a:xfrm>
                <a:off x="1398" y="2917"/>
                <a:ext cx="1734"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71">
              <a:extLst>
                <a:ext uri="{FF2B5EF4-FFF2-40B4-BE49-F238E27FC236}">
                  <a16:creationId xmlns:a16="http://schemas.microsoft.com/office/drawing/2014/main" id="{3C45063C-ECA9-6E44-B265-D3F3918F69E5}"/>
                </a:ext>
              </a:extLst>
            </p:cNvPr>
            <p:cNvGrpSpPr>
              <a:grpSpLocks/>
            </p:cNvGrpSpPr>
            <p:nvPr/>
          </p:nvGrpSpPr>
          <p:grpSpPr bwMode="auto">
            <a:xfrm>
              <a:off x="3903304" y="5568992"/>
              <a:ext cx="2845696" cy="506417"/>
              <a:chOff x="2458" y="3436"/>
              <a:chExt cx="1792" cy="319"/>
            </a:xfrm>
          </p:grpSpPr>
          <p:sp>
            <p:nvSpPr>
              <p:cNvPr id="54" name="Line 72">
                <a:extLst>
                  <a:ext uri="{FF2B5EF4-FFF2-40B4-BE49-F238E27FC236}">
                    <a16:creationId xmlns:a16="http://schemas.microsoft.com/office/drawing/2014/main" id="{39795406-0017-854D-9F60-78F74C994667}"/>
                  </a:ext>
                </a:extLst>
              </p:cNvPr>
              <p:cNvSpPr>
                <a:spLocks noChangeShapeType="1"/>
              </p:cNvSpPr>
              <p:nvPr/>
            </p:nvSpPr>
            <p:spPr bwMode="auto">
              <a:xfrm>
                <a:off x="2458" y="3451"/>
                <a:ext cx="1" cy="3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5" name="Group 73">
                <a:extLst>
                  <a:ext uri="{FF2B5EF4-FFF2-40B4-BE49-F238E27FC236}">
                    <a16:creationId xmlns:a16="http://schemas.microsoft.com/office/drawing/2014/main" id="{7441C85E-758B-0F4D-9BFD-F6DBAD72A011}"/>
                  </a:ext>
                </a:extLst>
              </p:cNvPr>
              <p:cNvGrpSpPr>
                <a:grpSpLocks/>
              </p:cNvGrpSpPr>
              <p:nvPr/>
            </p:nvGrpSpPr>
            <p:grpSpPr bwMode="auto">
              <a:xfrm>
                <a:off x="4149" y="3436"/>
                <a:ext cx="101" cy="303"/>
                <a:chOff x="4275" y="3097"/>
                <a:chExt cx="101" cy="303"/>
              </a:xfrm>
            </p:grpSpPr>
            <p:sp>
              <p:nvSpPr>
                <p:cNvPr id="57" name="Line 74">
                  <a:extLst>
                    <a:ext uri="{FF2B5EF4-FFF2-40B4-BE49-F238E27FC236}">
                      <a16:creationId xmlns:a16="http://schemas.microsoft.com/office/drawing/2014/main" id="{AED28837-B575-DA4D-AAAD-6B53300043C6}"/>
                    </a:ext>
                  </a:extLst>
                </p:cNvPr>
                <p:cNvSpPr>
                  <a:spLocks noChangeShapeType="1"/>
                </p:cNvSpPr>
                <p:nvPr/>
              </p:nvSpPr>
              <p:spPr bwMode="auto">
                <a:xfrm>
                  <a:off x="4318" y="3155"/>
                  <a:ext cx="1" cy="24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Freeform 75">
                  <a:extLst>
                    <a:ext uri="{FF2B5EF4-FFF2-40B4-BE49-F238E27FC236}">
                      <a16:creationId xmlns:a16="http://schemas.microsoft.com/office/drawing/2014/main" id="{9440EC1C-2CDC-4546-97D7-C333A9B29825}"/>
                    </a:ext>
                  </a:extLst>
                </p:cNvPr>
                <p:cNvSpPr>
                  <a:spLocks/>
                </p:cNvSpPr>
                <p:nvPr/>
              </p:nvSpPr>
              <p:spPr bwMode="auto">
                <a:xfrm>
                  <a:off x="4275" y="3097"/>
                  <a:ext cx="101" cy="87"/>
                </a:xfrm>
                <a:custGeom>
                  <a:avLst/>
                  <a:gdLst>
                    <a:gd name="T0" fmla="*/ 101 w 101"/>
                    <a:gd name="T1" fmla="*/ 87 h 87"/>
                    <a:gd name="T2" fmla="*/ 43 w 101"/>
                    <a:gd name="T3" fmla="*/ 0 h 87"/>
                    <a:gd name="T4" fmla="*/ 0 w 101"/>
                    <a:gd name="T5" fmla="*/ 87 h 87"/>
                    <a:gd name="T6" fmla="*/ 101 w 101"/>
                    <a:gd name="T7" fmla="*/ 87 h 87"/>
                    <a:gd name="T8" fmla="*/ 0 60000 65536"/>
                    <a:gd name="T9" fmla="*/ 0 60000 65536"/>
                    <a:gd name="T10" fmla="*/ 0 60000 65536"/>
                    <a:gd name="T11" fmla="*/ 0 60000 65536"/>
                    <a:gd name="T12" fmla="*/ 0 w 101"/>
                    <a:gd name="T13" fmla="*/ 0 h 87"/>
                    <a:gd name="T14" fmla="*/ 101 w 101"/>
                    <a:gd name="T15" fmla="*/ 87 h 87"/>
                  </a:gdLst>
                  <a:ahLst/>
                  <a:cxnLst>
                    <a:cxn ang="T8">
                      <a:pos x="T0" y="T1"/>
                    </a:cxn>
                    <a:cxn ang="T9">
                      <a:pos x="T2" y="T3"/>
                    </a:cxn>
                    <a:cxn ang="T10">
                      <a:pos x="T4" y="T5"/>
                    </a:cxn>
                    <a:cxn ang="T11">
                      <a:pos x="T6" y="T7"/>
                    </a:cxn>
                  </a:cxnLst>
                  <a:rect l="T12" t="T13" r="T14" b="T15"/>
                  <a:pathLst>
                    <a:path w="101" h="87">
                      <a:moveTo>
                        <a:pt x="101" y="87"/>
                      </a:moveTo>
                      <a:lnTo>
                        <a:pt x="43" y="0"/>
                      </a:lnTo>
                      <a:lnTo>
                        <a:pt x="0" y="87"/>
                      </a:lnTo>
                      <a:lnTo>
                        <a:pt x="101" y="87"/>
                      </a:lnTo>
                      <a:close/>
                    </a:path>
                  </a:pathLst>
                </a:custGeom>
                <a:solidFill>
                  <a:srgbClr val="00FF00"/>
                </a:solidFill>
                <a:ln w="9525">
                  <a:solidFill>
                    <a:schemeClr val="tx1"/>
                  </a:solidFill>
                  <a:round/>
                  <a:headEnd/>
                  <a:tailEnd/>
                </a:ln>
              </p:spPr>
              <p:txBody>
                <a:bodyPr/>
                <a:lstStyle/>
                <a:p>
                  <a:endParaRPr lang="zh-CN" altLang="en-US"/>
                </a:p>
              </p:txBody>
            </p:sp>
          </p:grpSp>
          <p:sp>
            <p:nvSpPr>
              <p:cNvPr id="56" name="Line 76">
                <a:extLst>
                  <a:ext uri="{FF2B5EF4-FFF2-40B4-BE49-F238E27FC236}">
                    <a16:creationId xmlns:a16="http://schemas.microsoft.com/office/drawing/2014/main" id="{25B3AE84-C885-F241-A655-CA880685EC2B}"/>
                  </a:ext>
                </a:extLst>
              </p:cNvPr>
              <p:cNvSpPr>
                <a:spLocks noChangeShapeType="1"/>
              </p:cNvSpPr>
              <p:nvPr/>
            </p:nvSpPr>
            <p:spPr bwMode="auto">
              <a:xfrm>
                <a:off x="2458" y="3754"/>
                <a:ext cx="1734"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8" name="Group 77">
              <a:extLst>
                <a:ext uri="{FF2B5EF4-FFF2-40B4-BE49-F238E27FC236}">
                  <a16:creationId xmlns:a16="http://schemas.microsoft.com/office/drawing/2014/main" id="{16C1ED88-57D6-9346-9DDC-F338B6AFD0DB}"/>
                </a:ext>
              </a:extLst>
            </p:cNvPr>
            <p:cNvGrpSpPr>
              <a:grpSpLocks/>
            </p:cNvGrpSpPr>
            <p:nvPr/>
          </p:nvGrpSpPr>
          <p:grpSpPr bwMode="auto">
            <a:xfrm>
              <a:off x="1400614" y="5638800"/>
              <a:ext cx="319188" cy="481013"/>
              <a:chOff x="882" y="3480"/>
              <a:chExt cx="201" cy="303"/>
            </a:xfrm>
          </p:grpSpPr>
          <p:sp>
            <p:nvSpPr>
              <p:cNvPr id="49" name="Line 78">
                <a:extLst>
                  <a:ext uri="{FF2B5EF4-FFF2-40B4-BE49-F238E27FC236}">
                    <a16:creationId xmlns:a16="http://schemas.microsoft.com/office/drawing/2014/main" id="{0335DB9A-4E6D-8749-9566-13DD9C12829A}"/>
                  </a:ext>
                </a:extLst>
              </p:cNvPr>
              <p:cNvSpPr>
                <a:spLocks noChangeShapeType="1"/>
              </p:cNvSpPr>
              <p:nvPr/>
            </p:nvSpPr>
            <p:spPr bwMode="auto">
              <a:xfrm>
                <a:off x="882" y="3480"/>
                <a:ext cx="1" cy="30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0" name="Group 79">
                <a:extLst>
                  <a:ext uri="{FF2B5EF4-FFF2-40B4-BE49-F238E27FC236}">
                    <a16:creationId xmlns:a16="http://schemas.microsoft.com/office/drawing/2014/main" id="{0CDEFB45-D4D0-6447-BC3E-60117F265EEF}"/>
                  </a:ext>
                </a:extLst>
              </p:cNvPr>
              <p:cNvGrpSpPr>
                <a:grpSpLocks/>
              </p:cNvGrpSpPr>
              <p:nvPr/>
            </p:nvGrpSpPr>
            <p:grpSpPr bwMode="auto">
              <a:xfrm>
                <a:off x="982" y="3480"/>
                <a:ext cx="101" cy="302"/>
                <a:chOff x="1108" y="3141"/>
                <a:chExt cx="101" cy="302"/>
              </a:xfrm>
            </p:grpSpPr>
            <p:sp>
              <p:nvSpPr>
                <p:cNvPr id="52" name="Line 80">
                  <a:extLst>
                    <a:ext uri="{FF2B5EF4-FFF2-40B4-BE49-F238E27FC236}">
                      <a16:creationId xmlns:a16="http://schemas.microsoft.com/office/drawing/2014/main" id="{7BF6F961-4CE1-C149-A730-95E4F2B96ECC}"/>
                    </a:ext>
                  </a:extLst>
                </p:cNvPr>
                <p:cNvSpPr>
                  <a:spLocks noChangeShapeType="1"/>
                </p:cNvSpPr>
                <p:nvPr/>
              </p:nvSpPr>
              <p:spPr bwMode="auto">
                <a:xfrm>
                  <a:off x="1151" y="3198"/>
                  <a:ext cx="1" cy="24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Freeform 81">
                  <a:extLst>
                    <a:ext uri="{FF2B5EF4-FFF2-40B4-BE49-F238E27FC236}">
                      <a16:creationId xmlns:a16="http://schemas.microsoft.com/office/drawing/2014/main" id="{8C204C85-5F56-F140-8CCE-743FE2176276}"/>
                    </a:ext>
                  </a:extLst>
                </p:cNvPr>
                <p:cNvSpPr>
                  <a:spLocks/>
                </p:cNvSpPr>
                <p:nvPr/>
              </p:nvSpPr>
              <p:spPr bwMode="auto">
                <a:xfrm>
                  <a:off x="1108" y="3141"/>
                  <a:ext cx="101" cy="86"/>
                </a:xfrm>
                <a:custGeom>
                  <a:avLst/>
                  <a:gdLst>
                    <a:gd name="T0" fmla="*/ 101 w 101"/>
                    <a:gd name="T1" fmla="*/ 86 h 86"/>
                    <a:gd name="T2" fmla="*/ 43 w 101"/>
                    <a:gd name="T3" fmla="*/ 0 h 86"/>
                    <a:gd name="T4" fmla="*/ 0 w 101"/>
                    <a:gd name="T5" fmla="*/ 86 h 86"/>
                    <a:gd name="T6" fmla="*/ 101 w 101"/>
                    <a:gd name="T7" fmla="*/ 86 h 86"/>
                    <a:gd name="T8" fmla="*/ 0 60000 65536"/>
                    <a:gd name="T9" fmla="*/ 0 60000 65536"/>
                    <a:gd name="T10" fmla="*/ 0 60000 65536"/>
                    <a:gd name="T11" fmla="*/ 0 60000 65536"/>
                    <a:gd name="T12" fmla="*/ 0 w 101"/>
                    <a:gd name="T13" fmla="*/ 0 h 86"/>
                    <a:gd name="T14" fmla="*/ 101 w 101"/>
                    <a:gd name="T15" fmla="*/ 86 h 86"/>
                  </a:gdLst>
                  <a:ahLst/>
                  <a:cxnLst>
                    <a:cxn ang="T8">
                      <a:pos x="T0" y="T1"/>
                    </a:cxn>
                    <a:cxn ang="T9">
                      <a:pos x="T2" y="T3"/>
                    </a:cxn>
                    <a:cxn ang="T10">
                      <a:pos x="T4" y="T5"/>
                    </a:cxn>
                    <a:cxn ang="T11">
                      <a:pos x="T6" y="T7"/>
                    </a:cxn>
                  </a:cxnLst>
                  <a:rect l="T12" t="T13" r="T14" b="T15"/>
                  <a:pathLst>
                    <a:path w="101" h="86">
                      <a:moveTo>
                        <a:pt x="101" y="86"/>
                      </a:moveTo>
                      <a:lnTo>
                        <a:pt x="43" y="0"/>
                      </a:lnTo>
                      <a:lnTo>
                        <a:pt x="0" y="86"/>
                      </a:lnTo>
                      <a:lnTo>
                        <a:pt x="101" y="86"/>
                      </a:lnTo>
                      <a:close/>
                    </a:path>
                  </a:pathLst>
                </a:custGeom>
                <a:solidFill>
                  <a:srgbClr val="00FF00"/>
                </a:solidFill>
                <a:ln w="9525">
                  <a:solidFill>
                    <a:schemeClr val="tx1"/>
                  </a:solidFill>
                  <a:round/>
                  <a:headEnd/>
                  <a:tailEnd/>
                </a:ln>
              </p:spPr>
              <p:txBody>
                <a:bodyPr/>
                <a:lstStyle/>
                <a:p>
                  <a:endParaRPr lang="zh-CN" altLang="en-US"/>
                </a:p>
              </p:txBody>
            </p:sp>
          </p:grpSp>
          <p:sp>
            <p:nvSpPr>
              <p:cNvPr id="51" name="Line 82">
                <a:extLst>
                  <a:ext uri="{FF2B5EF4-FFF2-40B4-BE49-F238E27FC236}">
                    <a16:creationId xmlns:a16="http://schemas.microsoft.com/office/drawing/2014/main" id="{5913D369-7F59-754E-A3F9-7ED3F6414472}"/>
                  </a:ext>
                </a:extLst>
              </p:cNvPr>
              <p:cNvSpPr>
                <a:spLocks noChangeShapeType="1"/>
              </p:cNvSpPr>
              <p:nvPr/>
            </p:nvSpPr>
            <p:spPr bwMode="auto">
              <a:xfrm>
                <a:off x="882" y="3782"/>
                <a:ext cx="143"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 name="Group 83">
              <a:extLst>
                <a:ext uri="{FF2B5EF4-FFF2-40B4-BE49-F238E27FC236}">
                  <a16:creationId xmlns:a16="http://schemas.microsoft.com/office/drawing/2014/main" id="{A35C3F2C-0BCE-E94C-B7F5-5F7C0784FB96}"/>
                </a:ext>
              </a:extLst>
            </p:cNvPr>
            <p:cNvGrpSpPr>
              <a:grpSpLocks/>
            </p:cNvGrpSpPr>
            <p:nvPr/>
          </p:nvGrpSpPr>
          <p:grpSpPr bwMode="auto">
            <a:xfrm>
              <a:off x="7200922" y="4722813"/>
              <a:ext cx="320676" cy="481012"/>
              <a:chOff x="4536" y="2903"/>
              <a:chExt cx="202" cy="303"/>
            </a:xfrm>
          </p:grpSpPr>
          <p:grpSp>
            <p:nvGrpSpPr>
              <p:cNvPr id="44" name="Group 84">
                <a:extLst>
                  <a:ext uri="{FF2B5EF4-FFF2-40B4-BE49-F238E27FC236}">
                    <a16:creationId xmlns:a16="http://schemas.microsoft.com/office/drawing/2014/main" id="{3A580D0B-7A70-9D4A-A3E8-7316D0FC9298}"/>
                  </a:ext>
                </a:extLst>
              </p:cNvPr>
              <p:cNvGrpSpPr>
                <a:grpSpLocks/>
              </p:cNvGrpSpPr>
              <p:nvPr/>
            </p:nvGrpSpPr>
            <p:grpSpPr bwMode="auto">
              <a:xfrm>
                <a:off x="4536" y="2903"/>
                <a:ext cx="101" cy="303"/>
                <a:chOff x="4662" y="2564"/>
                <a:chExt cx="101" cy="303"/>
              </a:xfrm>
            </p:grpSpPr>
            <p:sp>
              <p:nvSpPr>
                <p:cNvPr id="47" name="Line 85">
                  <a:extLst>
                    <a:ext uri="{FF2B5EF4-FFF2-40B4-BE49-F238E27FC236}">
                      <a16:creationId xmlns:a16="http://schemas.microsoft.com/office/drawing/2014/main" id="{637A9044-8B2A-DF40-BF78-60C0EC2C6EBE}"/>
                    </a:ext>
                  </a:extLst>
                </p:cNvPr>
                <p:cNvSpPr>
                  <a:spLocks noChangeShapeType="1"/>
                </p:cNvSpPr>
                <p:nvPr/>
              </p:nvSpPr>
              <p:spPr bwMode="auto">
                <a:xfrm>
                  <a:off x="4720" y="2564"/>
                  <a:ext cx="1" cy="245"/>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Freeform 86">
                  <a:extLst>
                    <a:ext uri="{FF2B5EF4-FFF2-40B4-BE49-F238E27FC236}">
                      <a16:creationId xmlns:a16="http://schemas.microsoft.com/office/drawing/2014/main" id="{85720152-BE17-BD4E-A5BF-D9D966A91A8D}"/>
                    </a:ext>
                  </a:extLst>
                </p:cNvPr>
                <p:cNvSpPr>
                  <a:spLocks/>
                </p:cNvSpPr>
                <p:nvPr/>
              </p:nvSpPr>
              <p:spPr bwMode="auto">
                <a:xfrm>
                  <a:off x="4662" y="2780"/>
                  <a:ext cx="101" cy="87"/>
                </a:xfrm>
                <a:custGeom>
                  <a:avLst/>
                  <a:gdLst>
                    <a:gd name="T0" fmla="*/ 0 w 101"/>
                    <a:gd name="T1" fmla="*/ 0 h 87"/>
                    <a:gd name="T2" fmla="*/ 58 w 101"/>
                    <a:gd name="T3" fmla="*/ 87 h 87"/>
                    <a:gd name="T4" fmla="*/ 101 w 101"/>
                    <a:gd name="T5" fmla="*/ 0 h 87"/>
                    <a:gd name="T6" fmla="*/ 0 w 101"/>
                    <a:gd name="T7" fmla="*/ 0 h 87"/>
                    <a:gd name="T8" fmla="*/ 0 60000 65536"/>
                    <a:gd name="T9" fmla="*/ 0 60000 65536"/>
                    <a:gd name="T10" fmla="*/ 0 60000 65536"/>
                    <a:gd name="T11" fmla="*/ 0 60000 65536"/>
                    <a:gd name="T12" fmla="*/ 0 w 101"/>
                    <a:gd name="T13" fmla="*/ 0 h 87"/>
                    <a:gd name="T14" fmla="*/ 101 w 101"/>
                    <a:gd name="T15" fmla="*/ 87 h 87"/>
                  </a:gdLst>
                  <a:ahLst/>
                  <a:cxnLst>
                    <a:cxn ang="T8">
                      <a:pos x="T0" y="T1"/>
                    </a:cxn>
                    <a:cxn ang="T9">
                      <a:pos x="T2" y="T3"/>
                    </a:cxn>
                    <a:cxn ang="T10">
                      <a:pos x="T4" y="T5"/>
                    </a:cxn>
                    <a:cxn ang="T11">
                      <a:pos x="T6" y="T7"/>
                    </a:cxn>
                  </a:cxnLst>
                  <a:rect l="T12" t="T13" r="T14" b="T15"/>
                  <a:pathLst>
                    <a:path w="101" h="87">
                      <a:moveTo>
                        <a:pt x="0" y="0"/>
                      </a:moveTo>
                      <a:lnTo>
                        <a:pt x="58" y="87"/>
                      </a:lnTo>
                      <a:lnTo>
                        <a:pt x="101" y="0"/>
                      </a:lnTo>
                      <a:lnTo>
                        <a:pt x="0" y="0"/>
                      </a:lnTo>
                      <a:close/>
                    </a:path>
                  </a:pathLst>
                </a:custGeom>
                <a:solidFill>
                  <a:srgbClr val="00FF00"/>
                </a:solidFill>
                <a:ln w="9525">
                  <a:solidFill>
                    <a:schemeClr val="tx1"/>
                  </a:solidFill>
                  <a:round/>
                  <a:headEnd/>
                  <a:tailEnd/>
                </a:ln>
              </p:spPr>
              <p:txBody>
                <a:bodyPr/>
                <a:lstStyle/>
                <a:p>
                  <a:endParaRPr lang="zh-CN" altLang="en-US"/>
                </a:p>
              </p:txBody>
            </p:sp>
          </p:grpSp>
          <p:sp>
            <p:nvSpPr>
              <p:cNvPr id="45" name="Line 87">
                <a:extLst>
                  <a:ext uri="{FF2B5EF4-FFF2-40B4-BE49-F238E27FC236}">
                    <a16:creationId xmlns:a16="http://schemas.microsoft.com/office/drawing/2014/main" id="{3913397A-2D2B-6A41-954E-ED8203CCFA0B}"/>
                  </a:ext>
                </a:extLst>
              </p:cNvPr>
              <p:cNvSpPr>
                <a:spLocks noChangeShapeType="1"/>
              </p:cNvSpPr>
              <p:nvPr/>
            </p:nvSpPr>
            <p:spPr bwMode="auto">
              <a:xfrm>
                <a:off x="4737" y="2903"/>
                <a:ext cx="1" cy="30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88">
                <a:extLst>
                  <a:ext uri="{FF2B5EF4-FFF2-40B4-BE49-F238E27FC236}">
                    <a16:creationId xmlns:a16="http://schemas.microsoft.com/office/drawing/2014/main" id="{C2412718-D8E4-494E-82F3-696D6CFFE802}"/>
                  </a:ext>
                </a:extLst>
              </p:cNvPr>
              <p:cNvSpPr>
                <a:spLocks noChangeShapeType="1"/>
              </p:cNvSpPr>
              <p:nvPr/>
            </p:nvSpPr>
            <p:spPr bwMode="auto">
              <a:xfrm>
                <a:off x="4594" y="2903"/>
                <a:ext cx="129" cy="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ustDataLst>
      <p:tags r:id="rId2"/>
    </p:custDataLst>
    <p:extLst>
      <p:ext uri="{BB962C8B-B14F-4D97-AF65-F5344CB8AC3E}">
        <p14:creationId xmlns:p14="http://schemas.microsoft.com/office/powerpoint/2010/main" val="3120313770"/>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149"/>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9.9</a:t>
              </a:r>
              <a:endParaRPr lang="zh-CN" altLang="en-US" sz="4000" b="1" dirty="0">
                <a:solidFill>
                  <a:schemeClr val="accent1"/>
                </a:solidFill>
                <a:latin typeface="+mn-ea"/>
                <a:sym typeface="+mn-ea"/>
              </a:endParaRPr>
            </a:p>
          </p:txBody>
        </p:sp>
      </p:grpSp>
      <p:sp>
        <p:nvSpPr>
          <p:cNvPr id="2" name="矩形 1">
            <a:extLst>
              <a:ext uri="{FF2B5EF4-FFF2-40B4-BE49-F238E27FC236}">
                <a16:creationId xmlns:a16="http://schemas.microsoft.com/office/drawing/2014/main" id="{BF453EF1-228F-1446-A268-E562C0BADFF3}"/>
              </a:ext>
            </a:extLst>
          </p:cNvPr>
          <p:cNvSpPr/>
          <p:nvPr/>
        </p:nvSpPr>
        <p:spPr>
          <a:xfrm>
            <a:off x="469222" y="1382890"/>
            <a:ext cx="11417978" cy="1884555"/>
          </a:xfrm>
          <a:prstGeom prst="rect">
            <a:avLst/>
          </a:prstGeom>
        </p:spPr>
        <p:txBody>
          <a:bodyPr wrap="square">
            <a:spAutoFit/>
          </a:bodyPr>
          <a:lstStyle/>
          <a:p>
            <a:pPr>
              <a:lnSpc>
                <a:spcPct val="150000"/>
              </a:lnSpc>
            </a:pPr>
            <a:r>
              <a:rPr lang="en-US" altLang="zh-CN" sz="2000" dirty="0">
                <a:latin typeface="+mn-ea"/>
                <a:cs typeface="Times New Roman" panose="02020603050405020304" pitchFamily="18" charset="0"/>
              </a:rPr>
              <a:t>9.9 </a:t>
            </a:r>
            <a:r>
              <a:rPr lang="zh-CN" altLang="zh-CN" sz="2000" dirty="0">
                <a:latin typeface="+mn-ea"/>
                <a:cs typeface="Times New Roman" panose="02020603050405020304" pitchFamily="18" charset="0"/>
              </a:rPr>
              <a:t>设</a:t>
            </a:r>
            <a:r>
              <a:rPr lang="en-US" altLang="zh-CN" sz="2000" dirty="0">
                <a:latin typeface="+mn-ea"/>
                <a:cs typeface="Times New Roman" panose="02020603050405020304" pitchFamily="18" charset="0"/>
              </a:rPr>
              <a:t>32</a:t>
            </a:r>
            <a:r>
              <a:rPr lang="zh-CN" altLang="zh-CN" sz="2000" dirty="0">
                <a:latin typeface="+mn-ea"/>
                <a:cs typeface="Times New Roman" panose="02020603050405020304" pitchFamily="18" charset="0"/>
              </a:rPr>
              <a:t>个处理器编号为</a:t>
            </a:r>
            <a:r>
              <a:rPr lang="en-US" altLang="zh-CN" sz="2000" dirty="0">
                <a:latin typeface="+mn-ea"/>
                <a:cs typeface="Times New Roman" panose="02020603050405020304" pitchFamily="18" charset="0"/>
              </a:rPr>
              <a:t>0</a:t>
            </a:r>
            <a:r>
              <a:rPr lang="zh-CN" altLang="zh-CN" sz="2000" dirty="0">
                <a:latin typeface="+mn-ea"/>
                <a:cs typeface="Times New Roman" panose="02020603050405020304" pitchFamily="18" charset="0"/>
              </a:rPr>
              <a:t>、</a:t>
            </a:r>
            <a:r>
              <a:rPr lang="en-US" altLang="zh-CN" sz="2000" dirty="0">
                <a:latin typeface="+mn-ea"/>
                <a:cs typeface="Times New Roman" panose="02020603050405020304" pitchFamily="18" charset="0"/>
              </a:rPr>
              <a:t>1</a:t>
            </a:r>
            <a:r>
              <a:rPr lang="zh-CN" altLang="zh-CN" sz="2000" dirty="0">
                <a:latin typeface="+mn-ea"/>
                <a:cs typeface="Times New Roman" panose="02020603050405020304" pitchFamily="18" charset="0"/>
              </a:rPr>
              <a:t>、</a:t>
            </a:r>
            <a:r>
              <a:rPr lang="en-US" altLang="zh-CN" sz="2000" dirty="0">
                <a:latin typeface="+mn-ea"/>
                <a:cs typeface="Times New Roman" panose="02020603050405020304" pitchFamily="18" charset="0"/>
              </a:rPr>
              <a:t>…</a:t>
            </a:r>
            <a:r>
              <a:rPr lang="zh-CN" altLang="zh-CN" sz="2000" dirty="0">
                <a:latin typeface="+mn-ea"/>
                <a:cs typeface="Times New Roman" panose="02020603050405020304" pitchFamily="18" charset="0"/>
              </a:rPr>
              <a:t>、</a:t>
            </a:r>
            <a:r>
              <a:rPr lang="en-US" altLang="zh-CN" sz="2000" dirty="0">
                <a:latin typeface="+mn-ea"/>
                <a:cs typeface="Times New Roman" panose="02020603050405020304" pitchFamily="18" charset="0"/>
              </a:rPr>
              <a:t>31</a:t>
            </a:r>
            <a:r>
              <a:rPr lang="zh-CN" altLang="zh-CN" sz="2000" dirty="0">
                <a:latin typeface="+mn-ea"/>
                <a:cs typeface="Times New Roman" panose="02020603050405020304" pitchFamily="18" charset="0"/>
              </a:rPr>
              <a:t>，</a:t>
            </a:r>
          </a:p>
          <a:p>
            <a:pPr>
              <a:lnSpc>
                <a:spcPct val="150000"/>
              </a:lnSpc>
            </a:pPr>
            <a:r>
              <a:rPr lang="en-US" altLang="zh-CN" sz="2000" dirty="0">
                <a:latin typeface="+mn-ea"/>
                <a:cs typeface="Times New Roman" panose="02020603050405020304" pitchFamily="18" charset="0"/>
              </a:rPr>
              <a:t>(1) </a:t>
            </a:r>
            <a:r>
              <a:rPr lang="zh-CN" altLang="zh-CN" sz="2000" dirty="0">
                <a:latin typeface="+mn-ea"/>
                <a:cs typeface="Times New Roman" panose="02020603050405020304" pitchFamily="18" charset="0"/>
              </a:rPr>
              <a:t>分别计算下列互连函数：</a:t>
            </a:r>
          </a:p>
          <a:p>
            <a:pPr>
              <a:lnSpc>
                <a:spcPct val="150000"/>
              </a:lnSpc>
            </a:pPr>
            <a:r>
              <a:rPr lang="en-US" altLang="zh-CN" sz="2000" dirty="0">
                <a:latin typeface="+mn-ea"/>
                <a:cs typeface="Times New Roman" panose="02020603050405020304" pitchFamily="18" charset="0"/>
              </a:rPr>
              <a:t>(2) </a:t>
            </a:r>
            <a:r>
              <a:rPr lang="zh-CN" altLang="zh-CN" sz="2000" dirty="0">
                <a:latin typeface="+mn-ea"/>
                <a:cs typeface="Times New Roman" panose="02020603050405020304" pitchFamily="18" charset="0"/>
              </a:rPr>
              <a:t>用</a:t>
            </a:r>
            <a:r>
              <a:rPr lang="en-US" altLang="zh-CN" sz="2000" dirty="0">
                <a:latin typeface="+mn-ea"/>
                <a:cs typeface="Times New Roman" panose="02020603050405020304" pitchFamily="18" charset="0"/>
              </a:rPr>
              <a:t>Cube</a:t>
            </a:r>
            <a:r>
              <a:rPr lang="en-US" altLang="zh-CN" sz="2000" baseline="-25000" dirty="0">
                <a:latin typeface="+mn-ea"/>
                <a:cs typeface="Times New Roman" panose="02020603050405020304" pitchFamily="18" charset="0"/>
              </a:rPr>
              <a:t>0</a:t>
            </a:r>
            <a:r>
              <a:rPr lang="zh-CN" altLang="zh-CN" sz="2000" dirty="0">
                <a:latin typeface="+mn-ea"/>
                <a:cs typeface="Times New Roman" panose="02020603050405020304" pitchFamily="18" charset="0"/>
              </a:rPr>
              <a:t>和</a:t>
            </a:r>
            <a:r>
              <a:rPr lang="en-US" altLang="zh-CN" sz="2000" dirty="0" err="1">
                <a:latin typeface="+mn-ea"/>
                <a:cs typeface="Times New Roman" panose="02020603050405020304" pitchFamily="18" charset="0"/>
              </a:rPr>
              <a:t>σ</a:t>
            </a:r>
            <a:r>
              <a:rPr lang="zh-CN" altLang="zh-CN" sz="2000" dirty="0">
                <a:latin typeface="+mn-ea"/>
                <a:cs typeface="Times New Roman" panose="02020603050405020304" pitchFamily="18" charset="0"/>
              </a:rPr>
              <a:t>构成混洗交换网（每步只能使用</a:t>
            </a:r>
            <a:r>
              <a:rPr lang="en-US" altLang="zh-CN" sz="2000" dirty="0">
                <a:latin typeface="+mn-ea"/>
                <a:cs typeface="Times New Roman" panose="02020603050405020304" pitchFamily="18" charset="0"/>
              </a:rPr>
              <a:t>Cube</a:t>
            </a:r>
            <a:r>
              <a:rPr lang="en-US" altLang="zh-CN" sz="2000" baseline="-25000" dirty="0">
                <a:latin typeface="+mn-ea"/>
                <a:cs typeface="Times New Roman" panose="02020603050405020304" pitchFamily="18" charset="0"/>
              </a:rPr>
              <a:t>0</a:t>
            </a:r>
            <a:r>
              <a:rPr lang="zh-CN" altLang="zh-CN" sz="2000" dirty="0">
                <a:latin typeface="+mn-ea"/>
                <a:cs typeface="Times New Roman" panose="02020603050405020304" pitchFamily="18" charset="0"/>
              </a:rPr>
              <a:t>或</a:t>
            </a:r>
            <a:r>
              <a:rPr lang="en-US" altLang="zh-CN" sz="2000" dirty="0" err="1">
                <a:latin typeface="+mn-ea"/>
                <a:cs typeface="Times New Roman" panose="02020603050405020304" pitchFamily="18" charset="0"/>
              </a:rPr>
              <a:t>σ</a:t>
            </a:r>
            <a:r>
              <a:rPr lang="zh-CN" altLang="zh-CN" sz="2000" dirty="0">
                <a:latin typeface="+mn-ea"/>
                <a:cs typeface="Times New Roman" panose="02020603050405020304" pitchFamily="18" charset="0"/>
              </a:rPr>
              <a:t>一次），网络直径是多少？从</a:t>
            </a:r>
            <a:r>
              <a:rPr lang="en-US" altLang="zh-CN" sz="2000" dirty="0">
                <a:latin typeface="+mn-ea"/>
                <a:cs typeface="Times New Roman" panose="02020603050405020304" pitchFamily="18" charset="0"/>
              </a:rPr>
              <a:t>5</a:t>
            </a:r>
            <a:r>
              <a:rPr lang="zh-CN" altLang="zh-CN" sz="2000" dirty="0">
                <a:latin typeface="+mn-ea"/>
                <a:cs typeface="Times New Roman" panose="02020603050405020304" pitchFamily="18" charset="0"/>
              </a:rPr>
              <a:t>号处理机发送数据到</a:t>
            </a:r>
            <a:r>
              <a:rPr lang="en-US" altLang="zh-CN" sz="2000" dirty="0">
                <a:latin typeface="+mn-ea"/>
                <a:cs typeface="Times New Roman" panose="02020603050405020304" pitchFamily="18" charset="0"/>
              </a:rPr>
              <a:t>7</a:t>
            </a:r>
            <a:r>
              <a:rPr lang="zh-CN" altLang="zh-CN" sz="2000" dirty="0">
                <a:latin typeface="+mn-ea"/>
                <a:cs typeface="Times New Roman" panose="02020603050405020304" pitchFamily="18" charset="0"/>
              </a:rPr>
              <a:t>号处理机，最短路径要经过几步？请列出经过的处理机编号。</a:t>
            </a:r>
          </a:p>
        </p:txBody>
      </p:sp>
      <p:graphicFrame>
        <p:nvGraphicFramePr>
          <p:cNvPr id="17" name="Object 5">
            <a:extLst>
              <a:ext uri="{FF2B5EF4-FFF2-40B4-BE49-F238E27FC236}">
                <a16:creationId xmlns:a16="http://schemas.microsoft.com/office/drawing/2014/main" id="{2CC8752B-AA57-8A40-BDC3-2E03E9362CDD}"/>
              </a:ext>
            </a:extLst>
          </p:cNvPr>
          <p:cNvGraphicFramePr>
            <a:graphicFrameLocks noChangeAspect="1"/>
          </p:cNvGraphicFramePr>
          <p:nvPr>
            <p:extLst>
              <p:ext uri="{D42A27DB-BD31-4B8C-83A1-F6EECF244321}">
                <p14:modId xmlns:p14="http://schemas.microsoft.com/office/powerpoint/2010/main" val="1626318695"/>
              </p:ext>
            </p:extLst>
          </p:nvPr>
        </p:nvGraphicFramePr>
        <p:xfrm>
          <a:off x="1054478" y="3590556"/>
          <a:ext cx="8665364" cy="2565224"/>
        </p:xfrm>
        <a:graphic>
          <a:graphicData uri="http://schemas.openxmlformats.org/presentationml/2006/ole">
            <mc:AlternateContent xmlns:mc="http://schemas.openxmlformats.org/markup-compatibility/2006">
              <mc:Choice xmlns:v="urn:schemas-microsoft-com:vml" Requires="v">
                <p:oleObj spid="_x0000_s79942" name="Equation" r:id="rId4" imgW="0" imgH="0" progId="Equation.DSMT4">
                  <p:embed/>
                </p:oleObj>
              </mc:Choice>
              <mc:Fallback>
                <p:oleObj name="Equation" r:id="rId4" imgW="0" imgH="0" progId="Equation.DSMT4">
                  <p:embed/>
                  <p:pic>
                    <p:nvPicPr>
                      <p:cNvPr id="23" name="Object 5">
                        <a:extLst>
                          <a:ext uri="{FF2B5EF4-FFF2-40B4-BE49-F238E27FC236}">
                            <a16:creationId xmlns:a16="http://schemas.microsoft.com/office/drawing/2014/main" id="{8806AD51-686F-484B-8061-32ECDE6112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478" y="3590556"/>
                        <a:ext cx="8665364" cy="2565224"/>
                      </a:xfrm>
                      <a:prstGeom prst="rect">
                        <a:avLst/>
                      </a:prstGeom>
                      <a:noFill/>
                      <a:ln>
                        <a:noFill/>
                      </a:ln>
                    </p:spPr>
                  </p:pic>
                </p:oleObj>
              </mc:Fallback>
            </mc:AlternateContent>
          </a:graphicData>
        </a:graphic>
      </p:graphicFrame>
      <p:sp>
        <p:nvSpPr>
          <p:cNvPr id="3" name="文本框 2">
            <a:extLst>
              <a:ext uri="{FF2B5EF4-FFF2-40B4-BE49-F238E27FC236}">
                <a16:creationId xmlns:a16="http://schemas.microsoft.com/office/drawing/2014/main" id="{B1E1C9AD-73E3-7C4D-9286-AA78E6A561EF}"/>
              </a:ext>
            </a:extLst>
          </p:cNvPr>
          <p:cNvSpPr txBox="1"/>
          <p:nvPr/>
        </p:nvSpPr>
        <p:spPr>
          <a:xfrm>
            <a:off x="469222" y="3357895"/>
            <a:ext cx="3052293" cy="400110"/>
          </a:xfrm>
          <a:prstGeom prst="rect">
            <a:avLst/>
          </a:prstGeom>
          <a:noFill/>
        </p:spPr>
        <p:txBody>
          <a:bodyPr wrap="square" rtlCol="0">
            <a:spAutoFit/>
          </a:bodyPr>
          <a:lstStyle/>
          <a:p>
            <a:r>
              <a:rPr kumimoji="1" lang="en-US" altLang="zh-CN" sz="2000" dirty="0">
                <a:latin typeface="+mn-ea"/>
              </a:rPr>
              <a:t>(1)</a:t>
            </a:r>
            <a:endParaRPr kumimoji="1" lang="zh-CN" altLang="en-US" sz="2000" dirty="0">
              <a:latin typeface="+mn-ea"/>
            </a:endParaRPr>
          </a:p>
        </p:txBody>
      </p:sp>
    </p:spTree>
    <p:custDataLst>
      <p:tags r:id="rId2"/>
    </p:custDataLst>
    <p:extLst>
      <p:ext uri="{BB962C8B-B14F-4D97-AF65-F5344CB8AC3E}">
        <p14:creationId xmlns:p14="http://schemas.microsoft.com/office/powerpoint/2010/main" val="1944854734"/>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149"/>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9.9</a:t>
              </a:r>
              <a:endParaRPr lang="zh-CN" altLang="en-US" sz="4000" b="1" dirty="0">
                <a:solidFill>
                  <a:schemeClr val="accent1"/>
                </a:solidFill>
                <a:latin typeface="+mn-ea"/>
                <a:sym typeface="+mn-ea"/>
              </a:endParaRPr>
            </a:p>
          </p:txBody>
        </p:sp>
      </p:grpSp>
      <p:sp>
        <p:nvSpPr>
          <p:cNvPr id="14" name="Text Box 5">
            <a:extLst>
              <a:ext uri="{FF2B5EF4-FFF2-40B4-BE49-F238E27FC236}">
                <a16:creationId xmlns:a16="http://schemas.microsoft.com/office/drawing/2014/main" id="{CBAC2A5C-ED03-7A41-AB90-41AA3ACD6012}"/>
              </a:ext>
            </a:extLst>
          </p:cNvPr>
          <p:cNvSpPr txBox="1">
            <a:spLocks noChangeArrowheads="1"/>
          </p:cNvSpPr>
          <p:nvPr/>
        </p:nvSpPr>
        <p:spPr bwMode="auto">
          <a:xfrm>
            <a:off x="469222" y="1483407"/>
            <a:ext cx="10983889" cy="4192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3366FF"/>
              </a:buClr>
              <a:buSzPct val="75000"/>
              <a:buFont typeface="Wingdings" panose="05000000000000000000" pitchFamily="2" charset="2"/>
              <a:buChar char="ª"/>
              <a:defRPr kumimoji="1" sz="3600">
                <a:solidFill>
                  <a:schemeClr val="tx1"/>
                </a:solidFill>
                <a:latin typeface="Berlin Sans FB" panose="020E0602020502020306" pitchFamily="34" charset="0"/>
                <a:ea typeface="黑体" panose="02010609060101010101" pitchFamily="49" charset="-122"/>
              </a:defRPr>
            </a:lvl1pPr>
            <a:lvl2pPr marL="742950" indent="-285750">
              <a:spcBef>
                <a:spcPct val="20000"/>
              </a:spcBef>
              <a:buClr>
                <a:srgbClr val="990033"/>
              </a:buClr>
              <a:buSzPct val="80000"/>
              <a:buFont typeface="Wingdings" panose="05000000000000000000"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7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000" dirty="0">
                <a:latin typeface="Microsoft YaHei" panose="020B0503020204020204" pitchFamily="34" charset="-122"/>
                <a:ea typeface="Microsoft YaHei" panose="020B0503020204020204" pitchFamily="34" charset="-122"/>
                <a:cs typeface="Songti SC"/>
              </a:rPr>
              <a:t>(2) </a:t>
            </a:r>
          </a:p>
          <a:p>
            <a:pPr eaLnBrk="1" hangingPunct="1">
              <a:lnSpc>
                <a:spcPct val="150000"/>
              </a:lnSpc>
              <a:spcBef>
                <a:spcPct val="0"/>
              </a:spcBef>
              <a:buClrTx/>
              <a:buSzTx/>
              <a:buFontTx/>
              <a:buNone/>
            </a:pPr>
            <a:r>
              <a:rPr lang="en-US" altLang="zh-CN" sz="2000" dirty="0">
                <a:latin typeface="Microsoft YaHei" panose="020B0503020204020204" pitchFamily="34" charset="-122"/>
                <a:ea typeface="Microsoft YaHei" panose="020B0503020204020204" pitchFamily="34" charset="-122"/>
                <a:cs typeface="Songti SC"/>
              </a:rPr>
              <a:t>2^5</a:t>
            </a:r>
            <a:r>
              <a:rPr lang="zh-CN" altLang="en-US" sz="2000" dirty="0">
                <a:latin typeface="Microsoft YaHei" panose="020B0503020204020204" pitchFamily="34" charset="-122"/>
                <a:ea typeface="Microsoft YaHei" panose="020B0503020204020204" pitchFamily="34" charset="-122"/>
                <a:cs typeface="Songti SC"/>
              </a:rPr>
              <a:t>个结点的</a:t>
            </a:r>
            <a:r>
              <a:rPr lang="zh-CN" altLang="en-US" sz="2000" dirty="0">
                <a:solidFill>
                  <a:srgbClr val="FF0000"/>
                </a:solidFill>
                <a:latin typeface="Microsoft YaHei" panose="020B0503020204020204" pitchFamily="34" charset="-122"/>
                <a:ea typeface="Microsoft YaHei" panose="020B0503020204020204" pitchFamily="34" charset="-122"/>
                <a:cs typeface="Songti SC"/>
              </a:rPr>
              <a:t>混洗交换网的直径是</a:t>
            </a:r>
            <a:r>
              <a:rPr lang="en-US" altLang="zh-CN" sz="2000" dirty="0">
                <a:solidFill>
                  <a:srgbClr val="FF0000"/>
                </a:solidFill>
                <a:latin typeface="Microsoft YaHei" panose="020B0503020204020204" pitchFamily="34" charset="-122"/>
                <a:ea typeface="Microsoft YaHei" panose="020B0503020204020204" pitchFamily="34" charset="-122"/>
                <a:cs typeface="Songti SC"/>
              </a:rPr>
              <a:t>2n-1 </a:t>
            </a:r>
            <a:r>
              <a:rPr lang="en-US" altLang="zh-CN" sz="2000" dirty="0">
                <a:latin typeface="Microsoft YaHei" panose="020B0503020204020204" pitchFamily="34" charset="-122"/>
                <a:ea typeface="Microsoft YaHei" panose="020B0503020204020204" pitchFamily="34" charset="-122"/>
                <a:cs typeface="Songti SC"/>
              </a:rPr>
              <a:t>=2×5-1=9;</a:t>
            </a:r>
          </a:p>
          <a:p>
            <a:pPr eaLnBrk="1" hangingPunct="1">
              <a:lnSpc>
                <a:spcPct val="150000"/>
              </a:lnSpc>
              <a:spcBef>
                <a:spcPct val="0"/>
              </a:spcBef>
              <a:buClrTx/>
              <a:buSzTx/>
              <a:buFontTx/>
              <a:buNone/>
            </a:pPr>
            <a:r>
              <a:rPr lang="zh-CN" altLang="en-US" sz="2000" dirty="0">
                <a:latin typeface="Microsoft YaHei" panose="020B0503020204020204" pitchFamily="34" charset="-122"/>
                <a:ea typeface="Microsoft YaHei" panose="020B0503020204020204" pitchFamily="34" charset="-122"/>
                <a:cs typeface="Songti SC"/>
              </a:rPr>
              <a:t>从</a:t>
            </a:r>
            <a:r>
              <a:rPr lang="en-US" altLang="zh-CN" sz="2000" dirty="0">
                <a:latin typeface="Microsoft YaHei" panose="020B0503020204020204" pitchFamily="34" charset="-122"/>
                <a:ea typeface="Microsoft YaHei" panose="020B0503020204020204" pitchFamily="34" charset="-122"/>
                <a:cs typeface="Songti SC"/>
              </a:rPr>
              <a:t>5</a:t>
            </a:r>
            <a:r>
              <a:rPr lang="zh-CN" altLang="en-US" sz="2000" dirty="0">
                <a:latin typeface="Microsoft YaHei" panose="020B0503020204020204" pitchFamily="34" charset="-122"/>
                <a:ea typeface="Microsoft YaHei" panose="020B0503020204020204" pitchFamily="34" charset="-122"/>
                <a:cs typeface="Songti SC"/>
              </a:rPr>
              <a:t>号处理机（</a:t>
            </a:r>
            <a:r>
              <a:rPr lang="en-US" altLang="zh-CN" sz="2000" dirty="0">
                <a:latin typeface="Microsoft YaHei" panose="020B0503020204020204" pitchFamily="34" charset="-122"/>
                <a:ea typeface="Microsoft YaHei" panose="020B0503020204020204" pitchFamily="34" charset="-122"/>
                <a:cs typeface="Songti SC"/>
              </a:rPr>
              <a:t>00101B</a:t>
            </a:r>
            <a:r>
              <a:rPr lang="zh-CN" altLang="en-US" sz="2000" dirty="0">
                <a:latin typeface="Microsoft YaHei" panose="020B0503020204020204" pitchFamily="34" charset="-122"/>
                <a:ea typeface="Microsoft YaHei" panose="020B0503020204020204" pitchFamily="34" charset="-122"/>
                <a:cs typeface="Songti SC"/>
              </a:rPr>
              <a:t>）发送数据到</a:t>
            </a:r>
            <a:r>
              <a:rPr lang="en-US" altLang="zh-CN" sz="2000" dirty="0">
                <a:latin typeface="Microsoft YaHei" panose="020B0503020204020204" pitchFamily="34" charset="-122"/>
                <a:ea typeface="Microsoft YaHei" panose="020B0503020204020204" pitchFamily="34" charset="-122"/>
                <a:cs typeface="Songti SC"/>
              </a:rPr>
              <a:t>7</a:t>
            </a:r>
            <a:r>
              <a:rPr lang="zh-CN" altLang="en-US" sz="2000" dirty="0">
                <a:latin typeface="Microsoft YaHei" panose="020B0503020204020204" pitchFamily="34" charset="-122"/>
                <a:ea typeface="Microsoft YaHei" panose="020B0503020204020204" pitchFamily="34" charset="-122"/>
                <a:cs typeface="Songti SC"/>
              </a:rPr>
              <a:t>号处理机（</a:t>
            </a:r>
            <a:r>
              <a:rPr lang="en-US" altLang="zh-CN" sz="2000" dirty="0">
                <a:latin typeface="Microsoft YaHei" panose="020B0503020204020204" pitchFamily="34" charset="-122"/>
                <a:ea typeface="Microsoft YaHei" panose="020B0503020204020204" pitchFamily="34" charset="-122"/>
                <a:cs typeface="Songti SC"/>
              </a:rPr>
              <a:t>00111B</a:t>
            </a:r>
            <a:r>
              <a:rPr lang="zh-CN" altLang="en-US" sz="2000" dirty="0">
                <a:latin typeface="Microsoft YaHei" panose="020B0503020204020204" pitchFamily="34" charset="-122"/>
                <a:ea typeface="Microsoft YaHei" panose="020B0503020204020204" pitchFamily="34" charset="-122"/>
                <a:cs typeface="Songti SC"/>
              </a:rPr>
              <a:t>），最短路径要经过</a:t>
            </a:r>
            <a:r>
              <a:rPr lang="en-US" altLang="zh-CN" sz="2000" dirty="0">
                <a:latin typeface="Microsoft YaHei" panose="020B0503020204020204" pitchFamily="34" charset="-122"/>
                <a:ea typeface="Microsoft YaHei" panose="020B0503020204020204" pitchFamily="34" charset="-122"/>
                <a:cs typeface="Songti SC"/>
              </a:rPr>
              <a:t>6</a:t>
            </a:r>
            <a:r>
              <a:rPr lang="zh-CN" altLang="en-US" sz="2000" dirty="0">
                <a:latin typeface="Microsoft YaHei" panose="020B0503020204020204" pitchFamily="34" charset="-122"/>
                <a:ea typeface="Microsoft YaHei" panose="020B0503020204020204" pitchFamily="34" charset="-122"/>
                <a:cs typeface="Songti SC"/>
              </a:rPr>
              <a:t>步，包含</a:t>
            </a:r>
            <a:r>
              <a:rPr lang="en-US" altLang="zh-CN" sz="2000" dirty="0">
                <a:latin typeface="Microsoft YaHei" panose="020B0503020204020204" pitchFamily="34" charset="-122"/>
                <a:ea typeface="Microsoft YaHei" panose="020B0503020204020204" pitchFamily="34" charset="-122"/>
                <a:cs typeface="Songti SC"/>
              </a:rPr>
              <a:t>5</a:t>
            </a:r>
            <a:r>
              <a:rPr lang="zh-CN" altLang="en-US" sz="2000" dirty="0">
                <a:latin typeface="Microsoft YaHei" panose="020B0503020204020204" pitchFamily="34" charset="-122"/>
                <a:ea typeface="Microsoft YaHei" panose="020B0503020204020204" pitchFamily="34" charset="-122"/>
                <a:cs typeface="Songti SC"/>
              </a:rPr>
              <a:t>步左移和</a:t>
            </a:r>
            <a:r>
              <a:rPr lang="en-US" altLang="zh-CN" sz="2000" dirty="0">
                <a:latin typeface="Microsoft YaHei" panose="020B0503020204020204" pitchFamily="34" charset="-122"/>
                <a:ea typeface="Microsoft YaHei" panose="020B0503020204020204" pitchFamily="34" charset="-122"/>
                <a:cs typeface="Songti SC"/>
              </a:rPr>
              <a:t>1</a:t>
            </a:r>
            <a:r>
              <a:rPr lang="zh-CN" altLang="en-US" sz="2000" dirty="0">
                <a:latin typeface="Microsoft YaHei" panose="020B0503020204020204" pitchFamily="34" charset="-122"/>
                <a:ea typeface="Microsoft YaHei" panose="020B0503020204020204" pitchFamily="34" charset="-122"/>
                <a:cs typeface="Songti SC"/>
              </a:rPr>
              <a:t>步求反（因为</a:t>
            </a:r>
            <a:r>
              <a:rPr lang="en-US" altLang="zh-CN" sz="2000" dirty="0">
                <a:latin typeface="Microsoft YaHei" panose="020B0503020204020204" pitchFamily="34" charset="-122"/>
                <a:ea typeface="Microsoft YaHei" panose="020B0503020204020204" pitchFamily="34" charset="-122"/>
                <a:cs typeface="Songti SC"/>
              </a:rPr>
              <a:t>00101BXOR00111B=00010B</a:t>
            </a:r>
            <a:r>
              <a:rPr lang="zh-CN" altLang="en-US" sz="2000" dirty="0">
                <a:latin typeface="Microsoft YaHei" panose="020B0503020204020204" pitchFamily="34" charset="-122"/>
                <a:ea typeface="Microsoft YaHei" panose="020B0503020204020204" pitchFamily="34" charset="-122"/>
                <a:cs typeface="Songti SC"/>
              </a:rPr>
              <a:t>），经过的处理机编号为：</a:t>
            </a:r>
            <a:r>
              <a:rPr lang="en-US" altLang="zh-CN" sz="2000" dirty="0">
                <a:latin typeface="Microsoft YaHei" panose="020B0503020204020204" pitchFamily="34" charset="-122"/>
                <a:ea typeface="Microsoft YaHei" panose="020B0503020204020204" pitchFamily="34" charset="-122"/>
                <a:cs typeface="Songti SC"/>
              </a:rPr>
              <a:t>00101B→01010B →10100B →01001B →10010B →10011B →00111B</a:t>
            </a:r>
          </a:p>
          <a:p>
            <a:pPr eaLnBrk="1" hangingPunct="1">
              <a:lnSpc>
                <a:spcPct val="150000"/>
              </a:lnSpc>
              <a:spcBef>
                <a:spcPct val="0"/>
              </a:spcBef>
              <a:buClrTx/>
              <a:buSzTx/>
              <a:buFontTx/>
              <a:buNone/>
            </a:pPr>
            <a:r>
              <a:rPr lang="en-US" altLang="zh-CN" sz="2000" dirty="0">
                <a:solidFill>
                  <a:srgbClr val="FF0000"/>
                </a:solidFill>
                <a:latin typeface="Microsoft YaHei" panose="020B0503020204020204" pitchFamily="34" charset="-122"/>
                <a:ea typeface="Microsoft YaHei" panose="020B0503020204020204" pitchFamily="34" charset="-122"/>
                <a:cs typeface="Songti SC"/>
              </a:rPr>
              <a:t>(3) </a:t>
            </a:r>
          </a:p>
          <a:p>
            <a:pPr eaLnBrk="1" hangingPunct="1">
              <a:lnSpc>
                <a:spcPct val="150000"/>
              </a:lnSpc>
              <a:spcBef>
                <a:spcPct val="0"/>
              </a:spcBef>
              <a:buClrTx/>
              <a:buSzTx/>
              <a:buFontTx/>
              <a:buNone/>
            </a:pPr>
            <a:r>
              <a:rPr lang="zh-CN" altLang="en-US" sz="2000" dirty="0">
                <a:solidFill>
                  <a:srgbClr val="FF0000"/>
                </a:solidFill>
                <a:latin typeface="Microsoft YaHei" panose="020B0503020204020204" pitchFamily="34" charset="-122"/>
                <a:ea typeface="Microsoft YaHei" panose="020B0503020204020204" pitchFamily="34" charset="-122"/>
                <a:cs typeface="Songti SC"/>
              </a:rPr>
              <a:t>网络直径是「</a:t>
            </a:r>
            <a:r>
              <a:rPr lang="en-US" altLang="zh-CN" sz="2000" dirty="0">
                <a:solidFill>
                  <a:srgbClr val="FF0000"/>
                </a:solidFill>
                <a:latin typeface="Microsoft YaHei" panose="020B0503020204020204" pitchFamily="34" charset="-122"/>
                <a:ea typeface="Microsoft YaHei" panose="020B0503020204020204" pitchFamily="34" charset="-122"/>
                <a:cs typeface="Songti SC"/>
              </a:rPr>
              <a:t>5/2</a:t>
            </a:r>
            <a:r>
              <a:rPr lang="zh-CN" altLang="en-US" sz="2000" dirty="0">
                <a:solidFill>
                  <a:srgbClr val="FF0000"/>
                </a:solidFill>
                <a:latin typeface="Microsoft YaHei" panose="020B0503020204020204" pitchFamily="34" charset="-122"/>
                <a:ea typeface="Microsoft YaHei" panose="020B0503020204020204" pitchFamily="34" charset="-122"/>
                <a:cs typeface="Songti SC"/>
              </a:rPr>
              <a:t>」</a:t>
            </a:r>
            <a:r>
              <a:rPr lang="en-US" altLang="zh-CN" sz="2000" dirty="0">
                <a:latin typeface="Microsoft YaHei" panose="020B0503020204020204" pitchFamily="34" charset="-122"/>
                <a:ea typeface="Microsoft YaHei" panose="020B0503020204020204" pitchFamily="34" charset="-122"/>
                <a:cs typeface="Songti SC"/>
              </a:rPr>
              <a:t>=3</a:t>
            </a:r>
            <a:r>
              <a:rPr lang="zh-CN" altLang="en-US" sz="2000" dirty="0">
                <a:latin typeface="Microsoft YaHei" panose="020B0503020204020204" pitchFamily="34" charset="-122"/>
                <a:ea typeface="Microsoft YaHei" panose="020B0503020204020204" pitchFamily="34" charset="-122"/>
                <a:cs typeface="Songti SC"/>
              </a:rPr>
              <a:t>；</a:t>
            </a:r>
            <a:endParaRPr lang="en-US" altLang="zh-CN" sz="2000" dirty="0">
              <a:latin typeface="Microsoft YaHei" panose="020B0503020204020204" pitchFamily="34" charset="-122"/>
              <a:ea typeface="Microsoft YaHei" panose="020B0503020204020204" pitchFamily="34" charset="-122"/>
              <a:cs typeface="Songti SC"/>
            </a:endParaRPr>
          </a:p>
          <a:p>
            <a:pPr eaLnBrk="1" hangingPunct="1">
              <a:lnSpc>
                <a:spcPct val="150000"/>
              </a:lnSpc>
              <a:spcBef>
                <a:spcPct val="0"/>
              </a:spcBef>
              <a:buClrTx/>
              <a:buSzTx/>
              <a:buFontTx/>
              <a:buNone/>
            </a:pPr>
            <a:r>
              <a:rPr lang="zh-CN" altLang="en-US" sz="2000" dirty="0">
                <a:solidFill>
                  <a:srgbClr val="FF0000"/>
                </a:solidFill>
                <a:latin typeface="Microsoft YaHei" panose="020B0503020204020204" pitchFamily="34" charset="-122"/>
                <a:ea typeface="Microsoft YaHei" panose="020B0503020204020204" pitchFamily="34" charset="-122"/>
                <a:cs typeface="Songti SC"/>
              </a:rPr>
              <a:t>结点度是</a:t>
            </a:r>
            <a:r>
              <a:rPr lang="en-US" altLang="zh-CN" sz="2000" dirty="0">
                <a:solidFill>
                  <a:srgbClr val="FF0000"/>
                </a:solidFill>
                <a:latin typeface="Microsoft YaHei" panose="020B0503020204020204" pitchFamily="34" charset="-122"/>
                <a:ea typeface="Microsoft YaHei" panose="020B0503020204020204" pitchFamily="34" charset="-122"/>
                <a:cs typeface="Songti SC"/>
              </a:rPr>
              <a:t>2n-1 </a:t>
            </a:r>
            <a:r>
              <a:rPr lang="en-US" altLang="zh-CN" sz="2000" dirty="0">
                <a:latin typeface="Microsoft YaHei" panose="020B0503020204020204" pitchFamily="34" charset="-122"/>
                <a:ea typeface="Microsoft YaHei" panose="020B0503020204020204" pitchFamily="34" charset="-122"/>
                <a:cs typeface="Songti SC"/>
              </a:rPr>
              <a:t>=2×5-1=9</a:t>
            </a:r>
            <a:r>
              <a:rPr lang="zh-CN" altLang="en-US" sz="2000" dirty="0">
                <a:latin typeface="Microsoft YaHei" panose="020B0503020204020204" pitchFamily="34" charset="-122"/>
                <a:ea typeface="Microsoft YaHei" panose="020B0503020204020204" pitchFamily="34" charset="-122"/>
                <a:cs typeface="Songti SC"/>
              </a:rPr>
              <a:t>；</a:t>
            </a:r>
            <a:endParaRPr lang="en-US" altLang="zh-CN" sz="2000" dirty="0">
              <a:latin typeface="Microsoft YaHei" panose="020B0503020204020204" pitchFamily="34" charset="-122"/>
              <a:ea typeface="Microsoft YaHei" panose="020B0503020204020204" pitchFamily="34" charset="-122"/>
              <a:cs typeface="Songti SC"/>
            </a:endParaRPr>
          </a:p>
          <a:p>
            <a:pPr eaLnBrk="1" hangingPunct="1">
              <a:lnSpc>
                <a:spcPct val="150000"/>
              </a:lnSpc>
              <a:spcBef>
                <a:spcPct val="0"/>
              </a:spcBef>
              <a:buClrTx/>
              <a:buSzTx/>
              <a:buFontTx/>
              <a:buNone/>
            </a:pPr>
            <a:r>
              <a:rPr lang="zh-CN" altLang="en-US" sz="2000" dirty="0">
                <a:latin typeface="Microsoft YaHei" panose="020B0503020204020204" pitchFamily="34" charset="-122"/>
                <a:ea typeface="Microsoft YaHei" panose="020B0503020204020204" pitchFamily="34" charset="-122"/>
                <a:cs typeface="Songti SC"/>
              </a:rPr>
              <a:t>与</a:t>
            </a:r>
            <a:r>
              <a:rPr lang="en-US" altLang="zh-CN" sz="2000" dirty="0">
                <a:latin typeface="Microsoft YaHei" panose="020B0503020204020204" pitchFamily="34" charset="-122"/>
                <a:ea typeface="Microsoft YaHei" panose="020B0503020204020204" pitchFamily="34" charset="-122"/>
                <a:cs typeface="Songti SC"/>
              </a:rPr>
              <a:t>2</a:t>
            </a:r>
            <a:r>
              <a:rPr lang="zh-CN" altLang="en-US" sz="2000" dirty="0">
                <a:latin typeface="Microsoft YaHei" panose="020B0503020204020204" pitchFamily="34" charset="-122"/>
                <a:ea typeface="Microsoft YaHei" panose="020B0503020204020204" pitchFamily="34" charset="-122"/>
                <a:cs typeface="Songti SC"/>
              </a:rPr>
              <a:t>号处理机距离最远的是</a:t>
            </a:r>
            <a:r>
              <a:rPr lang="en-US" altLang="zh-CN" sz="2000" dirty="0">
                <a:latin typeface="Microsoft YaHei" panose="020B0503020204020204" pitchFamily="34" charset="-122"/>
                <a:ea typeface="Microsoft YaHei" panose="020B0503020204020204" pitchFamily="34" charset="-122"/>
                <a:cs typeface="Songti SC"/>
              </a:rPr>
              <a:t>13</a:t>
            </a:r>
            <a:r>
              <a:rPr lang="zh-CN" altLang="en-US" sz="2000" dirty="0">
                <a:latin typeface="Microsoft YaHei" panose="020B0503020204020204" pitchFamily="34" charset="-122"/>
                <a:ea typeface="Microsoft YaHei" panose="020B0503020204020204" pitchFamily="34" charset="-122"/>
                <a:cs typeface="Songti SC"/>
              </a:rPr>
              <a:t>、</a:t>
            </a:r>
            <a:r>
              <a:rPr lang="en-US" altLang="zh-CN" sz="2000" dirty="0">
                <a:latin typeface="Microsoft YaHei" panose="020B0503020204020204" pitchFamily="34" charset="-122"/>
                <a:ea typeface="Microsoft YaHei" panose="020B0503020204020204" pitchFamily="34" charset="-122"/>
                <a:cs typeface="Songti SC"/>
              </a:rPr>
              <a:t>15</a:t>
            </a:r>
            <a:r>
              <a:rPr lang="zh-CN" altLang="en-US" sz="2000" dirty="0">
                <a:latin typeface="Microsoft YaHei" panose="020B0503020204020204" pitchFamily="34" charset="-122"/>
                <a:ea typeface="Microsoft YaHei" panose="020B0503020204020204" pitchFamily="34" charset="-122"/>
                <a:cs typeface="Songti SC"/>
              </a:rPr>
              <a:t>、</a:t>
            </a:r>
            <a:r>
              <a:rPr lang="en-US" altLang="zh-CN" sz="2000" dirty="0">
                <a:latin typeface="Microsoft YaHei" panose="020B0503020204020204" pitchFamily="34" charset="-122"/>
                <a:ea typeface="Microsoft YaHei" panose="020B0503020204020204" pitchFamily="34" charset="-122"/>
                <a:cs typeface="Songti SC"/>
              </a:rPr>
              <a:t>21</a:t>
            </a:r>
            <a:r>
              <a:rPr lang="zh-CN" altLang="en-US" sz="2000" dirty="0">
                <a:latin typeface="Microsoft YaHei" panose="020B0503020204020204" pitchFamily="34" charset="-122"/>
                <a:ea typeface="Microsoft YaHei" panose="020B0503020204020204" pitchFamily="34" charset="-122"/>
                <a:cs typeface="Songti SC"/>
              </a:rPr>
              <a:t>、</a:t>
            </a:r>
            <a:r>
              <a:rPr lang="en-US" altLang="zh-CN" sz="2000" dirty="0">
                <a:latin typeface="Microsoft YaHei" panose="020B0503020204020204" pitchFamily="34" charset="-122"/>
                <a:ea typeface="Microsoft YaHei" panose="020B0503020204020204" pitchFamily="34" charset="-122"/>
                <a:cs typeface="Songti SC"/>
              </a:rPr>
              <a:t>23</a:t>
            </a:r>
            <a:r>
              <a:rPr lang="zh-CN" altLang="en-US" sz="2000" dirty="0">
                <a:latin typeface="Microsoft YaHei" panose="020B0503020204020204" pitchFamily="34" charset="-122"/>
                <a:ea typeface="Microsoft YaHei" panose="020B0503020204020204" pitchFamily="34" charset="-122"/>
                <a:cs typeface="Songti SC"/>
              </a:rPr>
              <a:t>号处理机。</a:t>
            </a:r>
            <a:r>
              <a:rPr lang="en-US" altLang="zh-CN" sz="2000" dirty="0">
                <a:latin typeface="Microsoft YaHei" panose="020B0503020204020204" pitchFamily="34" charset="-122"/>
                <a:ea typeface="Microsoft YaHei" panose="020B0503020204020204" pitchFamily="34" charset="-122"/>
                <a:cs typeface="Songti SC"/>
              </a:rPr>
              <a:t> </a:t>
            </a:r>
            <a:endParaRPr lang="zh-CN" altLang="en-US" sz="2000" dirty="0">
              <a:latin typeface="Microsoft YaHei" panose="020B0503020204020204" pitchFamily="34" charset="-122"/>
              <a:ea typeface="Microsoft YaHei" panose="020B0503020204020204" pitchFamily="34" charset="-122"/>
              <a:cs typeface="Songti SC"/>
            </a:endParaRPr>
          </a:p>
        </p:txBody>
      </p:sp>
    </p:spTree>
    <p:custDataLst>
      <p:tags r:id="rId1"/>
    </p:custDataLst>
    <p:extLst>
      <p:ext uri="{BB962C8B-B14F-4D97-AF65-F5344CB8AC3E}">
        <p14:creationId xmlns:p14="http://schemas.microsoft.com/office/powerpoint/2010/main" val="2977620302"/>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149"/>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9.13 (</a:t>
              </a:r>
              <a:r>
                <a:rPr lang="zh-CN" altLang="en-US" sz="4000" b="1" dirty="0">
                  <a:solidFill>
                    <a:schemeClr val="accent1"/>
                  </a:solidFill>
                  <a:latin typeface="+mn-ea"/>
                </a:rPr>
                <a:t>多级互连网络</a:t>
              </a:r>
              <a:r>
                <a:rPr lang="en-US" altLang="zh-CN" sz="4000" b="1" dirty="0">
                  <a:solidFill>
                    <a:schemeClr val="accent1"/>
                  </a:solidFill>
                  <a:latin typeface="+mn-ea"/>
                </a:rPr>
                <a:t>)</a:t>
              </a:r>
              <a:endParaRPr lang="zh-CN" altLang="en-US" sz="4000" b="1" dirty="0">
                <a:solidFill>
                  <a:schemeClr val="accent1"/>
                </a:solidFill>
                <a:latin typeface="+mn-ea"/>
                <a:sym typeface="+mn-ea"/>
              </a:endParaRPr>
            </a:p>
          </p:txBody>
        </p:sp>
      </p:grpSp>
      <p:sp>
        <p:nvSpPr>
          <p:cNvPr id="12" name="内容占位符 2">
            <a:extLst>
              <a:ext uri="{FF2B5EF4-FFF2-40B4-BE49-F238E27FC236}">
                <a16:creationId xmlns:a16="http://schemas.microsoft.com/office/drawing/2014/main" id="{76A5D541-59C6-AD49-99A0-4EB2EDF98358}"/>
              </a:ext>
            </a:extLst>
          </p:cNvPr>
          <p:cNvSpPr txBox="1">
            <a:spLocks/>
          </p:cNvSpPr>
          <p:nvPr/>
        </p:nvSpPr>
        <p:spPr>
          <a:xfrm>
            <a:off x="248495" y="1171556"/>
            <a:ext cx="11430857" cy="2857500"/>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lgn="just">
              <a:lnSpc>
                <a:spcPct val="150000"/>
              </a:lnSpc>
              <a:buClr>
                <a:schemeClr val="hlink"/>
              </a:buClr>
              <a:buFont typeface="Arial" panose="020B0604020202020204" pitchFamily="34" charset="0"/>
              <a:buNone/>
            </a:pPr>
            <a:r>
              <a:rPr lang="zh-CN" altLang="en-US" dirty="0">
                <a:latin typeface="+mn-ea"/>
              </a:rPr>
              <a:t>有</a:t>
            </a:r>
            <a:r>
              <a:rPr lang="en-US" altLang="zh-CN" dirty="0">
                <a:solidFill>
                  <a:srgbClr val="9933FF"/>
                </a:solidFill>
                <a:latin typeface="+mn-ea"/>
              </a:rPr>
              <a:t>log</a:t>
            </a:r>
            <a:r>
              <a:rPr lang="en-US" altLang="zh-CN" baseline="-25000" dirty="0">
                <a:solidFill>
                  <a:srgbClr val="9933FF"/>
                </a:solidFill>
                <a:latin typeface="+mn-ea"/>
              </a:rPr>
              <a:t>2</a:t>
            </a:r>
            <a:r>
              <a:rPr lang="en-US" altLang="zh-CN" dirty="0">
                <a:solidFill>
                  <a:srgbClr val="9933FF"/>
                </a:solidFill>
                <a:latin typeface="+mn-ea"/>
              </a:rPr>
              <a:t>N</a:t>
            </a:r>
            <a:r>
              <a:rPr lang="zh-CN" altLang="en-US" dirty="0">
                <a:latin typeface="+mn-ea"/>
              </a:rPr>
              <a:t>级，每级用</a:t>
            </a:r>
            <a:r>
              <a:rPr lang="en-US" altLang="zh-CN" dirty="0">
                <a:solidFill>
                  <a:srgbClr val="9933FF"/>
                </a:solidFill>
                <a:latin typeface="+mn-ea"/>
              </a:rPr>
              <a:t>N/2</a:t>
            </a:r>
            <a:r>
              <a:rPr lang="zh-CN" altLang="en-US" dirty="0">
                <a:latin typeface="+mn-ea"/>
              </a:rPr>
              <a:t>个</a:t>
            </a:r>
            <a:r>
              <a:rPr lang="en-US" altLang="zh-CN" dirty="0">
                <a:latin typeface="+mn-ea"/>
              </a:rPr>
              <a:t>2×2</a:t>
            </a:r>
            <a:r>
              <a:rPr lang="zh-CN" altLang="en-US" dirty="0">
                <a:latin typeface="+mn-ea"/>
              </a:rPr>
              <a:t>开关，共需要</a:t>
            </a:r>
            <a:r>
              <a:rPr lang="en-US" altLang="zh-CN" dirty="0">
                <a:solidFill>
                  <a:srgbClr val="9933FF"/>
                </a:solidFill>
                <a:latin typeface="+mn-ea"/>
              </a:rPr>
              <a:t>N/2</a:t>
            </a:r>
            <a:r>
              <a:rPr lang="zh-CN" altLang="en-US" dirty="0">
                <a:solidFill>
                  <a:srgbClr val="9933FF"/>
                </a:solidFill>
                <a:latin typeface="+mn-ea"/>
              </a:rPr>
              <a:t>*</a:t>
            </a:r>
            <a:r>
              <a:rPr lang="en-US" altLang="zh-CN" dirty="0">
                <a:solidFill>
                  <a:srgbClr val="9933FF"/>
                </a:solidFill>
                <a:latin typeface="+mn-ea"/>
              </a:rPr>
              <a:t>log</a:t>
            </a:r>
            <a:r>
              <a:rPr lang="en-US" altLang="zh-CN" baseline="-25000" dirty="0">
                <a:solidFill>
                  <a:srgbClr val="9933FF"/>
                </a:solidFill>
                <a:latin typeface="+mn-ea"/>
              </a:rPr>
              <a:t>2</a:t>
            </a:r>
            <a:r>
              <a:rPr lang="en-US" altLang="zh-CN" dirty="0">
                <a:solidFill>
                  <a:srgbClr val="9933FF"/>
                </a:solidFill>
                <a:latin typeface="+mn-ea"/>
              </a:rPr>
              <a:t>N</a:t>
            </a:r>
            <a:r>
              <a:rPr lang="zh-CN" altLang="en-US" dirty="0">
                <a:latin typeface="+mn-ea"/>
              </a:rPr>
              <a:t>个开关。</a:t>
            </a:r>
          </a:p>
          <a:p>
            <a:pPr marL="0" indent="0" algn="just">
              <a:lnSpc>
                <a:spcPct val="150000"/>
              </a:lnSpc>
              <a:buNone/>
            </a:pPr>
            <a:r>
              <a:rPr lang="zh-CN" altLang="zh-CN" sz="2000" dirty="0">
                <a:latin typeface="+mn-ea"/>
              </a:rPr>
              <a:t>用一个</a:t>
            </a:r>
            <a:r>
              <a:rPr lang="en-US" altLang="zh-CN" sz="2000" dirty="0">
                <a:latin typeface="+mn-ea"/>
              </a:rPr>
              <a:t>N=8</a:t>
            </a:r>
            <a:r>
              <a:rPr lang="zh-CN" altLang="zh-CN" sz="2000" dirty="0">
                <a:latin typeface="+mn-ea"/>
              </a:rPr>
              <a:t>的三级</a:t>
            </a:r>
            <a:r>
              <a:rPr lang="en-US" altLang="zh-CN" sz="2000" dirty="0">
                <a:latin typeface="+mn-ea"/>
              </a:rPr>
              <a:t>Omega</a:t>
            </a:r>
            <a:r>
              <a:rPr lang="zh-CN" altLang="zh-CN" sz="2000" dirty="0">
                <a:latin typeface="+mn-ea"/>
              </a:rPr>
              <a:t>网络连接</a:t>
            </a:r>
            <a:r>
              <a:rPr lang="en-US" altLang="zh-CN" sz="2000" dirty="0">
                <a:latin typeface="+mn-ea"/>
              </a:rPr>
              <a:t>8</a:t>
            </a:r>
            <a:r>
              <a:rPr lang="zh-CN" altLang="zh-CN" sz="2000" dirty="0">
                <a:latin typeface="+mn-ea"/>
              </a:rPr>
              <a:t>个处理机（</a:t>
            </a:r>
            <a:r>
              <a:rPr lang="en-US" altLang="zh-CN" sz="2000" dirty="0">
                <a:latin typeface="+mn-ea"/>
              </a:rPr>
              <a:t>P0</a:t>
            </a:r>
            <a:r>
              <a:rPr lang="zh-CN" altLang="zh-CN" sz="2000" dirty="0">
                <a:latin typeface="+mn-ea"/>
              </a:rPr>
              <a:t>～</a:t>
            </a:r>
            <a:r>
              <a:rPr lang="en-US" altLang="zh-CN" sz="2000" dirty="0">
                <a:latin typeface="+mn-ea"/>
              </a:rPr>
              <a:t>P7</a:t>
            </a:r>
            <a:r>
              <a:rPr lang="zh-CN" altLang="zh-CN" sz="2000" dirty="0">
                <a:latin typeface="+mn-ea"/>
              </a:rPr>
              <a:t>），</a:t>
            </a:r>
            <a:r>
              <a:rPr lang="en-US" altLang="zh-CN" sz="2000" dirty="0">
                <a:latin typeface="+mn-ea"/>
              </a:rPr>
              <a:t>8</a:t>
            </a:r>
            <a:r>
              <a:rPr lang="zh-CN" altLang="zh-CN" sz="2000" dirty="0">
                <a:latin typeface="+mn-ea"/>
              </a:rPr>
              <a:t>个处理机的输出端分别依次连接</a:t>
            </a:r>
            <a:r>
              <a:rPr lang="en-US" altLang="zh-CN" sz="2000" dirty="0">
                <a:latin typeface="+mn-ea"/>
              </a:rPr>
              <a:t>Omega</a:t>
            </a:r>
            <a:r>
              <a:rPr lang="zh-CN" altLang="zh-CN" sz="2000" dirty="0">
                <a:latin typeface="+mn-ea"/>
              </a:rPr>
              <a:t>的</a:t>
            </a:r>
            <a:r>
              <a:rPr lang="en-US" altLang="zh-CN" sz="2000" dirty="0">
                <a:latin typeface="+mn-ea"/>
              </a:rPr>
              <a:t>8</a:t>
            </a:r>
            <a:r>
              <a:rPr lang="zh-CN" altLang="zh-CN" sz="2000" dirty="0">
                <a:latin typeface="+mn-ea"/>
              </a:rPr>
              <a:t>个输入端</a:t>
            </a:r>
            <a:r>
              <a:rPr lang="en-US" altLang="zh-CN" sz="2000" dirty="0">
                <a:latin typeface="+mn-ea"/>
              </a:rPr>
              <a:t>0</a:t>
            </a:r>
            <a:r>
              <a:rPr lang="zh-CN" altLang="zh-CN" sz="2000" dirty="0">
                <a:latin typeface="+mn-ea"/>
              </a:rPr>
              <a:t>～</a:t>
            </a:r>
            <a:r>
              <a:rPr lang="en-US" altLang="zh-CN" sz="2000" dirty="0">
                <a:latin typeface="+mn-ea"/>
              </a:rPr>
              <a:t>7</a:t>
            </a:r>
            <a:r>
              <a:rPr lang="zh-CN" altLang="zh-CN" sz="2000" dirty="0">
                <a:latin typeface="+mn-ea"/>
              </a:rPr>
              <a:t>，</a:t>
            </a:r>
            <a:r>
              <a:rPr lang="en-US" altLang="zh-CN" sz="2000" dirty="0">
                <a:latin typeface="+mn-ea"/>
              </a:rPr>
              <a:t> 8</a:t>
            </a:r>
            <a:r>
              <a:rPr lang="zh-CN" altLang="zh-CN" sz="2000" dirty="0">
                <a:latin typeface="+mn-ea"/>
              </a:rPr>
              <a:t>个处理机的输入端分别依次连接</a:t>
            </a:r>
            <a:r>
              <a:rPr lang="en-US" altLang="zh-CN" sz="2000" dirty="0">
                <a:latin typeface="+mn-ea"/>
              </a:rPr>
              <a:t>Omega</a:t>
            </a:r>
            <a:r>
              <a:rPr lang="zh-CN" altLang="zh-CN" sz="2000" dirty="0">
                <a:latin typeface="+mn-ea"/>
              </a:rPr>
              <a:t>的</a:t>
            </a:r>
            <a:r>
              <a:rPr lang="en-US" altLang="zh-CN" sz="2000" dirty="0">
                <a:latin typeface="+mn-ea"/>
              </a:rPr>
              <a:t>8</a:t>
            </a:r>
            <a:r>
              <a:rPr lang="zh-CN" altLang="zh-CN" sz="2000" dirty="0">
                <a:latin typeface="+mn-ea"/>
              </a:rPr>
              <a:t>个输出端</a:t>
            </a:r>
            <a:r>
              <a:rPr lang="en-US" altLang="zh-CN" sz="2000" dirty="0">
                <a:latin typeface="+mn-ea"/>
              </a:rPr>
              <a:t>0</a:t>
            </a:r>
            <a:r>
              <a:rPr lang="zh-CN" altLang="zh-CN" sz="2000" dirty="0">
                <a:latin typeface="+mn-ea"/>
              </a:rPr>
              <a:t>～</a:t>
            </a:r>
            <a:r>
              <a:rPr lang="en-US" altLang="zh-CN" sz="2000" dirty="0">
                <a:latin typeface="+mn-ea"/>
              </a:rPr>
              <a:t>7</a:t>
            </a:r>
            <a:r>
              <a:rPr lang="zh-CN" altLang="zh-CN" sz="2000" dirty="0">
                <a:latin typeface="+mn-ea"/>
              </a:rPr>
              <a:t>，如果处理机</a:t>
            </a:r>
            <a:r>
              <a:rPr lang="en-US" altLang="zh-CN" sz="2000" dirty="0">
                <a:latin typeface="+mn-ea"/>
              </a:rPr>
              <a:t>P6</a:t>
            </a:r>
            <a:r>
              <a:rPr lang="zh-CN" altLang="zh-CN" sz="2000" dirty="0">
                <a:latin typeface="+mn-ea"/>
              </a:rPr>
              <a:t>要把数据播送到处理机</a:t>
            </a:r>
            <a:r>
              <a:rPr lang="en-US" altLang="zh-CN" sz="2000" dirty="0">
                <a:latin typeface="+mn-ea"/>
              </a:rPr>
              <a:t>P0</a:t>
            </a:r>
            <a:r>
              <a:rPr lang="zh-CN" altLang="zh-CN" sz="2000" dirty="0">
                <a:latin typeface="+mn-ea"/>
              </a:rPr>
              <a:t>～</a:t>
            </a:r>
            <a:r>
              <a:rPr lang="en-US" altLang="zh-CN" sz="2000" dirty="0">
                <a:latin typeface="+mn-ea"/>
              </a:rPr>
              <a:t>P4</a:t>
            </a:r>
            <a:r>
              <a:rPr lang="zh-CN" altLang="zh-CN" sz="2000" dirty="0">
                <a:latin typeface="+mn-ea"/>
              </a:rPr>
              <a:t>，处理机</a:t>
            </a:r>
            <a:r>
              <a:rPr lang="en-US" altLang="zh-CN" sz="2000" dirty="0">
                <a:latin typeface="+mn-ea"/>
              </a:rPr>
              <a:t>P3</a:t>
            </a:r>
            <a:r>
              <a:rPr lang="zh-CN" altLang="zh-CN" sz="2000" dirty="0">
                <a:latin typeface="+mn-ea"/>
              </a:rPr>
              <a:t>要把数据播送到处理机</a:t>
            </a:r>
            <a:r>
              <a:rPr lang="en-US" altLang="zh-CN" sz="2000" dirty="0">
                <a:latin typeface="+mn-ea"/>
              </a:rPr>
              <a:t>P5</a:t>
            </a:r>
            <a:r>
              <a:rPr lang="zh-CN" altLang="zh-CN" sz="2000" dirty="0">
                <a:latin typeface="+mn-ea"/>
              </a:rPr>
              <a:t>～</a:t>
            </a:r>
            <a:r>
              <a:rPr lang="en-US" altLang="zh-CN" sz="2000" dirty="0">
                <a:latin typeface="+mn-ea"/>
              </a:rPr>
              <a:t>P7</a:t>
            </a:r>
            <a:r>
              <a:rPr lang="zh-CN" altLang="zh-CN" sz="2000" dirty="0">
                <a:latin typeface="+mn-ea"/>
              </a:rPr>
              <a:t>，那么，</a:t>
            </a:r>
            <a:r>
              <a:rPr lang="en-US" altLang="zh-CN" sz="2000" dirty="0">
                <a:latin typeface="+mn-ea"/>
              </a:rPr>
              <a:t>Omega</a:t>
            </a:r>
            <a:r>
              <a:rPr lang="zh-CN" altLang="zh-CN" sz="2000" dirty="0">
                <a:latin typeface="+mn-ea"/>
              </a:rPr>
              <a:t>网络能否同时为它们的播送要求实现连接，画出实现播送的</a:t>
            </a:r>
            <a:r>
              <a:rPr lang="en-US" altLang="zh-CN" sz="2000" dirty="0">
                <a:latin typeface="+mn-ea"/>
              </a:rPr>
              <a:t>Omega</a:t>
            </a:r>
            <a:r>
              <a:rPr lang="zh-CN" altLang="zh-CN" sz="2000" dirty="0">
                <a:latin typeface="+mn-ea"/>
              </a:rPr>
              <a:t>网络的开关状态图。</a:t>
            </a:r>
            <a:endParaRPr lang="zh-CN" altLang="en-US" sz="2000" dirty="0">
              <a:latin typeface="+mn-ea"/>
            </a:endParaRPr>
          </a:p>
        </p:txBody>
      </p:sp>
      <p:pic>
        <p:nvPicPr>
          <p:cNvPr id="2" name="图片 1">
            <a:extLst>
              <a:ext uri="{FF2B5EF4-FFF2-40B4-BE49-F238E27FC236}">
                <a16:creationId xmlns:a16="http://schemas.microsoft.com/office/drawing/2014/main" id="{F3FB7B1D-046D-8043-93F2-62222C3797E8}"/>
              </a:ext>
            </a:extLst>
          </p:cNvPr>
          <p:cNvPicPr>
            <a:picLocks noChangeAspect="1"/>
          </p:cNvPicPr>
          <p:nvPr/>
        </p:nvPicPr>
        <p:blipFill>
          <a:blip r:embed="rId3"/>
          <a:stretch>
            <a:fillRect/>
          </a:stretch>
        </p:blipFill>
        <p:spPr>
          <a:xfrm>
            <a:off x="2456818" y="3590076"/>
            <a:ext cx="7278364" cy="3131902"/>
          </a:xfrm>
          <a:prstGeom prst="rect">
            <a:avLst/>
          </a:prstGeom>
        </p:spPr>
      </p:pic>
    </p:spTree>
    <p:custDataLst>
      <p:tags r:id="rId1"/>
    </p:custDataLst>
    <p:extLst>
      <p:ext uri="{BB962C8B-B14F-4D97-AF65-F5344CB8AC3E}">
        <p14:creationId xmlns:p14="http://schemas.microsoft.com/office/powerpoint/2010/main" val="3281227322"/>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0" name="组合 3"/>
          <p:cNvGrpSpPr/>
          <p:nvPr/>
        </p:nvGrpSpPr>
        <p:grpSpPr bwMode="auto">
          <a:xfrm>
            <a:off x="0" y="999820"/>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1" y="101062"/>
            <a:ext cx="12067752" cy="973115"/>
            <a:chOff x="0" y="-82343"/>
            <a:chExt cx="9278565"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361449" y="-37149"/>
              <a:ext cx="7917116" cy="915118"/>
            </a:xfrm>
            <a:prstGeom prst="rect">
              <a:avLst/>
            </a:prstGeom>
            <a:noFill/>
          </p:spPr>
          <p:txBody>
            <a:bodyPr wrap="square" rtlCol="0">
              <a:spAutoFit/>
              <a:scene3d>
                <a:camera prst="orthographicFront"/>
                <a:lightRig rig="threePt" dir="t"/>
              </a:scene3d>
              <a:sp3d contourW="12700"/>
            </a:bodyPr>
            <a:lstStyle/>
            <a:p>
              <a:pPr lvl="0"/>
              <a:r>
                <a:rPr lang="zh-CN" altLang="en-US" sz="4000" b="1" dirty="0">
                  <a:solidFill>
                    <a:schemeClr val="accent1"/>
                  </a:solidFill>
                  <a:latin typeface="+mn-ea"/>
                </a:rPr>
                <a:t>习题</a:t>
              </a:r>
              <a:r>
                <a:rPr lang="en-US" altLang="zh-CN" sz="4000" b="1" dirty="0">
                  <a:solidFill>
                    <a:schemeClr val="accent1"/>
                  </a:solidFill>
                  <a:latin typeface="+mn-ea"/>
                </a:rPr>
                <a:t>10.6 (</a:t>
              </a:r>
              <a:r>
                <a:rPr lang="zh-CN" altLang="zh-CN" sz="4000" b="1" dirty="0">
                  <a:solidFill>
                    <a:schemeClr val="accent1"/>
                  </a:solidFill>
                  <a:latin typeface="+mn-ea"/>
                </a:rPr>
                <a:t>并行处理</a:t>
              </a:r>
              <a:r>
                <a:rPr lang="zh-CN" altLang="en-US" sz="4000" b="1" dirty="0">
                  <a:solidFill>
                    <a:schemeClr val="accent1"/>
                  </a:solidFill>
                  <a:latin typeface="+mn-ea"/>
                </a:rPr>
                <a:t>对性能的提高</a:t>
              </a:r>
              <a:r>
                <a:rPr lang="en-US" altLang="zh-CN" sz="4000" b="1" dirty="0">
                  <a:solidFill>
                    <a:schemeClr val="accent1"/>
                  </a:solidFill>
                  <a:latin typeface="+mn-ea"/>
                </a:rPr>
                <a:t>)</a:t>
              </a:r>
              <a:endParaRPr lang="zh-CN" altLang="en-US" sz="4000" b="1" dirty="0">
                <a:solidFill>
                  <a:schemeClr val="accent1"/>
                </a:solidFill>
                <a:latin typeface="+mn-ea"/>
                <a:sym typeface="+mn-ea"/>
              </a:endParaRPr>
            </a:p>
          </p:txBody>
        </p:sp>
      </p:grpSp>
      <p:sp>
        <p:nvSpPr>
          <p:cNvPr id="13" name="内容占位符 2">
            <a:extLst>
              <a:ext uri="{FF2B5EF4-FFF2-40B4-BE49-F238E27FC236}">
                <a16:creationId xmlns:a16="http://schemas.microsoft.com/office/drawing/2014/main" id="{42B32B36-818D-5F44-BC62-C48519BC7C64}"/>
              </a:ext>
            </a:extLst>
          </p:cNvPr>
          <p:cNvSpPr txBox="1">
            <a:spLocks/>
          </p:cNvSpPr>
          <p:nvPr/>
        </p:nvSpPr>
        <p:spPr>
          <a:xfrm>
            <a:off x="287505" y="1208041"/>
            <a:ext cx="11616990" cy="5419725"/>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7950" indent="0">
              <a:lnSpc>
                <a:spcPct val="150000"/>
              </a:lnSpc>
              <a:buClr>
                <a:srgbClr val="FFFFFF"/>
              </a:buClr>
              <a:buFont typeface="Arial" panose="020B0604020202020204" pitchFamily="34" charset="0"/>
              <a:buNone/>
            </a:pPr>
            <a:r>
              <a:rPr lang="zh-CN" altLang="en-US" sz="1800" dirty="0">
                <a:latin typeface="+mn-ea"/>
              </a:rPr>
              <a:t>一个具有</a:t>
            </a:r>
            <a:r>
              <a:rPr lang="en-US" altLang="zh-CN" sz="1800" dirty="0">
                <a:latin typeface="+mn-ea"/>
              </a:rPr>
              <a:t>32</a:t>
            </a:r>
            <a:r>
              <a:rPr lang="zh-CN" altLang="en-US" sz="1800" dirty="0">
                <a:latin typeface="+mn-ea"/>
              </a:rPr>
              <a:t>台处理机的系统，对远程存储器访问时间是</a:t>
            </a:r>
            <a:r>
              <a:rPr lang="en-US" altLang="zh-CN" sz="1800" dirty="0">
                <a:latin typeface="+mn-ea"/>
              </a:rPr>
              <a:t>2000ns</a:t>
            </a:r>
            <a:r>
              <a:rPr lang="zh-CN" altLang="en-US" sz="1800" dirty="0">
                <a:latin typeface="+mn-ea"/>
              </a:rPr>
              <a:t>。除了通信以外，假设计算中的访问均命中局部存储器。当发出一个远程请求时，本地处理机挂起。处理机的时钟周期是</a:t>
            </a:r>
            <a:r>
              <a:rPr lang="en-US" altLang="zh-CN" sz="1800" dirty="0">
                <a:latin typeface="+mn-ea"/>
              </a:rPr>
              <a:t>10ns</a:t>
            </a:r>
            <a:r>
              <a:rPr lang="zh-CN" altLang="en-US" sz="1800" dirty="0">
                <a:latin typeface="+mn-ea"/>
              </a:rPr>
              <a:t>，假设指令基本的</a:t>
            </a:r>
            <a:r>
              <a:rPr lang="en-US" altLang="zh-CN" sz="1800" dirty="0">
                <a:latin typeface="+mn-ea"/>
              </a:rPr>
              <a:t>CPI</a:t>
            </a:r>
            <a:r>
              <a:rPr lang="zh-CN" altLang="en-US" sz="1800" dirty="0">
                <a:latin typeface="+mn-ea"/>
              </a:rPr>
              <a:t>为</a:t>
            </a:r>
            <a:r>
              <a:rPr lang="en-US" altLang="zh-CN" sz="1800" dirty="0">
                <a:latin typeface="+mn-ea"/>
              </a:rPr>
              <a:t>1.0</a:t>
            </a:r>
            <a:r>
              <a:rPr lang="zh-CN" altLang="en-US" sz="1800" dirty="0">
                <a:latin typeface="+mn-ea"/>
              </a:rPr>
              <a:t>（假设所有访存均命中</a:t>
            </a:r>
            <a:r>
              <a:rPr lang="en-US" altLang="zh-CN" sz="1800" dirty="0">
                <a:latin typeface="+mn-ea"/>
              </a:rPr>
              <a:t>cache</a:t>
            </a:r>
            <a:r>
              <a:rPr lang="zh-CN" altLang="en-US" sz="1800" dirty="0">
                <a:latin typeface="+mn-ea"/>
              </a:rPr>
              <a:t>）。对于下述两种情况：</a:t>
            </a:r>
            <a:endParaRPr lang="en-US" altLang="zh-CN" sz="1800" dirty="0">
              <a:latin typeface="+mn-ea"/>
            </a:endParaRPr>
          </a:p>
          <a:p>
            <a:pPr marL="107950" indent="0">
              <a:lnSpc>
                <a:spcPct val="150000"/>
              </a:lnSpc>
              <a:buClr>
                <a:srgbClr val="FFFFFF"/>
              </a:buClr>
              <a:buFont typeface="Arial" panose="020B0604020202020204" pitchFamily="34" charset="0"/>
              <a:buNone/>
            </a:pPr>
            <a:r>
              <a:rPr lang="zh-CN" altLang="en-US" sz="1800" dirty="0">
                <a:latin typeface="+mn-ea"/>
              </a:rPr>
              <a:t>（</a:t>
            </a:r>
            <a:r>
              <a:rPr lang="en-US" altLang="zh-CN" sz="1800" dirty="0">
                <a:latin typeface="+mn-ea"/>
              </a:rPr>
              <a:t>1</a:t>
            </a:r>
            <a:r>
              <a:rPr lang="zh-CN" altLang="en-US" sz="1800" dirty="0">
                <a:latin typeface="+mn-ea"/>
              </a:rPr>
              <a:t>）没有远程访问；</a:t>
            </a:r>
            <a:endParaRPr lang="en-US" altLang="zh-CN" sz="1800" dirty="0">
              <a:latin typeface="+mn-ea"/>
            </a:endParaRPr>
          </a:p>
          <a:p>
            <a:pPr marL="107950" indent="0">
              <a:lnSpc>
                <a:spcPct val="150000"/>
              </a:lnSpc>
              <a:buClr>
                <a:srgbClr val="FFFFFF"/>
              </a:buClr>
              <a:buFont typeface="Arial" panose="020B0604020202020204" pitchFamily="34" charset="0"/>
              <a:buNone/>
            </a:pPr>
            <a:r>
              <a:rPr lang="zh-CN" altLang="en-US" sz="1800" dirty="0">
                <a:latin typeface="+mn-ea"/>
              </a:rPr>
              <a:t>（</a:t>
            </a:r>
            <a:r>
              <a:rPr lang="en-US" altLang="zh-CN" sz="1800" dirty="0">
                <a:latin typeface="+mn-ea"/>
              </a:rPr>
              <a:t>2</a:t>
            </a:r>
            <a:r>
              <a:rPr lang="zh-CN" altLang="en-US" sz="1800" dirty="0">
                <a:latin typeface="+mn-ea"/>
              </a:rPr>
              <a:t>）</a:t>
            </a:r>
            <a:r>
              <a:rPr lang="en-US" altLang="zh-CN" sz="1800" dirty="0">
                <a:latin typeface="+mn-ea"/>
              </a:rPr>
              <a:t>0.5%</a:t>
            </a:r>
            <a:r>
              <a:rPr lang="zh-CN" altLang="en-US" sz="1800" dirty="0">
                <a:latin typeface="+mn-ea"/>
              </a:rPr>
              <a:t>的指令需要远程访问</a:t>
            </a:r>
            <a:r>
              <a:rPr lang="en-US" altLang="zh-CN" sz="1800" dirty="0">
                <a:latin typeface="+mn-ea"/>
              </a:rPr>
              <a:t>.</a:t>
            </a:r>
          </a:p>
          <a:p>
            <a:pPr marL="107950" indent="0">
              <a:lnSpc>
                <a:spcPct val="150000"/>
              </a:lnSpc>
              <a:buClr>
                <a:srgbClr val="FFFFFF"/>
              </a:buClr>
              <a:buFont typeface="Arial" panose="020B0604020202020204" pitchFamily="34" charset="0"/>
              <a:buNone/>
            </a:pPr>
            <a:r>
              <a:rPr lang="zh-CN" altLang="en-US" sz="1800" dirty="0">
                <a:latin typeface="+mn-ea"/>
              </a:rPr>
              <a:t>试问前者比后者快多少？</a:t>
            </a:r>
            <a:endParaRPr lang="en-US" altLang="zh-CN" sz="1800" dirty="0">
              <a:latin typeface="+mn-ea"/>
            </a:endParaRPr>
          </a:p>
          <a:p>
            <a:pPr marL="107950" indent="0">
              <a:lnSpc>
                <a:spcPct val="150000"/>
              </a:lnSpc>
              <a:buFont typeface="Arial" panose="020B0604020202020204" pitchFamily="34" charset="0"/>
              <a:buNone/>
            </a:pPr>
            <a:r>
              <a:rPr lang="zh-CN" altLang="en-US" sz="2000" dirty="0">
                <a:latin typeface="+mn-ea"/>
              </a:rPr>
              <a:t>解</a:t>
            </a:r>
            <a:r>
              <a:rPr lang="zh-CN" altLang="en-US" sz="1800" dirty="0">
                <a:latin typeface="+mn-ea"/>
              </a:rPr>
              <a:t>：已知远程访问率 </a:t>
            </a:r>
            <a:r>
              <a:rPr lang="en-US" altLang="zh-CN" sz="1800" dirty="0">
                <a:latin typeface="+mn-ea"/>
              </a:rPr>
              <a:t>p = 0.5%</a:t>
            </a:r>
            <a:r>
              <a:rPr lang="zh-CN" altLang="en-US" sz="1800" dirty="0">
                <a:latin typeface="+mn-ea"/>
              </a:rPr>
              <a:t>，远程访问时间 </a:t>
            </a:r>
            <a:r>
              <a:rPr lang="en-US" altLang="zh-CN" sz="1800" dirty="0">
                <a:latin typeface="+mn-ea"/>
              </a:rPr>
              <a:t>t = 2000ns</a:t>
            </a:r>
            <a:r>
              <a:rPr lang="zh-CN" altLang="en-US" sz="1800" dirty="0">
                <a:latin typeface="+mn-ea"/>
              </a:rPr>
              <a:t>，时钟周期 </a:t>
            </a:r>
            <a:r>
              <a:rPr lang="en-US" altLang="zh-CN" sz="1800" dirty="0">
                <a:latin typeface="+mn-ea"/>
              </a:rPr>
              <a:t>T = 10ns</a:t>
            </a:r>
          </a:p>
          <a:p>
            <a:pPr marL="107950" indent="0">
              <a:lnSpc>
                <a:spcPct val="150000"/>
              </a:lnSpc>
              <a:buFont typeface="Arial" panose="020B0604020202020204" pitchFamily="34" charset="0"/>
              <a:buNone/>
            </a:pPr>
            <a:r>
              <a:rPr lang="zh-CN" altLang="en-US" sz="1800" dirty="0">
                <a:latin typeface="+mn-ea"/>
              </a:rPr>
              <a:t>    远程访问开销 </a:t>
            </a:r>
            <a:r>
              <a:rPr lang="en-US" altLang="zh-CN" sz="1800" dirty="0">
                <a:latin typeface="+mn-ea"/>
              </a:rPr>
              <a:t>C = t/T = 2000ns/10ns = 200</a:t>
            </a:r>
            <a:r>
              <a:rPr lang="zh-CN" altLang="en-US" sz="1800" dirty="0">
                <a:latin typeface="+mn-ea"/>
              </a:rPr>
              <a:t>（时钟周期数）</a:t>
            </a:r>
          </a:p>
          <a:p>
            <a:pPr marL="107950" indent="0">
              <a:lnSpc>
                <a:spcPct val="150000"/>
              </a:lnSpc>
              <a:buFont typeface="Arial" panose="020B0604020202020204" pitchFamily="34" charset="0"/>
              <a:buNone/>
            </a:pPr>
            <a:r>
              <a:rPr lang="zh-CN" altLang="en-US" sz="1800" dirty="0">
                <a:latin typeface="+mn-ea"/>
              </a:rPr>
              <a:t>    有</a:t>
            </a:r>
            <a:r>
              <a:rPr lang="en-US" altLang="zh-CN" sz="1800" dirty="0">
                <a:latin typeface="+mn-ea"/>
              </a:rPr>
              <a:t>0.5%</a:t>
            </a:r>
            <a:r>
              <a:rPr lang="zh-CN" altLang="en-US" sz="1800" dirty="0">
                <a:latin typeface="+mn-ea"/>
              </a:rPr>
              <a:t>远程访问的机器的实际</a:t>
            </a:r>
            <a:r>
              <a:rPr lang="en-US" altLang="zh-CN" sz="1800" dirty="0">
                <a:latin typeface="+mn-ea"/>
              </a:rPr>
              <a:t>CPI2</a:t>
            </a:r>
            <a:r>
              <a:rPr lang="zh-CN" altLang="en-US" sz="1800" dirty="0">
                <a:latin typeface="+mn-ea"/>
              </a:rPr>
              <a:t>为：</a:t>
            </a:r>
            <a:r>
              <a:rPr lang="en-US" altLang="zh-CN" sz="1800" dirty="0">
                <a:latin typeface="+mn-ea"/>
              </a:rPr>
              <a:t>CPI2 = CPI1+p×C =1.0+0.5%×200 = 2.0</a:t>
            </a:r>
          </a:p>
          <a:p>
            <a:pPr marL="107950" indent="0">
              <a:lnSpc>
                <a:spcPct val="150000"/>
              </a:lnSpc>
              <a:buFont typeface="Arial" panose="020B0604020202020204" pitchFamily="34" charset="0"/>
              <a:buNone/>
            </a:pPr>
            <a:r>
              <a:rPr lang="zh-CN" altLang="en-US" sz="1800" dirty="0">
                <a:latin typeface="+mn-ea"/>
              </a:rPr>
              <a:t>    只有局部访问的机器的基本 </a:t>
            </a:r>
            <a:r>
              <a:rPr lang="en-US" altLang="zh-CN" sz="1800" dirty="0">
                <a:latin typeface="+mn-ea"/>
              </a:rPr>
              <a:t>CPI1 = 1.0</a:t>
            </a:r>
            <a:r>
              <a:rPr lang="zh-CN" altLang="en-US" sz="1800" dirty="0">
                <a:latin typeface="+mn-ea"/>
              </a:rPr>
              <a:t>，</a:t>
            </a:r>
            <a:r>
              <a:rPr lang="en-US" altLang="zh-CN" sz="1800" dirty="0">
                <a:latin typeface="+mn-ea"/>
              </a:rPr>
              <a:t>CPI2/ CPI1 = 2.0/1.0 = 2</a:t>
            </a:r>
            <a:r>
              <a:rPr lang="zh-CN" altLang="en-US" sz="1800" dirty="0">
                <a:latin typeface="+mn-ea"/>
              </a:rPr>
              <a:t>（倍）</a:t>
            </a:r>
          </a:p>
          <a:p>
            <a:pPr marL="107950" indent="0">
              <a:lnSpc>
                <a:spcPct val="150000"/>
              </a:lnSpc>
              <a:buFont typeface="Arial" panose="020B0604020202020204" pitchFamily="34" charset="0"/>
              <a:buNone/>
            </a:pPr>
            <a:r>
              <a:rPr lang="zh-CN" altLang="en-US" sz="1800" dirty="0">
                <a:latin typeface="+mn-ea"/>
              </a:rPr>
              <a:t>    因此，没有远程访问状态下的机器速度是有</a:t>
            </a:r>
            <a:r>
              <a:rPr lang="en-US" altLang="zh-CN" sz="1800" dirty="0">
                <a:latin typeface="+mn-ea"/>
              </a:rPr>
              <a:t>0.5% </a:t>
            </a:r>
            <a:r>
              <a:rPr lang="zh-CN" altLang="en-US" sz="1800" dirty="0">
                <a:latin typeface="+mn-ea"/>
              </a:rPr>
              <a:t>远程访问的机器速度的</a:t>
            </a:r>
            <a:r>
              <a:rPr lang="en-US" altLang="zh-CN" sz="1800" dirty="0">
                <a:latin typeface="+mn-ea"/>
              </a:rPr>
              <a:t>2</a:t>
            </a:r>
            <a:r>
              <a:rPr lang="zh-CN" altLang="en-US" sz="1800" dirty="0">
                <a:latin typeface="+mn-ea"/>
              </a:rPr>
              <a:t>倍。</a:t>
            </a:r>
          </a:p>
        </p:txBody>
      </p:sp>
    </p:spTree>
    <p:custDataLst>
      <p:tags r:id="rId1"/>
    </p:custDataLst>
    <p:extLst>
      <p:ext uri="{BB962C8B-B14F-4D97-AF65-F5344CB8AC3E}">
        <p14:creationId xmlns:p14="http://schemas.microsoft.com/office/powerpoint/2010/main" val="1732896882"/>
      </p:ext>
    </p:extLst>
  </p:cSld>
  <p:clrMapOvr>
    <a:masterClrMapping/>
  </p:clrMapOvr>
  <mc:AlternateContent xmlns:mc="http://schemas.openxmlformats.org/markup-compatibility/2006" xmlns:p14="http://schemas.microsoft.com/office/powerpoint/2010/main">
    <mc:Choice Requires="p14">
      <p:transition spd="slow" p14:dur="2000" advTm="145971"/>
    </mc:Choice>
    <mc:Fallback xmlns="">
      <p:transition spd="slow" advTm="145971"/>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029216" y="-1002082"/>
            <a:ext cx="9567696" cy="8968635"/>
            <a:chOff x="1739583" y="-1410016"/>
            <a:chExt cx="9857330" cy="9857330"/>
          </a:xfrm>
        </p:grpSpPr>
        <p:pic>
          <p:nvPicPr>
            <p:cNvPr id="17" name="图片 16"/>
            <p:cNvPicPr>
              <a:picLocks noChangeAspect="1"/>
            </p:cNvPicPr>
            <p:nvPr/>
          </p:nvPicPr>
          <p:blipFill rotWithShape="1">
            <a:blip r:embed="rId4" cstate="print">
              <a:extLst>
                <a:ext uri="{28A0092B-C50C-407E-A947-70E740481C1C}">
                  <a14:useLocalDpi xmlns:a14="http://schemas.microsoft.com/office/drawing/2010/main" val="0"/>
                </a:ext>
              </a:extLst>
            </a:blip>
            <a:srcRect t="-16667" b="-16667"/>
            <a:stretch>
              <a:fillRect/>
            </a:stretch>
          </p:blipFill>
          <p:spPr>
            <a:xfrm>
              <a:off x="1739583" y="-1410016"/>
              <a:ext cx="9857330" cy="9857330"/>
            </a:xfrm>
            <a:prstGeom prst="diamond">
              <a:avLst/>
            </a:prstGeom>
          </p:spPr>
        </p:pic>
        <p:sp>
          <p:nvSpPr>
            <p:cNvPr id="8" name="矩形 7"/>
            <p:cNvSpPr/>
            <p:nvPr/>
          </p:nvSpPr>
          <p:spPr>
            <a:xfrm rot="18915578">
              <a:off x="2344969" y="859067"/>
              <a:ext cx="5401444" cy="49774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4" name="文本框 13"/>
          <p:cNvSpPr txBox="1"/>
          <p:nvPr/>
        </p:nvSpPr>
        <p:spPr>
          <a:xfrm>
            <a:off x="871006" y="2804367"/>
            <a:ext cx="6299200" cy="922020"/>
          </a:xfrm>
          <a:prstGeom prst="rect">
            <a:avLst/>
          </a:prstGeom>
          <a:noFill/>
        </p:spPr>
        <p:txBody>
          <a:bodyPr wrap="square" rtlCol="0">
            <a:spAutoFit/>
            <a:scene3d>
              <a:camera prst="orthographicFront"/>
              <a:lightRig rig="threePt" dir="t"/>
            </a:scene3d>
            <a:sp3d contourW="12700"/>
          </a:bodyPr>
          <a:lstStyle/>
          <a:p>
            <a:r>
              <a:rPr lang="zh-CN" altLang="en-US" sz="5400" b="1" dirty="0">
                <a:solidFill>
                  <a:schemeClr val="tx1">
                    <a:lumMod val="75000"/>
                    <a:lumOff val="25000"/>
                  </a:schemeClr>
                </a:solidFill>
                <a:latin typeface="Century Gothic" panose="020B0502020202020204" pitchFamily="34" charset="0"/>
                <a:ea typeface="微软雅黑" panose="020B0503020204020204" pitchFamily="34" charset="-122"/>
              </a:rPr>
              <a:t>谢谢！</a:t>
            </a:r>
          </a:p>
        </p:txBody>
      </p:sp>
      <p:sp>
        <p:nvSpPr>
          <p:cNvPr id="15"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400" advTm="11598">
        <p14:ripple/>
      </p:transition>
    </mc:Choice>
    <mc:Fallback xmlns="">
      <p:transition spd="slow" advTm="11598">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10795" y="1172846"/>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auto" latinLnBrk="0" hangingPunct="0">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panose="020B0503020204020204" pitchFamily="34" charset="-122"/>
                <a:cs typeface="+mn-cs"/>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38619"/>
            <a:ext cx="7775919" cy="1257992"/>
            <a:chOff x="0" y="-82343"/>
            <a:chExt cx="7775919"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panose="020B0503020204020204" pitchFamily="34" charset="-122"/>
                  <a:cs typeface="+mn-cs"/>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panose="020B0503020204020204" pitchFamily="34" charset="-122"/>
                  <a:cs typeface="+mn-cs"/>
                </a:endParaRPr>
              </a:p>
            </p:txBody>
          </p:sp>
        </p:grpSp>
        <p:sp>
          <p:nvSpPr>
            <p:cNvPr id="18" name="文本框 17"/>
            <p:cNvSpPr txBox="1"/>
            <p:nvPr/>
          </p:nvSpPr>
          <p:spPr>
            <a:xfrm>
              <a:off x="1617054" y="144272"/>
              <a:ext cx="6158865" cy="646331"/>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E92E25"/>
                  </a:solidFill>
                  <a:effectLst/>
                  <a:uLnTx/>
                  <a:uFillTx/>
                  <a:latin typeface="微软雅黑"/>
                  <a:ea typeface="微软雅黑"/>
                  <a:cs typeface="+mn-cs"/>
                </a:rPr>
                <a:t>习题</a:t>
              </a:r>
              <a:r>
                <a:rPr kumimoji="0" lang="en-US" altLang="zh-CN" sz="3600" b="1" i="0" u="none" strike="noStrike" kern="1200" cap="none" spc="0" normalizeH="0" baseline="0" noProof="0" dirty="0">
                  <a:ln>
                    <a:noFill/>
                  </a:ln>
                  <a:solidFill>
                    <a:srgbClr val="E92E25"/>
                  </a:solidFill>
                  <a:effectLst/>
                  <a:uLnTx/>
                  <a:uFillTx/>
                  <a:latin typeface="微软雅黑"/>
                  <a:ea typeface="微软雅黑"/>
                  <a:cs typeface="+mn-cs"/>
                </a:rPr>
                <a:t>1.11</a:t>
              </a:r>
              <a:endParaRPr kumimoji="0" lang="zh-CN" altLang="en-US" sz="3600" b="1" i="0" u="none" strike="noStrike" kern="1200" cap="none" spc="0" normalizeH="0" baseline="0" noProof="0" dirty="0">
                <a:ln>
                  <a:noFill/>
                </a:ln>
                <a:solidFill>
                  <a:srgbClr val="E92E25"/>
                </a:solidFill>
                <a:effectLst/>
                <a:uLnTx/>
                <a:uFillTx/>
                <a:latin typeface="微软雅黑"/>
                <a:ea typeface="微软雅黑"/>
                <a:cs typeface="+mn-cs"/>
                <a:sym typeface="+mn-ea"/>
              </a:endParaRPr>
            </a:p>
          </p:txBody>
        </p:sp>
      </p:grpSp>
      <p:sp>
        <p:nvSpPr>
          <p:cNvPr id="24" name="内容占位符 2">
            <a:extLst>
              <a:ext uri="{FF2B5EF4-FFF2-40B4-BE49-F238E27FC236}">
                <a16:creationId xmlns:a16="http://schemas.microsoft.com/office/drawing/2014/main" id="{F5F6B1BB-60FB-A547-BACB-4941446CED62}"/>
              </a:ext>
            </a:extLst>
          </p:cNvPr>
          <p:cNvSpPr txBox="1">
            <a:spLocks/>
          </p:cNvSpPr>
          <p:nvPr/>
        </p:nvSpPr>
        <p:spPr>
          <a:xfrm>
            <a:off x="531185" y="1397913"/>
            <a:ext cx="11151219" cy="5857875"/>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07950" marR="0" lvl="0" indent="0" algn="l" defTabSz="914400" rtl="0" eaLnBrk="1" fontAlgn="auto" latinLnBrk="0" hangingPunct="1">
              <a:lnSpc>
                <a:spcPct val="110000"/>
              </a:lnSpc>
              <a:spcBef>
                <a:spcPts val="300"/>
              </a:spcBef>
              <a:spcAft>
                <a:spcPts val="0"/>
              </a:spcAft>
              <a:buClr>
                <a:srgbClr val="A04DA3"/>
              </a:buClr>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假设浮点数指令FP指令的比例为30%，</a:t>
            </a:r>
            <a:r>
              <a:rPr kumimoji="0" lang="zh-CN" altLang="en-US" sz="1800" b="1" i="0" u="none" strike="noStrike" kern="1200" cap="none" spc="0" normalizeH="0" baseline="0" noProof="0" dirty="0">
                <a:ln>
                  <a:noFill/>
                </a:ln>
                <a:solidFill>
                  <a:srgbClr val="FF9933"/>
                </a:solidFill>
                <a:effectLst/>
                <a:uLnTx/>
                <a:uFillTx/>
                <a:latin typeface="微软雅黑"/>
                <a:ea typeface="微软雅黑"/>
                <a:cs typeface="+mn-cs"/>
              </a:rPr>
              <a:t>其中</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浮点数平方根FPSQR占全部指令的比例为4%，FP操作的CPI为5，FPSQR操作的CPI为20，其他指令的平均CPI为1.25。</a:t>
            </a:r>
          </a:p>
          <a:p>
            <a:pPr marL="107950" marR="0" lvl="0" indent="0" algn="l" defTabSz="914400" rtl="0" eaLnBrk="1" fontAlgn="auto" latinLnBrk="0" hangingPunct="1">
              <a:lnSpc>
                <a:spcPct val="110000"/>
              </a:lnSpc>
              <a:spcBef>
                <a:spcPts val="300"/>
              </a:spcBef>
              <a:spcAft>
                <a:spcPts val="0"/>
              </a:spcAft>
              <a:buClr>
                <a:srgbClr val="A04DA3"/>
              </a:buClr>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现有两种改进方案：（</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）把FPSQR操作的CPI减至3；（</a:t>
            </a:r>
            <a:r>
              <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rPr>
              <a:t>2</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）把所有的FP操作的CPI减至3</a:t>
            </a:r>
          </a:p>
          <a:p>
            <a:pPr marL="457200" marR="0" lvl="1" indent="0" algn="l" defTabSz="914400" rtl="0" eaLnBrk="1" fontAlgn="auto" latinLnBrk="0" hangingPunct="1">
              <a:lnSpc>
                <a:spcPct val="110000"/>
              </a:lnSpc>
              <a:spcBef>
                <a:spcPts val="300"/>
              </a:spcBef>
              <a:spcAft>
                <a:spcPts val="0"/>
              </a:spcAft>
              <a:buClr>
                <a:srgbClr val="A04DA3"/>
              </a:buClr>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试比较两种方案对系统性能的提高程度。</a:t>
            </a:r>
          </a:p>
          <a:p>
            <a:pPr marL="10795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解法</a:t>
            </a:r>
            <a:r>
              <a:rPr kumimoji="0" lang="en-US" altLang="zh-CN" sz="1800" b="0" i="0" u="none" strike="noStrike" kern="1200" cap="none" spc="0" normalizeH="0" baseline="0" noProof="0" dirty="0">
                <a:ln>
                  <a:noFill/>
                </a:ln>
                <a:solidFill>
                  <a:srgbClr val="FF0000"/>
                </a:solidFill>
                <a:effectLst/>
                <a:uLnTx/>
                <a:uFillTx/>
                <a:latin typeface="微软雅黑"/>
                <a:ea typeface="微软雅黑"/>
                <a:cs typeface="+mn-cs"/>
              </a:rPr>
              <a:t>1</a:t>
            </a:r>
            <a:r>
              <a:rPr kumimoji="0" lang="zh-CN" altLang="en-US" sz="1800" b="0" i="0" u="none" strike="noStrike" kern="1200" cap="none" spc="0" normalizeH="0" baseline="0" noProof="0" dirty="0">
                <a:ln>
                  <a:noFill/>
                </a:ln>
                <a:solidFill>
                  <a:srgbClr val="FF0000"/>
                </a:solidFill>
                <a:effectLst/>
                <a:uLnTx/>
                <a:uFillTx/>
                <a:latin typeface="微软雅黑"/>
                <a:ea typeface="微软雅黑"/>
                <a:cs typeface="+mn-cs"/>
              </a:rPr>
              <a:t>：</a:t>
            </a:r>
          </a:p>
          <a:p>
            <a:pPr marL="10795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利用原始CPI的唯一性，先使用已知条件求出原始CPI，再求出除去FPSQR指令外其他指令的平均CPI，最后比较改进后的CPI大小。</a:t>
            </a:r>
          </a:p>
          <a:p>
            <a:pPr marL="10795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原始CPI = 5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 30% + 1.25 × (1 - 30%) = 2.375</a:t>
            </a:r>
          </a:p>
          <a:p>
            <a:pPr marL="10795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设除FPSQR外其余指令的平均CPI为X</a:t>
            </a:r>
          </a:p>
          <a:p>
            <a:pPr marL="10795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	    则 2.375 = 20 × 4% + (1 - 4%)X ，解出X = 1.640625</a:t>
            </a:r>
          </a:p>
          <a:p>
            <a:pPr marL="10795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方案1：	CPI</a:t>
            </a:r>
            <a:r>
              <a:rPr kumimoji="0" lang="zh-CN" altLang="en-US" sz="1800" b="0" i="0" u="none" strike="noStrike" kern="1200" cap="none" spc="0" normalizeH="0" baseline="-25000" noProof="0" dirty="0">
                <a:ln>
                  <a:noFill/>
                </a:ln>
                <a:solidFill>
                  <a:prstClr val="black"/>
                </a:solidFill>
                <a:effectLst/>
                <a:uLnTx/>
                <a:uFillTx/>
                <a:latin typeface="微软雅黑"/>
                <a:ea typeface="微软雅黑"/>
                <a:cs typeface="+mn-cs"/>
              </a:rPr>
              <a:t>1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 3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 4% + 1.640625 × (1 - 4%) = 1.695</a:t>
            </a:r>
          </a:p>
          <a:p>
            <a:pPr marL="10795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方案2：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CPI</a:t>
            </a:r>
            <a:r>
              <a:rPr kumimoji="0" lang="zh-CN" altLang="en-US" sz="1800" b="0" i="0" u="none" strike="noStrike" kern="1200" cap="none" spc="0" normalizeH="0" baseline="-25000" noProof="0" dirty="0">
                <a:ln>
                  <a:noFill/>
                </a:ln>
                <a:solidFill>
                  <a:prstClr val="black"/>
                </a:solidFill>
                <a:effectLst/>
                <a:uLnTx/>
                <a:uFillTx/>
                <a:latin typeface="微软雅黑"/>
                <a:ea typeface="微软雅黑"/>
                <a:cs typeface="+mn-cs"/>
              </a:rPr>
              <a:t>2</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 = 3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 30% + 1.25 × (1 - 30%) = 1.775</a:t>
            </a:r>
          </a:p>
          <a:p>
            <a:pPr marL="10795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结论：	</a:t>
            </a:r>
            <a:r>
              <a:rPr kumimoji="0" lang="zh-CN" altLang="en-US" sz="1800" b="0" i="0" u="none" strike="noStrike" kern="1200" cap="none" spc="0" normalizeH="0" baseline="0" noProof="0" dirty="0">
                <a:ln>
                  <a:noFill/>
                </a:ln>
                <a:solidFill>
                  <a:srgbClr val="CC6600"/>
                </a:solidFill>
                <a:effectLst/>
                <a:uLnTx/>
                <a:uFillTx/>
                <a:latin typeface="微软雅黑"/>
                <a:ea typeface="微软雅黑"/>
                <a:cs typeface="+mn-cs"/>
                <a:sym typeface="Arial" panose="020B0604020202020204" pitchFamily="34" charset="0"/>
              </a:rPr>
              <a:t>方案1导致的新CPI更小，性能更好</a:t>
            </a:r>
          </a:p>
          <a:p>
            <a:pPr marL="107950" marR="0" lvl="0" indent="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zh-CN" altLang="en-US" sz="1800" b="0" i="0" u="none" strike="noStrike" kern="1200" cap="none" spc="0" normalizeH="0" baseline="0" noProof="0" dirty="0">
              <a:ln>
                <a:noFill/>
              </a:ln>
              <a:solidFill>
                <a:prstClr val="black"/>
              </a:solidFill>
              <a:effectLst/>
              <a:uLnTx/>
              <a:uFillTx/>
              <a:latin typeface="Arial"/>
              <a:ea typeface="宋体" panose="02010600030101010101" pitchFamily="2" charset="-122"/>
              <a:cs typeface="+mn-cs"/>
            </a:endParaRPr>
          </a:p>
        </p:txBody>
      </p:sp>
    </p:spTree>
    <p:extLst>
      <p:ext uri="{BB962C8B-B14F-4D97-AF65-F5344CB8AC3E}">
        <p14:creationId xmlns:p14="http://schemas.microsoft.com/office/powerpoint/2010/main" val="2507906307"/>
      </p:ext>
    </p:extLst>
  </p:cSld>
  <p:clrMapOvr>
    <a:masterClrMapping/>
  </p:clrMapOvr>
  <mc:AlternateContent xmlns:mc="http://schemas.openxmlformats.org/markup-compatibility/2006" xmlns:p14="http://schemas.microsoft.com/office/powerpoint/2010/main">
    <mc:Choice Requires="p14">
      <p:transition spd="slow" p14:dur="2000" advTm="118268"/>
    </mc:Choice>
    <mc:Fallback xmlns="">
      <p:transition spd="slow" advTm="11826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10795" y="1172846"/>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0" fontAlgn="auto" latinLnBrk="0" hangingPunct="0">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panose="020B0503020204020204" pitchFamily="34" charset="-122"/>
                <a:cs typeface="+mn-cs"/>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38619"/>
            <a:ext cx="7775919" cy="1257992"/>
            <a:chOff x="0" y="-82343"/>
            <a:chExt cx="7775919"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panose="020B0503020204020204" pitchFamily="34" charset="-122"/>
                  <a:cs typeface="+mn-cs"/>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panose="020B0503020204020204" pitchFamily="34" charset="-122"/>
                  <a:cs typeface="+mn-cs"/>
                </a:endParaRPr>
              </a:p>
            </p:txBody>
          </p:sp>
        </p:grpSp>
        <p:sp>
          <p:nvSpPr>
            <p:cNvPr id="18" name="文本框 17"/>
            <p:cNvSpPr txBox="1"/>
            <p:nvPr/>
          </p:nvSpPr>
          <p:spPr>
            <a:xfrm>
              <a:off x="1617054" y="144272"/>
              <a:ext cx="6158865" cy="646331"/>
            </a:xfrm>
            <a:prstGeom prst="rect">
              <a:avLst/>
            </a:prstGeom>
            <a:noFill/>
          </p:spPr>
          <p:txBody>
            <a:bodyPr wrap="square" rtlCol="0">
              <a:spAutoFit/>
              <a:scene3d>
                <a:camera prst="orthographicFront"/>
                <a:lightRig rig="threePt" dir="t"/>
              </a:scene3d>
              <a:sp3d contourW="12700"/>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E92E25"/>
                  </a:solidFill>
                  <a:effectLst/>
                  <a:uLnTx/>
                  <a:uFillTx/>
                  <a:latin typeface="微软雅黑"/>
                  <a:ea typeface="微软雅黑"/>
                  <a:cs typeface="+mn-cs"/>
                </a:rPr>
                <a:t>习题</a:t>
              </a:r>
              <a:r>
                <a:rPr kumimoji="0" lang="en-US" altLang="zh-CN" sz="3600" b="1" i="0" u="none" strike="noStrike" kern="1200" cap="none" spc="0" normalizeH="0" baseline="0" noProof="0" dirty="0">
                  <a:ln>
                    <a:noFill/>
                  </a:ln>
                  <a:solidFill>
                    <a:srgbClr val="E92E25"/>
                  </a:solidFill>
                  <a:effectLst/>
                  <a:uLnTx/>
                  <a:uFillTx/>
                  <a:latin typeface="微软雅黑"/>
                  <a:ea typeface="微软雅黑"/>
                  <a:cs typeface="+mn-cs"/>
                </a:rPr>
                <a:t>1.11</a:t>
              </a:r>
              <a:endParaRPr kumimoji="0" lang="zh-CN" altLang="en-US" sz="3600" b="1" i="0" u="none" strike="noStrike" kern="1200" cap="none" spc="0" normalizeH="0" baseline="0" noProof="0" dirty="0">
                <a:ln>
                  <a:noFill/>
                </a:ln>
                <a:solidFill>
                  <a:srgbClr val="E92E25"/>
                </a:solidFill>
                <a:effectLst/>
                <a:uLnTx/>
                <a:uFillTx/>
                <a:latin typeface="微软雅黑"/>
                <a:ea typeface="微软雅黑"/>
                <a:cs typeface="+mn-cs"/>
                <a:sym typeface="+mn-ea"/>
              </a:endParaRPr>
            </a:p>
          </p:txBody>
        </p:sp>
      </p:grpSp>
      <p:sp>
        <p:nvSpPr>
          <p:cNvPr id="12" name="内容占位符 2">
            <a:extLst>
              <a:ext uri="{FF2B5EF4-FFF2-40B4-BE49-F238E27FC236}">
                <a16:creationId xmlns:a16="http://schemas.microsoft.com/office/drawing/2014/main" id="{191966A0-DB80-044A-84EA-0E388A98872C}"/>
              </a:ext>
            </a:extLst>
          </p:cNvPr>
          <p:cNvSpPr txBox="1">
            <a:spLocks/>
          </p:cNvSpPr>
          <p:nvPr/>
        </p:nvSpPr>
        <p:spPr>
          <a:xfrm>
            <a:off x="814039" y="1494828"/>
            <a:ext cx="10392935" cy="5591175"/>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FF9933"/>
                </a:solidFill>
                <a:effectLst/>
                <a:uLnTx/>
                <a:uFillTx/>
                <a:latin typeface="微软雅黑"/>
                <a:ea typeface="微软雅黑"/>
                <a:cs typeface="+mn-cs"/>
              </a:rPr>
              <a:t>解法</a:t>
            </a:r>
            <a:r>
              <a:rPr kumimoji="0" lang="en-US" altLang="zh-CN" sz="1800" b="0" i="0" u="none" strike="noStrike" kern="1200" cap="none" spc="0" normalizeH="0" baseline="0" noProof="0" dirty="0">
                <a:ln>
                  <a:noFill/>
                </a:ln>
                <a:solidFill>
                  <a:srgbClr val="FF9933"/>
                </a:solidFill>
                <a:effectLst/>
                <a:uLnTx/>
                <a:uFillTx/>
                <a:latin typeface="微软雅黑"/>
                <a:ea typeface="微软雅黑"/>
                <a:cs typeface="+mn-cs"/>
              </a:rPr>
              <a:t>2</a:t>
            </a:r>
            <a:r>
              <a:rPr kumimoji="0" lang="zh-CN" altLang="en-US" sz="1800" b="0" i="0" u="none" strike="noStrike" kern="1200" cap="none" spc="0" normalizeH="0" baseline="0" noProof="0" dirty="0">
                <a:ln>
                  <a:noFill/>
                </a:ln>
                <a:solidFill>
                  <a:srgbClr val="FF9933"/>
                </a:solidFill>
                <a:effectLst/>
                <a:uLnTx/>
                <a:uFillTx/>
                <a:latin typeface="微软雅黑"/>
                <a:ea typeface="微软雅黑"/>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FF9933"/>
                </a:solidFill>
                <a:effectLst/>
                <a:uLnTx/>
                <a:uFillTx/>
                <a:latin typeface="微软雅黑"/>
                <a:ea typeface="微软雅黑"/>
                <a:cs typeface="+mn-cs"/>
              </a:rPr>
              <a:t>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用Amdahl公式求。记指令总条数=M，时钟周期长度=CYCLE。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原始总时间T</a:t>
            </a:r>
            <a:r>
              <a:rPr kumimoji="0" lang="zh-CN" altLang="en-US" sz="1800" b="0" i="0" u="none" strike="noStrike" kern="1200" cap="none" spc="0" normalizeH="0" baseline="-25000" noProof="0" dirty="0">
                <a:ln>
                  <a:noFill/>
                </a:ln>
                <a:solidFill>
                  <a:prstClr val="black"/>
                </a:solidFill>
                <a:effectLst/>
                <a:uLnTx/>
                <a:uFillTx/>
                <a:latin typeface="微软雅黑"/>
                <a:ea typeface="微软雅黑"/>
                <a:cs typeface="+mn-cs"/>
              </a:rPr>
              <a:t>old</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 = 0.3M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 5 × CYCLE + 0.7M × 1.25 × CYCLE </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                         = M × 2.375 × CYCLE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T</a:t>
            </a:r>
            <a:r>
              <a:rPr kumimoji="0" lang="zh-CN" altLang="en-US" sz="1800" b="0" i="0" u="none" strike="noStrike" kern="1200" cap="none" spc="0" normalizeH="0" baseline="-25000" noProof="0" dirty="0">
                <a:ln>
                  <a:noFill/>
                </a:ln>
                <a:solidFill>
                  <a:prstClr val="black"/>
                </a:solidFill>
                <a:effectLst/>
                <a:uLnTx/>
                <a:uFillTx/>
                <a:latin typeface="微软雅黑"/>
                <a:ea typeface="微软雅黑"/>
                <a:cs typeface="+mn-cs"/>
              </a:rPr>
              <a:t>FP</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 = 0.3M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 5 × CYCLE = M × 1.5 × CYCLE，</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   所占比例为1.5/2.375 ≈ 63%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T</a:t>
            </a:r>
            <a:r>
              <a:rPr kumimoji="0" lang="zh-CN" altLang="en-US" sz="1800" b="0" i="0" u="none" strike="noStrike" kern="1200" cap="none" spc="0" normalizeH="0" baseline="-25000" noProof="0" dirty="0">
                <a:ln>
                  <a:noFill/>
                </a:ln>
                <a:solidFill>
                  <a:prstClr val="black"/>
                </a:solidFill>
                <a:effectLst/>
                <a:uLnTx/>
                <a:uFillTx/>
                <a:latin typeface="微软雅黑"/>
                <a:ea typeface="微软雅黑"/>
                <a:cs typeface="+mn-cs"/>
              </a:rPr>
              <a:t>FPSQR</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 = 0.04M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 20 × CYCLE = M × 0.8 × CYCLE，</a:t>
            </a:r>
            <a:endParaRPr kumimoji="0" lang="en-US" altLang="zh-CN"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   所占比例为0.8/2.375 ≈ 34%</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方案1：Se = 20/3，Fe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 34%，Sn</a:t>
            </a:r>
            <a:r>
              <a:rPr kumimoji="0" lang="zh-CN" altLang="en-US" sz="1800" b="0" i="0" u="none" strike="noStrike" kern="1200" cap="none" spc="0" normalizeH="0" baseline="-25000" noProof="0" dirty="0">
                <a:ln>
                  <a:noFill/>
                </a:ln>
                <a:solidFill>
                  <a:prstClr val="black"/>
                </a:solidFill>
                <a:effectLst/>
                <a:uLnTx/>
                <a:uFillTx/>
                <a:latin typeface="微软雅黑"/>
                <a:ea typeface="微软雅黑"/>
                <a:cs typeface="+mn-cs"/>
              </a:rPr>
              <a:t>1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 1 /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 (1 - Fe) + Fe / Se ] ≈ 1.4</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方案2：</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Se = 5/3，Fe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 63%，Sn</a:t>
            </a:r>
            <a:r>
              <a:rPr kumimoji="0" lang="zh-CN" altLang="en-US" sz="1800" b="0" i="0" u="none" strike="noStrike" kern="1200" cap="none" spc="0" normalizeH="0" baseline="-25000" noProof="0" dirty="0">
                <a:ln>
                  <a:noFill/>
                </a:ln>
                <a:solidFill>
                  <a:prstClr val="black"/>
                </a:solidFill>
                <a:effectLst/>
                <a:uLnTx/>
                <a:uFillTx/>
                <a:latin typeface="微软雅黑"/>
                <a:ea typeface="微软雅黑"/>
                <a:cs typeface="+mn-cs"/>
                <a:sym typeface="Arial" panose="020B0604020202020204" pitchFamily="34" charset="0"/>
              </a:rPr>
              <a:t>2</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rPr>
              <a:t> = 1 / [</a:t>
            </a: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 (1 - Fe) + Fe / Se ] ≈ 1.3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sym typeface="Arial" panose="020B0604020202020204" pitchFamily="34" charset="0"/>
              </a:rPr>
              <a:t>结论：	</a:t>
            </a:r>
            <a:r>
              <a:rPr kumimoji="0" lang="zh-CN" altLang="en-US" sz="1800" b="0" i="0" u="none" strike="noStrike" kern="1200" cap="none" spc="0" normalizeH="0" baseline="0" noProof="0" dirty="0">
                <a:ln>
                  <a:noFill/>
                </a:ln>
                <a:solidFill>
                  <a:srgbClr val="CC6600"/>
                </a:solidFill>
                <a:effectLst/>
                <a:uLnTx/>
                <a:uFillTx/>
                <a:latin typeface="微软雅黑"/>
                <a:ea typeface="微软雅黑"/>
                <a:cs typeface="+mn-cs"/>
                <a:sym typeface="Arial" panose="020B0604020202020204" pitchFamily="34" charset="0"/>
              </a:rPr>
              <a:t>方案1导致加速比更大，性能更好</a:t>
            </a:r>
            <a:endParaRPr kumimoji="0" lang="zh-CN" altLang="en-US" sz="18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2549972540"/>
      </p:ext>
    </p:extLst>
  </p:cSld>
  <p:clrMapOvr>
    <a:masterClrMapping/>
  </p:clrMapOvr>
  <mc:AlternateContent xmlns:mc="http://schemas.openxmlformats.org/markup-compatibility/2006" xmlns:p14="http://schemas.microsoft.com/office/powerpoint/2010/main">
    <mc:Choice Requires="p14">
      <p:transition spd="slow" p14:dur="2000" advTm="118268"/>
    </mc:Choice>
    <mc:Fallback xmlns="">
      <p:transition spd="slow" advTm="11826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10795" y="1172846"/>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0" y="38619"/>
            <a:ext cx="7769656" cy="1257992"/>
            <a:chOff x="0" y="-82343"/>
            <a:chExt cx="7769656"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610791" y="242182"/>
              <a:ext cx="6158865" cy="646331"/>
            </a:xfrm>
            <a:prstGeom prst="rect">
              <a:avLst/>
            </a:prstGeom>
            <a:noFill/>
          </p:spPr>
          <p:txBody>
            <a:bodyPr wrap="square" rtlCol="0">
              <a:spAutoFit/>
              <a:scene3d>
                <a:camera prst="orthographicFront"/>
                <a:lightRig rig="threePt" dir="t"/>
              </a:scene3d>
              <a:sp3d contourW="12700"/>
            </a:bodyPr>
            <a:lstStyle/>
            <a:p>
              <a:pPr lvl="0" algn="l">
                <a:lnSpc>
                  <a:spcPct val="100000"/>
                </a:lnSpc>
              </a:pPr>
              <a:r>
                <a:rPr lang="zh-CN" altLang="en-US" sz="3600" b="1" dirty="0">
                  <a:solidFill>
                    <a:schemeClr val="accent1"/>
                  </a:solidFill>
                  <a:latin typeface="+mn-ea"/>
                  <a:sym typeface="+mn-ea"/>
                </a:rPr>
                <a:t>习题</a:t>
              </a:r>
              <a:r>
                <a:rPr lang="en-US" altLang="zh-CN" sz="3600" b="1" dirty="0">
                  <a:solidFill>
                    <a:schemeClr val="accent1"/>
                  </a:solidFill>
                  <a:latin typeface="+mn-ea"/>
                  <a:sym typeface="+mn-ea"/>
                </a:rPr>
                <a:t>3.8</a:t>
              </a:r>
              <a:r>
                <a:rPr lang="zh-CN" altLang="en-US" sz="3600" b="1" dirty="0">
                  <a:solidFill>
                    <a:schemeClr val="accent1"/>
                  </a:solidFill>
                  <a:latin typeface="+mn-ea"/>
                  <a:sym typeface="+mn-ea"/>
                </a:rPr>
                <a:t>（时空图、性能指标）</a:t>
              </a:r>
            </a:p>
          </p:txBody>
        </p:sp>
      </p:grpSp>
      <p:grpSp>
        <p:nvGrpSpPr>
          <p:cNvPr id="4" name="组合 3">
            <a:extLst>
              <a:ext uri="{FF2B5EF4-FFF2-40B4-BE49-F238E27FC236}">
                <a16:creationId xmlns:a16="http://schemas.microsoft.com/office/drawing/2014/main" id="{2F951135-973D-D44D-9CE5-9CFAB7EE4E8B}"/>
              </a:ext>
            </a:extLst>
          </p:cNvPr>
          <p:cNvGrpSpPr/>
          <p:nvPr/>
        </p:nvGrpSpPr>
        <p:grpSpPr>
          <a:xfrm>
            <a:off x="506891" y="1609347"/>
            <a:ext cx="11199808" cy="2243050"/>
            <a:chOff x="461361" y="1615790"/>
            <a:chExt cx="11199808" cy="2243050"/>
          </a:xfrm>
        </p:grpSpPr>
        <p:sp>
          <p:nvSpPr>
            <p:cNvPr id="13" name="矩形 3">
              <a:extLst>
                <a:ext uri="{FF2B5EF4-FFF2-40B4-BE49-F238E27FC236}">
                  <a16:creationId xmlns:a16="http://schemas.microsoft.com/office/drawing/2014/main" id="{A39DF496-6D5D-1C45-8756-71BF13240FEC}"/>
                </a:ext>
              </a:extLst>
            </p:cNvPr>
            <p:cNvSpPr>
              <a:spLocks noChangeArrowheads="1"/>
            </p:cNvSpPr>
            <p:nvPr/>
          </p:nvSpPr>
          <p:spPr bwMode="auto">
            <a:xfrm>
              <a:off x="461361" y="1615790"/>
              <a:ext cx="11199808" cy="22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FontTx/>
                <a:buNone/>
              </a:pPr>
              <a:r>
                <a:rPr lang="en-US" altLang="zh-CN" sz="2400" dirty="0">
                  <a:latin typeface="+mn-ea"/>
                  <a:ea typeface="+mn-ea"/>
                </a:rPr>
                <a:t>3.8</a:t>
              </a:r>
              <a:r>
                <a:rPr lang="zh-CN" altLang="en-US" sz="2400" dirty="0">
                  <a:latin typeface="+mn-ea"/>
                  <a:ea typeface="+mn-ea"/>
                </a:rPr>
                <a:t>   有一条</a:t>
              </a:r>
              <a:r>
                <a:rPr lang="zh-CN" altLang="en-US" sz="2400" b="1" dirty="0">
                  <a:solidFill>
                    <a:schemeClr val="accent1">
                      <a:lumMod val="75000"/>
                    </a:schemeClr>
                  </a:solidFill>
                  <a:latin typeface="+mn-ea"/>
                  <a:ea typeface="+mn-ea"/>
                </a:rPr>
                <a:t>动态</a:t>
              </a:r>
              <a:r>
                <a:rPr lang="zh-CN" altLang="en-US" sz="2400" dirty="0">
                  <a:latin typeface="+mn-ea"/>
                  <a:ea typeface="+mn-ea"/>
                </a:rPr>
                <a:t>多功能流水线由</a:t>
              </a:r>
              <a:r>
                <a:rPr lang="en-US" altLang="zh-CN" sz="2400" dirty="0">
                  <a:latin typeface="+mn-ea"/>
                  <a:ea typeface="+mn-ea"/>
                </a:rPr>
                <a:t>5</a:t>
              </a:r>
              <a:r>
                <a:rPr lang="zh-CN" altLang="en-US" sz="2400" dirty="0">
                  <a:latin typeface="+mn-ea"/>
                  <a:ea typeface="+mn-ea"/>
                </a:rPr>
                <a:t>段组成，加法用</a:t>
              </a:r>
              <a:r>
                <a:rPr lang="en-US" altLang="zh-CN" sz="2400" dirty="0">
                  <a:latin typeface="+mn-ea"/>
                  <a:ea typeface="+mn-ea"/>
                </a:rPr>
                <a:t>1</a:t>
              </a:r>
              <a:r>
                <a:rPr lang="zh-CN" altLang="en-US" sz="2400" dirty="0">
                  <a:latin typeface="+mn-ea"/>
                  <a:ea typeface="+mn-ea"/>
                </a:rPr>
                <a:t>、</a:t>
              </a:r>
              <a:r>
                <a:rPr lang="en-US" altLang="zh-CN" sz="2400" dirty="0">
                  <a:latin typeface="+mn-ea"/>
                  <a:ea typeface="+mn-ea"/>
                </a:rPr>
                <a:t>3</a:t>
              </a:r>
              <a:r>
                <a:rPr lang="zh-CN" altLang="en-US" sz="2400" dirty="0">
                  <a:latin typeface="+mn-ea"/>
                  <a:ea typeface="+mn-ea"/>
                </a:rPr>
                <a:t>、</a:t>
              </a:r>
              <a:r>
                <a:rPr lang="en-US" altLang="zh-CN" sz="2400" dirty="0">
                  <a:latin typeface="+mn-ea"/>
                  <a:ea typeface="+mn-ea"/>
                </a:rPr>
                <a:t>4</a:t>
              </a:r>
              <a:r>
                <a:rPr lang="zh-CN" altLang="en-US" sz="2400" dirty="0">
                  <a:latin typeface="+mn-ea"/>
                  <a:ea typeface="+mn-ea"/>
                </a:rPr>
                <a:t>、</a:t>
              </a:r>
              <a:r>
                <a:rPr lang="en-US" altLang="zh-CN" sz="2400" dirty="0">
                  <a:latin typeface="+mn-ea"/>
                  <a:ea typeface="+mn-ea"/>
                </a:rPr>
                <a:t>5</a:t>
              </a:r>
              <a:r>
                <a:rPr lang="zh-CN" altLang="en-US" sz="2400" dirty="0">
                  <a:latin typeface="+mn-ea"/>
                  <a:ea typeface="+mn-ea"/>
                </a:rPr>
                <a:t>段，乘法用</a:t>
              </a:r>
              <a:r>
                <a:rPr lang="en-US" altLang="zh-CN" sz="2400" dirty="0">
                  <a:latin typeface="+mn-ea"/>
                  <a:ea typeface="+mn-ea"/>
                </a:rPr>
                <a:t>1</a:t>
              </a:r>
              <a:r>
                <a:rPr lang="zh-CN" altLang="en-US" sz="2400" dirty="0">
                  <a:latin typeface="+mn-ea"/>
                  <a:ea typeface="+mn-ea"/>
                </a:rPr>
                <a:t>、</a:t>
              </a:r>
              <a:r>
                <a:rPr lang="en-US" altLang="zh-CN" sz="2400" dirty="0">
                  <a:latin typeface="+mn-ea"/>
                  <a:ea typeface="+mn-ea"/>
                </a:rPr>
                <a:t>2</a:t>
              </a:r>
              <a:r>
                <a:rPr lang="zh-CN" altLang="en-US" sz="2400" dirty="0">
                  <a:latin typeface="+mn-ea"/>
                  <a:ea typeface="+mn-ea"/>
                </a:rPr>
                <a:t>、</a:t>
              </a:r>
              <a:r>
                <a:rPr lang="en-US" altLang="zh-CN" sz="2400" dirty="0">
                  <a:latin typeface="+mn-ea"/>
                  <a:ea typeface="+mn-ea"/>
                </a:rPr>
                <a:t>5 </a:t>
              </a:r>
              <a:r>
                <a:rPr lang="zh-CN" altLang="en-US" sz="2400" dirty="0">
                  <a:latin typeface="+mn-ea"/>
                  <a:ea typeface="+mn-ea"/>
                </a:rPr>
                <a:t>段，第</a:t>
              </a:r>
              <a:r>
                <a:rPr lang="en-US" altLang="zh-CN" sz="2400" dirty="0">
                  <a:latin typeface="+mn-ea"/>
                  <a:ea typeface="+mn-ea"/>
                </a:rPr>
                <a:t>2 </a:t>
              </a:r>
              <a:r>
                <a:rPr lang="zh-CN" altLang="en-US" sz="2400" dirty="0">
                  <a:latin typeface="+mn-ea"/>
                  <a:ea typeface="+mn-ea"/>
                </a:rPr>
                <a:t>段的时间为</a:t>
              </a:r>
              <a:r>
                <a:rPr lang="en-US" altLang="zh-CN" sz="2400" dirty="0">
                  <a:latin typeface="+mn-ea"/>
                  <a:ea typeface="+mn-ea"/>
                </a:rPr>
                <a:t>2</a:t>
              </a:r>
              <a:r>
                <a:rPr lang="zh-CN" altLang="en-US" sz="2400" dirty="0">
                  <a:latin typeface="+mn-ea"/>
                  <a:ea typeface="+mn-ea"/>
                </a:rPr>
                <a:t>△</a:t>
              </a:r>
              <a:r>
                <a:rPr lang="en-US" altLang="zh-CN" sz="2400" dirty="0">
                  <a:latin typeface="+mn-ea"/>
                  <a:ea typeface="+mn-ea"/>
                </a:rPr>
                <a:t>t</a:t>
              </a:r>
              <a:r>
                <a:rPr lang="zh-CN" altLang="en-US" sz="2400" dirty="0">
                  <a:latin typeface="+mn-ea"/>
                  <a:ea typeface="+mn-ea"/>
                </a:rPr>
                <a:t>，其余各段的时间均为△</a:t>
              </a:r>
              <a:r>
                <a:rPr lang="en-US" altLang="zh-CN" sz="2400" dirty="0">
                  <a:latin typeface="+mn-ea"/>
                  <a:ea typeface="+mn-ea"/>
                </a:rPr>
                <a:t>t</a:t>
              </a:r>
              <a:r>
                <a:rPr lang="zh-CN" altLang="en-US" sz="2400" dirty="0">
                  <a:latin typeface="+mn-ea"/>
                  <a:ea typeface="+mn-ea"/>
                </a:rPr>
                <a:t>，而且流水线的输出可以直接返回输入端或暂存于相应的流水寄存器中。现要在该流水线上计算              ，画出其时空图，并计算其吞吐率、加速比和效率。</a:t>
              </a:r>
            </a:p>
          </p:txBody>
        </p:sp>
        <p:pic>
          <p:nvPicPr>
            <p:cNvPr id="14" name="图片 4">
              <a:extLst>
                <a:ext uri="{FF2B5EF4-FFF2-40B4-BE49-F238E27FC236}">
                  <a16:creationId xmlns:a16="http://schemas.microsoft.com/office/drawing/2014/main" id="{7A4FC0DB-99DA-F545-BE47-4395384F1F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52722" y="2737315"/>
              <a:ext cx="134937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组合 6">
            <a:extLst>
              <a:ext uri="{FF2B5EF4-FFF2-40B4-BE49-F238E27FC236}">
                <a16:creationId xmlns:a16="http://schemas.microsoft.com/office/drawing/2014/main" id="{A45BF403-A1DE-124E-8B08-3345CDB68D83}"/>
              </a:ext>
            </a:extLst>
          </p:cNvPr>
          <p:cNvGrpSpPr>
            <a:grpSpLocks/>
          </p:cNvGrpSpPr>
          <p:nvPr/>
        </p:nvGrpSpPr>
        <p:grpSpPr bwMode="auto">
          <a:xfrm>
            <a:off x="2524874" y="3997932"/>
            <a:ext cx="6840538" cy="2589272"/>
            <a:chOff x="900113" y="4119563"/>
            <a:chExt cx="6840537" cy="2589272"/>
          </a:xfrm>
        </p:grpSpPr>
        <p:sp>
          <p:nvSpPr>
            <p:cNvPr id="19" name="矩形 18">
              <a:extLst>
                <a:ext uri="{FF2B5EF4-FFF2-40B4-BE49-F238E27FC236}">
                  <a16:creationId xmlns:a16="http://schemas.microsoft.com/office/drawing/2014/main" id="{4EC72DE3-B1D2-7B4B-AABF-E9877F46C50A}"/>
                </a:ext>
              </a:extLst>
            </p:cNvPr>
            <p:cNvSpPr/>
            <p:nvPr/>
          </p:nvSpPr>
          <p:spPr>
            <a:xfrm>
              <a:off x="1235076" y="4938713"/>
              <a:ext cx="457200" cy="90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dirty="0">
                  <a:solidFill>
                    <a:schemeClr val="bg1"/>
                  </a:solidFill>
                  <a:latin typeface="+mn-ea"/>
                </a:rPr>
                <a:t>1</a:t>
              </a:r>
              <a:endParaRPr lang="zh-CN" altLang="en-US" sz="2000" dirty="0">
                <a:solidFill>
                  <a:schemeClr val="bg1"/>
                </a:solidFill>
                <a:latin typeface="+mn-ea"/>
              </a:endParaRPr>
            </a:p>
          </p:txBody>
        </p:sp>
        <p:sp>
          <p:nvSpPr>
            <p:cNvPr id="22" name="矩形 21">
              <a:extLst>
                <a:ext uri="{FF2B5EF4-FFF2-40B4-BE49-F238E27FC236}">
                  <a16:creationId xmlns:a16="http://schemas.microsoft.com/office/drawing/2014/main" id="{5AB02004-1D31-0544-B291-1BD28224446A}"/>
                </a:ext>
              </a:extLst>
            </p:cNvPr>
            <p:cNvSpPr/>
            <p:nvPr/>
          </p:nvSpPr>
          <p:spPr>
            <a:xfrm>
              <a:off x="2608263" y="4938713"/>
              <a:ext cx="457200" cy="90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dirty="0">
                  <a:solidFill>
                    <a:schemeClr val="bg1"/>
                  </a:solidFill>
                  <a:latin typeface="+mn-ea"/>
                </a:rPr>
                <a:t>2</a:t>
              </a:r>
              <a:endParaRPr lang="zh-CN" altLang="en-US" sz="2000" dirty="0">
                <a:solidFill>
                  <a:schemeClr val="bg1"/>
                </a:solidFill>
                <a:latin typeface="+mn-ea"/>
              </a:endParaRPr>
            </a:p>
          </p:txBody>
        </p:sp>
        <p:sp>
          <p:nvSpPr>
            <p:cNvPr id="23" name="矩形 22">
              <a:extLst>
                <a:ext uri="{FF2B5EF4-FFF2-40B4-BE49-F238E27FC236}">
                  <a16:creationId xmlns:a16="http://schemas.microsoft.com/office/drawing/2014/main" id="{24738FA5-4FB2-6A4D-9788-C69C6B77BF2E}"/>
                </a:ext>
              </a:extLst>
            </p:cNvPr>
            <p:cNvSpPr/>
            <p:nvPr/>
          </p:nvSpPr>
          <p:spPr>
            <a:xfrm>
              <a:off x="3983038" y="4938713"/>
              <a:ext cx="457200" cy="90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dirty="0">
                  <a:solidFill>
                    <a:schemeClr val="bg1"/>
                  </a:solidFill>
                  <a:latin typeface="+mn-ea"/>
                </a:rPr>
                <a:t>3</a:t>
              </a:r>
              <a:endParaRPr lang="zh-CN" altLang="en-US" sz="2000" dirty="0">
                <a:solidFill>
                  <a:schemeClr val="bg1"/>
                </a:solidFill>
                <a:latin typeface="+mn-ea"/>
              </a:endParaRPr>
            </a:p>
          </p:txBody>
        </p:sp>
        <p:sp>
          <p:nvSpPr>
            <p:cNvPr id="24" name="矩形 23">
              <a:extLst>
                <a:ext uri="{FF2B5EF4-FFF2-40B4-BE49-F238E27FC236}">
                  <a16:creationId xmlns:a16="http://schemas.microsoft.com/office/drawing/2014/main" id="{D0BCB579-4F12-454C-8409-8A01130BD13C}"/>
                </a:ext>
              </a:extLst>
            </p:cNvPr>
            <p:cNvSpPr/>
            <p:nvPr/>
          </p:nvSpPr>
          <p:spPr>
            <a:xfrm>
              <a:off x="5357812" y="4938713"/>
              <a:ext cx="457200" cy="90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dirty="0">
                  <a:solidFill>
                    <a:schemeClr val="bg1"/>
                  </a:solidFill>
                  <a:latin typeface="+mn-ea"/>
                </a:rPr>
                <a:t>4</a:t>
              </a:r>
              <a:endParaRPr lang="zh-CN" altLang="en-US" sz="2000" dirty="0">
                <a:solidFill>
                  <a:schemeClr val="bg1"/>
                </a:solidFill>
                <a:latin typeface="+mn-ea"/>
              </a:endParaRPr>
            </a:p>
          </p:txBody>
        </p:sp>
        <p:sp>
          <p:nvSpPr>
            <p:cNvPr id="25" name="矩形 24">
              <a:extLst>
                <a:ext uri="{FF2B5EF4-FFF2-40B4-BE49-F238E27FC236}">
                  <a16:creationId xmlns:a16="http://schemas.microsoft.com/office/drawing/2014/main" id="{7D06406B-9FE6-FB43-9E4F-8B385AEEC3F4}"/>
                </a:ext>
              </a:extLst>
            </p:cNvPr>
            <p:cNvSpPr/>
            <p:nvPr/>
          </p:nvSpPr>
          <p:spPr>
            <a:xfrm>
              <a:off x="6732587" y="4938713"/>
              <a:ext cx="457200" cy="908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dirty="0">
                  <a:solidFill>
                    <a:schemeClr val="bg1"/>
                  </a:solidFill>
                  <a:latin typeface="+mn-ea"/>
                </a:rPr>
                <a:t>5</a:t>
              </a:r>
              <a:endParaRPr lang="zh-CN" altLang="en-US" sz="2000" dirty="0">
                <a:solidFill>
                  <a:schemeClr val="bg1"/>
                </a:solidFill>
                <a:latin typeface="+mn-ea"/>
              </a:endParaRPr>
            </a:p>
          </p:txBody>
        </p:sp>
        <p:cxnSp>
          <p:nvCxnSpPr>
            <p:cNvPr id="26" name="直接箭头连接符 15">
              <a:extLst>
                <a:ext uri="{FF2B5EF4-FFF2-40B4-BE49-F238E27FC236}">
                  <a16:creationId xmlns:a16="http://schemas.microsoft.com/office/drawing/2014/main" id="{1ECA2E61-9017-004F-ACC6-6E7BB6073B8F}"/>
                </a:ext>
              </a:extLst>
            </p:cNvPr>
            <p:cNvCxnSpPr/>
            <p:nvPr/>
          </p:nvCxnSpPr>
          <p:spPr>
            <a:xfrm>
              <a:off x="900113" y="5157788"/>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接箭头连接符 16">
              <a:extLst>
                <a:ext uri="{FF2B5EF4-FFF2-40B4-BE49-F238E27FC236}">
                  <a16:creationId xmlns:a16="http://schemas.microsoft.com/office/drawing/2014/main" id="{DA0FF3EE-72AA-4841-AF71-C3A23D864FAC}"/>
                </a:ext>
              </a:extLst>
            </p:cNvPr>
            <p:cNvCxnSpPr/>
            <p:nvPr/>
          </p:nvCxnSpPr>
          <p:spPr>
            <a:xfrm>
              <a:off x="911226" y="5643563"/>
              <a:ext cx="32385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接箭头连接符 17">
              <a:extLst>
                <a:ext uri="{FF2B5EF4-FFF2-40B4-BE49-F238E27FC236}">
                  <a16:creationId xmlns:a16="http://schemas.microsoft.com/office/drawing/2014/main" id="{A736298B-3E29-5244-AF12-E1EBD0BB7E8D}"/>
                </a:ext>
              </a:extLst>
            </p:cNvPr>
            <p:cNvCxnSpPr/>
            <p:nvPr/>
          </p:nvCxnSpPr>
          <p:spPr>
            <a:xfrm>
              <a:off x="4440237" y="5167313"/>
              <a:ext cx="91757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直接箭头连接符 20">
              <a:extLst>
                <a:ext uri="{FF2B5EF4-FFF2-40B4-BE49-F238E27FC236}">
                  <a16:creationId xmlns:a16="http://schemas.microsoft.com/office/drawing/2014/main" id="{E40F9186-DD54-EB49-A915-EAB976C4825F}"/>
                </a:ext>
              </a:extLst>
            </p:cNvPr>
            <p:cNvCxnSpPr/>
            <p:nvPr/>
          </p:nvCxnSpPr>
          <p:spPr>
            <a:xfrm>
              <a:off x="5815012" y="5199063"/>
              <a:ext cx="91757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接箭头连接符 21">
              <a:extLst>
                <a:ext uri="{FF2B5EF4-FFF2-40B4-BE49-F238E27FC236}">
                  <a16:creationId xmlns:a16="http://schemas.microsoft.com/office/drawing/2014/main" id="{E27BA5B9-DABB-C243-8E01-FF8EC00A1A1F}"/>
                </a:ext>
              </a:extLst>
            </p:cNvPr>
            <p:cNvCxnSpPr/>
            <p:nvPr/>
          </p:nvCxnSpPr>
          <p:spPr>
            <a:xfrm>
              <a:off x="7189787" y="5183188"/>
              <a:ext cx="5508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直接箭头连接符 22">
              <a:extLst>
                <a:ext uri="{FF2B5EF4-FFF2-40B4-BE49-F238E27FC236}">
                  <a16:creationId xmlns:a16="http://schemas.microsoft.com/office/drawing/2014/main" id="{9CE930A5-28D0-7845-A1BB-D28F37482EA4}"/>
                </a:ext>
              </a:extLst>
            </p:cNvPr>
            <p:cNvCxnSpPr/>
            <p:nvPr/>
          </p:nvCxnSpPr>
          <p:spPr>
            <a:xfrm>
              <a:off x="7189787" y="5643563"/>
              <a:ext cx="5508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接箭头连接符 23">
              <a:extLst>
                <a:ext uri="{FF2B5EF4-FFF2-40B4-BE49-F238E27FC236}">
                  <a16:creationId xmlns:a16="http://schemas.microsoft.com/office/drawing/2014/main" id="{436EB188-AC34-F84F-924F-F14A5BB6EAA5}"/>
                </a:ext>
              </a:extLst>
            </p:cNvPr>
            <p:cNvCxnSpPr/>
            <p:nvPr/>
          </p:nvCxnSpPr>
          <p:spPr>
            <a:xfrm>
              <a:off x="1692276" y="5643563"/>
              <a:ext cx="91598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肘形连接符 32">
              <a:extLst>
                <a:ext uri="{FF2B5EF4-FFF2-40B4-BE49-F238E27FC236}">
                  <a16:creationId xmlns:a16="http://schemas.microsoft.com/office/drawing/2014/main" id="{9E1DEE7B-E73D-2D4E-AF2A-D8ADAF059899}"/>
                </a:ext>
              </a:extLst>
            </p:cNvPr>
            <p:cNvCxnSpPr/>
            <p:nvPr/>
          </p:nvCxnSpPr>
          <p:spPr>
            <a:xfrm>
              <a:off x="2844801" y="4581526"/>
              <a:ext cx="1138237" cy="576262"/>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34" name="肘形连接符 33">
              <a:extLst>
                <a:ext uri="{FF2B5EF4-FFF2-40B4-BE49-F238E27FC236}">
                  <a16:creationId xmlns:a16="http://schemas.microsoft.com/office/drawing/2014/main" id="{FD9BBF09-B9BC-4446-A4E8-7F563616F172}"/>
                </a:ext>
              </a:extLst>
            </p:cNvPr>
            <p:cNvCxnSpPr/>
            <p:nvPr/>
          </p:nvCxnSpPr>
          <p:spPr>
            <a:xfrm flipV="1">
              <a:off x="1692276" y="4581526"/>
              <a:ext cx="1152525" cy="576262"/>
            </a:xfrm>
            <a:prstGeom prst="bentConnector3">
              <a:avLst/>
            </a:prstGeom>
          </p:spPr>
          <p:style>
            <a:lnRef idx="2">
              <a:schemeClr val="dk1"/>
            </a:lnRef>
            <a:fillRef idx="0">
              <a:schemeClr val="dk1"/>
            </a:fillRef>
            <a:effectRef idx="1">
              <a:schemeClr val="dk1"/>
            </a:effectRef>
            <a:fontRef idx="minor">
              <a:schemeClr val="tx1"/>
            </a:fontRef>
          </p:style>
        </p:cxnSp>
        <p:cxnSp>
          <p:nvCxnSpPr>
            <p:cNvPr id="35" name="肘形连接符 34">
              <a:extLst>
                <a:ext uri="{FF2B5EF4-FFF2-40B4-BE49-F238E27FC236}">
                  <a16:creationId xmlns:a16="http://schemas.microsoft.com/office/drawing/2014/main" id="{5E70D4AB-BF63-4C4C-AA1E-325FBABFD3EB}"/>
                </a:ext>
              </a:extLst>
            </p:cNvPr>
            <p:cNvCxnSpPr/>
            <p:nvPr/>
          </p:nvCxnSpPr>
          <p:spPr>
            <a:xfrm flipV="1">
              <a:off x="4211638" y="5643563"/>
              <a:ext cx="2520950" cy="522288"/>
            </a:xfrm>
            <a:prstGeom prst="bentConnector3">
              <a:avLst>
                <a:gd name="adj1" fmla="val 77771"/>
              </a:avLst>
            </a:prstGeom>
            <a:ln>
              <a:tailEnd type="arrow"/>
            </a:ln>
          </p:spPr>
          <p:style>
            <a:lnRef idx="2">
              <a:schemeClr val="dk1"/>
            </a:lnRef>
            <a:fillRef idx="0">
              <a:schemeClr val="dk1"/>
            </a:fillRef>
            <a:effectRef idx="1">
              <a:schemeClr val="dk1"/>
            </a:effectRef>
            <a:fontRef idx="minor">
              <a:schemeClr val="tx1"/>
            </a:fontRef>
          </p:style>
        </p:cxnSp>
        <p:cxnSp>
          <p:nvCxnSpPr>
            <p:cNvPr id="36" name="肘形连接符 35">
              <a:extLst>
                <a:ext uri="{FF2B5EF4-FFF2-40B4-BE49-F238E27FC236}">
                  <a16:creationId xmlns:a16="http://schemas.microsoft.com/office/drawing/2014/main" id="{57B48301-BC80-5A4D-8646-93CAFF4E5DDE}"/>
                </a:ext>
              </a:extLst>
            </p:cNvPr>
            <p:cNvCxnSpPr/>
            <p:nvPr/>
          </p:nvCxnSpPr>
          <p:spPr>
            <a:xfrm>
              <a:off x="3065463" y="5643563"/>
              <a:ext cx="1146175" cy="522288"/>
            </a:xfrm>
            <a:prstGeom prst="bentConnector3">
              <a:avLst/>
            </a:prstGeom>
          </p:spPr>
          <p:style>
            <a:lnRef idx="2">
              <a:schemeClr val="dk1"/>
            </a:lnRef>
            <a:fillRef idx="0">
              <a:schemeClr val="dk1"/>
            </a:fillRef>
            <a:effectRef idx="1">
              <a:schemeClr val="dk1"/>
            </a:effectRef>
            <a:fontRef idx="minor">
              <a:schemeClr val="tx1"/>
            </a:fontRef>
          </p:style>
        </p:cxnSp>
        <p:sp>
          <p:nvSpPr>
            <p:cNvPr id="37" name="TextBox 64">
              <a:extLst>
                <a:ext uri="{FF2B5EF4-FFF2-40B4-BE49-F238E27FC236}">
                  <a16:creationId xmlns:a16="http://schemas.microsoft.com/office/drawing/2014/main" id="{54B085D7-C704-BF45-9E67-892428E95710}"/>
                </a:ext>
              </a:extLst>
            </p:cNvPr>
            <p:cNvSpPr txBox="1">
              <a:spLocks noChangeArrowheads="1"/>
            </p:cNvSpPr>
            <p:nvPr/>
          </p:nvSpPr>
          <p:spPr bwMode="auto">
            <a:xfrm>
              <a:off x="4576763" y="6308725"/>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70C0"/>
                  </a:solidFill>
                  <a:latin typeface="+mn-ea"/>
                  <a:ea typeface="+mn-ea"/>
                </a:rPr>
                <a:t>乘法</a:t>
              </a:r>
            </a:p>
          </p:txBody>
        </p:sp>
        <p:sp>
          <p:nvSpPr>
            <p:cNvPr id="38" name="TextBox 65">
              <a:extLst>
                <a:ext uri="{FF2B5EF4-FFF2-40B4-BE49-F238E27FC236}">
                  <a16:creationId xmlns:a16="http://schemas.microsoft.com/office/drawing/2014/main" id="{33BFF9E4-3678-F244-BED2-E1DB04467748}"/>
                </a:ext>
              </a:extLst>
            </p:cNvPr>
            <p:cNvSpPr txBox="1">
              <a:spLocks noChangeArrowheads="1"/>
            </p:cNvSpPr>
            <p:nvPr/>
          </p:nvSpPr>
          <p:spPr bwMode="auto">
            <a:xfrm>
              <a:off x="2514600" y="4119563"/>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70C0"/>
                  </a:solidFill>
                  <a:latin typeface="+mn-ea"/>
                  <a:ea typeface="+mn-ea"/>
                </a:rPr>
                <a:t>加法</a:t>
              </a:r>
            </a:p>
          </p:txBody>
        </p:sp>
        <p:sp>
          <p:nvSpPr>
            <p:cNvPr id="39" name="TextBox 66">
              <a:extLst>
                <a:ext uri="{FF2B5EF4-FFF2-40B4-BE49-F238E27FC236}">
                  <a16:creationId xmlns:a16="http://schemas.microsoft.com/office/drawing/2014/main" id="{811E918E-9A89-A947-BCD5-126C2F0A46CA}"/>
                </a:ext>
              </a:extLst>
            </p:cNvPr>
            <p:cNvSpPr txBox="1">
              <a:spLocks noChangeArrowheads="1"/>
            </p:cNvSpPr>
            <p:nvPr/>
          </p:nvSpPr>
          <p:spPr bwMode="auto">
            <a:xfrm>
              <a:off x="1235075" y="5956300"/>
              <a:ext cx="4619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70C0"/>
                  </a:solidFill>
                  <a:latin typeface="+mn-ea"/>
                  <a:ea typeface="+mn-ea"/>
                </a:rPr>
                <a:t>∆</a:t>
              </a:r>
              <a:r>
                <a:rPr lang="en-US" altLang="zh-CN" sz="2000" i="1">
                  <a:solidFill>
                    <a:srgbClr val="0070C0"/>
                  </a:solidFill>
                  <a:latin typeface="+mn-ea"/>
                  <a:ea typeface="+mn-ea"/>
                </a:rPr>
                <a:t>t</a:t>
              </a:r>
              <a:endParaRPr lang="zh-CN" altLang="en-US" sz="2000">
                <a:solidFill>
                  <a:srgbClr val="0070C0"/>
                </a:solidFill>
                <a:latin typeface="+mn-ea"/>
                <a:ea typeface="+mn-ea"/>
              </a:endParaRPr>
            </a:p>
          </p:txBody>
        </p:sp>
        <p:sp>
          <p:nvSpPr>
            <p:cNvPr id="44" name="TextBox 67">
              <a:extLst>
                <a:ext uri="{FF2B5EF4-FFF2-40B4-BE49-F238E27FC236}">
                  <a16:creationId xmlns:a16="http://schemas.microsoft.com/office/drawing/2014/main" id="{0D4CA911-8281-6A46-BF3C-DC3E30B18DF7}"/>
                </a:ext>
              </a:extLst>
            </p:cNvPr>
            <p:cNvSpPr txBox="1">
              <a:spLocks noChangeArrowheads="1"/>
            </p:cNvSpPr>
            <p:nvPr/>
          </p:nvSpPr>
          <p:spPr bwMode="auto">
            <a:xfrm>
              <a:off x="2654300" y="5940425"/>
              <a:ext cx="6126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70C0"/>
                  </a:solidFill>
                  <a:latin typeface="+mn-ea"/>
                  <a:ea typeface="+mn-ea"/>
                </a:rPr>
                <a:t>2∆</a:t>
              </a:r>
              <a:r>
                <a:rPr lang="en-US" altLang="zh-CN" sz="2000" i="1">
                  <a:solidFill>
                    <a:srgbClr val="0070C0"/>
                  </a:solidFill>
                  <a:latin typeface="+mn-ea"/>
                  <a:ea typeface="+mn-ea"/>
                </a:rPr>
                <a:t>t</a:t>
              </a:r>
              <a:endParaRPr lang="zh-CN" altLang="en-US" sz="2000">
                <a:solidFill>
                  <a:srgbClr val="0070C0"/>
                </a:solidFill>
                <a:latin typeface="+mn-ea"/>
                <a:ea typeface="+mn-ea"/>
              </a:endParaRPr>
            </a:p>
          </p:txBody>
        </p:sp>
        <p:sp>
          <p:nvSpPr>
            <p:cNvPr id="45" name="TextBox 68">
              <a:extLst>
                <a:ext uri="{FF2B5EF4-FFF2-40B4-BE49-F238E27FC236}">
                  <a16:creationId xmlns:a16="http://schemas.microsoft.com/office/drawing/2014/main" id="{C58FCB2A-8904-C04F-8A2E-D972FED33B67}"/>
                </a:ext>
              </a:extLst>
            </p:cNvPr>
            <p:cNvSpPr txBox="1">
              <a:spLocks noChangeArrowheads="1"/>
            </p:cNvSpPr>
            <p:nvPr/>
          </p:nvSpPr>
          <p:spPr bwMode="auto">
            <a:xfrm>
              <a:off x="5391150" y="4395788"/>
              <a:ext cx="4619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70C0"/>
                  </a:solidFill>
                  <a:latin typeface="+mn-ea"/>
                  <a:ea typeface="+mn-ea"/>
                </a:rPr>
                <a:t>∆</a:t>
              </a:r>
              <a:r>
                <a:rPr lang="en-US" altLang="zh-CN" sz="2000" i="1">
                  <a:solidFill>
                    <a:srgbClr val="0070C0"/>
                  </a:solidFill>
                  <a:latin typeface="+mn-ea"/>
                  <a:ea typeface="+mn-ea"/>
                </a:rPr>
                <a:t>t</a:t>
              </a:r>
              <a:endParaRPr lang="zh-CN" altLang="en-US" sz="2000">
                <a:solidFill>
                  <a:srgbClr val="0070C0"/>
                </a:solidFill>
                <a:latin typeface="+mn-ea"/>
                <a:ea typeface="+mn-ea"/>
              </a:endParaRPr>
            </a:p>
          </p:txBody>
        </p:sp>
        <p:sp>
          <p:nvSpPr>
            <p:cNvPr id="46" name="TextBox 69">
              <a:extLst>
                <a:ext uri="{FF2B5EF4-FFF2-40B4-BE49-F238E27FC236}">
                  <a16:creationId xmlns:a16="http://schemas.microsoft.com/office/drawing/2014/main" id="{6EED4511-90F8-5A42-A8C7-DA874DDFC55D}"/>
                </a:ext>
              </a:extLst>
            </p:cNvPr>
            <p:cNvSpPr txBox="1">
              <a:spLocks noChangeArrowheads="1"/>
            </p:cNvSpPr>
            <p:nvPr/>
          </p:nvSpPr>
          <p:spPr bwMode="auto">
            <a:xfrm>
              <a:off x="6734175" y="4395788"/>
              <a:ext cx="4619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70C0"/>
                  </a:solidFill>
                  <a:latin typeface="+mn-ea"/>
                  <a:ea typeface="+mn-ea"/>
                </a:rPr>
                <a:t>∆</a:t>
              </a:r>
              <a:r>
                <a:rPr lang="en-US" altLang="zh-CN" sz="2000" i="1">
                  <a:solidFill>
                    <a:srgbClr val="0070C0"/>
                  </a:solidFill>
                  <a:latin typeface="+mn-ea"/>
                  <a:ea typeface="+mn-ea"/>
                </a:rPr>
                <a:t>t</a:t>
              </a:r>
              <a:endParaRPr lang="zh-CN" altLang="en-US" sz="2000">
                <a:solidFill>
                  <a:srgbClr val="0070C0"/>
                </a:solidFill>
                <a:latin typeface="+mn-ea"/>
                <a:ea typeface="+mn-ea"/>
              </a:endParaRPr>
            </a:p>
          </p:txBody>
        </p:sp>
        <p:sp>
          <p:nvSpPr>
            <p:cNvPr id="47" name="TextBox 70">
              <a:extLst>
                <a:ext uri="{FF2B5EF4-FFF2-40B4-BE49-F238E27FC236}">
                  <a16:creationId xmlns:a16="http://schemas.microsoft.com/office/drawing/2014/main" id="{A0FCB40E-256B-C54C-95CF-D292345DA9A4}"/>
                </a:ext>
              </a:extLst>
            </p:cNvPr>
            <p:cNvSpPr txBox="1">
              <a:spLocks noChangeArrowheads="1"/>
            </p:cNvSpPr>
            <p:nvPr/>
          </p:nvSpPr>
          <p:spPr bwMode="auto">
            <a:xfrm>
              <a:off x="3978275" y="4395788"/>
              <a:ext cx="4619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70C0"/>
                  </a:solidFill>
                  <a:latin typeface="+mn-ea"/>
                  <a:ea typeface="+mn-ea"/>
                </a:rPr>
                <a:t>∆</a:t>
              </a:r>
              <a:r>
                <a:rPr lang="en-US" altLang="zh-CN" sz="2000" i="1" dirty="0">
                  <a:solidFill>
                    <a:srgbClr val="0070C0"/>
                  </a:solidFill>
                  <a:latin typeface="+mn-ea"/>
                  <a:ea typeface="+mn-ea"/>
                </a:rPr>
                <a:t>t</a:t>
              </a:r>
              <a:endParaRPr lang="zh-CN" altLang="en-US" sz="2000" dirty="0">
                <a:solidFill>
                  <a:srgbClr val="0070C0"/>
                </a:solidFill>
                <a:latin typeface="+mn-ea"/>
                <a:ea typeface="+mn-ea"/>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118268"/>
    </mc:Choice>
    <mc:Fallback xmlns="">
      <p:transition spd="slow" advTm="11826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
          <p:cNvGrpSpPr/>
          <p:nvPr/>
        </p:nvGrpSpPr>
        <p:grpSpPr bwMode="auto">
          <a:xfrm>
            <a:off x="10795" y="1172846"/>
            <a:ext cx="12192000" cy="214166"/>
            <a:chOff x="0" y="945099"/>
            <a:chExt cx="12192000" cy="926614"/>
          </a:xfrm>
        </p:grpSpPr>
        <p:sp>
          <p:nvSpPr>
            <p:cNvPr id="41" name="矩形 40"/>
            <p:cNvSpPr/>
            <p:nvPr/>
          </p:nvSpPr>
          <p:spPr>
            <a:xfrm>
              <a:off x="0" y="945099"/>
              <a:ext cx="12192000" cy="926614"/>
            </a:xfrm>
            <a:prstGeom prst="rect">
              <a:avLst/>
            </a:prstGeom>
            <a:solidFill>
              <a:schemeClr val="tx1">
                <a:lumMod val="75000"/>
                <a:lumOff val="2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buFontTx/>
                <a:buNone/>
                <a:defRPr/>
              </a:pPr>
              <a:endParaRPr lang="zh-CN" altLang="en-US" dirty="0">
                <a:ea typeface="微软雅黑" panose="020B0503020204020204" pitchFamily="34" charset="-122"/>
              </a:endParaRPr>
            </a:p>
          </p:txBody>
        </p:sp>
        <p:cxnSp>
          <p:nvCxnSpPr>
            <p:cNvPr id="42" name="直接连接符 41"/>
            <p:cNvCxnSpPr/>
            <p:nvPr/>
          </p:nvCxnSpPr>
          <p:spPr>
            <a:xfrm>
              <a:off x="0" y="1125979"/>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0" y="1732086"/>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217741" y="26705"/>
            <a:ext cx="7769656" cy="1257992"/>
            <a:chOff x="0" y="-82343"/>
            <a:chExt cx="7769656" cy="1257992"/>
          </a:xfrm>
        </p:grpSpPr>
        <p:grpSp>
          <p:nvGrpSpPr>
            <p:cNvPr id="16" name="组合 15"/>
            <p:cNvGrpSpPr/>
            <p:nvPr/>
          </p:nvGrpSpPr>
          <p:grpSpPr>
            <a:xfrm flipV="1">
              <a:off x="0" y="-82343"/>
              <a:ext cx="1114426" cy="1257992"/>
              <a:chOff x="1381424" y="696895"/>
              <a:chExt cx="1477389" cy="1667713"/>
            </a:xfrm>
          </p:grpSpPr>
          <p:sp>
            <p:nvSpPr>
              <p:cNvPr id="20" name="任意多边形 19"/>
              <p:cNvSpPr/>
              <p:nvPr/>
            </p:nvSpPr>
            <p:spPr>
              <a:xfrm rot="2700000">
                <a:off x="1513322" y="101911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1" name="任意多边形 20"/>
              <p:cNvSpPr/>
              <p:nvPr/>
            </p:nvSpPr>
            <p:spPr>
              <a:xfrm rot="2700000">
                <a:off x="1245384" y="117201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grpSp>
        <p:sp>
          <p:nvSpPr>
            <p:cNvPr id="18" name="文本框 17"/>
            <p:cNvSpPr txBox="1"/>
            <p:nvPr/>
          </p:nvSpPr>
          <p:spPr>
            <a:xfrm>
              <a:off x="1610791" y="242182"/>
              <a:ext cx="6158865" cy="646331"/>
            </a:xfrm>
            <a:prstGeom prst="rect">
              <a:avLst/>
            </a:prstGeom>
            <a:noFill/>
          </p:spPr>
          <p:txBody>
            <a:bodyPr wrap="square" rtlCol="0">
              <a:spAutoFit/>
              <a:scene3d>
                <a:camera prst="orthographicFront"/>
                <a:lightRig rig="threePt" dir="t"/>
              </a:scene3d>
              <a:sp3d contourW="12700"/>
            </a:bodyPr>
            <a:lstStyle/>
            <a:p>
              <a:pPr lvl="0" algn="l">
                <a:lnSpc>
                  <a:spcPct val="100000"/>
                </a:lnSpc>
              </a:pPr>
              <a:r>
                <a:rPr lang="zh-CN" altLang="en-US" sz="3600" b="1" dirty="0">
                  <a:solidFill>
                    <a:schemeClr val="accent1"/>
                  </a:solidFill>
                  <a:latin typeface="+mn-ea"/>
                  <a:sym typeface="+mn-ea"/>
                </a:rPr>
                <a:t>习题</a:t>
              </a:r>
              <a:r>
                <a:rPr lang="en-US" altLang="zh-CN" sz="3600" b="1" dirty="0">
                  <a:solidFill>
                    <a:schemeClr val="accent1"/>
                  </a:solidFill>
                  <a:latin typeface="+mn-ea"/>
                  <a:sym typeface="+mn-ea"/>
                </a:rPr>
                <a:t>3.8</a:t>
              </a:r>
              <a:r>
                <a:rPr lang="zh-CN" altLang="en-US" sz="3600" b="1" dirty="0">
                  <a:solidFill>
                    <a:schemeClr val="accent1"/>
                  </a:solidFill>
                  <a:latin typeface="+mn-ea"/>
                  <a:sym typeface="+mn-ea"/>
                </a:rPr>
                <a:t>（时空图、性能指标）</a:t>
              </a:r>
            </a:p>
          </p:txBody>
        </p:sp>
      </p:grpSp>
      <p:sp>
        <p:nvSpPr>
          <p:cNvPr id="13" name="矩形 3">
            <a:extLst>
              <a:ext uri="{FF2B5EF4-FFF2-40B4-BE49-F238E27FC236}">
                <a16:creationId xmlns:a16="http://schemas.microsoft.com/office/drawing/2014/main" id="{A39DF496-6D5D-1C45-8756-71BF13240FEC}"/>
              </a:ext>
            </a:extLst>
          </p:cNvPr>
          <p:cNvSpPr>
            <a:spLocks noChangeArrowheads="1"/>
          </p:cNvSpPr>
          <p:nvPr/>
        </p:nvSpPr>
        <p:spPr bwMode="auto">
          <a:xfrm>
            <a:off x="506891" y="1609347"/>
            <a:ext cx="11199808" cy="49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3366FF"/>
              </a:buClr>
              <a:buSzPct val="75000"/>
              <a:buFont typeface="Wingdings" pitchFamily="2" charset="2"/>
              <a:buChar char="ª"/>
              <a:defRPr kumimoji="1" sz="3600">
                <a:solidFill>
                  <a:schemeClr val="tx1"/>
                </a:solidFill>
                <a:latin typeface="Berlin Sans FB" pitchFamily="34" charset="0"/>
                <a:ea typeface="黑体" panose="02010609060101010101" pitchFamily="49" charset="-122"/>
              </a:defRPr>
            </a:lvl1pPr>
            <a:lvl2pPr marL="742950" indent="-285750">
              <a:spcBef>
                <a:spcPct val="20000"/>
              </a:spcBef>
              <a:buClr>
                <a:srgbClr val="990033"/>
              </a:buClr>
              <a:buSzPct val="80000"/>
              <a:buFont typeface="Wingdings" pitchFamily="2" charset="2"/>
              <a:buChar char="Ø"/>
              <a:defRPr kumimoji="1" sz="2800">
                <a:solidFill>
                  <a:schemeClr val="tx1"/>
                </a:solidFill>
                <a:latin typeface="Arial" panose="020B0604020202020204" pitchFamily="34" charset="0"/>
                <a:ea typeface="黑体" panose="02010609060101010101" pitchFamily="49" charset="-122"/>
              </a:defRPr>
            </a:lvl2pPr>
            <a:lvl3pPr marL="1143000" indent="-228600">
              <a:spcBef>
                <a:spcPct val="20000"/>
              </a:spcBef>
              <a:buClr>
                <a:srgbClr val="FF0000"/>
              </a:buClr>
              <a:buChar char="•"/>
              <a:defRPr sz="2400" b="1">
                <a:solidFill>
                  <a:schemeClr val="tx1"/>
                </a:solidFill>
                <a:latin typeface="Comic Sans MS" panose="030F0902030302020204" pitchFamily="66" charset="0"/>
                <a:ea typeface="楷体_GB2312" pitchFamily="49"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150000"/>
              </a:lnSpc>
              <a:spcBef>
                <a:spcPct val="0"/>
              </a:spcBef>
              <a:buClrTx/>
              <a:buSzTx/>
              <a:buNone/>
            </a:pPr>
            <a:r>
              <a:rPr lang="zh-CN" altLang="en-US" sz="2000" dirty="0">
                <a:latin typeface="+mn-ea"/>
                <a:ea typeface="+mn-ea"/>
              </a:rPr>
              <a:t>解：</a:t>
            </a:r>
            <a:r>
              <a:rPr lang="zh-CN" altLang="en-US" sz="2000" dirty="0">
                <a:latin typeface="+mn-ea"/>
                <a:ea typeface="+mn-ea"/>
                <a:sym typeface="Wingdings" pitchFamily="2" charset="2"/>
              </a:rPr>
              <a:t>（</a:t>
            </a:r>
            <a:r>
              <a:rPr lang="en-US" altLang="zh-CN" sz="2000" dirty="0">
                <a:latin typeface="+mn-ea"/>
                <a:ea typeface="+mn-ea"/>
                <a:sym typeface="Wingdings" pitchFamily="2" charset="2"/>
              </a:rPr>
              <a:t>1</a:t>
            </a:r>
            <a:r>
              <a:rPr lang="zh-CN" altLang="en-US" sz="2000" dirty="0">
                <a:latin typeface="+mn-ea"/>
                <a:ea typeface="+mn-ea"/>
                <a:sym typeface="Wingdings" pitchFamily="2" charset="2"/>
              </a:rPr>
              <a:t>）</a:t>
            </a:r>
            <a:r>
              <a:rPr lang="zh-CN" altLang="en-US" sz="2000" dirty="0">
                <a:latin typeface="+mn-ea"/>
                <a:ea typeface="+mn-ea"/>
              </a:rPr>
              <a:t>提高流水线效率， 减少切换次数， 根据最小二叉树，选择适合于流水线调度的计算策略；</a:t>
            </a:r>
            <a:endParaRPr lang="zh-CN" altLang="en-US" sz="2400" dirty="0">
              <a:latin typeface="+mn-ea"/>
              <a:ea typeface="+mn-ea"/>
            </a:endParaRPr>
          </a:p>
        </p:txBody>
      </p:sp>
      <p:sp>
        <p:nvSpPr>
          <p:cNvPr id="2" name="文本框 1">
            <a:extLst>
              <a:ext uri="{FF2B5EF4-FFF2-40B4-BE49-F238E27FC236}">
                <a16:creationId xmlns:a16="http://schemas.microsoft.com/office/drawing/2014/main" id="{B5B32AEB-D077-FB49-AAE3-4014ED3CAF40}"/>
              </a:ext>
            </a:extLst>
          </p:cNvPr>
          <p:cNvSpPr txBox="1"/>
          <p:nvPr/>
        </p:nvSpPr>
        <p:spPr>
          <a:xfrm>
            <a:off x="1446156" y="2608180"/>
            <a:ext cx="544530" cy="369332"/>
          </a:xfrm>
          <a:prstGeom prst="rect">
            <a:avLst/>
          </a:prstGeom>
          <a:solidFill>
            <a:schemeClr val="accent5">
              <a:lumMod val="20000"/>
              <a:lumOff val="80000"/>
            </a:schemeClr>
          </a:solidFill>
          <a:ln>
            <a:solidFill>
              <a:schemeClr val="accent5">
                <a:lumMod val="40000"/>
                <a:lumOff val="60000"/>
              </a:schemeClr>
            </a:solidFill>
          </a:ln>
        </p:spPr>
        <p:txBody>
          <a:bodyPr wrap="square" rtlCol="0">
            <a:spAutoFit/>
          </a:bodyPr>
          <a:lstStyle/>
          <a:p>
            <a:r>
              <a:rPr kumimoji="1" lang="zh-CN" altLang="en-US" dirty="0"/>
              <a:t> </a:t>
            </a:r>
            <a:r>
              <a:rPr kumimoji="1" lang="en-US" altLang="zh-CN" dirty="0"/>
              <a:t>A1</a:t>
            </a:r>
            <a:endParaRPr kumimoji="1" lang="zh-CN" altLang="en-US" dirty="0"/>
          </a:p>
        </p:txBody>
      </p:sp>
      <p:sp>
        <p:nvSpPr>
          <p:cNvPr id="14" name="文本框 13">
            <a:extLst>
              <a:ext uri="{FF2B5EF4-FFF2-40B4-BE49-F238E27FC236}">
                <a16:creationId xmlns:a16="http://schemas.microsoft.com/office/drawing/2014/main" id="{F3A1E0EE-BAC7-E248-970A-3418CC45CDC3}"/>
              </a:ext>
            </a:extLst>
          </p:cNvPr>
          <p:cNvSpPr txBox="1"/>
          <p:nvPr/>
        </p:nvSpPr>
        <p:spPr>
          <a:xfrm>
            <a:off x="2420489" y="2608180"/>
            <a:ext cx="544530" cy="369332"/>
          </a:xfrm>
          <a:prstGeom prst="rect">
            <a:avLst/>
          </a:prstGeom>
          <a:solidFill>
            <a:schemeClr val="accent5">
              <a:lumMod val="20000"/>
              <a:lumOff val="80000"/>
            </a:schemeClr>
          </a:solidFill>
          <a:ln>
            <a:solidFill>
              <a:schemeClr val="accent5">
                <a:lumMod val="40000"/>
                <a:lumOff val="60000"/>
              </a:schemeClr>
            </a:solidFill>
          </a:ln>
        </p:spPr>
        <p:txBody>
          <a:bodyPr wrap="square" rtlCol="0">
            <a:spAutoFit/>
          </a:bodyPr>
          <a:lstStyle/>
          <a:p>
            <a:r>
              <a:rPr kumimoji="1" lang="zh-CN" altLang="en-US" dirty="0"/>
              <a:t> </a:t>
            </a:r>
            <a:r>
              <a:rPr kumimoji="1" lang="en-US" altLang="zh-CN" dirty="0"/>
              <a:t>B1</a:t>
            </a:r>
            <a:endParaRPr kumimoji="1" lang="zh-CN" altLang="en-US" dirty="0"/>
          </a:p>
        </p:txBody>
      </p:sp>
      <p:sp>
        <p:nvSpPr>
          <p:cNvPr id="17" name="文本框 16">
            <a:extLst>
              <a:ext uri="{FF2B5EF4-FFF2-40B4-BE49-F238E27FC236}">
                <a16:creationId xmlns:a16="http://schemas.microsoft.com/office/drawing/2014/main" id="{8E06E5EC-6C01-8E4D-AFB4-C73B21950674}"/>
              </a:ext>
            </a:extLst>
          </p:cNvPr>
          <p:cNvSpPr txBox="1"/>
          <p:nvPr/>
        </p:nvSpPr>
        <p:spPr>
          <a:xfrm>
            <a:off x="3394822" y="2608180"/>
            <a:ext cx="544530" cy="369332"/>
          </a:xfrm>
          <a:prstGeom prst="rect">
            <a:avLst/>
          </a:prstGeom>
          <a:solidFill>
            <a:schemeClr val="accent5">
              <a:lumMod val="20000"/>
              <a:lumOff val="80000"/>
            </a:schemeClr>
          </a:solidFill>
          <a:ln>
            <a:solidFill>
              <a:schemeClr val="accent5">
                <a:lumMod val="40000"/>
                <a:lumOff val="60000"/>
              </a:schemeClr>
            </a:solidFill>
          </a:ln>
        </p:spPr>
        <p:txBody>
          <a:bodyPr wrap="square" rtlCol="0">
            <a:spAutoFit/>
          </a:bodyPr>
          <a:lstStyle/>
          <a:p>
            <a:r>
              <a:rPr kumimoji="1" lang="zh-CN" altLang="en-US" dirty="0"/>
              <a:t> </a:t>
            </a:r>
            <a:r>
              <a:rPr kumimoji="1" lang="en-US" altLang="zh-CN" dirty="0"/>
              <a:t>A2</a:t>
            </a:r>
            <a:endParaRPr kumimoji="1" lang="zh-CN" altLang="en-US" dirty="0"/>
          </a:p>
        </p:txBody>
      </p:sp>
      <p:sp>
        <p:nvSpPr>
          <p:cNvPr id="19" name="文本框 18">
            <a:extLst>
              <a:ext uri="{FF2B5EF4-FFF2-40B4-BE49-F238E27FC236}">
                <a16:creationId xmlns:a16="http://schemas.microsoft.com/office/drawing/2014/main" id="{810B1832-912E-D74D-A1A5-F787F775104A}"/>
              </a:ext>
            </a:extLst>
          </p:cNvPr>
          <p:cNvSpPr txBox="1"/>
          <p:nvPr/>
        </p:nvSpPr>
        <p:spPr>
          <a:xfrm>
            <a:off x="4369155" y="2608180"/>
            <a:ext cx="544530" cy="369332"/>
          </a:xfrm>
          <a:prstGeom prst="rect">
            <a:avLst/>
          </a:prstGeom>
          <a:solidFill>
            <a:schemeClr val="accent5">
              <a:lumMod val="20000"/>
              <a:lumOff val="80000"/>
            </a:schemeClr>
          </a:solidFill>
          <a:ln>
            <a:solidFill>
              <a:schemeClr val="accent5">
                <a:lumMod val="40000"/>
                <a:lumOff val="60000"/>
              </a:schemeClr>
            </a:solidFill>
          </a:ln>
        </p:spPr>
        <p:txBody>
          <a:bodyPr wrap="square" rtlCol="0">
            <a:spAutoFit/>
          </a:bodyPr>
          <a:lstStyle/>
          <a:p>
            <a:r>
              <a:rPr kumimoji="1" lang="zh-CN" altLang="en-US" dirty="0"/>
              <a:t> </a:t>
            </a:r>
            <a:r>
              <a:rPr kumimoji="1" lang="en-US" altLang="zh-CN" dirty="0"/>
              <a:t>B2</a:t>
            </a:r>
            <a:endParaRPr kumimoji="1" lang="zh-CN" altLang="en-US" dirty="0"/>
          </a:p>
        </p:txBody>
      </p:sp>
      <p:sp>
        <p:nvSpPr>
          <p:cNvPr id="22" name="文本框 21">
            <a:extLst>
              <a:ext uri="{FF2B5EF4-FFF2-40B4-BE49-F238E27FC236}">
                <a16:creationId xmlns:a16="http://schemas.microsoft.com/office/drawing/2014/main" id="{7F4E4230-0EC7-E44E-8936-B90444665CE7}"/>
              </a:ext>
            </a:extLst>
          </p:cNvPr>
          <p:cNvSpPr txBox="1"/>
          <p:nvPr/>
        </p:nvSpPr>
        <p:spPr>
          <a:xfrm>
            <a:off x="5333215" y="2608180"/>
            <a:ext cx="544530" cy="369332"/>
          </a:xfrm>
          <a:prstGeom prst="rect">
            <a:avLst/>
          </a:prstGeom>
          <a:solidFill>
            <a:schemeClr val="accent5">
              <a:lumMod val="20000"/>
              <a:lumOff val="80000"/>
            </a:schemeClr>
          </a:solidFill>
          <a:ln>
            <a:solidFill>
              <a:schemeClr val="accent5">
                <a:lumMod val="40000"/>
                <a:lumOff val="60000"/>
              </a:schemeClr>
            </a:solidFill>
          </a:ln>
        </p:spPr>
        <p:txBody>
          <a:bodyPr wrap="square" rtlCol="0">
            <a:spAutoFit/>
          </a:bodyPr>
          <a:lstStyle/>
          <a:p>
            <a:r>
              <a:rPr kumimoji="1" lang="zh-CN" altLang="en-US" dirty="0"/>
              <a:t> </a:t>
            </a:r>
            <a:r>
              <a:rPr kumimoji="1" lang="en-US" altLang="zh-CN" dirty="0"/>
              <a:t>A3</a:t>
            </a:r>
            <a:endParaRPr kumimoji="1" lang="zh-CN" altLang="en-US" dirty="0"/>
          </a:p>
        </p:txBody>
      </p:sp>
      <p:sp>
        <p:nvSpPr>
          <p:cNvPr id="23" name="文本框 22">
            <a:extLst>
              <a:ext uri="{FF2B5EF4-FFF2-40B4-BE49-F238E27FC236}">
                <a16:creationId xmlns:a16="http://schemas.microsoft.com/office/drawing/2014/main" id="{76D9AA5C-4BB7-3D4D-AB6A-7BFFFF15B54A}"/>
              </a:ext>
            </a:extLst>
          </p:cNvPr>
          <p:cNvSpPr txBox="1"/>
          <p:nvPr/>
        </p:nvSpPr>
        <p:spPr>
          <a:xfrm>
            <a:off x="6307548" y="2608180"/>
            <a:ext cx="544530" cy="369332"/>
          </a:xfrm>
          <a:prstGeom prst="rect">
            <a:avLst/>
          </a:prstGeom>
          <a:solidFill>
            <a:schemeClr val="accent5">
              <a:lumMod val="20000"/>
              <a:lumOff val="80000"/>
            </a:schemeClr>
          </a:solidFill>
          <a:ln>
            <a:solidFill>
              <a:schemeClr val="accent5">
                <a:lumMod val="40000"/>
                <a:lumOff val="60000"/>
              </a:schemeClr>
            </a:solidFill>
          </a:ln>
        </p:spPr>
        <p:txBody>
          <a:bodyPr wrap="square" rtlCol="0">
            <a:spAutoFit/>
          </a:bodyPr>
          <a:lstStyle/>
          <a:p>
            <a:r>
              <a:rPr kumimoji="1" lang="zh-CN" altLang="en-US" dirty="0"/>
              <a:t> </a:t>
            </a:r>
            <a:r>
              <a:rPr kumimoji="1" lang="en-US" altLang="zh-CN" dirty="0"/>
              <a:t>B3</a:t>
            </a:r>
            <a:endParaRPr kumimoji="1" lang="zh-CN" altLang="en-US" dirty="0"/>
          </a:p>
        </p:txBody>
      </p:sp>
      <p:sp>
        <p:nvSpPr>
          <p:cNvPr id="24" name="文本框 23">
            <a:extLst>
              <a:ext uri="{FF2B5EF4-FFF2-40B4-BE49-F238E27FC236}">
                <a16:creationId xmlns:a16="http://schemas.microsoft.com/office/drawing/2014/main" id="{A1445689-002F-B040-A80A-E05ADA1E9153}"/>
              </a:ext>
            </a:extLst>
          </p:cNvPr>
          <p:cNvSpPr txBox="1"/>
          <p:nvPr/>
        </p:nvSpPr>
        <p:spPr>
          <a:xfrm>
            <a:off x="7281881" y="2608180"/>
            <a:ext cx="544530" cy="369332"/>
          </a:xfrm>
          <a:prstGeom prst="rect">
            <a:avLst/>
          </a:prstGeom>
          <a:solidFill>
            <a:schemeClr val="accent5">
              <a:lumMod val="20000"/>
              <a:lumOff val="80000"/>
            </a:schemeClr>
          </a:solidFill>
          <a:ln>
            <a:solidFill>
              <a:schemeClr val="accent5">
                <a:lumMod val="40000"/>
                <a:lumOff val="60000"/>
              </a:schemeClr>
            </a:solidFill>
          </a:ln>
        </p:spPr>
        <p:txBody>
          <a:bodyPr wrap="square" rtlCol="0">
            <a:spAutoFit/>
          </a:bodyPr>
          <a:lstStyle/>
          <a:p>
            <a:r>
              <a:rPr kumimoji="1" lang="zh-CN" altLang="en-US" dirty="0"/>
              <a:t> </a:t>
            </a:r>
            <a:r>
              <a:rPr kumimoji="1" lang="en-US" altLang="zh-CN" dirty="0"/>
              <a:t>A4</a:t>
            </a:r>
            <a:endParaRPr kumimoji="1" lang="zh-CN" altLang="en-US" dirty="0"/>
          </a:p>
        </p:txBody>
      </p:sp>
      <p:sp>
        <p:nvSpPr>
          <p:cNvPr id="25" name="文本框 24">
            <a:extLst>
              <a:ext uri="{FF2B5EF4-FFF2-40B4-BE49-F238E27FC236}">
                <a16:creationId xmlns:a16="http://schemas.microsoft.com/office/drawing/2014/main" id="{1ED2AC59-96E1-054D-8DE1-5673D08C33FF}"/>
              </a:ext>
            </a:extLst>
          </p:cNvPr>
          <p:cNvSpPr txBox="1"/>
          <p:nvPr/>
        </p:nvSpPr>
        <p:spPr>
          <a:xfrm>
            <a:off x="8256214" y="2608180"/>
            <a:ext cx="544530" cy="369332"/>
          </a:xfrm>
          <a:prstGeom prst="rect">
            <a:avLst/>
          </a:prstGeom>
          <a:solidFill>
            <a:schemeClr val="accent5">
              <a:lumMod val="20000"/>
              <a:lumOff val="80000"/>
            </a:schemeClr>
          </a:solidFill>
          <a:ln>
            <a:solidFill>
              <a:schemeClr val="accent5">
                <a:lumMod val="40000"/>
                <a:lumOff val="60000"/>
              </a:schemeClr>
            </a:solidFill>
          </a:ln>
        </p:spPr>
        <p:txBody>
          <a:bodyPr wrap="square" rtlCol="0">
            <a:spAutoFit/>
          </a:bodyPr>
          <a:lstStyle/>
          <a:p>
            <a:r>
              <a:rPr kumimoji="1" lang="zh-CN" altLang="en-US" dirty="0"/>
              <a:t> </a:t>
            </a:r>
            <a:r>
              <a:rPr kumimoji="1" lang="en-US" altLang="zh-CN" dirty="0"/>
              <a:t>B4</a:t>
            </a:r>
            <a:endParaRPr kumimoji="1" lang="zh-CN" altLang="en-US" dirty="0"/>
          </a:p>
        </p:txBody>
      </p:sp>
      <p:sp>
        <p:nvSpPr>
          <p:cNvPr id="3" name="文本框 2">
            <a:extLst>
              <a:ext uri="{FF2B5EF4-FFF2-40B4-BE49-F238E27FC236}">
                <a16:creationId xmlns:a16="http://schemas.microsoft.com/office/drawing/2014/main" id="{56B58BF7-1E2F-2D49-94C1-78383B46F9DF}"/>
              </a:ext>
            </a:extLst>
          </p:cNvPr>
          <p:cNvSpPr txBox="1"/>
          <p:nvPr/>
        </p:nvSpPr>
        <p:spPr>
          <a:xfrm>
            <a:off x="444427" y="3698058"/>
            <a:ext cx="750013" cy="369332"/>
          </a:xfrm>
          <a:prstGeom prst="rect">
            <a:avLst/>
          </a:prstGeom>
          <a:noFill/>
        </p:spPr>
        <p:txBody>
          <a:bodyPr wrap="square" rtlCol="0">
            <a:spAutoFit/>
          </a:bodyPr>
          <a:lstStyle/>
          <a:p>
            <a:r>
              <a:rPr kumimoji="1" lang="zh-CN" altLang="en-US" dirty="0"/>
              <a:t>乘法</a:t>
            </a:r>
          </a:p>
        </p:txBody>
      </p:sp>
      <p:cxnSp>
        <p:nvCxnSpPr>
          <p:cNvPr id="11" name="直线连接符 10">
            <a:extLst>
              <a:ext uri="{FF2B5EF4-FFF2-40B4-BE49-F238E27FC236}">
                <a16:creationId xmlns:a16="http://schemas.microsoft.com/office/drawing/2014/main" id="{2B7736A4-A6FF-EC43-8663-669848F711C9}"/>
              </a:ext>
            </a:extLst>
          </p:cNvPr>
          <p:cNvCxnSpPr>
            <a:cxnSpLocks/>
          </p:cNvCxnSpPr>
          <p:nvPr/>
        </p:nvCxnSpPr>
        <p:spPr>
          <a:xfrm>
            <a:off x="2692754" y="2987786"/>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0FD385C8-03D5-EF4B-A4E0-B6142A33EFB2}"/>
              </a:ext>
            </a:extLst>
          </p:cNvPr>
          <p:cNvCxnSpPr/>
          <p:nvPr/>
        </p:nvCxnSpPr>
        <p:spPr>
          <a:xfrm>
            <a:off x="2185895" y="3341840"/>
            <a:ext cx="506859"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线连接符 31">
            <a:extLst>
              <a:ext uri="{FF2B5EF4-FFF2-40B4-BE49-F238E27FC236}">
                <a16:creationId xmlns:a16="http://schemas.microsoft.com/office/drawing/2014/main" id="{A00A303A-317E-A440-AEF3-38371512A807}"/>
              </a:ext>
            </a:extLst>
          </p:cNvPr>
          <p:cNvCxnSpPr/>
          <p:nvPr/>
        </p:nvCxnSpPr>
        <p:spPr>
          <a:xfrm>
            <a:off x="1720134" y="2987786"/>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线连接符 32">
            <a:extLst>
              <a:ext uri="{FF2B5EF4-FFF2-40B4-BE49-F238E27FC236}">
                <a16:creationId xmlns:a16="http://schemas.microsoft.com/office/drawing/2014/main" id="{7A2FE3F6-E156-4E47-A7D7-F5B29D9F3791}"/>
              </a:ext>
            </a:extLst>
          </p:cNvPr>
          <p:cNvCxnSpPr>
            <a:cxnSpLocks/>
          </p:cNvCxnSpPr>
          <p:nvPr/>
        </p:nvCxnSpPr>
        <p:spPr>
          <a:xfrm>
            <a:off x="1737256" y="3341840"/>
            <a:ext cx="571929"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线连接符 35">
            <a:extLst>
              <a:ext uri="{FF2B5EF4-FFF2-40B4-BE49-F238E27FC236}">
                <a16:creationId xmlns:a16="http://schemas.microsoft.com/office/drawing/2014/main" id="{950B48E1-40FB-E34C-BD75-C5074AF757AC}"/>
              </a:ext>
            </a:extLst>
          </p:cNvPr>
          <p:cNvCxnSpPr/>
          <p:nvPr/>
        </p:nvCxnSpPr>
        <p:spPr>
          <a:xfrm>
            <a:off x="2238980" y="3341840"/>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A65D2590-8AEF-8A40-AC5A-FEAE0F45DF39}"/>
              </a:ext>
            </a:extLst>
          </p:cNvPr>
          <p:cNvSpPr txBox="1"/>
          <p:nvPr/>
        </p:nvSpPr>
        <p:spPr>
          <a:xfrm>
            <a:off x="1966715" y="3698058"/>
            <a:ext cx="544530" cy="369332"/>
          </a:xfrm>
          <a:prstGeom prst="rect">
            <a:avLst/>
          </a:prstGeom>
          <a:solidFill>
            <a:schemeClr val="accent4">
              <a:lumMod val="40000"/>
              <a:lumOff val="60000"/>
            </a:schemeClr>
          </a:solidFill>
          <a:ln>
            <a:solidFill>
              <a:schemeClr val="accent5">
                <a:lumMod val="40000"/>
                <a:lumOff val="60000"/>
              </a:schemeClr>
            </a:solidFill>
          </a:ln>
        </p:spPr>
        <p:txBody>
          <a:bodyPr wrap="square" rtlCol="0">
            <a:spAutoFit/>
          </a:bodyPr>
          <a:lstStyle/>
          <a:p>
            <a:r>
              <a:rPr kumimoji="1" lang="zh-CN" altLang="en-US" dirty="0"/>
              <a:t>  </a:t>
            </a:r>
            <a:r>
              <a:rPr kumimoji="1" lang="en-US" altLang="zh-CN" dirty="0"/>
              <a:t>1</a:t>
            </a:r>
            <a:endParaRPr kumimoji="1" lang="zh-CN" altLang="en-US" dirty="0"/>
          </a:p>
        </p:txBody>
      </p:sp>
      <p:cxnSp>
        <p:nvCxnSpPr>
          <p:cNvPr id="38" name="直线连接符 37">
            <a:extLst>
              <a:ext uri="{FF2B5EF4-FFF2-40B4-BE49-F238E27FC236}">
                <a16:creationId xmlns:a16="http://schemas.microsoft.com/office/drawing/2014/main" id="{6F1CE739-0E37-8B42-A37F-FEEA5EC4B154}"/>
              </a:ext>
            </a:extLst>
          </p:cNvPr>
          <p:cNvCxnSpPr/>
          <p:nvPr/>
        </p:nvCxnSpPr>
        <p:spPr>
          <a:xfrm>
            <a:off x="4665391" y="2991295"/>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线连接符 38">
            <a:extLst>
              <a:ext uri="{FF2B5EF4-FFF2-40B4-BE49-F238E27FC236}">
                <a16:creationId xmlns:a16="http://schemas.microsoft.com/office/drawing/2014/main" id="{9735A83D-0EA2-684B-9072-2970E83E6BCC}"/>
              </a:ext>
            </a:extLst>
          </p:cNvPr>
          <p:cNvCxnSpPr/>
          <p:nvPr/>
        </p:nvCxnSpPr>
        <p:spPr>
          <a:xfrm>
            <a:off x="4158532" y="3345349"/>
            <a:ext cx="506859"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线连接符 43">
            <a:extLst>
              <a:ext uri="{FF2B5EF4-FFF2-40B4-BE49-F238E27FC236}">
                <a16:creationId xmlns:a16="http://schemas.microsoft.com/office/drawing/2014/main" id="{9DB40506-1A16-2F48-B50B-8FF96FFEC679}"/>
              </a:ext>
            </a:extLst>
          </p:cNvPr>
          <p:cNvCxnSpPr/>
          <p:nvPr/>
        </p:nvCxnSpPr>
        <p:spPr>
          <a:xfrm>
            <a:off x="3692771" y="2991295"/>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直线连接符 44">
            <a:extLst>
              <a:ext uri="{FF2B5EF4-FFF2-40B4-BE49-F238E27FC236}">
                <a16:creationId xmlns:a16="http://schemas.microsoft.com/office/drawing/2014/main" id="{BB481DBB-7161-3947-938C-80A67A06C69B}"/>
              </a:ext>
            </a:extLst>
          </p:cNvPr>
          <p:cNvCxnSpPr>
            <a:cxnSpLocks/>
          </p:cNvCxnSpPr>
          <p:nvPr/>
        </p:nvCxnSpPr>
        <p:spPr>
          <a:xfrm>
            <a:off x="3709893" y="3345349"/>
            <a:ext cx="571929"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直线连接符 45">
            <a:extLst>
              <a:ext uri="{FF2B5EF4-FFF2-40B4-BE49-F238E27FC236}">
                <a16:creationId xmlns:a16="http://schemas.microsoft.com/office/drawing/2014/main" id="{8DA5C43E-6FEB-1847-9E8D-0DC357AADDB5}"/>
              </a:ext>
            </a:extLst>
          </p:cNvPr>
          <p:cNvCxnSpPr/>
          <p:nvPr/>
        </p:nvCxnSpPr>
        <p:spPr>
          <a:xfrm>
            <a:off x="4211617" y="3345349"/>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D51EEF44-3872-8D44-A1A1-6947F6D86133}"/>
              </a:ext>
            </a:extLst>
          </p:cNvPr>
          <p:cNvSpPr txBox="1"/>
          <p:nvPr/>
        </p:nvSpPr>
        <p:spPr>
          <a:xfrm>
            <a:off x="3939352" y="3698058"/>
            <a:ext cx="544530" cy="369332"/>
          </a:xfrm>
          <a:prstGeom prst="rect">
            <a:avLst/>
          </a:prstGeom>
          <a:solidFill>
            <a:schemeClr val="accent4">
              <a:lumMod val="40000"/>
              <a:lumOff val="60000"/>
            </a:schemeClr>
          </a:solidFill>
          <a:ln>
            <a:solidFill>
              <a:schemeClr val="accent5">
                <a:lumMod val="40000"/>
                <a:lumOff val="60000"/>
              </a:schemeClr>
            </a:solidFill>
          </a:ln>
        </p:spPr>
        <p:txBody>
          <a:bodyPr wrap="square" rtlCol="0">
            <a:spAutoFit/>
          </a:bodyPr>
          <a:lstStyle/>
          <a:p>
            <a:r>
              <a:rPr kumimoji="1" lang="zh-CN" altLang="en-US" dirty="0"/>
              <a:t>  </a:t>
            </a:r>
            <a:r>
              <a:rPr kumimoji="1" lang="en-US" altLang="zh-CN" dirty="0"/>
              <a:t>2</a:t>
            </a:r>
            <a:endParaRPr kumimoji="1" lang="zh-CN" altLang="en-US" dirty="0"/>
          </a:p>
        </p:txBody>
      </p:sp>
      <p:cxnSp>
        <p:nvCxnSpPr>
          <p:cNvPr id="49" name="直线连接符 48">
            <a:extLst>
              <a:ext uri="{FF2B5EF4-FFF2-40B4-BE49-F238E27FC236}">
                <a16:creationId xmlns:a16="http://schemas.microsoft.com/office/drawing/2014/main" id="{C891BC58-6D59-2D4D-A3AC-FFB55C97F417}"/>
              </a:ext>
            </a:extLst>
          </p:cNvPr>
          <p:cNvCxnSpPr/>
          <p:nvPr/>
        </p:nvCxnSpPr>
        <p:spPr>
          <a:xfrm>
            <a:off x="6603784" y="2991295"/>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直线连接符 49">
            <a:extLst>
              <a:ext uri="{FF2B5EF4-FFF2-40B4-BE49-F238E27FC236}">
                <a16:creationId xmlns:a16="http://schemas.microsoft.com/office/drawing/2014/main" id="{E168DDCC-DABA-5944-95D4-98E766F53A50}"/>
              </a:ext>
            </a:extLst>
          </p:cNvPr>
          <p:cNvCxnSpPr/>
          <p:nvPr/>
        </p:nvCxnSpPr>
        <p:spPr>
          <a:xfrm>
            <a:off x="6096925" y="3345349"/>
            <a:ext cx="506859"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直线连接符 50">
            <a:extLst>
              <a:ext uri="{FF2B5EF4-FFF2-40B4-BE49-F238E27FC236}">
                <a16:creationId xmlns:a16="http://schemas.microsoft.com/office/drawing/2014/main" id="{6C0C1CBC-763D-7846-B1D1-C0421B161FE1}"/>
              </a:ext>
            </a:extLst>
          </p:cNvPr>
          <p:cNvCxnSpPr/>
          <p:nvPr/>
        </p:nvCxnSpPr>
        <p:spPr>
          <a:xfrm>
            <a:off x="5631164" y="2991295"/>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直线连接符 51">
            <a:extLst>
              <a:ext uri="{FF2B5EF4-FFF2-40B4-BE49-F238E27FC236}">
                <a16:creationId xmlns:a16="http://schemas.microsoft.com/office/drawing/2014/main" id="{5A72932B-39CA-8348-AECB-08E46D41D47F}"/>
              </a:ext>
            </a:extLst>
          </p:cNvPr>
          <p:cNvCxnSpPr>
            <a:cxnSpLocks/>
          </p:cNvCxnSpPr>
          <p:nvPr/>
        </p:nvCxnSpPr>
        <p:spPr>
          <a:xfrm>
            <a:off x="5648286" y="3345349"/>
            <a:ext cx="571929"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直线连接符 52">
            <a:extLst>
              <a:ext uri="{FF2B5EF4-FFF2-40B4-BE49-F238E27FC236}">
                <a16:creationId xmlns:a16="http://schemas.microsoft.com/office/drawing/2014/main" id="{AF86745F-7764-0941-9810-947C9E7B7EAD}"/>
              </a:ext>
            </a:extLst>
          </p:cNvPr>
          <p:cNvCxnSpPr/>
          <p:nvPr/>
        </p:nvCxnSpPr>
        <p:spPr>
          <a:xfrm>
            <a:off x="6150010" y="3345349"/>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4B13EFB2-497A-FF44-8EB0-DD0129C5ECF6}"/>
              </a:ext>
            </a:extLst>
          </p:cNvPr>
          <p:cNvSpPr txBox="1"/>
          <p:nvPr/>
        </p:nvSpPr>
        <p:spPr>
          <a:xfrm>
            <a:off x="5877745" y="3698058"/>
            <a:ext cx="544530" cy="369332"/>
          </a:xfrm>
          <a:prstGeom prst="rect">
            <a:avLst/>
          </a:prstGeom>
          <a:solidFill>
            <a:schemeClr val="accent4">
              <a:lumMod val="40000"/>
              <a:lumOff val="60000"/>
            </a:schemeClr>
          </a:solidFill>
          <a:ln>
            <a:solidFill>
              <a:schemeClr val="accent5">
                <a:lumMod val="40000"/>
                <a:lumOff val="60000"/>
              </a:schemeClr>
            </a:solidFill>
          </a:ln>
        </p:spPr>
        <p:txBody>
          <a:bodyPr wrap="square" rtlCol="0">
            <a:spAutoFit/>
          </a:bodyPr>
          <a:lstStyle/>
          <a:p>
            <a:r>
              <a:rPr kumimoji="1" lang="zh-CN" altLang="en-US" dirty="0"/>
              <a:t>  </a:t>
            </a:r>
            <a:r>
              <a:rPr kumimoji="1" lang="en-US" altLang="zh-CN" dirty="0"/>
              <a:t>3</a:t>
            </a:r>
            <a:endParaRPr kumimoji="1" lang="zh-CN" altLang="en-US" dirty="0"/>
          </a:p>
        </p:txBody>
      </p:sp>
      <p:cxnSp>
        <p:nvCxnSpPr>
          <p:cNvPr id="55" name="直线连接符 54">
            <a:extLst>
              <a:ext uri="{FF2B5EF4-FFF2-40B4-BE49-F238E27FC236}">
                <a16:creationId xmlns:a16="http://schemas.microsoft.com/office/drawing/2014/main" id="{F7D78E5B-323D-6E49-A500-BBB97325F65A}"/>
              </a:ext>
            </a:extLst>
          </p:cNvPr>
          <p:cNvCxnSpPr/>
          <p:nvPr/>
        </p:nvCxnSpPr>
        <p:spPr>
          <a:xfrm>
            <a:off x="8542176" y="2991295"/>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直线连接符 55">
            <a:extLst>
              <a:ext uri="{FF2B5EF4-FFF2-40B4-BE49-F238E27FC236}">
                <a16:creationId xmlns:a16="http://schemas.microsoft.com/office/drawing/2014/main" id="{CA4298BD-9B17-4840-BD32-43A37A07A9F8}"/>
              </a:ext>
            </a:extLst>
          </p:cNvPr>
          <p:cNvCxnSpPr/>
          <p:nvPr/>
        </p:nvCxnSpPr>
        <p:spPr>
          <a:xfrm>
            <a:off x="8035317" y="3345349"/>
            <a:ext cx="506859"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直线连接符 56">
            <a:extLst>
              <a:ext uri="{FF2B5EF4-FFF2-40B4-BE49-F238E27FC236}">
                <a16:creationId xmlns:a16="http://schemas.microsoft.com/office/drawing/2014/main" id="{E3ABF6AA-E9B0-DE49-ACFB-E4CEBA5D0836}"/>
              </a:ext>
            </a:extLst>
          </p:cNvPr>
          <p:cNvCxnSpPr/>
          <p:nvPr/>
        </p:nvCxnSpPr>
        <p:spPr>
          <a:xfrm>
            <a:off x="7569556" y="2991295"/>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直线连接符 57">
            <a:extLst>
              <a:ext uri="{FF2B5EF4-FFF2-40B4-BE49-F238E27FC236}">
                <a16:creationId xmlns:a16="http://schemas.microsoft.com/office/drawing/2014/main" id="{334BF6EC-8929-7B4D-8F02-DA3214C0381D}"/>
              </a:ext>
            </a:extLst>
          </p:cNvPr>
          <p:cNvCxnSpPr>
            <a:cxnSpLocks/>
          </p:cNvCxnSpPr>
          <p:nvPr/>
        </p:nvCxnSpPr>
        <p:spPr>
          <a:xfrm>
            <a:off x="7586678" y="3345349"/>
            <a:ext cx="571929"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 name="直线连接符 58">
            <a:extLst>
              <a:ext uri="{FF2B5EF4-FFF2-40B4-BE49-F238E27FC236}">
                <a16:creationId xmlns:a16="http://schemas.microsoft.com/office/drawing/2014/main" id="{B2BE3DAE-F45D-9044-B08B-C96A3BB0BBC6}"/>
              </a:ext>
            </a:extLst>
          </p:cNvPr>
          <p:cNvCxnSpPr/>
          <p:nvPr/>
        </p:nvCxnSpPr>
        <p:spPr>
          <a:xfrm>
            <a:off x="8098676" y="3345349"/>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452FF6E9-EB52-6344-BB3C-F7A89DE6BFBA}"/>
              </a:ext>
            </a:extLst>
          </p:cNvPr>
          <p:cNvSpPr txBox="1"/>
          <p:nvPr/>
        </p:nvSpPr>
        <p:spPr>
          <a:xfrm>
            <a:off x="7816137" y="3698058"/>
            <a:ext cx="544530" cy="369332"/>
          </a:xfrm>
          <a:prstGeom prst="rect">
            <a:avLst/>
          </a:prstGeom>
          <a:solidFill>
            <a:schemeClr val="accent4">
              <a:lumMod val="40000"/>
              <a:lumOff val="60000"/>
            </a:schemeClr>
          </a:solidFill>
          <a:ln>
            <a:solidFill>
              <a:schemeClr val="accent5">
                <a:lumMod val="40000"/>
                <a:lumOff val="60000"/>
              </a:schemeClr>
            </a:solidFill>
          </a:ln>
        </p:spPr>
        <p:txBody>
          <a:bodyPr wrap="square" rtlCol="0">
            <a:spAutoFit/>
          </a:bodyPr>
          <a:lstStyle/>
          <a:p>
            <a:r>
              <a:rPr kumimoji="1" lang="zh-CN" altLang="en-US" dirty="0"/>
              <a:t>  </a:t>
            </a:r>
            <a:r>
              <a:rPr kumimoji="1" lang="en-US" altLang="zh-CN" dirty="0"/>
              <a:t>4</a:t>
            </a:r>
            <a:endParaRPr kumimoji="1" lang="zh-CN" altLang="en-US" dirty="0"/>
          </a:p>
        </p:txBody>
      </p:sp>
      <p:cxnSp>
        <p:nvCxnSpPr>
          <p:cNvPr id="61" name="直线连接符 60">
            <a:extLst>
              <a:ext uri="{FF2B5EF4-FFF2-40B4-BE49-F238E27FC236}">
                <a16:creationId xmlns:a16="http://schemas.microsoft.com/office/drawing/2014/main" id="{1774B407-F4C8-6B43-93A3-ABDAEC3149C6}"/>
              </a:ext>
            </a:extLst>
          </p:cNvPr>
          <p:cNvCxnSpPr>
            <a:cxnSpLocks/>
          </p:cNvCxnSpPr>
          <p:nvPr/>
        </p:nvCxnSpPr>
        <p:spPr>
          <a:xfrm>
            <a:off x="4203059" y="4067390"/>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直线连接符 61">
            <a:extLst>
              <a:ext uri="{FF2B5EF4-FFF2-40B4-BE49-F238E27FC236}">
                <a16:creationId xmlns:a16="http://schemas.microsoft.com/office/drawing/2014/main" id="{B33595C1-FC1A-E744-B90A-5D8524379864}"/>
              </a:ext>
            </a:extLst>
          </p:cNvPr>
          <p:cNvCxnSpPr/>
          <p:nvPr/>
        </p:nvCxnSpPr>
        <p:spPr>
          <a:xfrm>
            <a:off x="3696200" y="4421444"/>
            <a:ext cx="506859"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直线连接符 62">
            <a:extLst>
              <a:ext uri="{FF2B5EF4-FFF2-40B4-BE49-F238E27FC236}">
                <a16:creationId xmlns:a16="http://schemas.microsoft.com/office/drawing/2014/main" id="{4551B4EF-B676-CC49-80A4-644F74AC1AB2}"/>
              </a:ext>
            </a:extLst>
          </p:cNvPr>
          <p:cNvCxnSpPr/>
          <p:nvPr/>
        </p:nvCxnSpPr>
        <p:spPr>
          <a:xfrm>
            <a:off x="2238980" y="4067390"/>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直线连接符 63">
            <a:extLst>
              <a:ext uri="{FF2B5EF4-FFF2-40B4-BE49-F238E27FC236}">
                <a16:creationId xmlns:a16="http://schemas.microsoft.com/office/drawing/2014/main" id="{A8B0982A-5C66-DA46-909A-A46B6EB14BD9}"/>
              </a:ext>
            </a:extLst>
          </p:cNvPr>
          <p:cNvCxnSpPr>
            <a:cxnSpLocks/>
          </p:cNvCxnSpPr>
          <p:nvPr/>
        </p:nvCxnSpPr>
        <p:spPr>
          <a:xfrm>
            <a:off x="2238980" y="4421444"/>
            <a:ext cx="158051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直线连接符 64">
            <a:extLst>
              <a:ext uri="{FF2B5EF4-FFF2-40B4-BE49-F238E27FC236}">
                <a16:creationId xmlns:a16="http://schemas.microsoft.com/office/drawing/2014/main" id="{EE5927C7-517F-DF47-B135-C2EED2BAACE8}"/>
              </a:ext>
            </a:extLst>
          </p:cNvPr>
          <p:cNvCxnSpPr/>
          <p:nvPr/>
        </p:nvCxnSpPr>
        <p:spPr>
          <a:xfrm>
            <a:off x="3235578" y="4421444"/>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直线连接符 65">
            <a:extLst>
              <a:ext uri="{FF2B5EF4-FFF2-40B4-BE49-F238E27FC236}">
                <a16:creationId xmlns:a16="http://schemas.microsoft.com/office/drawing/2014/main" id="{5BEB50F8-049C-274C-B526-C41442A29731}"/>
              </a:ext>
            </a:extLst>
          </p:cNvPr>
          <p:cNvCxnSpPr>
            <a:cxnSpLocks/>
          </p:cNvCxnSpPr>
          <p:nvPr/>
        </p:nvCxnSpPr>
        <p:spPr>
          <a:xfrm>
            <a:off x="8136353" y="4067390"/>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直线连接符 66">
            <a:extLst>
              <a:ext uri="{FF2B5EF4-FFF2-40B4-BE49-F238E27FC236}">
                <a16:creationId xmlns:a16="http://schemas.microsoft.com/office/drawing/2014/main" id="{6467A611-13A9-F04F-9B3A-2F9BDB4CB36C}"/>
              </a:ext>
            </a:extLst>
          </p:cNvPr>
          <p:cNvCxnSpPr/>
          <p:nvPr/>
        </p:nvCxnSpPr>
        <p:spPr>
          <a:xfrm>
            <a:off x="7629494" y="4421444"/>
            <a:ext cx="506859"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直线连接符 67">
            <a:extLst>
              <a:ext uri="{FF2B5EF4-FFF2-40B4-BE49-F238E27FC236}">
                <a16:creationId xmlns:a16="http://schemas.microsoft.com/office/drawing/2014/main" id="{3933830F-9109-A946-BF55-3DE330DEE9DF}"/>
              </a:ext>
            </a:extLst>
          </p:cNvPr>
          <p:cNvCxnSpPr/>
          <p:nvPr/>
        </p:nvCxnSpPr>
        <p:spPr>
          <a:xfrm>
            <a:off x="6172274" y="4067390"/>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直线连接符 68">
            <a:extLst>
              <a:ext uri="{FF2B5EF4-FFF2-40B4-BE49-F238E27FC236}">
                <a16:creationId xmlns:a16="http://schemas.microsoft.com/office/drawing/2014/main" id="{4DCF7AE8-362D-B24A-932B-7EB741E330B7}"/>
              </a:ext>
            </a:extLst>
          </p:cNvPr>
          <p:cNvCxnSpPr>
            <a:cxnSpLocks/>
          </p:cNvCxnSpPr>
          <p:nvPr/>
        </p:nvCxnSpPr>
        <p:spPr>
          <a:xfrm>
            <a:off x="6172274" y="4421444"/>
            <a:ext cx="158051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直线连接符 69">
            <a:extLst>
              <a:ext uri="{FF2B5EF4-FFF2-40B4-BE49-F238E27FC236}">
                <a16:creationId xmlns:a16="http://schemas.microsoft.com/office/drawing/2014/main" id="{D83E9C6E-A50F-BB40-901C-F945F679C808}"/>
              </a:ext>
            </a:extLst>
          </p:cNvPr>
          <p:cNvCxnSpPr/>
          <p:nvPr/>
        </p:nvCxnSpPr>
        <p:spPr>
          <a:xfrm>
            <a:off x="7168872" y="4421444"/>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200E5008-22ED-4E43-86E3-10CA1BFD69D7}"/>
              </a:ext>
            </a:extLst>
          </p:cNvPr>
          <p:cNvSpPr txBox="1"/>
          <p:nvPr/>
        </p:nvSpPr>
        <p:spPr>
          <a:xfrm>
            <a:off x="2963313" y="4775498"/>
            <a:ext cx="544530" cy="369332"/>
          </a:xfrm>
          <a:prstGeom prst="rect">
            <a:avLst/>
          </a:prstGeom>
          <a:solidFill>
            <a:srgbClr val="C4F5E8"/>
          </a:solidFill>
          <a:ln>
            <a:solidFill>
              <a:schemeClr val="accent5">
                <a:lumMod val="40000"/>
                <a:lumOff val="60000"/>
              </a:schemeClr>
            </a:solidFill>
          </a:ln>
        </p:spPr>
        <p:txBody>
          <a:bodyPr wrap="square" rtlCol="0">
            <a:spAutoFit/>
          </a:bodyPr>
          <a:lstStyle/>
          <a:p>
            <a:r>
              <a:rPr kumimoji="1" lang="zh-CN" altLang="en-US" dirty="0"/>
              <a:t>  </a:t>
            </a:r>
            <a:r>
              <a:rPr kumimoji="1" lang="en-US" altLang="zh-CN" dirty="0"/>
              <a:t>5</a:t>
            </a:r>
            <a:endParaRPr kumimoji="1" lang="zh-CN" altLang="en-US" dirty="0"/>
          </a:p>
        </p:txBody>
      </p:sp>
      <p:sp>
        <p:nvSpPr>
          <p:cNvPr id="72" name="文本框 71">
            <a:extLst>
              <a:ext uri="{FF2B5EF4-FFF2-40B4-BE49-F238E27FC236}">
                <a16:creationId xmlns:a16="http://schemas.microsoft.com/office/drawing/2014/main" id="{57D75897-07A9-CB4F-A43C-4CA2404DC0A9}"/>
              </a:ext>
            </a:extLst>
          </p:cNvPr>
          <p:cNvSpPr txBox="1"/>
          <p:nvPr/>
        </p:nvSpPr>
        <p:spPr>
          <a:xfrm>
            <a:off x="6896607" y="4775498"/>
            <a:ext cx="544530" cy="369332"/>
          </a:xfrm>
          <a:prstGeom prst="rect">
            <a:avLst/>
          </a:prstGeom>
          <a:solidFill>
            <a:srgbClr val="C4F5E8"/>
          </a:solidFill>
          <a:ln>
            <a:solidFill>
              <a:schemeClr val="accent5">
                <a:lumMod val="40000"/>
                <a:lumOff val="60000"/>
              </a:schemeClr>
            </a:solidFill>
          </a:ln>
        </p:spPr>
        <p:txBody>
          <a:bodyPr wrap="square" rtlCol="0">
            <a:spAutoFit/>
          </a:bodyPr>
          <a:lstStyle/>
          <a:p>
            <a:r>
              <a:rPr kumimoji="1" lang="zh-CN" altLang="en-US" dirty="0"/>
              <a:t>  </a:t>
            </a:r>
            <a:r>
              <a:rPr kumimoji="1" lang="en-US" altLang="zh-CN" dirty="0"/>
              <a:t>6</a:t>
            </a:r>
            <a:endParaRPr kumimoji="1" lang="zh-CN" altLang="en-US" dirty="0"/>
          </a:p>
        </p:txBody>
      </p:sp>
      <p:sp>
        <p:nvSpPr>
          <p:cNvPr id="73" name="文本框 72">
            <a:extLst>
              <a:ext uri="{FF2B5EF4-FFF2-40B4-BE49-F238E27FC236}">
                <a16:creationId xmlns:a16="http://schemas.microsoft.com/office/drawing/2014/main" id="{F924289E-5FAE-0143-AAB7-3DC2CF8ED0E4}"/>
              </a:ext>
            </a:extLst>
          </p:cNvPr>
          <p:cNvSpPr txBox="1"/>
          <p:nvPr/>
        </p:nvSpPr>
        <p:spPr>
          <a:xfrm>
            <a:off x="435868" y="4745224"/>
            <a:ext cx="750013" cy="369332"/>
          </a:xfrm>
          <a:prstGeom prst="rect">
            <a:avLst/>
          </a:prstGeom>
          <a:noFill/>
        </p:spPr>
        <p:txBody>
          <a:bodyPr wrap="square" rtlCol="0">
            <a:spAutoFit/>
          </a:bodyPr>
          <a:lstStyle/>
          <a:p>
            <a:r>
              <a:rPr kumimoji="1" lang="zh-CN" altLang="en-US" dirty="0"/>
              <a:t>加法</a:t>
            </a:r>
          </a:p>
        </p:txBody>
      </p:sp>
      <p:cxnSp>
        <p:nvCxnSpPr>
          <p:cNvPr id="74" name="直线连接符 73">
            <a:extLst>
              <a:ext uri="{FF2B5EF4-FFF2-40B4-BE49-F238E27FC236}">
                <a16:creationId xmlns:a16="http://schemas.microsoft.com/office/drawing/2014/main" id="{F2D04B9C-4402-7948-8B4D-B0646BD29CF9}"/>
              </a:ext>
            </a:extLst>
          </p:cNvPr>
          <p:cNvCxnSpPr>
            <a:cxnSpLocks/>
          </p:cNvCxnSpPr>
          <p:nvPr/>
        </p:nvCxnSpPr>
        <p:spPr>
          <a:xfrm>
            <a:off x="7168872" y="5146129"/>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直线连接符 74">
            <a:extLst>
              <a:ext uri="{FF2B5EF4-FFF2-40B4-BE49-F238E27FC236}">
                <a16:creationId xmlns:a16="http://schemas.microsoft.com/office/drawing/2014/main" id="{CE90A776-4FC4-3B45-9092-1BAD850DD53C}"/>
              </a:ext>
            </a:extLst>
          </p:cNvPr>
          <p:cNvCxnSpPr>
            <a:cxnSpLocks/>
          </p:cNvCxnSpPr>
          <p:nvPr/>
        </p:nvCxnSpPr>
        <p:spPr>
          <a:xfrm>
            <a:off x="4691081" y="5498884"/>
            <a:ext cx="2477791"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6" name="直线连接符 75">
            <a:extLst>
              <a:ext uri="{FF2B5EF4-FFF2-40B4-BE49-F238E27FC236}">
                <a16:creationId xmlns:a16="http://schemas.microsoft.com/office/drawing/2014/main" id="{4DF239C6-5E19-9248-91F2-36192298952A}"/>
              </a:ext>
            </a:extLst>
          </p:cNvPr>
          <p:cNvCxnSpPr/>
          <p:nvPr/>
        </p:nvCxnSpPr>
        <p:spPr>
          <a:xfrm>
            <a:off x="3233861" y="5144830"/>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7" name="直线连接符 76">
            <a:extLst>
              <a:ext uri="{FF2B5EF4-FFF2-40B4-BE49-F238E27FC236}">
                <a16:creationId xmlns:a16="http://schemas.microsoft.com/office/drawing/2014/main" id="{1DE74DE3-0A49-7949-B955-8845F84F8F0E}"/>
              </a:ext>
            </a:extLst>
          </p:cNvPr>
          <p:cNvCxnSpPr>
            <a:cxnSpLocks/>
          </p:cNvCxnSpPr>
          <p:nvPr/>
        </p:nvCxnSpPr>
        <p:spPr>
          <a:xfrm>
            <a:off x="3233861" y="5498884"/>
            <a:ext cx="158051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8" name="直线连接符 77">
            <a:extLst>
              <a:ext uri="{FF2B5EF4-FFF2-40B4-BE49-F238E27FC236}">
                <a16:creationId xmlns:a16="http://schemas.microsoft.com/office/drawing/2014/main" id="{B3342E77-D27D-3641-ABFE-4C6842031EB7}"/>
              </a:ext>
            </a:extLst>
          </p:cNvPr>
          <p:cNvCxnSpPr/>
          <p:nvPr/>
        </p:nvCxnSpPr>
        <p:spPr>
          <a:xfrm>
            <a:off x="5175681" y="5498884"/>
            <a:ext cx="0" cy="354054"/>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79" name="文本框 78">
            <a:extLst>
              <a:ext uri="{FF2B5EF4-FFF2-40B4-BE49-F238E27FC236}">
                <a16:creationId xmlns:a16="http://schemas.microsoft.com/office/drawing/2014/main" id="{E2E399BD-0AF9-0B4B-AE05-651605F86D18}"/>
              </a:ext>
            </a:extLst>
          </p:cNvPr>
          <p:cNvSpPr txBox="1"/>
          <p:nvPr/>
        </p:nvSpPr>
        <p:spPr>
          <a:xfrm>
            <a:off x="4903416" y="5851640"/>
            <a:ext cx="544530" cy="369332"/>
          </a:xfrm>
          <a:prstGeom prst="rect">
            <a:avLst/>
          </a:prstGeom>
          <a:solidFill>
            <a:srgbClr val="C4F5E8"/>
          </a:solidFill>
          <a:ln>
            <a:solidFill>
              <a:schemeClr val="accent5">
                <a:lumMod val="40000"/>
                <a:lumOff val="60000"/>
              </a:schemeClr>
            </a:solidFill>
          </a:ln>
        </p:spPr>
        <p:txBody>
          <a:bodyPr wrap="square" rtlCol="0">
            <a:spAutoFit/>
          </a:bodyPr>
          <a:lstStyle/>
          <a:p>
            <a:r>
              <a:rPr kumimoji="1" lang="zh-CN" altLang="en-US" dirty="0"/>
              <a:t>  </a:t>
            </a:r>
            <a:r>
              <a:rPr kumimoji="1" lang="en-US" altLang="zh-CN" dirty="0"/>
              <a:t>7</a:t>
            </a:r>
            <a:endParaRPr kumimoji="1" lang="zh-CN" altLang="en-US" dirty="0"/>
          </a:p>
        </p:txBody>
      </p:sp>
      <p:sp>
        <p:nvSpPr>
          <p:cNvPr id="80" name="文本框 79">
            <a:extLst>
              <a:ext uri="{FF2B5EF4-FFF2-40B4-BE49-F238E27FC236}">
                <a16:creationId xmlns:a16="http://schemas.microsoft.com/office/drawing/2014/main" id="{62CB2411-20AD-834E-8F3C-FE898499B040}"/>
              </a:ext>
            </a:extLst>
          </p:cNvPr>
          <p:cNvSpPr txBox="1"/>
          <p:nvPr/>
        </p:nvSpPr>
        <p:spPr>
          <a:xfrm>
            <a:off x="444427" y="5716758"/>
            <a:ext cx="750013" cy="369332"/>
          </a:xfrm>
          <a:prstGeom prst="rect">
            <a:avLst/>
          </a:prstGeom>
          <a:noFill/>
        </p:spPr>
        <p:txBody>
          <a:bodyPr wrap="square" rtlCol="0">
            <a:spAutoFit/>
          </a:bodyPr>
          <a:lstStyle/>
          <a:p>
            <a:r>
              <a:rPr kumimoji="1" lang="zh-CN" altLang="en-US" dirty="0"/>
              <a:t>加法</a:t>
            </a:r>
          </a:p>
        </p:txBody>
      </p:sp>
      <p:sp>
        <p:nvSpPr>
          <p:cNvPr id="34" name="矩形 33">
            <a:extLst>
              <a:ext uri="{FF2B5EF4-FFF2-40B4-BE49-F238E27FC236}">
                <a16:creationId xmlns:a16="http://schemas.microsoft.com/office/drawing/2014/main" id="{81321A72-E9E4-CD4C-A88F-B4C72A5EBDFA}"/>
              </a:ext>
            </a:extLst>
          </p:cNvPr>
          <p:cNvSpPr/>
          <p:nvPr/>
        </p:nvSpPr>
        <p:spPr>
          <a:xfrm>
            <a:off x="8824715" y="3079386"/>
            <a:ext cx="3198963" cy="961225"/>
          </a:xfrm>
          <a:prstGeom prst="rect">
            <a:avLst/>
          </a:prstGeom>
          <a:solidFill>
            <a:schemeClr val="accent5">
              <a:lumMod val="60000"/>
              <a:lumOff val="40000"/>
            </a:schemeClr>
          </a:solidFill>
        </p:spPr>
        <p:txBody>
          <a:bodyPr wrap="square">
            <a:spAutoFit/>
          </a:bodyPr>
          <a:lstStyle/>
          <a:p>
            <a:pPr>
              <a:lnSpc>
                <a:spcPct val="150000"/>
              </a:lnSpc>
            </a:pPr>
            <a:r>
              <a:rPr lang="zh-CN" altLang="en-US" sz="2000" dirty="0">
                <a:solidFill>
                  <a:srgbClr val="0070C0"/>
                </a:solidFill>
                <a:latin typeface="+mn-ea"/>
              </a:rPr>
              <a:t>计算乘法</a:t>
            </a:r>
            <a:r>
              <a:rPr lang="en-US" altLang="zh-CN" sz="2000" dirty="0">
                <a:solidFill>
                  <a:srgbClr val="0070C0"/>
                </a:solidFill>
                <a:latin typeface="+mn-ea"/>
              </a:rPr>
              <a:t>A1×B1</a:t>
            </a:r>
            <a:r>
              <a:rPr lang="zh-CN" altLang="en-US" sz="2000" dirty="0">
                <a:solidFill>
                  <a:srgbClr val="0070C0"/>
                </a:solidFill>
                <a:latin typeface="+mn-ea"/>
              </a:rPr>
              <a:t>、</a:t>
            </a:r>
            <a:r>
              <a:rPr lang="en-US" altLang="zh-CN" sz="2000" dirty="0">
                <a:solidFill>
                  <a:srgbClr val="0070C0"/>
                </a:solidFill>
                <a:latin typeface="+mn-ea"/>
              </a:rPr>
              <a:t>A2×B2</a:t>
            </a:r>
            <a:r>
              <a:rPr lang="zh-CN" altLang="en-US" sz="2000" dirty="0">
                <a:solidFill>
                  <a:srgbClr val="0070C0"/>
                </a:solidFill>
                <a:latin typeface="+mn-ea"/>
              </a:rPr>
              <a:t>、</a:t>
            </a:r>
            <a:endParaRPr lang="en-US" altLang="zh-CN" sz="2000" dirty="0">
              <a:solidFill>
                <a:srgbClr val="0070C0"/>
              </a:solidFill>
              <a:latin typeface="+mn-ea"/>
            </a:endParaRPr>
          </a:p>
          <a:p>
            <a:pPr>
              <a:lnSpc>
                <a:spcPct val="150000"/>
              </a:lnSpc>
            </a:pPr>
            <a:r>
              <a:rPr lang="zh-CN" altLang="en-US" sz="2000" dirty="0">
                <a:solidFill>
                  <a:srgbClr val="0070C0"/>
                </a:solidFill>
                <a:latin typeface="+mn-ea"/>
              </a:rPr>
              <a:t>              </a:t>
            </a:r>
            <a:r>
              <a:rPr lang="en-US" altLang="zh-CN" sz="2000" dirty="0">
                <a:solidFill>
                  <a:srgbClr val="0070C0"/>
                </a:solidFill>
                <a:latin typeface="+mn-ea"/>
              </a:rPr>
              <a:t>A3×B3</a:t>
            </a:r>
            <a:r>
              <a:rPr lang="zh-CN" altLang="en-US" sz="2000" dirty="0">
                <a:solidFill>
                  <a:srgbClr val="0070C0"/>
                </a:solidFill>
                <a:latin typeface="+mn-ea"/>
              </a:rPr>
              <a:t>、</a:t>
            </a:r>
            <a:r>
              <a:rPr lang="en-US" altLang="zh-CN" sz="2000" dirty="0">
                <a:solidFill>
                  <a:srgbClr val="0070C0"/>
                </a:solidFill>
                <a:latin typeface="+mn-ea"/>
              </a:rPr>
              <a:t>A4×B4</a:t>
            </a:r>
            <a:endParaRPr lang="zh-CN" altLang="en-US" sz="2000" dirty="0">
              <a:solidFill>
                <a:srgbClr val="0070C0"/>
              </a:solidFill>
              <a:latin typeface="+mn-ea"/>
            </a:endParaRPr>
          </a:p>
        </p:txBody>
      </p:sp>
      <p:sp>
        <p:nvSpPr>
          <p:cNvPr id="81" name="矩形 80">
            <a:extLst>
              <a:ext uri="{FF2B5EF4-FFF2-40B4-BE49-F238E27FC236}">
                <a16:creationId xmlns:a16="http://schemas.microsoft.com/office/drawing/2014/main" id="{26A4B4DD-E0A3-244F-B1C0-4DE5F7125314}"/>
              </a:ext>
            </a:extLst>
          </p:cNvPr>
          <p:cNvSpPr/>
          <p:nvPr/>
        </p:nvSpPr>
        <p:spPr>
          <a:xfrm>
            <a:off x="7954840" y="4479551"/>
            <a:ext cx="4068838" cy="961225"/>
          </a:xfrm>
          <a:prstGeom prst="rect">
            <a:avLst/>
          </a:prstGeom>
          <a:solidFill>
            <a:schemeClr val="accent5">
              <a:lumMod val="60000"/>
              <a:lumOff val="40000"/>
            </a:schemeClr>
          </a:solidFill>
        </p:spPr>
        <p:txBody>
          <a:bodyPr wrap="square">
            <a:spAutoFit/>
          </a:bodyPr>
          <a:lstStyle/>
          <a:p>
            <a:pPr>
              <a:lnSpc>
                <a:spcPct val="150000"/>
              </a:lnSpc>
            </a:pPr>
            <a:r>
              <a:rPr lang="zh-CN" altLang="en-US" sz="2000" dirty="0">
                <a:solidFill>
                  <a:srgbClr val="0070C0"/>
                </a:solidFill>
                <a:latin typeface="+mn-ea"/>
              </a:rPr>
              <a:t>计算加法（</a:t>
            </a:r>
            <a:r>
              <a:rPr lang="en-US" altLang="zh-CN" sz="2000" dirty="0">
                <a:solidFill>
                  <a:srgbClr val="0070C0"/>
                </a:solidFill>
                <a:latin typeface="+mn-ea"/>
              </a:rPr>
              <a:t>A1×B1</a:t>
            </a:r>
            <a:r>
              <a:rPr lang="zh-CN" altLang="en-US" sz="2000" dirty="0">
                <a:solidFill>
                  <a:srgbClr val="0070C0"/>
                </a:solidFill>
                <a:latin typeface="+mn-ea"/>
              </a:rPr>
              <a:t>）</a:t>
            </a:r>
            <a:r>
              <a:rPr lang="en-US" altLang="zh-CN" sz="2000" dirty="0">
                <a:solidFill>
                  <a:srgbClr val="0070C0"/>
                </a:solidFill>
                <a:latin typeface="+mn-ea"/>
              </a:rPr>
              <a:t>+</a:t>
            </a:r>
            <a:r>
              <a:rPr lang="zh-CN" altLang="en-US" sz="2000" dirty="0">
                <a:solidFill>
                  <a:srgbClr val="0070C0"/>
                </a:solidFill>
                <a:latin typeface="+mn-ea"/>
              </a:rPr>
              <a:t>（</a:t>
            </a:r>
            <a:r>
              <a:rPr lang="en-US" altLang="zh-CN" sz="2000" dirty="0">
                <a:solidFill>
                  <a:srgbClr val="0070C0"/>
                </a:solidFill>
                <a:latin typeface="+mn-ea"/>
              </a:rPr>
              <a:t>A2×B2</a:t>
            </a:r>
            <a:r>
              <a:rPr lang="zh-CN" altLang="en-US" sz="2000" dirty="0">
                <a:solidFill>
                  <a:srgbClr val="0070C0"/>
                </a:solidFill>
                <a:latin typeface="+mn-ea"/>
              </a:rPr>
              <a:t>）</a:t>
            </a:r>
            <a:endParaRPr lang="en-US" altLang="zh-CN" sz="2000" dirty="0">
              <a:solidFill>
                <a:srgbClr val="0070C0"/>
              </a:solidFill>
              <a:latin typeface="+mn-ea"/>
            </a:endParaRPr>
          </a:p>
          <a:p>
            <a:pPr>
              <a:lnSpc>
                <a:spcPct val="150000"/>
              </a:lnSpc>
            </a:pPr>
            <a:r>
              <a:rPr lang="zh-CN" altLang="en-US" sz="2000" dirty="0">
                <a:solidFill>
                  <a:srgbClr val="0070C0"/>
                </a:solidFill>
                <a:latin typeface="+mn-ea"/>
              </a:rPr>
              <a:t>              （</a:t>
            </a:r>
            <a:r>
              <a:rPr lang="en-US" altLang="zh-CN" sz="2000" dirty="0">
                <a:solidFill>
                  <a:srgbClr val="0070C0"/>
                </a:solidFill>
                <a:latin typeface="+mn-ea"/>
              </a:rPr>
              <a:t>A3×B3</a:t>
            </a:r>
            <a:r>
              <a:rPr lang="zh-CN" altLang="en-US" sz="2000" dirty="0">
                <a:solidFill>
                  <a:srgbClr val="0070C0"/>
                </a:solidFill>
                <a:latin typeface="+mn-ea"/>
              </a:rPr>
              <a:t>）</a:t>
            </a:r>
            <a:r>
              <a:rPr lang="en-US" altLang="zh-CN" sz="2000" dirty="0">
                <a:solidFill>
                  <a:srgbClr val="0070C0"/>
                </a:solidFill>
                <a:latin typeface="+mn-ea"/>
              </a:rPr>
              <a:t>+</a:t>
            </a:r>
            <a:r>
              <a:rPr lang="zh-CN" altLang="en-US" sz="2000" dirty="0">
                <a:solidFill>
                  <a:srgbClr val="0070C0"/>
                </a:solidFill>
                <a:latin typeface="+mn-ea"/>
              </a:rPr>
              <a:t>（</a:t>
            </a:r>
            <a:r>
              <a:rPr lang="en-US" altLang="zh-CN" sz="2000" dirty="0">
                <a:solidFill>
                  <a:srgbClr val="0070C0"/>
                </a:solidFill>
                <a:latin typeface="+mn-ea"/>
              </a:rPr>
              <a:t>A4×B4</a:t>
            </a:r>
            <a:r>
              <a:rPr lang="zh-CN" altLang="en-US" sz="2000" dirty="0">
                <a:solidFill>
                  <a:srgbClr val="0070C0"/>
                </a:solidFill>
                <a:latin typeface="+mn-ea"/>
              </a:rPr>
              <a:t>）</a:t>
            </a:r>
          </a:p>
        </p:txBody>
      </p:sp>
    </p:spTree>
    <p:custDataLst>
      <p:tags r:id="rId1"/>
    </p:custDataLst>
    <p:extLst>
      <p:ext uri="{BB962C8B-B14F-4D97-AF65-F5344CB8AC3E}">
        <p14:creationId xmlns:p14="http://schemas.microsoft.com/office/powerpoint/2010/main" val="1840102993"/>
      </p:ext>
    </p:extLst>
  </p:cSld>
  <p:clrMapOvr>
    <a:masterClrMapping/>
  </p:clrMapOvr>
  <mc:AlternateContent xmlns:mc="http://schemas.openxmlformats.org/markup-compatibility/2006" xmlns:p14="http://schemas.microsoft.com/office/powerpoint/2010/main">
    <mc:Choice Requires="p14">
      <p:transition spd="slow" p14:dur="2000" advTm="169489"/>
    </mc:Choice>
    <mc:Fallback xmlns="">
      <p:transition spd="slow" advTm="1694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7" grpId="0" animBg="1"/>
      <p:bldP spid="47" grpId="0" animBg="1"/>
      <p:bldP spid="54" grpId="0" animBg="1"/>
      <p:bldP spid="60" grpId="0" animBg="1"/>
      <p:bldP spid="71" grpId="0" animBg="1"/>
      <p:bldP spid="72" grpId="0" animBg="1"/>
      <p:bldP spid="73" grpId="0"/>
      <p:bldP spid="79" grpId="0" animBg="1"/>
      <p:bldP spid="80" grpId="0"/>
      <p:bldP spid="34" grpId="0" animBg="1"/>
      <p:bldP spid="8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0.6|20.9|44"/>
</p:tagLst>
</file>

<file path=ppt/tags/tag10.xml><?xml version="1.0" encoding="utf-8"?>
<p:tagLst xmlns:a="http://schemas.openxmlformats.org/drawingml/2006/main" xmlns:r="http://schemas.openxmlformats.org/officeDocument/2006/relationships" xmlns:p="http://schemas.openxmlformats.org/presentationml/2006/main">
  <p:tag name="TIMING" val="|22.5|80.5|24.9"/>
</p:tagLst>
</file>

<file path=ppt/tags/tag11.xml><?xml version="1.0" encoding="utf-8"?>
<p:tagLst xmlns:a="http://schemas.openxmlformats.org/drawingml/2006/main" xmlns:r="http://schemas.openxmlformats.org/officeDocument/2006/relationships" xmlns:p="http://schemas.openxmlformats.org/presentationml/2006/main">
  <p:tag name="TIMING" val="|22.5|80.5|24.9"/>
</p:tagLst>
</file>

<file path=ppt/tags/tag12.xml><?xml version="1.0" encoding="utf-8"?>
<p:tagLst xmlns:a="http://schemas.openxmlformats.org/drawingml/2006/main" xmlns:r="http://schemas.openxmlformats.org/officeDocument/2006/relationships" xmlns:p="http://schemas.openxmlformats.org/presentationml/2006/main">
  <p:tag name="TIMING" val="|22.5|80.5|24.9"/>
</p:tagLst>
</file>

<file path=ppt/tags/tag13.xml><?xml version="1.0" encoding="utf-8"?>
<p:tagLst xmlns:a="http://schemas.openxmlformats.org/drawingml/2006/main" xmlns:r="http://schemas.openxmlformats.org/officeDocument/2006/relationships" xmlns:p="http://schemas.openxmlformats.org/presentationml/2006/main">
  <p:tag name="TIMING" val="|22.5|80.5|24.9"/>
</p:tagLst>
</file>

<file path=ppt/tags/tag14.xml><?xml version="1.0" encoding="utf-8"?>
<p:tagLst xmlns:a="http://schemas.openxmlformats.org/drawingml/2006/main" xmlns:r="http://schemas.openxmlformats.org/officeDocument/2006/relationships" xmlns:p="http://schemas.openxmlformats.org/presentationml/2006/main">
  <p:tag name="TIMING" val="|22.5|80.5|24.9"/>
</p:tagLst>
</file>

<file path=ppt/tags/tag15.xml><?xml version="1.0" encoding="utf-8"?>
<p:tagLst xmlns:a="http://schemas.openxmlformats.org/drawingml/2006/main" xmlns:r="http://schemas.openxmlformats.org/officeDocument/2006/relationships" xmlns:p="http://schemas.openxmlformats.org/presentationml/2006/main">
  <p:tag name="TIMING" val="|22.5|80.5|24.9"/>
</p:tagLst>
</file>

<file path=ppt/tags/tag16.xml><?xml version="1.0" encoding="utf-8"?>
<p:tagLst xmlns:a="http://schemas.openxmlformats.org/drawingml/2006/main" xmlns:r="http://schemas.openxmlformats.org/officeDocument/2006/relationships" xmlns:p="http://schemas.openxmlformats.org/presentationml/2006/main">
  <p:tag name="TIMING" val="|22.5|80.5|24.9"/>
</p:tagLst>
</file>

<file path=ppt/tags/tag17.xml><?xml version="1.0" encoding="utf-8"?>
<p:tagLst xmlns:a="http://schemas.openxmlformats.org/drawingml/2006/main" xmlns:r="http://schemas.openxmlformats.org/officeDocument/2006/relationships" xmlns:p="http://schemas.openxmlformats.org/presentationml/2006/main">
  <p:tag name="TIMING" val="|22.5|80.5|24.9"/>
</p:tagLst>
</file>

<file path=ppt/tags/tag18.xml><?xml version="1.0" encoding="utf-8"?>
<p:tagLst xmlns:a="http://schemas.openxmlformats.org/drawingml/2006/main" xmlns:r="http://schemas.openxmlformats.org/officeDocument/2006/relationships" xmlns:p="http://schemas.openxmlformats.org/presentationml/2006/main">
  <p:tag name="TIMING" val="|22.5|80.5|24.9"/>
</p:tagLst>
</file>

<file path=ppt/tags/tag19.xml><?xml version="1.0" encoding="utf-8"?>
<p:tagLst xmlns:a="http://schemas.openxmlformats.org/drawingml/2006/main" xmlns:r="http://schemas.openxmlformats.org/officeDocument/2006/relationships" xmlns:p="http://schemas.openxmlformats.org/presentationml/2006/main">
  <p:tag name="TIMING" val="|22.5|80.5|24.9"/>
</p:tagLst>
</file>

<file path=ppt/tags/tag2.xml><?xml version="1.0" encoding="utf-8"?>
<p:tagLst xmlns:a="http://schemas.openxmlformats.org/drawingml/2006/main" xmlns:r="http://schemas.openxmlformats.org/officeDocument/2006/relationships" xmlns:p="http://schemas.openxmlformats.org/presentationml/2006/main">
  <p:tag name="TIMING" val="|10.1|112.7|88|1|105.8|1.8|51.8|1.3"/>
</p:tagLst>
</file>

<file path=ppt/tags/tag20.xml><?xml version="1.0" encoding="utf-8"?>
<p:tagLst xmlns:a="http://schemas.openxmlformats.org/drawingml/2006/main" xmlns:r="http://schemas.openxmlformats.org/officeDocument/2006/relationships" xmlns:p="http://schemas.openxmlformats.org/presentationml/2006/main">
  <p:tag name="TIMING" val="|22.5|80.5|24.9"/>
</p:tagLst>
</file>

<file path=ppt/tags/tag21.xml><?xml version="1.0" encoding="utf-8"?>
<p:tagLst xmlns:a="http://schemas.openxmlformats.org/drawingml/2006/main" xmlns:r="http://schemas.openxmlformats.org/officeDocument/2006/relationships" xmlns:p="http://schemas.openxmlformats.org/presentationml/2006/main">
  <p:tag name="TIMING" val="|22.5|80.5|24.9"/>
</p:tagLst>
</file>

<file path=ppt/tags/tag22.xml><?xml version="1.0" encoding="utf-8"?>
<p:tagLst xmlns:a="http://schemas.openxmlformats.org/drawingml/2006/main" xmlns:r="http://schemas.openxmlformats.org/officeDocument/2006/relationships" xmlns:p="http://schemas.openxmlformats.org/presentationml/2006/main">
  <p:tag name="TIMING" val="|22.5|80.5|24.9"/>
</p:tagLst>
</file>

<file path=ppt/tags/tag23.xml><?xml version="1.0" encoding="utf-8"?>
<p:tagLst xmlns:a="http://schemas.openxmlformats.org/drawingml/2006/main" xmlns:r="http://schemas.openxmlformats.org/officeDocument/2006/relationships" xmlns:p="http://schemas.openxmlformats.org/presentationml/2006/main">
  <p:tag name="TIMING" val="|22.5|80.5|24.9"/>
</p:tagLst>
</file>

<file path=ppt/tags/tag24.xml><?xml version="1.0" encoding="utf-8"?>
<p:tagLst xmlns:a="http://schemas.openxmlformats.org/drawingml/2006/main" xmlns:r="http://schemas.openxmlformats.org/officeDocument/2006/relationships" xmlns:p="http://schemas.openxmlformats.org/presentationml/2006/main">
  <p:tag name="TIMING" val="|22.5|80.5|24.9"/>
</p:tagLst>
</file>

<file path=ppt/tags/tag25.xml><?xml version="1.0" encoding="utf-8"?>
<p:tagLst xmlns:a="http://schemas.openxmlformats.org/drawingml/2006/main" xmlns:r="http://schemas.openxmlformats.org/officeDocument/2006/relationships" xmlns:p="http://schemas.openxmlformats.org/presentationml/2006/main">
  <p:tag name="TIMING" val="|22.5|80.5|24.9"/>
</p:tagLst>
</file>

<file path=ppt/tags/tag26.xml><?xml version="1.0" encoding="utf-8"?>
<p:tagLst xmlns:a="http://schemas.openxmlformats.org/drawingml/2006/main" xmlns:r="http://schemas.openxmlformats.org/officeDocument/2006/relationships" xmlns:p="http://schemas.openxmlformats.org/presentationml/2006/main">
  <p:tag name="TIMING" val="|22.5|80.5|24.9"/>
</p:tagLst>
</file>

<file path=ppt/tags/tag27.xml><?xml version="1.0" encoding="utf-8"?>
<p:tagLst xmlns:a="http://schemas.openxmlformats.org/drawingml/2006/main" xmlns:r="http://schemas.openxmlformats.org/officeDocument/2006/relationships" xmlns:p="http://schemas.openxmlformats.org/presentationml/2006/main">
  <p:tag name="TIMING" val="|22.5|80.5|24.9"/>
</p:tagLst>
</file>

<file path=ppt/tags/tag28.xml><?xml version="1.0" encoding="utf-8"?>
<p:tagLst xmlns:a="http://schemas.openxmlformats.org/drawingml/2006/main" xmlns:r="http://schemas.openxmlformats.org/officeDocument/2006/relationships" xmlns:p="http://schemas.openxmlformats.org/presentationml/2006/main">
  <p:tag name="TIMING" val="|22.5|80.5|24.9"/>
</p:tagLst>
</file>

<file path=ppt/tags/tag29.xml><?xml version="1.0" encoding="utf-8"?>
<p:tagLst xmlns:a="http://schemas.openxmlformats.org/drawingml/2006/main" xmlns:r="http://schemas.openxmlformats.org/officeDocument/2006/relationships" xmlns:p="http://schemas.openxmlformats.org/presentationml/2006/main">
  <p:tag name="TIMING" val="|22.5|80.5|24.9"/>
</p:tagLst>
</file>

<file path=ppt/tags/tag3.xml><?xml version="1.0" encoding="utf-8"?>
<p:tagLst xmlns:a="http://schemas.openxmlformats.org/drawingml/2006/main" xmlns:r="http://schemas.openxmlformats.org/officeDocument/2006/relationships" xmlns:p="http://schemas.openxmlformats.org/presentationml/2006/main">
  <p:tag name="TIMING" val="|67.7|56.1|49.5|21.1|44.9|38.8|39.5"/>
</p:tagLst>
</file>

<file path=ppt/tags/tag30.xml><?xml version="1.0" encoding="utf-8"?>
<p:tagLst xmlns:a="http://schemas.openxmlformats.org/drawingml/2006/main" xmlns:r="http://schemas.openxmlformats.org/officeDocument/2006/relationships" xmlns:p="http://schemas.openxmlformats.org/presentationml/2006/main">
  <p:tag name="TIMING" val="|22.5|80.5|24.9"/>
</p:tagLst>
</file>

<file path=ppt/tags/tag31.xml><?xml version="1.0" encoding="utf-8"?>
<p:tagLst xmlns:a="http://schemas.openxmlformats.org/drawingml/2006/main" xmlns:r="http://schemas.openxmlformats.org/officeDocument/2006/relationships" xmlns:p="http://schemas.openxmlformats.org/presentationml/2006/main">
  <p:tag name="TIMING" val="|22.5|80.5|24.9"/>
</p:tagLst>
</file>

<file path=ppt/tags/tag32.xml><?xml version="1.0" encoding="utf-8"?>
<p:tagLst xmlns:a="http://schemas.openxmlformats.org/drawingml/2006/main" xmlns:r="http://schemas.openxmlformats.org/officeDocument/2006/relationships" xmlns:p="http://schemas.openxmlformats.org/presentationml/2006/main">
  <p:tag name="TIMING" val="|22.5|80.5|24.9"/>
</p:tagLst>
</file>

<file path=ppt/tags/tag33.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4.xml><?xml version="1.0" encoding="utf-8"?>
<p:tagLst xmlns:a="http://schemas.openxmlformats.org/drawingml/2006/main" xmlns:r="http://schemas.openxmlformats.org/officeDocument/2006/relationships" xmlns:p="http://schemas.openxmlformats.org/presentationml/2006/main">
  <p:tag name="TIMING" val="|166.8|31.1"/>
</p:tagLst>
</file>

<file path=ppt/tags/tag5.xml><?xml version="1.0" encoding="utf-8"?>
<p:tagLst xmlns:a="http://schemas.openxmlformats.org/drawingml/2006/main" xmlns:r="http://schemas.openxmlformats.org/officeDocument/2006/relationships" xmlns:p="http://schemas.openxmlformats.org/presentationml/2006/main">
  <p:tag name="TIMING" val="|52.2|72.4|19.2"/>
</p:tagLst>
</file>

<file path=ppt/tags/tag6.xml><?xml version="1.0" encoding="utf-8"?>
<p:tagLst xmlns:a="http://schemas.openxmlformats.org/drawingml/2006/main" xmlns:r="http://schemas.openxmlformats.org/officeDocument/2006/relationships" xmlns:p="http://schemas.openxmlformats.org/presentationml/2006/main">
  <p:tag name="TIMING" val="|89|26|60.3"/>
</p:tagLst>
</file>

<file path=ppt/tags/tag7.xml><?xml version="1.0" encoding="utf-8"?>
<p:tagLst xmlns:a="http://schemas.openxmlformats.org/drawingml/2006/main" xmlns:r="http://schemas.openxmlformats.org/officeDocument/2006/relationships" xmlns:p="http://schemas.openxmlformats.org/presentationml/2006/main">
  <p:tag name="TIMING" val="|22.5|80.5|24.9"/>
</p:tagLst>
</file>

<file path=ppt/tags/tag8.xml><?xml version="1.0" encoding="utf-8"?>
<p:tagLst xmlns:a="http://schemas.openxmlformats.org/drawingml/2006/main" xmlns:r="http://schemas.openxmlformats.org/officeDocument/2006/relationships" xmlns:p="http://schemas.openxmlformats.org/presentationml/2006/main">
  <p:tag name="TIMING" val="|22.5|80.5|24.9"/>
</p:tagLst>
</file>

<file path=ppt/tags/tag9.xml><?xml version="1.0" encoding="utf-8"?>
<p:tagLst xmlns:a="http://schemas.openxmlformats.org/drawingml/2006/main" xmlns:r="http://schemas.openxmlformats.org/officeDocument/2006/relationships" xmlns:p="http://schemas.openxmlformats.org/presentationml/2006/main">
  <p:tag name="TIMING" val="|22.5|80.5|24.9"/>
</p:tagLst>
</file>

<file path=ppt/theme/theme1.xml><?xml version="1.0" encoding="utf-8"?>
<a:theme xmlns:a="http://schemas.openxmlformats.org/drawingml/2006/main" name="第一PPT，www.1ppt.com">
  <a:themeElements>
    <a:clrScheme name="自定义 204">
      <a:dk1>
        <a:sysClr val="windowText" lastClr="000000"/>
      </a:dk1>
      <a:lt1>
        <a:sysClr val="window" lastClr="FFFFFF"/>
      </a:lt1>
      <a:dk2>
        <a:srgbClr val="44546A"/>
      </a:dk2>
      <a:lt2>
        <a:srgbClr val="E7E6E6"/>
      </a:lt2>
      <a:accent1>
        <a:srgbClr val="E92E25"/>
      </a:accent1>
      <a:accent2>
        <a:srgbClr val="F7B61D"/>
      </a:accent2>
      <a:accent3>
        <a:srgbClr val="333333"/>
      </a:accent3>
      <a:accent4>
        <a:srgbClr val="E92E25"/>
      </a:accent4>
      <a:accent5>
        <a:srgbClr val="F7B61D"/>
      </a:accent5>
      <a:accent6>
        <a:srgbClr val="333333"/>
      </a:accent6>
      <a:hlink>
        <a:srgbClr val="333333"/>
      </a:hlink>
      <a:folHlink>
        <a:srgbClr val="333333"/>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2343</TotalTime>
  <Words>5894</Words>
  <Application>Microsoft Office PowerPoint</Application>
  <PresentationFormat>宽屏</PresentationFormat>
  <Paragraphs>714</Paragraphs>
  <Slides>56</Slides>
  <Notes>1</Notes>
  <HiddenSlides>21</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56</vt:i4>
      </vt:variant>
    </vt:vector>
  </HeadingPairs>
  <TitlesOfParts>
    <vt:vector size="76" baseType="lpstr">
      <vt:lpstr>Songti SC</vt:lpstr>
      <vt:lpstr>等线</vt:lpstr>
      <vt:lpstr>黑体</vt:lpstr>
      <vt:lpstr>华文新魏</vt:lpstr>
      <vt:lpstr>宋体</vt:lpstr>
      <vt:lpstr>微软雅黑</vt:lpstr>
      <vt:lpstr>微软雅黑</vt:lpstr>
      <vt:lpstr>Arial</vt:lpstr>
      <vt:lpstr>Calibri</vt:lpstr>
      <vt:lpstr>Cambria Math</vt:lpstr>
      <vt:lpstr>Century Gothic</vt:lpstr>
      <vt:lpstr>Georgia</vt:lpstr>
      <vt:lpstr>Tahoma</vt:lpstr>
      <vt:lpstr>Times New Roman</vt:lpstr>
      <vt:lpstr>Wingdings</vt:lpstr>
      <vt:lpstr>第一PPT，www.1ppt.com</vt:lpstr>
      <vt:lpstr>公式</vt:lpstr>
      <vt:lpstr>Microsoft Visio 2003-2010 Drawing</vt:lpstr>
      <vt:lpstr>图片</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dc:title>
  <dc:creator>第一PPT</dc:creator>
  <cp:keywords>www.1ppt.com</cp:keywords>
  <dc:description>www.1ppt.com</dc:description>
  <cp:lastModifiedBy>12187</cp:lastModifiedBy>
  <cp:revision>210</cp:revision>
  <dcterms:created xsi:type="dcterms:W3CDTF">2017-08-18T03:02:00Z</dcterms:created>
  <dcterms:modified xsi:type="dcterms:W3CDTF">2024-04-09T00:49:27Z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2052-11.1.0.8236</vt:lpwstr>
  </property>
  <property fmtid="{D5CDD505-2E9C-101B-9397-08002B2CF9AE}" pid="3" name="KSORubyTemplateID">
    <vt:lpwstr>2</vt:lpwstr>
  </property>
</Properties>
</file>