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67" r:id="rId3"/>
    <p:sldId id="269" r:id="rId4"/>
    <p:sldId id="270" r:id="rId5"/>
    <p:sldId id="271" r:id="rId6"/>
    <p:sldId id="273" r:id="rId7"/>
    <p:sldId id="272" r:id="rId8"/>
    <p:sldId id="274" r:id="rId9"/>
    <p:sldId id="275" r:id="rId10"/>
    <p:sldId id="276" r:id="rId11"/>
    <p:sldId id="278" r:id="rId12"/>
    <p:sldId id="277" r:id="rId13"/>
    <p:sldId id="279" r:id="rId14"/>
    <p:sldId id="280" r:id="rId15"/>
    <p:sldId id="281" r:id="rId16"/>
    <p:sldId id="282" r:id="rId17"/>
    <p:sldId id="283" r:id="rId18"/>
    <p:sldId id="284"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60" d="100"/>
          <a:sy n="60" d="100"/>
        </p:scale>
        <p:origin x="8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3138A-17F0-4F25-B26E-C05EE22825D4}" type="datetimeFigureOut">
              <a:rPr lang="zh-CN" altLang="en-US" smtClean="0"/>
              <a:t>2024/7/24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EC0FD-03BF-429F-8F2B-6E5ADEA86925}" type="slidenum">
              <a:rPr lang="zh-CN" altLang="en-US" smtClean="0"/>
              <a:t>‹#›</a:t>
            </a:fld>
            <a:endParaRPr lang="zh-CN" altLang="en-US"/>
          </a:p>
        </p:txBody>
      </p:sp>
    </p:spTree>
    <p:extLst>
      <p:ext uri="{BB962C8B-B14F-4D97-AF65-F5344CB8AC3E}">
        <p14:creationId xmlns:p14="http://schemas.microsoft.com/office/powerpoint/2010/main" val="413783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62EC0FD-03BF-429F-8F2B-6E5ADEA86925}" type="slidenum">
              <a:rPr lang="zh-CN" altLang="en-US" smtClean="0"/>
              <a:t>13</a:t>
            </a:fld>
            <a:endParaRPr lang="zh-CN" altLang="en-US"/>
          </a:p>
        </p:txBody>
      </p:sp>
    </p:spTree>
    <p:extLst>
      <p:ext uri="{BB962C8B-B14F-4D97-AF65-F5344CB8AC3E}">
        <p14:creationId xmlns:p14="http://schemas.microsoft.com/office/powerpoint/2010/main" val="2910909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&lt;</a:t>
            </a:r>
            <a:r>
              <a:rPr lang="en-US" altLang="zh-CN" sz="4000" dirty="0"/>
              <a:t>G2M Case Study</a:t>
            </a:r>
            <a:r>
              <a:rPr lang="en-US" sz="4000" dirty="0"/>
              <a:t>&gt;</a:t>
            </a:r>
          </a:p>
          <a:p>
            <a:endParaRPr lang="en-US" sz="4000" dirty="0"/>
          </a:p>
          <a:p>
            <a:r>
              <a:rPr lang="en-US" sz="2800" b="1" dirty="0"/>
              <a:t>&lt;2024-7-17&gt;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57022" y="-5357020"/>
            <a:ext cx="1477955" cy="12192000"/>
          </a:xfrm>
          <a:solidFill>
            <a:srgbClr val="3B3B3B"/>
          </a:solidFill>
        </p:spPr>
        <p:txBody>
          <a:bodyPr vert="vert270" anchor="t" anchorCtr="0">
            <a:normAutofit/>
          </a:bodyPr>
          <a:lstStyle/>
          <a:p>
            <a:pPr algn="l"/>
            <a:br>
              <a:rPr lang="en-US" sz="4000" dirty="0">
                <a:solidFill>
                  <a:srgbClr val="FF6600"/>
                </a:solidFill>
                <a:latin typeface="+mn-lt"/>
                <a:ea typeface="+mn-ea"/>
                <a:cs typeface="+mn-cs"/>
              </a:rPr>
            </a:br>
            <a:r>
              <a:rPr lang="en-US" sz="3600" dirty="0">
                <a:solidFill>
                  <a:srgbClr val="FF6600"/>
                </a:solidFill>
                <a:latin typeface="+mn-lt"/>
                <a:ea typeface="+mn-ea"/>
                <a:cs typeface="+mn-cs"/>
              </a:rPr>
              <a:t>Which company has better customer retention?</a:t>
            </a:r>
            <a:endParaRPr lang="en-US" sz="4000" dirty="0">
              <a:solidFill>
                <a:srgbClr val="FF6600"/>
              </a:solidFill>
              <a:latin typeface="+mn-lt"/>
              <a:ea typeface="+mn-ea"/>
              <a:cs typeface="+mn-cs"/>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8550765" y="2197706"/>
            <a:ext cx="3578785" cy="3703684"/>
          </a:xfrm>
        </p:spPr>
        <p:txBody>
          <a:bodyPr vert="vert270">
            <a:normAutofit/>
          </a:bodyPr>
          <a:lstStyle/>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We analyze customer retention by segmenting customers into 2 segments: 1 is customers who took at least 5 drive with the same cab company, and 1 is at least 10 drive with the same company, indicating more loyalty.</a:t>
            </a:r>
          </a:p>
          <a:p>
            <a:pPr marL="342900" indent="-342900" algn="l">
              <a:buFont typeface="Arial" panose="020B0604020202020204" pitchFamily="34" charset="0"/>
              <a:buChar char="•"/>
            </a:pPr>
            <a:r>
              <a:rPr lang="en-US" altLang="zh-CN" sz="1600" dirty="0">
                <a:solidFill>
                  <a:srgbClr val="2D3B45"/>
                </a:solidFill>
                <a:highlight>
                  <a:srgbClr val="FFFFFF"/>
                </a:highlight>
                <a:latin typeface="Lato Extended"/>
              </a:rPr>
              <a:t>I</a:t>
            </a:r>
            <a:r>
              <a:rPr lang="en-US" altLang="zh-CN" sz="1600" b="0" i="0" dirty="0">
                <a:solidFill>
                  <a:srgbClr val="2D3B45"/>
                </a:solidFill>
                <a:effectLst/>
                <a:highlight>
                  <a:srgbClr val="FFFFFF"/>
                </a:highlight>
                <a:latin typeface="Lato Extended"/>
              </a:rPr>
              <a:t>t is evident that Yellow Cab outperforms Pink Cab in both segments.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pic>
        <p:nvPicPr>
          <p:cNvPr id="6146" name="Picture 2">
            <a:extLst>
              <a:ext uri="{FF2B5EF4-FFF2-40B4-BE49-F238E27FC236}">
                <a16:creationId xmlns:a16="http://schemas.microsoft.com/office/drawing/2014/main" id="{B233CAEC-3C95-6150-F060-0C0A99C49C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597"/>
          <a:stretch/>
        </p:blipFill>
        <p:spPr bwMode="auto">
          <a:xfrm>
            <a:off x="0" y="2260156"/>
            <a:ext cx="4598376" cy="35787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F1F19A1-A46C-3CE4-5A2A-3182030957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94"/>
          <a:stretch/>
        </p:blipFill>
        <p:spPr bwMode="auto">
          <a:xfrm>
            <a:off x="4541121" y="2260156"/>
            <a:ext cx="4004451" cy="357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61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57022" y="-5357020"/>
            <a:ext cx="1477955" cy="12192000"/>
          </a:xfrm>
          <a:solidFill>
            <a:srgbClr val="3B3B3B"/>
          </a:solidFill>
        </p:spPr>
        <p:txBody>
          <a:bodyPr vert="vert270" anchor="t" anchorCtr="0">
            <a:normAutofit/>
          </a:bodyPr>
          <a:lstStyle/>
          <a:p>
            <a:pPr algn="l"/>
            <a:br>
              <a:rPr lang="en-US" sz="4000" dirty="0">
                <a:solidFill>
                  <a:srgbClr val="FF6600"/>
                </a:solidFill>
                <a:latin typeface="+mn-lt"/>
                <a:ea typeface="+mn-ea"/>
                <a:cs typeface="+mn-cs"/>
              </a:rPr>
            </a:br>
            <a:r>
              <a:rPr lang="en-US" sz="3600" dirty="0">
                <a:solidFill>
                  <a:srgbClr val="FF6600"/>
                </a:solidFill>
                <a:latin typeface="+mn-lt"/>
                <a:ea typeface="+mn-ea"/>
                <a:cs typeface="+mn-cs"/>
              </a:rPr>
              <a:t>Which company makes more profit?</a:t>
            </a:r>
            <a:endParaRPr lang="en-US" sz="4000" dirty="0">
              <a:solidFill>
                <a:srgbClr val="FF6600"/>
              </a:solidFill>
              <a:latin typeface="+mn-lt"/>
              <a:ea typeface="+mn-ea"/>
              <a:cs typeface="+mn-cs"/>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7666824" y="2233672"/>
            <a:ext cx="5238516" cy="3811836"/>
          </a:xfrm>
        </p:spPr>
        <p:txBody>
          <a:bodyPr vert="vert270">
            <a:normAutofit/>
          </a:bodyPr>
          <a:lstStyle/>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yellow cab company is significantly making more profit, around 11-14 million more than the pink cab company. </a:t>
            </a:r>
          </a:p>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In 2017-2018, pink cab dropped 23% while yellow cab dropped 18%.</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pic>
        <p:nvPicPr>
          <p:cNvPr id="7170" name="Picture 2">
            <a:extLst>
              <a:ext uri="{FF2B5EF4-FFF2-40B4-BE49-F238E27FC236}">
                <a16:creationId xmlns:a16="http://schemas.microsoft.com/office/drawing/2014/main" id="{A2845C2D-2AF1-F4A2-3B2A-1059627C6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0332"/>
            <a:ext cx="8041582" cy="523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36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7949590" y="2516438"/>
            <a:ext cx="5238516" cy="3246303"/>
          </a:xfrm>
        </p:spPr>
        <p:txBody>
          <a:bodyPr vert="vert270">
            <a:normAutofit/>
          </a:bodyPr>
          <a:lstStyle/>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Yellow cab has an average of about 4 dollars more profit per KM than the pink cab, stronger profitability.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pic>
        <p:nvPicPr>
          <p:cNvPr id="8196" name="Picture 4">
            <a:extLst>
              <a:ext uri="{FF2B5EF4-FFF2-40B4-BE49-F238E27FC236}">
                <a16:creationId xmlns:a16="http://schemas.microsoft.com/office/drawing/2014/main" id="{4A6524EE-3771-E208-59F7-43D572775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037870"/>
            <a:ext cx="8945696" cy="436452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3FDDD10-020F-2FE8-0FED-2C8170FC17CD}"/>
              </a:ext>
            </a:extLst>
          </p:cNvPr>
          <p:cNvSpPr txBox="1">
            <a:spLocks/>
          </p:cNvSpPr>
          <p:nvPr/>
        </p:nvSpPr>
        <p:spPr>
          <a:xfrm rot="5400000">
            <a:off x="5357022" y="-5357020"/>
            <a:ext cx="1477955" cy="12192000"/>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4000">
                <a:solidFill>
                  <a:srgbClr val="FF6600"/>
                </a:solidFill>
                <a:latin typeface="+mn-lt"/>
                <a:ea typeface="+mn-ea"/>
                <a:cs typeface="+mn-cs"/>
              </a:rPr>
            </a:br>
            <a:r>
              <a:rPr lang="en-US" sz="3600">
                <a:solidFill>
                  <a:srgbClr val="FF6600"/>
                </a:solidFill>
                <a:latin typeface="+mn-lt"/>
                <a:ea typeface="+mn-ea"/>
                <a:cs typeface="+mn-cs"/>
              </a:rPr>
              <a:t>Which company makes more profit?</a:t>
            </a:r>
            <a:endParaRPr lang="en-US" sz="4000" dirty="0">
              <a:solidFill>
                <a:srgbClr val="FF6600"/>
              </a:solidFill>
              <a:latin typeface="+mn-lt"/>
              <a:ea typeface="+mn-ea"/>
              <a:cs typeface="+mn-cs"/>
            </a:endParaRPr>
          </a:p>
        </p:txBody>
      </p:sp>
    </p:spTree>
    <p:extLst>
      <p:ext uri="{BB962C8B-B14F-4D97-AF65-F5344CB8AC3E}">
        <p14:creationId xmlns:p14="http://schemas.microsoft.com/office/powerpoint/2010/main" val="244897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sp>
        <p:nvSpPr>
          <p:cNvPr id="8" name="Title 1">
            <a:extLst>
              <a:ext uri="{FF2B5EF4-FFF2-40B4-BE49-F238E27FC236}">
                <a16:creationId xmlns:a16="http://schemas.microsoft.com/office/drawing/2014/main" id="{53FDDD10-020F-2FE8-0FED-2C8170FC17CD}"/>
              </a:ext>
            </a:extLst>
          </p:cNvPr>
          <p:cNvSpPr txBox="1">
            <a:spLocks/>
          </p:cNvSpPr>
          <p:nvPr/>
        </p:nvSpPr>
        <p:spPr>
          <a:xfrm rot="5400000">
            <a:off x="5357022" y="-5357020"/>
            <a:ext cx="1477955" cy="12192000"/>
          </a:xfrm>
          <a:prstGeom prst="rect">
            <a:avLst/>
          </a:prstGeom>
          <a:solidFill>
            <a:srgbClr val="3B3B3B"/>
          </a:solidFill>
        </p:spPr>
        <p:txBody>
          <a:bodyPr vert="vert270" lIns="91440" tIns="45720" rIns="91440" bIns="45720" rtlCol="0" anchor="t" anchorCtr="0">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4000" dirty="0">
                <a:solidFill>
                  <a:srgbClr val="FF6600"/>
                </a:solidFill>
                <a:latin typeface="+mn-lt"/>
                <a:ea typeface="+mn-ea"/>
                <a:cs typeface="+mn-cs"/>
              </a:rPr>
            </a:br>
            <a:r>
              <a:rPr lang="en-US" sz="3600" dirty="0">
                <a:solidFill>
                  <a:srgbClr val="FF6600"/>
                </a:solidFill>
                <a:latin typeface="+mn-lt"/>
                <a:ea typeface="+mn-ea"/>
                <a:cs typeface="+mn-cs"/>
              </a:rPr>
              <a:t>How does the customer attributes contributes to the company’s profit?</a:t>
            </a:r>
          </a:p>
        </p:txBody>
      </p:sp>
      <p:pic>
        <p:nvPicPr>
          <p:cNvPr id="9220" name="Picture 4">
            <a:extLst>
              <a:ext uri="{FF2B5EF4-FFF2-40B4-BE49-F238E27FC236}">
                <a16:creationId xmlns:a16="http://schemas.microsoft.com/office/drawing/2014/main" id="{3E4AECF7-60C7-BEF7-4871-C6028E3266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2242046"/>
            <a:ext cx="5986966" cy="360721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55FBDBD4-47B6-0E34-B621-DFA193B81E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05034" y="2260635"/>
            <a:ext cx="5986966" cy="3607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59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832676" y="1321945"/>
            <a:ext cx="4259964" cy="5122572"/>
          </a:xfrm>
        </p:spPr>
        <p:txBody>
          <a:bodyPr vert="vert270">
            <a:normAutofit/>
          </a:bodyPr>
          <a:lstStyle/>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As predicted, gender, income level, and age group contribution to profit have no significant difference between the 2 companies all genders between the ages of 18 to 40 that are at the middle and high-income level contribute most to companies' profit.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sp>
        <p:nvSpPr>
          <p:cNvPr id="8" name="Title 1">
            <a:extLst>
              <a:ext uri="{FF2B5EF4-FFF2-40B4-BE49-F238E27FC236}">
                <a16:creationId xmlns:a16="http://schemas.microsoft.com/office/drawing/2014/main" id="{53FDDD10-020F-2FE8-0FED-2C8170FC17CD}"/>
              </a:ext>
            </a:extLst>
          </p:cNvPr>
          <p:cNvSpPr txBox="1">
            <a:spLocks/>
          </p:cNvSpPr>
          <p:nvPr/>
        </p:nvSpPr>
        <p:spPr>
          <a:xfrm rot="5400000">
            <a:off x="5357022" y="-5357020"/>
            <a:ext cx="1477955" cy="12192000"/>
          </a:xfrm>
          <a:prstGeom prst="rect">
            <a:avLst/>
          </a:prstGeom>
          <a:solidFill>
            <a:srgbClr val="3B3B3B"/>
          </a:solidFill>
        </p:spPr>
        <p:txBody>
          <a:bodyPr vert="vert270" lIns="91440" tIns="45720" rIns="91440" bIns="45720" rtlCol="0" anchor="t" anchorCtr="0">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4000" dirty="0">
                <a:solidFill>
                  <a:srgbClr val="FF6600"/>
                </a:solidFill>
                <a:latin typeface="+mn-lt"/>
                <a:ea typeface="+mn-ea"/>
                <a:cs typeface="+mn-cs"/>
              </a:rPr>
            </a:br>
            <a:r>
              <a:rPr lang="en-US" sz="3600" dirty="0">
                <a:solidFill>
                  <a:srgbClr val="FF6600"/>
                </a:solidFill>
                <a:latin typeface="+mn-lt"/>
                <a:ea typeface="+mn-ea"/>
                <a:cs typeface="+mn-cs"/>
              </a:rPr>
              <a:t>How does the customer attributes contributes to the company’s profit?</a:t>
            </a:r>
          </a:p>
        </p:txBody>
      </p:sp>
      <p:pic>
        <p:nvPicPr>
          <p:cNvPr id="9218" name="Picture 2">
            <a:extLst>
              <a:ext uri="{FF2B5EF4-FFF2-40B4-BE49-F238E27FC236}">
                <a16:creationId xmlns:a16="http://schemas.microsoft.com/office/drawing/2014/main" id="{D01EFAE1-01B1-DFCF-06D6-C668B7A7B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27271"/>
            <a:ext cx="5937564" cy="4511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706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832676" y="1321945"/>
            <a:ext cx="4259964" cy="5122572"/>
          </a:xfrm>
        </p:spPr>
        <p:txBody>
          <a:bodyPr vert="vert270">
            <a:normAutofit/>
          </a:bodyPr>
          <a:lstStyle/>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New York cab users contributed 60.1% of the profit for the yellow cab company while only 28.5% for the pink cab company. Yellow cab has a stronger presence in more developed cities with higher demands for cabs, and have higher profitable rides percentage in basically all cities compared to pink cabs.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sp>
        <p:nvSpPr>
          <p:cNvPr id="8" name="Title 1">
            <a:extLst>
              <a:ext uri="{FF2B5EF4-FFF2-40B4-BE49-F238E27FC236}">
                <a16:creationId xmlns:a16="http://schemas.microsoft.com/office/drawing/2014/main" id="{53FDDD10-020F-2FE8-0FED-2C8170FC17CD}"/>
              </a:ext>
            </a:extLst>
          </p:cNvPr>
          <p:cNvSpPr txBox="1">
            <a:spLocks/>
          </p:cNvSpPr>
          <p:nvPr/>
        </p:nvSpPr>
        <p:spPr>
          <a:xfrm rot="5400000">
            <a:off x="5357022" y="-5357020"/>
            <a:ext cx="1477955" cy="12192000"/>
          </a:xfrm>
          <a:prstGeom prst="rect">
            <a:avLst/>
          </a:prstGeom>
          <a:solidFill>
            <a:srgbClr val="3B3B3B"/>
          </a:solidFill>
        </p:spPr>
        <p:txBody>
          <a:bodyPr vert="vert270" lIns="91440" tIns="45720" rIns="91440" bIns="45720" rtlCol="0" anchor="t" anchorCtr="0">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4000" dirty="0">
                <a:solidFill>
                  <a:srgbClr val="FF6600"/>
                </a:solidFill>
                <a:latin typeface="+mn-lt"/>
                <a:ea typeface="+mn-ea"/>
                <a:cs typeface="+mn-cs"/>
              </a:rPr>
            </a:br>
            <a:r>
              <a:rPr lang="en-US" sz="3600" dirty="0">
                <a:solidFill>
                  <a:srgbClr val="FF6600"/>
                </a:solidFill>
                <a:latin typeface="+mn-lt"/>
                <a:ea typeface="+mn-ea"/>
                <a:cs typeface="+mn-cs"/>
              </a:rPr>
              <a:t>How does the customer attributes contributes to the company’s profit?</a:t>
            </a:r>
          </a:p>
        </p:txBody>
      </p:sp>
      <p:pic>
        <p:nvPicPr>
          <p:cNvPr id="10242" name="Picture 2">
            <a:extLst>
              <a:ext uri="{FF2B5EF4-FFF2-40B4-BE49-F238E27FC236}">
                <a16:creationId xmlns:a16="http://schemas.microsoft.com/office/drawing/2014/main" id="{FD29A425-2678-B2ED-DDBF-D12DD309A1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451568"/>
            <a:ext cx="6096001" cy="540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67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8114312" y="1860870"/>
            <a:ext cx="4259964" cy="3895411"/>
          </a:xfrm>
        </p:spPr>
        <p:txBody>
          <a:bodyPr vert="vert270">
            <a:normAutofit/>
          </a:bodyPr>
          <a:lstStyle/>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Pink cab has lesser increase in 2019 than yellow cab and higher decrease from 2019 to 2021 than yellow cab.</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sp>
        <p:nvSpPr>
          <p:cNvPr id="8" name="Title 1">
            <a:extLst>
              <a:ext uri="{FF2B5EF4-FFF2-40B4-BE49-F238E27FC236}">
                <a16:creationId xmlns:a16="http://schemas.microsoft.com/office/drawing/2014/main" id="{53FDDD10-020F-2FE8-0FED-2C8170FC17CD}"/>
              </a:ext>
            </a:extLst>
          </p:cNvPr>
          <p:cNvSpPr txBox="1">
            <a:spLocks/>
          </p:cNvSpPr>
          <p:nvPr/>
        </p:nvSpPr>
        <p:spPr>
          <a:xfrm rot="5400000">
            <a:off x="5357022" y="-5357020"/>
            <a:ext cx="1477955" cy="12192000"/>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4000" dirty="0">
                <a:solidFill>
                  <a:srgbClr val="FF6600"/>
                </a:solidFill>
                <a:latin typeface="+mn-lt"/>
                <a:ea typeface="+mn-ea"/>
                <a:cs typeface="+mn-cs"/>
              </a:rPr>
            </a:br>
            <a:r>
              <a:rPr lang="en-US" sz="3600" dirty="0">
                <a:solidFill>
                  <a:srgbClr val="FF6600"/>
                </a:solidFill>
                <a:latin typeface="+mn-lt"/>
                <a:ea typeface="+mn-ea"/>
                <a:cs typeface="+mn-cs"/>
              </a:rPr>
              <a:t>Which company has better future prospects?</a:t>
            </a:r>
          </a:p>
          <a:p>
            <a:pPr algn="l"/>
            <a:endParaRPr lang="en-US" sz="3600" dirty="0">
              <a:solidFill>
                <a:srgbClr val="FF6600"/>
              </a:solidFill>
              <a:latin typeface="+mn-lt"/>
              <a:ea typeface="+mn-ea"/>
              <a:cs typeface="+mn-cs"/>
            </a:endParaRPr>
          </a:p>
        </p:txBody>
      </p:sp>
      <p:pic>
        <p:nvPicPr>
          <p:cNvPr id="11266" name="Picture 2">
            <a:extLst>
              <a:ext uri="{FF2B5EF4-FFF2-40B4-BE49-F238E27FC236}">
                <a16:creationId xmlns:a16="http://schemas.microsoft.com/office/drawing/2014/main" id="{BDF3EBD4-0863-FC9B-4CC7-13A598F57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77958"/>
            <a:ext cx="8296588" cy="538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88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828012" y="-2224793"/>
            <a:ext cx="4661236" cy="12066740"/>
          </a:xfrm>
        </p:spPr>
        <p:txBody>
          <a:bodyPr vert="vert270">
            <a:noAutofit/>
          </a:bodyPr>
          <a:lstStyle/>
          <a:p>
            <a:pPr algn="l"/>
            <a:r>
              <a:rPr lang="en-US" altLang="zh-CN" sz="1600" b="1" i="0" dirty="0">
                <a:solidFill>
                  <a:srgbClr val="2D3B45"/>
                </a:solidFill>
                <a:effectLst/>
                <a:highlight>
                  <a:srgbClr val="FFFFFF"/>
                </a:highlight>
                <a:latin typeface="Lato Extended"/>
              </a:rPr>
              <a:t>Demographics:</a:t>
            </a:r>
          </a:p>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User demographics for the yellow and pink companies are very similar. Both companies' users have almost identical gender distribution, age distribution, and income level distribution. The main age group for both cab companies is 18-40, and both are very popular in high and medium-income classes, indicating strong future development potential and steady revenue.</a:t>
            </a:r>
          </a:p>
          <a:p>
            <a:pPr algn="l"/>
            <a:r>
              <a:rPr lang="en-US" altLang="zh-CN" sz="1600" b="1" i="0" dirty="0">
                <a:solidFill>
                  <a:srgbClr val="2D3B45"/>
                </a:solidFill>
                <a:effectLst/>
                <a:highlight>
                  <a:srgbClr val="FFFFFF"/>
                </a:highlight>
                <a:latin typeface="Lato Extended"/>
              </a:rPr>
              <a:t>User Reach:</a:t>
            </a:r>
          </a:p>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Yellow cab company has 31,319 unique users while Pink Cab company has 14,829, about twice the amount of users. Yellow cab covers 2.4% of total cab users compared to pink cab's 1.1%, a significantly larger market. Both companies' users amount have faced a drop in users from 2017 to 2018, yellow cab decreased by about 1.36% while pink cab decreased by 1.61%.</a:t>
            </a:r>
          </a:p>
          <a:p>
            <a:pPr algn="l"/>
            <a:r>
              <a:rPr lang="en-US" altLang="zh-CN" sz="1600" b="1" i="0" dirty="0">
                <a:solidFill>
                  <a:srgbClr val="2D3B45"/>
                </a:solidFill>
                <a:effectLst/>
                <a:highlight>
                  <a:srgbClr val="FFFFFF"/>
                </a:highlight>
                <a:latin typeface="Lato Extended"/>
              </a:rPr>
              <a:t>City Coverage:</a:t>
            </a:r>
          </a:p>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Out of 19 cities, pink cab only reached more users, and has a higher user percentage in 3 cities, while yellow cab has more users in 16 others.</a:t>
            </a:r>
          </a:p>
          <a:p>
            <a:pPr algn="l"/>
            <a:r>
              <a:rPr lang="en-US" altLang="zh-CN" sz="1600" b="1" i="0" dirty="0">
                <a:solidFill>
                  <a:srgbClr val="2D3B45"/>
                </a:solidFill>
                <a:effectLst/>
                <a:highlight>
                  <a:srgbClr val="FFFFFF"/>
                </a:highlight>
                <a:latin typeface="Lato Extended"/>
              </a:rPr>
              <a:t>User Retention:</a:t>
            </a:r>
          </a:p>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After analyzing this in two segments: at least 5 drive and at least 10 drive with the same cab company, it is evident that Yellow Cab outperforms Pink Cab in both segments. This indicates that Yellow Cab is more effective in retaining its customers than Pink Cab.</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sp>
        <p:nvSpPr>
          <p:cNvPr id="8" name="Title 1">
            <a:extLst>
              <a:ext uri="{FF2B5EF4-FFF2-40B4-BE49-F238E27FC236}">
                <a16:creationId xmlns:a16="http://schemas.microsoft.com/office/drawing/2014/main" id="{53FDDD10-020F-2FE8-0FED-2C8170FC17CD}"/>
              </a:ext>
            </a:extLst>
          </p:cNvPr>
          <p:cNvSpPr txBox="1">
            <a:spLocks/>
          </p:cNvSpPr>
          <p:nvPr/>
        </p:nvSpPr>
        <p:spPr>
          <a:xfrm rot="5400000">
            <a:off x="5357022" y="-5357020"/>
            <a:ext cx="1477955" cy="12192000"/>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4000" dirty="0">
                <a:solidFill>
                  <a:srgbClr val="FF6600"/>
                </a:solidFill>
                <a:latin typeface="+mn-lt"/>
                <a:ea typeface="+mn-ea"/>
                <a:cs typeface="+mn-cs"/>
              </a:rPr>
            </a:br>
            <a:r>
              <a:rPr lang="en-US" sz="3600" dirty="0">
                <a:solidFill>
                  <a:srgbClr val="FF6600"/>
                </a:solidFill>
                <a:latin typeface="+mn-lt"/>
                <a:ea typeface="+mn-ea"/>
                <a:cs typeface="+mn-cs"/>
              </a:rPr>
              <a:t>Recommendations</a:t>
            </a:r>
          </a:p>
        </p:txBody>
      </p:sp>
    </p:spTree>
    <p:extLst>
      <p:ext uri="{BB962C8B-B14F-4D97-AF65-F5344CB8AC3E}">
        <p14:creationId xmlns:p14="http://schemas.microsoft.com/office/powerpoint/2010/main" val="35046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828012" y="-2224793"/>
            <a:ext cx="4661236" cy="12066740"/>
          </a:xfrm>
        </p:spPr>
        <p:txBody>
          <a:bodyPr vert="vert270">
            <a:noAutofit/>
          </a:bodyPr>
          <a:lstStyle/>
          <a:p>
            <a:pPr algn="l"/>
            <a:r>
              <a:rPr lang="en-US" altLang="zh-CN" sz="1600" b="1" i="0" dirty="0">
                <a:solidFill>
                  <a:srgbClr val="2D3B45"/>
                </a:solidFill>
                <a:effectLst/>
                <a:highlight>
                  <a:srgbClr val="FFFFFF"/>
                </a:highlight>
                <a:latin typeface="Lato Extended"/>
              </a:rPr>
              <a:t>Profit:</a:t>
            </a:r>
          </a:p>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We can see that the yellow cab company is significantly making more profit, around 11-14 million more than the pink cab company. Both faces decreased from 2017 to 2018, pink cab dropped 23% while yellow cab dropped 18%, indicating better stability for yellow cab company.</a:t>
            </a:r>
          </a:p>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Even though the yellow cab has a higher cost per KM compared to the pink cab, with a higher price per KM yellow cab has an average of about 4 dollars more profit per KM than the pink cab, stronger profitability.</a:t>
            </a:r>
          </a:p>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As predicted, gender, income level, and age group contribution to profit have no significant difference between the 2 companies all genders between the ages of 18 to 40 that are at the middle and high-income level contribute most to companies' profit.</a:t>
            </a:r>
          </a:p>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New York cab users contributed 60.1% of the profit for the yellow cab company while only 28.5% for the pink cab company. We can see that yellow cab has a stronger presence in more developed cities with higher demands for cabs, and have higher profitable rides percentage in basically all cities compared to pink cabs, indicating stronger future potential.</a:t>
            </a:r>
          </a:p>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Yellow cab has a 5.5% predicted increase in 2019 and a 2.87% decrease in the future 3 years from 2019 to 2021, while pink cab has a 3.6% predicted increase in 2019 and a 9.49% decrease in the future 3 years from 2019 to 2021. There is a lesser increase and more decrease for the pink cab compared to the yellow cab.</a:t>
            </a:r>
          </a:p>
          <a:p>
            <a:pPr algn="l"/>
            <a:r>
              <a:rPr lang="en-US" altLang="zh-CN" sz="1600" b="1" i="0" dirty="0">
                <a:solidFill>
                  <a:srgbClr val="2D3B45"/>
                </a:solidFill>
                <a:effectLst/>
                <a:highlight>
                  <a:srgbClr val="FFFFFF"/>
                </a:highlight>
                <a:latin typeface="Lato Extended"/>
              </a:rPr>
              <a:t>Conclusion:</a:t>
            </a:r>
          </a:p>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Based on the above points, I recommend the </a:t>
            </a:r>
            <a:r>
              <a:rPr lang="en-US" altLang="zh-CN" sz="1600" b="1" i="0" dirty="0">
                <a:solidFill>
                  <a:srgbClr val="2D3B45"/>
                </a:solidFill>
                <a:effectLst/>
                <a:highlight>
                  <a:srgbClr val="FFFFFF"/>
                </a:highlight>
                <a:latin typeface="Lato Extended"/>
              </a:rPr>
              <a:t>yellow cab company </a:t>
            </a:r>
            <a:r>
              <a:rPr lang="en-US" altLang="zh-CN" sz="1600" b="0" i="0" dirty="0">
                <a:solidFill>
                  <a:srgbClr val="2D3B45"/>
                </a:solidFill>
                <a:effectLst/>
                <a:highlight>
                  <a:srgbClr val="FFFFFF"/>
                </a:highlight>
                <a:latin typeface="Lato Extended"/>
              </a:rPr>
              <a:t>for investment.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sp>
        <p:nvSpPr>
          <p:cNvPr id="8" name="Title 1">
            <a:extLst>
              <a:ext uri="{FF2B5EF4-FFF2-40B4-BE49-F238E27FC236}">
                <a16:creationId xmlns:a16="http://schemas.microsoft.com/office/drawing/2014/main" id="{53FDDD10-020F-2FE8-0FED-2C8170FC17CD}"/>
              </a:ext>
            </a:extLst>
          </p:cNvPr>
          <p:cNvSpPr txBox="1">
            <a:spLocks/>
          </p:cNvSpPr>
          <p:nvPr/>
        </p:nvSpPr>
        <p:spPr>
          <a:xfrm rot="5400000">
            <a:off x="5357022" y="-5357020"/>
            <a:ext cx="1477955" cy="12192000"/>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sz="4000" dirty="0">
                <a:solidFill>
                  <a:srgbClr val="FF6600"/>
                </a:solidFill>
                <a:latin typeface="+mn-lt"/>
                <a:ea typeface="+mn-ea"/>
                <a:cs typeface="+mn-cs"/>
              </a:rPr>
            </a:br>
            <a:r>
              <a:rPr lang="en-US" sz="3600" dirty="0">
                <a:solidFill>
                  <a:srgbClr val="FF6600"/>
                </a:solidFill>
                <a:latin typeface="+mn-lt"/>
                <a:ea typeface="+mn-ea"/>
                <a:cs typeface="+mn-cs"/>
              </a:rPr>
              <a:t>Recommendations</a:t>
            </a:r>
          </a:p>
        </p:txBody>
      </p:sp>
    </p:spTree>
    <p:extLst>
      <p:ext uri="{BB962C8B-B14F-4D97-AF65-F5344CB8AC3E}">
        <p14:creationId xmlns:p14="http://schemas.microsoft.com/office/powerpoint/2010/main" val="34875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Background</a:t>
            </a:r>
          </a:p>
          <a:p>
            <a:pPr algn="just"/>
            <a:r>
              <a:rPr lang="en-US" sz="2800" dirty="0">
                <a:solidFill>
                  <a:srgbClr val="FF6600"/>
                </a:solidFill>
              </a:rPr>
              <a:t>         Problem Statement</a:t>
            </a:r>
          </a:p>
          <a:p>
            <a:pPr algn="just"/>
            <a:r>
              <a:rPr lang="en-US" sz="2800" dirty="0">
                <a:solidFill>
                  <a:srgbClr val="FF6600"/>
                </a:solidFill>
              </a:rPr>
              <a:t>         EDA</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9055" y="-5479055"/>
            <a:ext cx="1233889" cy="12192000"/>
          </a:xfrm>
          <a:solidFill>
            <a:srgbClr val="3B3B3B"/>
          </a:solidFill>
        </p:spPr>
        <p:txBody>
          <a:bodyPr vert="vert270" anchor="t" anchorCtr="0">
            <a:normAutofit fontScale="90000"/>
          </a:bodyPr>
          <a:lstStyle/>
          <a:p>
            <a:pPr algn="l"/>
            <a:br>
              <a:rPr lang="en-US" sz="4000" dirty="0">
                <a:solidFill>
                  <a:srgbClr val="FF6600"/>
                </a:solidFill>
                <a:latin typeface="+mn-lt"/>
                <a:ea typeface="+mn-ea"/>
                <a:cs typeface="+mn-cs"/>
              </a:rPr>
            </a:br>
            <a:r>
              <a:rPr lang="en-US" sz="4000" dirty="0">
                <a:solidFill>
                  <a:srgbClr val="FF6600"/>
                </a:solidFill>
                <a:latin typeface="+mn-lt"/>
                <a:ea typeface="+mn-ea"/>
                <a:cs typeface="+mn-cs"/>
              </a:rPr>
              <a:t>Background Information: G2M Case Study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83943" y="-2050053"/>
            <a:ext cx="5624112" cy="12192001"/>
          </a:xfrm>
        </p:spPr>
        <p:txBody>
          <a:bodyPr vert="vert270">
            <a:normAutofit/>
          </a:bodyPr>
          <a:lstStyle/>
          <a:p>
            <a:pPr marL="342900" indent="-342900" algn="l">
              <a:buFont typeface="Arial" panose="020B0604020202020204" pitchFamily="34" charset="0"/>
              <a:buChar char="•"/>
            </a:pPr>
            <a:r>
              <a:rPr lang="en-US" altLang="zh-CN" sz="1800" b="0" i="0" dirty="0">
                <a:solidFill>
                  <a:srgbClr val="2D3B45"/>
                </a:solidFill>
                <a:effectLst/>
                <a:highlight>
                  <a:srgbClr val="FFFFFF"/>
                </a:highligh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pPr marL="342900" indent="-342900" algn="l">
              <a:buFont typeface="Arial" panose="020B0604020202020204" pitchFamily="34" charset="0"/>
              <a:buChar char="•"/>
            </a:pPr>
            <a:endParaRPr lang="en-US" sz="1600" dirty="0">
              <a:solidFill>
                <a:srgbClr val="2D3B45"/>
              </a:solidFill>
              <a:highlight>
                <a:srgbClr val="FFFFFF"/>
              </a:highlight>
              <a:latin typeface="Lato Extended"/>
            </a:endParaRPr>
          </a:p>
          <a:p>
            <a:pPr marL="342900" indent="-342900" algn="l">
              <a:buFont typeface="Arial" panose="020B0604020202020204" pitchFamily="34" charset="0"/>
              <a:buChar char="•"/>
            </a:pPr>
            <a:r>
              <a:rPr lang="en-US" sz="1800" dirty="0">
                <a:solidFill>
                  <a:srgbClr val="2D3B45"/>
                </a:solidFill>
                <a:highlight>
                  <a:srgbClr val="FFFFFF"/>
                </a:highlight>
                <a:latin typeface="Lato Extended"/>
              </a:rPr>
              <a:t>Objective: identify which company is performing better and is a better investment opportunity for XYZ.</a:t>
            </a:r>
          </a:p>
          <a:p>
            <a:pPr marL="342900" indent="-342900" algn="l">
              <a:buFont typeface="Arial" panose="020B0604020202020204" pitchFamily="34" charset="0"/>
              <a:buChar char="•"/>
            </a:pPr>
            <a:endParaRPr lang="en-US" sz="1400" dirty="0">
              <a:solidFill>
                <a:srgbClr val="2D3B45"/>
              </a:solidFill>
              <a:highlight>
                <a:srgbClr val="FFFFFF"/>
              </a:highlight>
              <a:latin typeface="Lato Extended"/>
            </a:endParaRPr>
          </a:p>
          <a:p>
            <a:pPr marL="342900" indent="-342900" algn="l">
              <a:buFont typeface="Arial" panose="020B0604020202020204" pitchFamily="34" charset="0"/>
              <a:buChar char="•"/>
            </a:pPr>
            <a:r>
              <a:rPr lang="en-US" sz="1800" dirty="0">
                <a:solidFill>
                  <a:srgbClr val="2D3B45"/>
                </a:solidFill>
                <a:highlight>
                  <a:srgbClr val="FFFFFF"/>
                </a:highlight>
                <a:latin typeface="Lato Extended"/>
              </a:rPr>
              <a:t>Data Features: </a:t>
            </a: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Total 4 individual data sets merged into 1 final_cab_data data set. </a:t>
            </a:r>
          </a:p>
          <a:p>
            <a:pPr marL="1257300" lvl="2" indent="-342900" algn="l">
              <a:buFont typeface="Arial" panose="020B0604020202020204" pitchFamily="34" charset="0"/>
              <a:buChar char="•"/>
            </a:pPr>
            <a:r>
              <a:rPr lang="en-US" altLang="zh-CN" sz="1600" dirty="0">
                <a:solidFill>
                  <a:srgbClr val="2D3B45"/>
                </a:solidFill>
                <a:highlight>
                  <a:srgbClr val="FFFFFF"/>
                </a:highlight>
                <a:latin typeface="Lato Extended"/>
              </a:rPr>
              <a:t>Cab_Data.csv – this file includes details of transaction for 2 cab companies</a:t>
            </a:r>
          </a:p>
          <a:p>
            <a:pPr marL="1257300" lvl="2" indent="-342900" algn="l">
              <a:buFont typeface="Arial" panose="020B0604020202020204" pitchFamily="34" charset="0"/>
              <a:buChar char="•"/>
            </a:pPr>
            <a:r>
              <a:rPr lang="en-US" altLang="zh-CN" sz="1600" dirty="0">
                <a:solidFill>
                  <a:srgbClr val="2D3B45"/>
                </a:solidFill>
                <a:highlight>
                  <a:srgbClr val="FFFFFF"/>
                </a:highlight>
                <a:latin typeface="Lato Extended"/>
              </a:rPr>
              <a:t>Customer_ID.csv – this is a mapping table that contains a unique identifier which links the customer’s demographic details</a:t>
            </a:r>
          </a:p>
          <a:p>
            <a:pPr marL="1257300" lvl="2" indent="-342900" algn="l">
              <a:buFont typeface="Arial" panose="020B0604020202020204" pitchFamily="34" charset="0"/>
              <a:buChar char="•"/>
            </a:pPr>
            <a:r>
              <a:rPr lang="en-US" altLang="zh-CN" sz="1600" dirty="0">
                <a:solidFill>
                  <a:srgbClr val="2D3B45"/>
                </a:solidFill>
                <a:highlight>
                  <a:srgbClr val="FFFFFF"/>
                </a:highlight>
                <a:latin typeface="Lato Extended"/>
              </a:rPr>
              <a:t>Transaction_ID.csv – this is a mapping table that contains transaction to customer mapping and payment mode</a:t>
            </a:r>
          </a:p>
          <a:p>
            <a:pPr marL="1257300" lvl="2" indent="-342900" algn="l">
              <a:buFont typeface="Arial" panose="020B0604020202020204" pitchFamily="34" charset="0"/>
              <a:buChar char="•"/>
            </a:pPr>
            <a:r>
              <a:rPr lang="en-US" altLang="zh-CN" sz="1600" dirty="0">
                <a:solidFill>
                  <a:srgbClr val="2D3B45"/>
                </a:solidFill>
                <a:highlight>
                  <a:srgbClr val="FFFFFF"/>
                </a:highlight>
                <a:latin typeface="Lato Extended"/>
              </a:rPr>
              <a:t>City.csv – this file contains list of US cities, their population and number of cab users</a:t>
            </a:r>
            <a:endParaRPr lang="en-US" sz="1600" dirty="0">
              <a:solidFill>
                <a:srgbClr val="2D3B45"/>
              </a:solidFill>
              <a:highlight>
                <a:srgbClr val="FFFFFF"/>
              </a:highlight>
              <a:latin typeface="Lato Extended"/>
            </a:endParaRP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14 features, and a total of 35, 9391 data points</a:t>
            </a: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Timeframe: 31/01/2016 - 31/12/2018</a:t>
            </a:r>
          </a:p>
          <a:p>
            <a:pPr marL="800100" lvl="1" indent="-342900" algn="l">
              <a:buFont typeface="Arial" panose="020B0604020202020204" pitchFamily="34" charset="0"/>
              <a:buChar char="•"/>
            </a:pPr>
            <a:endParaRPr lang="en-US" sz="1600" dirty="0">
              <a:solidFill>
                <a:srgbClr val="2D3B45"/>
              </a:solidFill>
              <a:highlight>
                <a:srgbClr val="FFFFFF"/>
              </a:highlight>
              <a:latin typeface="Lato Extended"/>
            </a:endParaRP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The profit generated from each ride is calculated while holding other variables constant. Only the </a:t>
            </a:r>
            <a:r>
              <a:rPr lang="en-US" sz="1600" dirty="0" err="1">
                <a:solidFill>
                  <a:srgbClr val="2D3B45"/>
                </a:solidFill>
                <a:highlight>
                  <a:srgbClr val="FFFFFF"/>
                </a:highlight>
                <a:latin typeface="Lato Extended"/>
              </a:rPr>
              <a:t>Price_Charged</a:t>
            </a:r>
            <a:r>
              <a:rPr lang="en-US" sz="1600" dirty="0">
                <a:solidFill>
                  <a:srgbClr val="2D3B45"/>
                </a:solidFill>
                <a:highlight>
                  <a:srgbClr val="FFFFFF"/>
                </a:highlight>
                <a:latin typeface="Lato Extended"/>
              </a:rPr>
              <a:t> and </a:t>
            </a:r>
            <a:r>
              <a:rPr lang="en-US" sz="1600" dirty="0" err="1">
                <a:solidFill>
                  <a:srgbClr val="2D3B45"/>
                </a:solidFill>
                <a:highlight>
                  <a:srgbClr val="FFFFFF"/>
                </a:highlight>
                <a:latin typeface="Lato Extended"/>
              </a:rPr>
              <a:t>Cost_of_Trip</a:t>
            </a:r>
            <a:r>
              <a:rPr lang="en-US" sz="1600" dirty="0">
                <a:solidFill>
                  <a:srgbClr val="2D3B45"/>
                </a:solidFill>
                <a:highlight>
                  <a:srgbClr val="FFFFFF"/>
                </a:highlight>
                <a:latin typeface="Lato Extended"/>
              </a:rPr>
              <a:t> features are utilized to determine the profit.</a:t>
            </a: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spTree>
    <p:extLst>
      <p:ext uri="{BB962C8B-B14F-4D97-AF65-F5344CB8AC3E}">
        <p14:creationId xmlns:p14="http://schemas.microsoft.com/office/powerpoint/2010/main" val="221965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479055" y="-5479055"/>
            <a:ext cx="1233889" cy="12192000"/>
          </a:xfrm>
          <a:solidFill>
            <a:srgbClr val="3B3B3B"/>
          </a:solidFill>
        </p:spPr>
        <p:txBody>
          <a:bodyPr vert="vert270" anchor="t" anchorCtr="0">
            <a:normAutofit fontScale="90000"/>
          </a:bodyPr>
          <a:lstStyle/>
          <a:p>
            <a:pPr algn="l"/>
            <a:br>
              <a:rPr lang="en-US" sz="4000" dirty="0">
                <a:solidFill>
                  <a:srgbClr val="FF6600"/>
                </a:solidFill>
                <a:latin typeface="+mn-lt"/>
                <a:ea typeface="+mn-ea"/>
                <a:cs typeface="+mn-cs"/>
              </a:rPr>
            </a:br>
            <a:r>
              <a:rPr lang="en-US" sz="4000" dirty="0">
                <a:solidFill>
                  <a:srgbClr val="FF6600"/>
                </a:solidFill>
                <a:latin typeface="+mn-lt"/>
                <a:ea typeface="+mn-ea"/>
                <a:cs typeface="+mn-cs"/>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3283943" y="-2050053"/>
            <a:ext cx="5624112" cy="12192001"/>
          </a:xfrm>
        </p:spPr>
        <p:txBody>
          <a:bodyPr vert="vert270">
            <a:normAutofit/>
          </a:bodyPr>
          <a:lstStyle/>
          <a:p>
            <a:pPr algn="l"/>
            <a:endParaRPr lang="en-US" altLang="zh-CN" sz="1800" b="0" i="0" dirty="0">
              <a:solidFill>
                <a:srgbClr val="2D3B45"/>
              </a:solidFill>
              <a:effectLst/>
              <a:highlight>
                <a:srgbClr val="FFFFFF"/>
              </a:highlight>
              <a:latin typeface="Lato Extended"/>
            </a:endParaRPr>
          </a:p>
          <a:p>
            <a:pPr marL="342900" indent="-342900" algn="l">
              <a:buFont typeface="Arial" panose="020B0604020202020204" pitchFamily="34" charset="0"/>
              <a:buChar char="•"/>
            </a:pPr>
            <a:r>
              <a:rPr lang="en-US" altLang="zh-CN" sz="1800" b="0" i="0" dirty="0">
                <a:solidFill>
                  <a:srgbClr val="2D3B45"/>
                </a:solidFill>
                <a:effectLst/>
                <a:highlight>
                  <a:srgbClr val="FFFFFF"/>
                </a:highlight>
                <a:latin typeface="Lato Extended"/>
              </a:rPr>
              <a:t>Some questions that we are looking into during analysis:</a:t>
            </a:r>
            <a:endParaRPr lang="en-US" sz="1800" dirty="0">
              <a:solidFill>
                <a:srgbClr val="2D3B45"/>
              </a:solidFill>
              <a:highlight>
                <a:srgbClr val="FFFFFF"/>
              </a:highlight>
              <a:latin typeface="Lato Extended"/>
            </a:endParaRP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Is there any difference in customer demographics between the 2 companies?</a:t>
            </a: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Is there any difference in company’s operations (</a:t>
            </a:r>
            <a:r>
              <a:rPr lang="en-US" sz="1600" dirty="0" err="1">
                <a:solidFill>
                  <a:srgbClr val="2D3B45"/>
                </a:solidFill>
                <a:highlight>
                  <a:srgbClr val="FFFFFF"/>
                </a:highlight>
                <a:latin typeface="Lato Extended"/>
              </a:rPr>
              <a:t>eg</a:t>
            </a:r>
            <a:r>
              <a:rPr lang="en-US" sz="1600" dirty="0">
                <a:solidFill>
                  <a:srgbClr val="2D3B45"/>
                </a:solidFill>
                <a:highlight>
                  <a:srgbClr val="FFFFFF"/>
                </a:highlight>
                <a:latin typeface="Lato Extended"/>
              </a:rPr>
              <a:t>: which company travels more, which company has higher price or cost etc.)?</a:t>
            </a: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Which company has higher customer reach?</a:t>
            </a: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Which company has higher city coverage?</a:t>
            </a: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Which company has better customer retention?</a:t>
            </a: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Which company makes more profit?</a:t>
            </a: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How does the customer attributes contributes to the company’s profit?</a:t>
            </a: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Which company has better future prospects?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spTree>
    <p:extLst>
      <p:ext uri="{BB962C8B-B14F-4D97-AF65-F5344CB8AC3E}">
        <p14:creationId xmlns:p14="http://schemas.microsoft.com/office/powerpoint/2010/main" val="290072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47701" y="-5247701"/>
            <a:ext cx="1696597" cy="12192000"/>
          </a:xfrm>
          <a:solidFill>
            <a:srgbClr val="3B3B3B"/>
          </a:solidFill>
        </p:spPr>
        <p:txBody>
          <a:bodyPr vert="vert270" anchor="t" anchorCtr="0">
            <a:normAutofit fontScale="90000"/>
          </a:bodyPr>
          <a:lstStyle/>
          <a:p>
            <a:pPr algn="l"/>
            <a:br>
              <a:rPr lang="en-US" sz="4000" dirty="0">
                <a:solidFill>
                  <a:srgbClr val="FF6600"/>
                </a:solidFill>
                <a:latin typeface="+mn-lt"/>
                <a:ea typeface="+mn-ea"/>
                <a:cs typeface="+mn-cs"/>
              </a:rPr>
            </a:br>
            <a:r>
              <a:rPr lang="en-US" sz="4000" dirty="0">
                <a:solidFill>
                  <a:srgbClr val="FF6600"/>
                </a:solidFill>
                <a:latin typeface="+mn-lt"/>
                <a:ea typeface="+mn-ea"/>
                <a:cs typeface="+mn-cs"/>
              </a:rPr>
              <a:t>Is there any difference in customer demographics between the 2 companies?</a:t>
            </a:r>
            <a:br>
              <a:rPr lang="en-US" sz="4000" dirty="0">
                <a:solidFill>
                  <a:srgbClr val="FF6600"/>
                </a:solidFill>
                <a:latin typeface="+mn-lt"/>
                <a:ea typeface="+mn-ea"/>
                <a:cs typeface="+mn-cs"/>
              </a:rPr>
            </a:br>
            <a:endParaRPr lang="en-US" sz="4000" dirty="0">
              <a:solidFill>
                <a:srgbClr val="FF6600"/>
              </a:solidFill>
              <a:latin typeface="+mn-lt"/>
              <a:ea typeface="+mn-ea"/>
              <a:cs typeface="+mn-cs"/>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7999164" y="2678937"/>
            <a:ext cx="5161402" cy="3224270"/>
          </a:xfrm>
        </p:spPr>
        <p:txBody>
          <a:bodyPr vert="vert270">
            <a:normAutofit/>
          </a:bodyPr>
          <a:lstStyle/>
          <a:p>
            <a:pPr marL="342900" indent="-342900" algn="l">
              <a:buFont typeface="Arial" panose="020B0604020202020204" pitchFamily="34" charset="0"/>
              <a:buChar char="•"/>
            </a:pPr>
            <a:r>
              <a:rPr lang="en-US" altLang="zh-CN" sz="1800" b="0" i="0" dirty="0">
                <a:solidFill>
                  <a:srgbClr val="2D3B45"/>
                </a:solidFill>
                <a:effectLst/>
                <a:highlight>
                  <a:srgbClr val="FFFFFF"/>
                </a:highlight>
                <a:latin typeface="Lato Extended"/>
              </a:rPr>
              <a:t>Gender distribution for both companies are similar</a:t>
            </a:r>
          </a:p>
          <a:p>
            <a:pPr marL="800100" lvl="1" indent="-342900" algn="l">
              <a:buFont typeface="Arial" panose="020B0604020202020204" pitchFamily="34" charset="0"/>
              <a:buChar char="•"/>
            </a:pPr>
            <a:r>
              <a:rPr lang="en-US" altLang="zh-CN" sz="1600" dirty="0">
                <a:solidFill>
                  <a:srgbClr val="2D3B45"/>
                </a:solidFill>
                <a:highlight>
                  <a:srgbClr val="FFFFFF"/>
                </a:highlight>
                <a:latin typeface="Lato Extended"/>
              </a:rPr>
              <a:t>About 54% male customers and 46% female customers</a:t>
            </a:r>
          </a:p>
          <a:p>
            <a:pPr marL="342900" indent="-342900" algn="l">
              <a:buFont typeface="Arial" panose="020B0604020202020204" pitchFamily="34" charset="0"/>
              <a:buChar char="•"/>
            </a:pPr>
            <a:r>
              <a:rPr lang="en-US" sz="1800" dirty="0">
                <a:solidFill>
                  <a:srgbClr val="2D3B45"/>
                </a:solidFill>
                <a:highlight>
                  <a:srgbClr val="FFFFFF"/>
                </a:highlight>
                <a:latin typeface="Lato Extended"/>
              </a:rPr>
              <a:t>Age distribution for both companies are similar:</a:t>
            </a: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Mainly concentrated in the 20 – 40 age group</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pic>
        <p:nvPicPr>
          <p:cNvPr id="1026" name="Picture 2">
            <a:extLst>
              <a:ext uri="{FF2B5EF4-FFF2-40B4-BE49-F238E27FC236}">
                <a16:creationId xmlns:a16="http://schemas.microsoft.com/office/drawing/2014/main" id="{39B844A7-659B-876B-CB4F-A8C45AA4C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10371"/>
            <a:ext cx="8967730" cy="450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94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247701" y="-5247701"/>
            <a:ext cx="1696597" cy="12192000"/>
          </a:xfrm>
          <a:solidFill>
            <a:srgbClr val="3B3B3B"/>
          </a:solidFill>
        </p:spPr>
        <p:txBody>
          <a:bodyPr vert="vert270" anchor="t" anchorCtr="0">
            <a:normAutofit fontScale="90000"/>
          </a:bodyPr>
          <a:lstStyle/>
          <a:p>
            <a:pPr algn="l"/>
            <a:br>
              <a:rPr lang="en-US" sz="4000" dirty="0">
                <a:solidFill>
                  <a:srgbClr val="FF6600"/>
                </a:solidFill>
                <a:latin typeface="+mn-lt"/>
                <a:ea typeface="+mn-ea"/>
                <a:cs typeface="+mn-cs"/>
              </a:rPr>
            </a:br>
            <a:r>
              <a:rPr lang="en-US" sz="4000" dirty="0">
                <a:solidFill>
                  <a:srgbClr val="FF6600"/>
                </a:solidFill>
                <a:latin typeface="+mn-lt"/>
                <a:ea typeface="+mn-ea"/>
                <a:cs typeface="+mn-cs"/>
              </a:rPr>
              <a:t>Is there any difference in customer demographics between the 2 companies?</a:t>
            </a:r>
            <a:br>
              <a:rPr lang="en-US" sz="4000" dirty="0">
                <a:solidFill>
                  <a:srgbClr val="FF6600"/>
                </a:solidFill>
                <a:latin typeface="+mn-lt"/>
                <a:ea typeface="+mn-ea"/>
                <a:cs typeface="+mn-cs"/>
              </a:rPr>
            </a:br>
            <a:endParaRPr lang="en-US" sz="4000" dirty="0">
              <a:solidFill>
                <a:srgbClr val="FF6600"/>
              </a:solidFill>
              <a:latin typeface="+mn-lt"/>
              <a:ea typeface="+mn-ea"/>
              <a:cs typeface="+mn-cs"/>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7999164" y="2678937"/>
            <a:ext cx="5161402" cy="3224270"/>
          </a:xfrm>
        </p:spPr>
        <p:txBody>
          <a:bodyPr vert="vert270">
            <a:normAutofit/>
          </a:bodyPr>
          <a:lstStyle/>
          <a:p>
            <a:pPr marL="342900" indent="-342900" algn="l">
              <a:buFont typeface="Arial" panose="020B0604020202020204" pitchFamily="34" charset="0"/>
              <a:buChar char="•"/>
            </a:pPr>
            <a:r>
              <a:rPr lang="en-US" altLang="zh-CN" sz="1800" b="0" i="0" dirty="0">
                <a:solidFill>
                  <a:srgbClr val="2D3B45"/>
                </a:solidFill>
                <a:effectLst/>
                <a:highlight>
                  <a:srgbClr val="FFFFFF"/>
                </a:highlight>
                <a:latin typeface="Lato Extended"/>
              </a:rPr>
              <a:t>Payment mode are similar:</a:t>
            </a:r>
          </a:p>
          <a:p>
            <a:pPr marL="800100" lvl="1" indent="-342900" algn="l">
              <a:buFont typeface="Arial" panose="020B0604020202020204" pitchFamily="34" charset="0"/>
              <a:buChar char="•"/>
            </a:pPr>
            <a:r>
              <a:rPr lang="en-US" altLang="zh-CN" sz="1600" dirty="0">
                <a:solidFill>
                  <a:srgbClr val="2D3B45"/>
                </a:solidFill>
                <a:highlight>
                  <a:srgbClr val="FFFFFF"/>
                </a:highlight>
                <a:latin typeface="Lato Extended"/>
              </a:rPr>
              <a:t>Both are mainly card payment</a:t>
            </a:r>
          </a:p>
          <a:p>
            <a:pPr marL="342900" indent="-342900" algn="l">
              <a:buFont typeface="Arial" panose="020B0604020202020204" pitchFamily="34" charset="0"/>
              <a:buChar char="•"/>
            </a:pPr>
            <a:r>
              <a:rPr lang="en-US" sz="1800" dirty="0">
                <a:solidFill>
                  <a:srgbClr val="2D3B45"/>
                </a:solidFill>
                <a:highlight>
                  <a:srgbClr val="FFFFFF"/>
                </a:highlight>
                <a:latin typeface="Lato Extended"/>
              </a:rPr>
              <a:t>Customer’s income level distribution are quite average:</a:t>
            </a:r>
          </a:p>
          <a:p>
            <a:pPr marL="800100" lvl="1" indent="-342900" algn="l">
              <a:buFont typeface="Arial" panose="020B0604020202020204" pitchFamily="34" charset="0"/>
              <a:buChar char="•"/>
            </a:pPr>
            <a:r>
              <a:rPr lang="en-US" sz="1600" dirty="0">
                <a:solidFill>
                  <a:srgbClr val="2D3B45"/>
                </a:solidFill>
                <a:highlight>
                  <a:srgbClr val="FFFFFF"/>
                </a:highlight>
                <a:latin typeface="Lato Extended"/>
              </a:rPr>
              <a:t>Mainly concentrated below 25,000 USD/month</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pic>
        <p:nvPicPr>
          <p:cNvPr id="2052" name="Picture 4">
            <a:extLst>
              <a:ext uri="{FF2B5EF4-FFF2-40B4-BE49-F238E27FC236}">
                <a16:creationId xmlns:a16="http://schemas.microsoft.com/office/drawing/2014/main" id="{BD8E72EA-B40E-B887-380B-0D514CE5E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6511"/>
            <a:ext cx="8967730" cy="4475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82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35835" y="-5335833"/>
            <a:ext cx="1520330" cy="12192000"/>
          </a:xfrm>
          <a:solidFill>
            <a:srgbClr val="3B3B3B"/>
          </a:solidFill>
        </p:spPr>
        <p:txBody>
          <a:bodyPr vert="vert270" anchor="t" anchorCtr="0">
            <a:normAutofit/>
          </a:bodyPr>
          <a:lstStyle/>
          <a:p>
            <a:pPr algn="l"/>
            <a:br>
              <a:rPr lang="en-US" sz="4000" dirty="0">
                <a:solidFill>
                  <a:srgbClr val="FF6600"/>
                </a:solidFill>
                <a:latin typeface="+mn-lt"/>
                <a:ea typeface="+mn-ea"/>
                <a:cs typeface="+mn-cs"/>
              </a:rPr>
            </a:br>
            <a:r>
              <a:rPr lang="en-US" sz="3600" dirty="0">
                <a:solidFill>
                  <a:srgbClr val="FF6600"/>
                </a:solidFill>
                <a:latin typeface="+mn-lt"/>
                <a:ea typeface="+mn-ea"/>
                <a:cs typeface="+mn-cs"/>
              </a:rPr>
              <a:t>Is there any difference in company’s operations?</a:t>
            </a:r>
            <a:endParaRPr lang="en-US" sz="4000" dirty="0">
              <a:solidFill>
                <a:srgbClr val="FF6600"/>
              </a:solidFill>
              <a:latin typeface="+mn-lt"/>
              <a:ea typeface="+mn-ea"/>
              <a:cs typeface="+mn-cs"/>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7999164" y="2678937"/>
            <a:ext cx="5161402" cy="3224270"/>
          </a:xfrm>
        </p:spPr>
        <p:txBody>
          <a:bodyPr vert="vert270">
            <a:normAutofit/>
          </a:bodyPr>
          <a:lstStyle/>
          <a:p>
            <a:pPr marL="342900" indent="-342900" algn="l">
              <a:buFont typeface="Arial" panose="020B0604020202020204" pitchFamily="34" charset="0"/>
              <a:buChar char="•"/>
            </a:pPr>
            <a:r>
              <a:rPr lang="en-US" altLang="zh-CN" sz="1800" b="0" i="0" dirty="0">
                <a:solidFill>
                  <a:srgbClr val="2D3B45"/>
                </a:solidFill>
                <a:effectLst/>
                <a:highlight>
                  <a:srgbClr val="FFFFFF"/>
                </a:highlight>
                <a:latin typeface="Lato Extended"/>
              </a:rPr>
              <a:t>Yellow cab company seems to have higher price charged compared to the pink cab company.</a:t>
            </a:r>
            <a:endParaRPr lang="en-US" sz="1600" dirty="0">
              <a:solidFill>
                <a:srgbClr val="2D3B45"/>
              </a:solidFill>
              <a:highlight>
                <a:srgbClr val="FFFFFF"/>
              </a:highlight>
              <a:latin typeface="Lato Extended"/>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pic>
        <p:nvPicPr>
          <p:cNvPr id="3074" name="Picture 2">
            <a:extLst>
              <a:ext uri="{FF2B5EF4-FFF2-40B4-BE49-F238E27FC236}">
                <a16:creationId xmlns:a16="http://schemas.microsoft.com/office/drawing/2014/main" id="{D7D9B8E5-7644-5430-A4A8-60BC471C8F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520332"/>
            <a:ext cx="8967730" cy="4628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8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35835" y="-5335833"/>
            <a:ext cx="1520330" cy="12192000"/>
          </a:xfrm>
          <a:solidFill>
            <a:srgbClr val="3B3B3B"/>
          </a:solidFill>
        </p:spPr>
        <p:txBody>
          <a:bodyPr vert="vert270" anchor="t" anchorCtr="0">
            <a:normAutofit/>
          </a:bodyPr>
          <a:lstStyle/>
          <a:p>
            <a:pPr algn="l"/>
            <a:br>
              <a:rPr lang="en-US" sz="4000" dirty="0">
                <a:solidFill>
                  <a:srgbClr val="FF6600"/>
                </a:solidFill>
                <a:latin typeface="+mn-lt"/>
                <a:ea typeface="+mn-ea"/>
                <a:cs typeface="+mn-cs"/>
              </a:rPr>
            </a:br>
            <a:r>
              <a:rPr lang="en-US" sz="3600" dirty="0">
                <a:solidFill>
                  <a:srgbClr val="FF6600"/>
                </a:solidFill>
                <a:latin typeface="+mn-lt"/>
                <a:ea typeface="+mn-ea"/>
                <a:cs typeface="+mn-cs"/>
              </a:rPr>
              <a:t>Which company has higher customer reach?</a:t>
            </a:r>
            <a:endParaRPr lang="en-US" sz="4000" dirty="0">
              <a:solidFill>
                <a:srgbClr val="FF6600"/>
              </a:solidFill>
              <a:latin typeface="+mn-lt"/>
              <a:ea typeface="+mn-ea"/>
              <a:cs typeface="+mn-cs"/>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98884" y="-4078552"/>
            <a:ext cx="994232" cy="12192000"/>
          </a:xfrm>
        </p:spPr>
        <p:txBody>
          <a:bodyPr vert="vert270">
            <a:normAutofit/>
          </a:bodyPr>
          <a:lstStyle/>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Yellow cab company obviously has higher customer reach compared to pink cab company, reach to almost twice the amount of unique customers of the pink cab, covers 2.4% of the entire cab customer market while pink only covers 1.1%.</a:t>
            </a:r>
          </a:p>
          <a:p>
            <a:pPr marL="342900" indent="-342900" algn="l">
              <a:buFont typeface="Arial" panose="020B0604020202020204" pitchFamily="34" charset="0"/>
              <a:buChar char="•"/>
            </a:pPr>
            <a:r>
              <a:rPr lang="en-US" sz="1400" dirty="0">
                <a:solidFill>
                  <a:srgbClr val="2D3B45"/>
                </a:solidFill>
                <a:highlight>
                  <a:srgbClr val="FFFFFF"/>
                </a:highlight>
                <a:latin typeface="Lato Extended"/>
              </a:rPr>
              <a:t>Both companies faced a drop from 2017 to 2018, but pink cab decreased 1.61%, more than yellow cab’s 1.36%.</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pic>
        <p:nvPicPr>
          <p:cNvPr id="4098" name="Picture 2">
            <a:extLst>
              <a:ext uri="{FF2B5EF4-FFF2-40B4-BE49-F238E27FC236}">
                <a16:creationId xmlns:a16="http://schemas.microsoft.com/office/drawing/2014/main" id="{6BF0E055-8E12-47F7-FF57-A45E78DBAF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2531950"/>
            <a:ext cx="9959248" cy="432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911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357022" y="-5357020"/>
            <a:ext cx="1477955" cy="12192000"/>
          </a:xfrm>
          <a:solidFill>
            <a:srgbClr val="3B3B3B"/>
          </a:solidFill>
        </p:spPr>
        <p:txBody>
          <a:bodyPr vert="vert270" anchor="t" anchorCtr="0">
            <a:normAutofit/>
          </a:bodyPr>
          <a:lstStyle/>
          <a:p>
            <a:pPr algn="l"/>
            <a:br>
              <a:rPr lang="en-US" sz="4000" dirty="0">
                <a:solidFill>
                  <a:srgbClr val="FF6600"/>
                </a:solidFill>
                <a:latin typeface="+mn-lt"/>
                <a:ea typeface="+mn-ea"/>
                <a:cs typeface="+mn-cs"/>
              </a:rPr>
            </a:br>
            <a:r>
              <a:rPr lang="en-US" sz="3600" dirty="0">
                <a:solidFill>
                  <a:srgbClr val="FF6600"/>
                </a:solidFill>
                <a:latin typeface="+mn-lt"/>
                <a:ea typeface="+mn-ea"/>
                <a:cs typeface="+mn-cs"/>
              </a:rPr>
              <a:t>Which company has higher city coverage?</a:t>
            </a:r>
            <a:endParaRPr lang="en-US" sz="4000" dirty="0">
              <a:solidFill>
                <a:srgbClr val="FF6600"/>
              </a:solidFill>
              <a:latin typeface="+mn-lt"/>
              <a:ea typeface="+mn-ea"/>
              <a:cs typeface="+mn-cs"/>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7666824" y="2233672"/>
            <a:ext cx="5238516" cy="3811836"/>
          </a:xfrm>
        </p:spPr>
        <p:txBody>
          <a:bodyPr vert="vert270">
            <a:normAutofit/>
          </a:bodyPr>
          <a:lstStyle/>
          <a:p>
            <a:pPr marL="342900" indent="-342900" algn="l">
              <a:buFont typeface="Arial" panose="020B0604020202020204" pitchFamily="34" charset="0"/>
              <a:buChar char="•"/>
            </a:pPr>
            <a:r>
              <a:rPr lang="en-US" altLang="zh-CN" sz="1600" b="0" i="0" dirty="0">
                <a:solidFill>
                  <a:srgbClr val="2D3B45"/>
                </a:solidFill>
                <a:effectLst/>
                <a:highlight>
                  <a:srgbClr val="FFFFFF"/>
                </a:highlight>
                <a:latin typeface="Lato Extended"/>
              </a:rPr>
              <a:t>Yellow cab has significant higher coverage compared to pink cab (leading in 16 cities in a total of 19 cities).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7373" y="6139192"/>
            <a:ext cx="1654627" cy="994232"/>
          </a:xfrm>
          <a:prstGeom prst="rect">
            <a:avLst/>
          </a:prstGeom>
        </p:spPr>
      </p:pic>
      <p:pic>
        <p:nvPicPr>
          <p:cNvPr id="5122" name="Picture 2">
            <a:extLst>
              <a:ext uri="{FF2B5EF4-FFF2-40B4-BE49-F238E27FC236}">
                <a16:creationId xmlns:a16="http://schemas.microsoft.com/office/drawing/2014/main" id="{D498B35C-B940-2E17-1CF2-0474B43A3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77957"/>
            <a:ext cx="8380163" cy="5380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055349"/>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1484</TotalTime>
  <Words>1388</Words>
  <Application>Microsoft Office PowerPoint</Application>
  <PresentationFormat>宽屏</PresentationFormat>
  <Paragraphs>92</Paragraphs>
  <Slides>19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Lato Extended</vt:lpstr>
      <vt:lpstr>等线</vt:lpstr>
      <vt:lpstr>Arial</vt:lpstr>
      <vt:lpstr>Calibri</vt:lpstr>
      <vt:lpstr>Calibri Light</vt:lpstr>
      <vt:lpstr>Office 主题​​</vt:lpstr>
      <vt:lpstr>PowerPoint 演示文稿</vt:lpstr>
      <vt:lpstr>   Agenda</vt:lpstr>
      <vt:lpstr> Background Information: G2M Case Study</vt:lpstr>
      <vt:lpstr> Problem Statement</vt:lpstr>
      <vt:lpstr> Is there any difference in customer demographics between the 2 companies? </vt:lpstr>
      <vt:lpstr> Is there any difference in customer demographics between the 2 companies? </vt:lpstr>
      <vt:lpstr> Is there any difference in company’s operations?</vt:lpstr>
      <vt:lpstr> Which company has higher customer reach?</vt:lpstr>
      <vt:lpstr> Which company has higher city coverage?</vt:lpstr>
      <vt:lpstr> Which company has better customer retention?</vt:lpstr>
      <vt:lpstr> Which company makes more profit?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宏锐 柯</dc:creator>
  <cp:lastModifiedBy>宏锐 柯</cp:lastModifiedBy>
  <cp:revision>8</cp:revision>
  <dcterms:created xsi:type="dcterms:W3CDTF">2024-07-23T21:04:01Z</dcterms:created>
  <dcterms:modified xsi:type="dcterms:W3CDTF">2024-07-24T21:48:25Z</dcterms:modified>
</cp:coreProperties>
</file>