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6" d="100"/>
          <a:sy n="86" d="100"/>
        </p:scale>
        <p:origin x="466"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DDEV98/Internships/tree/774bbc49c93d77bfbff94b28c0fd67c846014b25/Edunet/VOIS_AICTE_Oct2025_DomanLa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053238" y="3813901"/>
            <a:ext cx="4930517" cy="861497"/>
          </a:xfrm>
        </p:spPr>
        <p:txBody>
          <a:bodyPr>
            <a:normAutofit fontScale="92500"/>
          </a:bodyPr>
          <a:lstStyle/>
          <a:p>
            <a:pPr algn="r"/>
            <a:r>
              <a:rPr lang="en-US" b="0" dirty="0">
                <a:solidFill>
                  <a:schemeClr val="tx1"/>
                </a:solidFill>
                <a:effectLst>
                  <a:outerShdw blurRad="38100" dist="38100" dir="2700000" algn="tl">
                    <a:srgbClr val="000000">
                      <a:alpha val="43137"/>
                    </a:srgbClr>
                  </a:outerShdw>
                </a:effectLst>
              </a:rPr>
              <a:t>Doman Lal</a:t>
            </a:r>
          </a:p>
          <a:p>
            <a:pPr algn="r"/>
            <a:r>
              <a:rPr lang="en-IN" dirty="0">
                <a:solidFill>
                  <a:schemeClr val="tx1"/>
                </a:solidFill>
              </a:rPr>
              <a:t>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382925" y="2057401"/>
            <a:ext cx="6606911" cy="986699"/>
          </a:xfrm>
        </p:spPr>
        <p:txBody>
          <a:bodyPr>
            <a:normAutofit/>
          </a:bodyPr>
          <a:lstStyle/>
          <a:p>
            <a:r>
              <a:rPr lang="en-GB" sz="3200" dirty="0"/>
              <a:t>AIR 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176C0BC2-571E-CEC0-57F2-367B3263E29C}"/>
              </a:ext>
            </a:extLst>
          </p:cNvPr>
          <p:cNvPicPr>
            <a:picLocks noChangeAspect="1"/>
          </p:cNvPicPr>
          <p:nvPr/>
        </p:nvPicPr>
        <p:blipFill>
          <a:blip r:embed="rId3"/>
          <a:srcRect l="13536" t="8455" r="13750" b="1463"/>
          <a:stretch>
            <a:fillRect/>
          </a:stretch>
        </p:blipFill>
        <p:spPr>
          <a:xfrm>
            <a:off x="1550019" y="1175009"/>
            <a:ext cx="7248293" cy="5051013"/>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29E5A58-0672-39F2-17C8-7544ADCCEEC0}"/>
              </a:ext>
            </a:extLst>
          </p:cNvPr>
          <p:cNvPicPr>
            <a:picLocks noChangeAspect="1"/>
          </p:cNvPicPr>
          <p:nvPr/>
        </p:nvPicPr>
        <p:blipFill>
          <a:blip r:embed="rId3"/>
          <a:srcRect l="13720" t="7480" r="13475" b="1301"/>
          <a:stretch>
            <a:fillRect/>
          </a:stretch>
        </p:blipFill>
        <p:spPr>
          <a:xfrm>
            <a:off x="1439020" y="1275370"/>
            <a:ext cx="7088439" cy="499574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675956" y="1838234"/>
            <a:ext cx="7319727" cy="3607987"/>
          </a:xfrm>
        </p:spPr>
        <p:txBody>
          <a:bodyPr>
            <a:normAutofit fontScale="77500" lnSpcReduction="20000"/>
          </a:bodyPr>
          <a:lstStyle/>
          <a:p>
            <a:pPr algn="just">
              <a:lnSpc>
                <a:spcPct val="150000"/>
              </a:lnSpc>
            </a:pPr>
            <a:r>
              <a:rPr lang="en-US" sz="2800" dirty="0"/>
              <a:t>Airbnb is a popular platform where property owners rent out their homes or apartment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1690936"/>
            <a:ext cx="10602333" cy="3516684"/>
          </a:xfrm>
        </p:spPr>
        <p:txBody>
          <a:bodyPr>
            <a:normAutofit/>
          </a:bodyPr>
          <a:lstStyle/>
          <a:p>
            <a:pPr algn="just"/>
            <a:r>
              <a:rPr lang="en-GB" sz="1800" b="0" dirty="0"/>
              <a:t>This project focuses on building a machine learning model to predict the price of Airbnb listings. Pricing an Airbnb property correctly is crucial for both hosts and travellers:  hosts want to maximize occupancy and earnings, while travellers want fair and competitive prices. Using historical Airbnb data, the projects develops a regression model that learns relationships between listing attributes ( such as number of bedrooms, bathrooms , and guest ratings) and the price charged.</a:t>
            </a:r>
            <a:br>
              <a:rPr lang="en-GB" sz="1800" b="0" dirty="0"/>
            </a:br>
            <a:br>
              <a:rPr lang="en-GB" sz="1800" b="0" dirty="0"/>
            </a:br>
            <a:r>
              <a:rPr lang="en-GB" sz="1800" b="0" dirty="0"/>
              <a:t>The model can then be used to predict prices for new or hypothetical listings, helping property owners make informed pricing decisions.</a:t>
            </a:r>
            <a:endParaRPr lang="en-IN" sz="1800" b="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itle 3">
            <a:extLst>
              <a:ext uri="{FF2B5EF4-FFF2-40B4-BE49-F238E27FC236}">
                <a16:creationId xmlns:a16="http://schemas.microsoft.com/office/drawing/2014/main" id="{7F2C6E68-2A96-C8F0-5019-5CA5C5B22761}"/>
              </a:ext>
            </a:extLst>
          </p:cNvPr>
          <p:cNvSpPr txBox="1">
            <a:spLocks/>
          </p:cNvSpPr>
          <p:nvPr/>
        </p:nvSpPr>
        <p:spPr>
          <a:xfrm>
            <a:off x="660399" y="805213"/>
            <a:ext cx="6995604" cy="790111"/>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Project Description</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1102760" y="1679258"/>
            <a:ext cx="9390537" cy="3327640"/>
          </a:xfrm>
        </p:spPr>
        <p:txBody>
          <a:bodyPr>
            <a:normAutofit fontScale="92500" lnSpcReduction="10000"/>
          </a:bodyPr>
          <a:lstStyle/>
          <a:p>
            <a:pPr algn="just">
              <a:lnSpc>
                <a:spcPct val="120000"/>
              </a:lnSpc>
              <a:buFont typeface="Arial" panose="020B0604020202020204" pitchFamily="34" charset="0"/>
              <a:buChar char="•"/>
            </a:pPr>
            <a:r>
              <a:rPr lang="en-US" sz="1900" b="1" dirty="0">
                <a:solidFill>
                  <a:schemeClr val="tx1"/>
                </a:solidFill>
              </a:rPr>
              <a:t>Airbnb Hosts</a:t>
            </a:r>
            <a:endParaRPr lang="en-US" sz="1900" dirty="0">
              <a:solidFill>
                <a:schemeClr val="tx1"/>
              </a:solidFill>
            </a:endParaRPr>
          </a:p>
          <a:p>
            <a:pPr algn="just">
              <a:lnSpc>
                <a:spcPct val="120000"/>
              </a:lnSpc>
              <a:buFont typeface="Arial" panose="020B0604020202020204" pitchFamily="34" charset="0"/>
              <a:buChar char="•"/>
            </a:pPr>
            <a:r>
              <a:rPr lang="en-IN" sz="1800" dirty="0"/>
              <a:t>To optimize pricing of their listings based on property featured and guest reviews.</a:t>
            </a:r>
          </a:p>
          <a:p>
            <a:pPr algn="just">
              <a:lnSpc>
                <a:spcPct val="120000"/>
              </a:lnSpc>
              <a:buFont typeface="Arial" panose="020B0604020202020204" pitchFamily="34" charset="0"/>
              <a:buChar char="•"/>
            </a:pPr>
            <a:r>
              <a:rPr lang="en-IN" sz="1900" b="1" dirty="0">
                <a:solidFill>
                  <a:schemeClr val="tx1"/>
                </a:solidFill>
              </a:rPr>
              <a:t>Travellers.</a:t>
            </a:r>
          </a:p>
          <a:p>
            <a:pPr algn="just">
              <a:lnSpc>
                <a:spcPct val="120000"/>
              </a:lnSpc>
              <a:buFont typeface="Arial" panose="020B0604020202020204" pitchFamily="34" charset="0"/>
              <a:buChar char="•"/>
            </a:pPr>
            <a:r>
              <a:rPr lang="en-IN" sz="1800" dirty="0"/>
              <a:t>To evaluate whether a listing is overpriced or reasonably priced.</a:t>
            </a:r>
          </a:p>
          <a:p>
            <a:pPr algn="just">
              <a:lnSpc>
                <a:spcPct val="120000"/>
              </a:lnSpc>
              <a:buFont typeface="Arial" panose="020B0604020202020204" pitchFamily="34" charset="0"/>
              <a:buChar char="•"/>
            </a:pPr>
            <a:r>
              <a:rPr lang="en-IN" sz="1900" b="1" dirty="0">
                <a:solidFill>
                  <a:schemeClr val="tx1"/>
                </a:solidFill>
              </a:rPr>
              <a:t>Airbnb Platform Analysis</a:t>
            </a:r>
          </a:p>
          <a:p>
            <a:pPr algn="just">
              <a:lnSpc>
                <a:spcPct val="120000"/>
              </a:lnSpc>
              <a:buFont typeface="Arial" panose="020B0604020202020204" pitchFamily="34" charset="0"/>
              <a:buChar char="•"/>
            </a:pPr>
            <a:r>
              <a:rPr lang="en-IN" sz="1800" dirty="0"/>
              <a:t>To improve automated pricing suggestions and increase platform trust.</a:t>
            </a:r>
          </a:p>
          <a:p>
            <a:pPr algn="just">
              <a:lnSpc>
                <a:spcPct val="120000"/>
              </a:lnSpc>
              <a:buFont typeface="Arial" panose="020B0604020202020204" pitchFamily="34" charset="0"/>
              <a:buChar char="•"/>
            </a:pPr>
            <a:r>
              <a:rPr lang="en-IN" sz="1900" b="1" dirty="0">
                <a:solidFill>
                  <a:schemeClr val="tx1"/>
                </a:solidFill>
              </a:rPr>
              <a:t>Researchers/Students.</a:t>
            </a:r>
          </a:p>
          <a:p>
            <a:pPr algn="just">
              <a:lnSpc>
                <a:spcPct val="120000"/>
              </a:lnSpc>
              <a:buFont typeface="Arial" panose="020B0604020202020204" pitchFamily="34" charset="0"/>
              <a:buChar char="•"/>
            </a:pPr>
            <a:r>
              <a:rPr lang="en-IN" sz="1800" dirty="0"/>
              <a:t>To study the impact of property featured and reviews on rental pricing.</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buFont typeface="Arial" panose="020B0604020202020204" pitchFamily="34" charset="0"/>
              <a:buChar char="•"/>
            </a:pPr>
            <a:r>
              <a:rPr lang="en-US" b="1" dirty="0"/>
              <a:t>Python-</a:t>
            </a:r>
            <a:r>
              <a:rPr lang="en-US" dirty="0"/>
              <a:t>Core programming language</a:t>
            </a:r>
          </a:p>
          <a:p>
            <a:pPr lvl="1">
              <a:lnSpc>
                <a:spcPct val="150000"/>
              </a:lnSpc>
              <a:buFont typeface="Arial" panose="020B0604020202020204" pitchFamily="34" charset="0"/>
              <a:buChar char="•"/>
            </a:pPr>
            <a:r>
              <a:rPr lang="en-US" b="1" dirty="0"/>
              <a:t>Pandas &amp; NumPy- </a:t>
            </a:r>
            <a:r>
              <a:rPr lang="en-US" dirty="0"/>
              <a:t>Data cleaning and preprocessing</a:t>
            </a:r>
          </a:p>
          <a:p>
            <a:pPr lvl="1">
              <a:lnSpc>
                <a:spcPct val="150000"/>
              </a:lnSpc>
              <a:buFont typeface="Arial" panose="020B0604020202020204" pitchFamily="34" charset="0"/>
              <a:buChar char="•"/>
            </a:pPr>
            <a:r>
              <a:rPr lang="en-US" b="1" dirty="0"/>
              <a:t>Scikit-learn-</a:t>
            </a:r>
            <a:r>
              <a:rPr lang="en-US" dirty="0"/>
              <a:t>Machine learning (model training, regression, evaluation)</a:t>
            </a:r>
          </a:p>
          <a:p>
            <a:pPr lvl="1">
              <a:lnSpc>
                <a:spcPct val="150000"/>
              </a:lnSpc>
              <a:buFont typeface="Arial" panose="020B0604020202020204" pitchFamily="34" charset="0"/>
              <a:buChar char="•"/>
            </a:pPr>
            <a:r>
              <a:rPr lang="en-US" b="1" dirty="0"/>
              <a:t>Matplotlib/Seaborn-</a:t>
            </a:r>
            <a:r>
              <a:rPr lang="en-US" dirty="0"/>
              <a:t> Data visualization and featured importance.</a:t>
            </a:r>
          </a:p>
          <a:p>
            <a:pPr lvl="1">
              <a:lnSpc>
                <a:spcPct val="150000"/>
              </a:lnSpc>
              <a:buFont typeface="Arial" panose="020B0604020202020204" pitchFamily="34" charset="0"/>
              <a:buChar char="•"/>
            </a:pPr>
            <a:r>
              <a:rPr lang="en-US" b="1" dirty="0"/>
              <a:t>Google </a:t>
            </a:r>
            <a:r>
              <a:rPr lang="en-US" b="1" dirty="0" err="1"/>
              <a:t>Colab</a:t>
            </a:r>
            <a:r>
              <a:rPr lang="en-US" b="1" dirty="0"/>
              <a:t>-</a:t>
            </a:r>
            <a:r>
              <a:rPr lang="en-US" dirty="0"/>
              <a:t>Cloud-based environment for running the project</a:t>
            </a:r>
          </a:p>
          <a:p>
            <a:pPr lvl="1">
              <a:lnSpc>
                <a:spcPct val="150000"/>
              </a:lnSpc>
              <a:buFont typeface="Arial" panose="020B0604020202020204" pitchFamily="34" charset="0"/>
              <a:buChar char="•"/>
            </a:pPr>
            <a:r>
              <a:rPr lang="en-US" b="1" dirty="0"/>
              <a:t>File handling libraries- </a:t>
            </a:r>
            <a:r>
              <a:rPr lang="en-US" dirty="0" err="1"/>
              <a:t>openpyxl</a:t>
            </a:r>
            <a:r>
              <a:rPr lang="en-US" dirty="0"/>
              <a:t>(for Excel) and build-in CSV handling</a:t>
            </a:r>
            <a:endParaRPr lang="en-IN" b="1"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2" name="Title 3">
            <a:extLst>
              <a:ext uri="{FF2B5EF4-FFF2-40B4-BE49-F238E27FC236}">
                <a16:creationId xmlns:a16="http://schemas.microsoft.com/office/drawing/2014/main" id="{63F96FCA-3107-5A83-2FD0-6909DA26AAD8}"/>
              </a:ext>
            </a:extLst>
          </p:cNvPr>
          <p:cNvSpPr txBox="1">
            <a:spLocks/>
          </p:cNvSpPr>
          <p:nvPr/>
        </p:nvSpPr>
        <p:spPr>
          <a:xfrm>
            <a:off x="-279662" y="2927532"/>
            <a:ext cx="4054362" cy="2969291"/>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dirty="0"/>
          </a:p>
        </p:txBody>
      </p:sp>
      <p:pic>
        <p:nvPicPr>
          <p:cNvPr id="1026" name="Picture 2">
            <a:extLst>
              <a:ext uri="{FF2B5EF4-FFF2-40B4-BE49-F238E27FC236}">
                <a16:creationId xmlns:a16="http://schemas.microsoft.com/office/drawing/2014/main" id="{33D2C23A-BD66-F302-8B49-B4210F39AF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752" y="1619087"/>
            <a:ext cx="4282206" cy="220024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F100BE2-5F1A-C91A-4574-F9EDD56DB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0456" y="1611537"/>
            <a:ext cx="3658639" cy="220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p:cTn id="21" dur="500" fill="hold"/>
                                        <p:tgtEl>
                                          <p:spTgt spid="2"/>
                                        </p:tgtEl>
                                        <p:attrNameLst>
                                          <p:attrName>ppt_w</p:attrName>
                                        </p:attrNameLst>
                                      </p:cBhvr>
                                      <p:tavLst>
                                        <p:tav tm="0">
                                          <p:val>
                                            <p:fltVal val="0"/>
                                          </p:val>
                                        </p:tav>
                                        <p:tav tm="100000">
                                          <p:val>
                                            <p:strVal val="#ppt_w"/>
                                          </p:val>
                                        </p:tav>
                                      </p:tavLst>
                                    </p:anim>
                                    <p:anim calcmode="lin" valueType="num">
                                      <p:cBhvr>
                                        <p:cTn id="22" dur="500" fill="hold"/>
                                        <p:tgtEl>
                                          <p:spTgt spid="2"/>
                                        </p:tgtEl>
                                        <p:attrNameLst>
                                          <p:attrName>ppt_h</p:attrName>
                                        </p:attrNameLst>
                                      </p:cBhvr>
                                      <p:tavLst>
                                        <p:tav tm="0">
                                          <p:val>
                                            <p:fltVal val="0"/>
                                          </p:val>
                                        </p:tav>
                                        <p:tav tm="100000">
                                          <p:val>
                                            <p:strVal val="#ppt_h"/>
                                          </p:val>
                                        </p:tav>
                                      </p:tavLst>
                                    </p:anim>
                                    <p:animEffect transition="in" filter="fad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050" name="Picture 2">
            <a:extLst>
              <a:ext uri="{FF2B5EF4-FFF2-40B4-BE49-F238E27FC236}">
                <a16:creationId xmlns:a16="http://schemas.microsoft.com/office/drawing/2014/main" id="{F259AC8E-2B78-D188-A815-8E0163B8F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0711" y="1909213"/>
            <a:ext cx="6968816"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074" name="Picture 2">
            <a:extLst>
              <a:ext uri="{FF2B5EF4-FFF2-40B4-BE49-F238E27FC236}">
                <a16:creationId xmlns:a16="http://schemas.microsoft.com/office/drawing/2014/main" id="{0BCBD303-3F7D-CC0D-01D4-934A2908E7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959" y="1819066"/>
            <a:ext cx="7537477" cy="4333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805509" cy="2553970"/>
          </a:xfrm>
        </p:spPr>
        <p:txBody>
          <a:bodyPr vert="horz" lIns="91440" tIns="45720" rIns="91440" bIns="45720" rtlCol="0" anchor="t">
            <a:normAutofit/>
          </a:bodyPr>
          <a:lstStyle/>
          <a:p>
            <a:pPr marL="0" indent="0">
              <a:buNone/>
            </a:pPr>
            <a:r>
              <a:rPr lang="en-US" dirty="0"/>
              <a:t> </a:t>
            </a:r>
          </a:p>
          <a:p>
            <a:pPr marL="0" indent="0">
              <a:buNone/>
            </a:pPr>
            <a:r>
              <a:rPr lang="en-US" dirty="0">
                <a:hlinkClick r:id="rId4"/>
              </a:rPr>
              <a:t>https://github.com/DDEV98/Internships/tree/774bbc49c93d77bfbff94b28c0fd67c846014b25/Edunet/VOIS_AICTE_Oct2025_DomanLal</a:t>
            </a:r>
            <a:endParaRPr lang="en-US" dirty="0"/>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1185</TotalTime>
  <Words>381</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 BNB HOTEL  BOOKING ANALYSIS</vt:lpstr>
      <vt:lpstr>PROBLEM  STATEMENT</vt:lpstr>
      <vt:lpstr>This project focuses on building a machine learning model to predict the price of Airbnb listings. Pricing an Airbnb property correctly is crucial for both hosts and travellers:  hosts want to maximize occupancy and earnings, while travellers want fair and competitive prices. Using historical Airbnb data, the projects develops a regression model that learns relationships between listing attributes ( such as number of bedrooms, bathrooms , and guest ratings) and the price charged.  The model can then be used to predict prices for new or hypothetical listings, helping property owners make informed pricing decisions.</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Doman Lal</cp:lastModifiedBy>
  <cp:revision>111</cp:revision>
  <dcterms:created xsi:type="dcterms:W3CDTF">2021-07-11T13:13:15Z</dcterms:created>
  <dcterms:modified xsi:type="dcterms:W3CDTF">2025-10-07T12:23:30Z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