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67" r:id="rId20"/>
    <p:sldId id="276" r:id="rId21"/>
    <p:sldId id="277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rgbClr val="00B050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53EB-2A8D-F56E-F9E3-53C9A7198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7553" y="5923075"/>
            <a:ext cx="3941252" cy="162912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Excelerate</a:t>
            </a:r>
            <a:b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36036-9527-4834-6182-6DA1D3EBB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95" y="1935102"/>
            <a:ext cx="3291841" cy="4309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Present Meaningful insights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25405B5-6B5A-D6F5-0CF6-B6A1DD08B28B}"/>
              </a:ext>
            </a:extLst>
          </p:cNvPr>
          <p:cNvSpPr txBox="1">
            <a:spLocks/>
          </p:cNvSpPr>
          <p:nvPr/>
        </p:nvSpPr>
        <p:spPr>
          <a:xfrm>
            <a:off x="822959" y="2349103"/>
            <a:ext cx="1593670" cy="4309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Team 21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AADEC37-9E79-D4E8-6A2D-205C1E26E86C}"/>
              </a:ext>
            </a:extLst>
          </p:cNvPr>
          <p:cNvSpPr txBox="1">
            <a:spLocks/>
          </p:cNvSpPr>
          <p:nvPr/>
        </p:nvSpPr>
        <p:spPr>
          <a:xfrm>
            <a:off x="822959" y="826830"/>
            <a:ext cx="5727130" cy="10189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Final Presentation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F8C371B-8FD8-2B60-D3AD-4FB6A6E0C083}"/>
              </a:ext>
            </a:extLst>
          </p:cNvPr>
          <p:cNvSpPr txBox="1">
            <a:spLocks/>
          </p:cNvSpPr>
          <p:nvPr/>
        </p:nvSpPr>
        <p:spPr>
          <a:xfrm>
            <a:off x="6154468" y="5799185"/>
            <a:ext cx="1593670" cy="4309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Submitted to,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EBF2315-85F7-D367-FFE6-B18AF1E10954}"/>
              </a:ext>
            </a:extLst>
          </p:cNvPr>
          <p:cNvSpPr txBox="1">
            <a:spLocks/>
          </p:cNvSpPr>
          <p:nvPr/>
        </p:nvSpPr>
        <p:spPr>
          <a:xfrm>
            <a:off x="822959" y="2637004"/>
            <a:ext cx="1593670" cy="43093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By Doman Lal</a:t>
            </a:r>
            <a:endParaRPr lang="en-IN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7CFBDDD-E17D-F022-8B04-7273CB7FE79A}"/>
              </a:ext>
            </a:extLst>
          </p:cNvPr>
          <p:cNvCxnSpPr/>
          <p:nvPr/>
        </p:nvCxnSpPr>
        <p:spPr>
          <a:xfrm>
            <a:off x="822959" y="1754155"/>
            <a:ext cx="71827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79A4255-437A-C3C9-3B9B-98BDFAD1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889" y="-160665"/>
            <a:ext cx="2527552" cy="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1332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26213">
        <p15:prstTrans prst="drape"/>
      </p:transition>
    </mc:Choice>
    <mc:Fallback xmlns="">
      <p:transition spd="slow" advTm="126213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19674" y="249595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8. Final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500" b="1" dirty="0"/>
              <a:t>Data validation ensured accuracy across 3 datasets.</a:t>
            </a:r>
          </a:p>
          <a:p>
            <a:r>
              <a:rPr sz="2500" b="1" dirty="0"/>
              <a:t>Key insights derived: applicant hotspots, campaign effectiveness, outreach outcomes.</a:t>
            </a:r>
          </a:p>
          <a:p>
            <a:r>
              <a:rPr sz="2500" b="1" dirty="0"/>
              <a:t>Recommendations provided to optimize future campaigns.</a:t>
            </a:r>
          </a:p>
          <a:p>
            <a:endParaRPr sz="2500" b="1" dirty="0"/>
          </a:p>
          <a:p>
            <a:r>
              <a:rPr sz="2500" b="1" dirty="0"/>
              <a:t>Outcome: Actionable insights to strengthen recruitment strategy.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18D3520-8F88-8316-7849-BAFB4AA4B13E}"/>
              </a:ext>
            </a:extLst>
          </p:cNvPr>
          <p:cNvCxnSpPr>
            <a:cxnSpLocks/>
          </p:cNvCxnSpPr>
          <p:nvPr/>
        </p:nvCxnSpPr>
        <p:spPr>
          <a:xfrm>
            <a:off x="673669" y="1184988"/>
            <a:ext cx="7378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2738B4B9-861C-0BD1-696A-BD62CED2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8" y="5878846"/>
            <a:ext cx="2527552" cy="90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7792">
        <p15:prstTrans prst="drape"/>
      </p:transition>
    </mc:Choice>
    <mc:Fallback xmlns="">
      <p:transition spd="slow" advTm="7792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031" y="278413"/>
            <a:ext cx="4397969" cy="852458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7587" y="1845734"/>
            <a:ext cx="7949882" cy="2409025"/>
          </a:xfrm>
        </p:spPr>
        <p:txBody>
          <a:bodyPr/>
          <a:lstStyle/>
          <a:p>
            <a:r>
              <a:rPr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Rows: 37368</a:t>
            </a:r>
          </a:p>
          <a:p>
            <a:r>
              <a:rPr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Columns: 16</a:t>
            </a:r>
          </a:p>
          <a:p>
            <a:r>
              <a:rPr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Candidate PKs: None detected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9B733-5E1C-A3B9-9927-5BD37D158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8" y="5812971"/>
            <a:ext cx="2527552" cy="90984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10B341-D352-7EFA-FC6F-5E850FE7151A}"/>
              </a:ext>
            </a:extLst>
          </p:cNvPr>
          <p:cNvCxnSpPr>
            <a:cxnSpLocks/>
          </p:cNvCxnSpPr>
          <p:nvPr/>
        </p:nvCxnSpPr>
        <p:spPr>
          <a:xfrm>
            <a:off x="515049" y="1045029"/>
            <a:ext cx="7378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5029">
        <p15:prstTrans prst="drape"/>
      </p:transition>
    </mc:Choice>
    <mc:Fallback xmlns="">
      <p:transition spd="slow" advTm="5029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missing_values_2025-09-22_182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596" y="1761740"/>
            <a:ext cx="6629015" cy="397740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1825" y="210292"/>
            <a:ext cx="4761763" cy="928166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Missing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FF5E4-CB5E-569F-4141-35A1CE269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5744" y="5742883"/>
            <a:ext cx="2527552" cy="9098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D1F1C3F-108D-9EF4-2B14-D7B3FAEF996E}"/>
              </a:ext>
            </a:extLst>
          </p:cNvPr>
          <p:cNvCxnSpPr>
            <a:cxnSpLocks/>
          </p:cNvCxnSpPr>
          <p:nvPr/>
        </p:nvCxnSpPr>
        <p:spPr>
          <a:xfrm>
            <a:off x="464081" y="989045"/>
            <a:ext cx="7378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8858">
        <p15:prstTrans prst="drape"/>
      </p:transition>
    </mc:Choice>
    <mc:Fallback xmlns="">
      <p:transition spd="slow" advTm="18858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233" y="178686"/>
            <a:ext cx="5057192" cy="980277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Top Unique Counts</a:t>
            </a:r>
          </a:p>
        </p:txBody>
      </p:sp>
      <p:pic>
        <p:nvPicPr>
          <p:cNvPr id="3" name="Picture 2" descr="unique_counts_2025-09-22_1820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704914"/>
            <a:ext cx="6912077" cy="414724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78E764-9326-C38A-1AF5-AE1562831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754" y="5948157"/>
            <a:ext cx="2527552" cy="9098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B67AE8-D2B0-C8F3-5BC5-184FD7C09E63}"/>
              </a:ext>
            </a:extLst>
          </p:cNvPr>
          <p:cNvCxnSpPr>
            <a:cxnSpLocks/>
          </p:cNvCxnSpPr>
          <p:nvPr/>
        </p:nvCxnSpPr>
        <p:spPr>
          <a:xfrm>
            <a:off x="447828" y="1082351"/>
            <a:ext cx="7378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663">
        <p15:prstTrans prst="drape"/>
      </p:transition>
    </mc:Choice>
    <mc:Fallback xmlns="">
      <p:transition spd="slow" advTm="9663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84988" y="13381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126723" cy="2213082"/>
          </a:xfrm>
        </p:spPr>
        <p:txBody>
          <a:bodyPr>
            <a:normAutofit fontScale="70000" lnSpcReduction="20000"/>
          </a:bodyPr>
          <a:lstStyle/>
          <a:p>
            <a:endParaRPr dirty="0"/>
          </a:p>
          <a:p>
            <a:pPr lvl="1"/>
            <a:r>
              <a:rPr dirty="0"/>
              <a:t>Confirm primary key(s) and enforce uniqueness constraints after cleanup.</a:t>
            </a:r>
          </a:p>
          <a:p>
            <a:pPr lvl="1"/>
            <a:r>
              <a:rPr dirty="0"/>
              <a:t>Investigate and remediate columns with high null rates (&gt;20%).</a:t>
            </a:r>
          </a:p>
          <a:p>
            <a:pPr lvl="1"/>
            <a:r>
              <a:rPr dirty="0"/>
              <a:t>Set up scheduled SQL validation jobs and alerts.</a:t>
            </a:r>
          </a:p>
          <a:p>
            <a:pPr lvl="1"/>
            <a:r>
              <a:rPr dirty="0"/>
              <a:t>Document business rules and add them to ETL tests.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1F86DC-C914-0F3A-2A3C-E592A343C7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8" y="5742883"/>
            <a:ext cx="2527552" cy="9098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403E56-BD45-58F7-90BB-E7A5A7B7C6F0}"/>
              </a:ext>
            </a:extLst>
          </p:cNvPr>
          <p:cNvCxnSpPr>
            <a:cxnSpLocks/>
          </p:cNvCxnSpPr>
          <p:nvPr/>
        </p:nvCxnSpPr>
        <p:spPr>
          <a:xfrm>
            <a:off x="347098" y="913785"/>
            <a:ext cx="78825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8914">
        <p15:prstTrans prst="drape"/>
      </p:transition>
    </mc:Choice>
    <mc:Fallback xmlns="">
      <p:transition spd="slow" advTm="18914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9607" y="323696"/>
            <a:ext cx="7772400" cy="1470025"/>
          </a:xfrm>
        </p:spPr>
        <p:txBody>
          <a:bodyPr>
            <a:normAutofit fontScale="90000"/>
          </a:bodyPr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Dashboard Design: Campaign &amp; Outreach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7136" y="3009900"/>
            <a:ext cx="6400800" cy="1752600"/>
          </a:xfrm>
        </p:spPr>
        <p:txBody>
          <a:bodyPr/>
          <a:lstStyle/>
          <a:p>
            <a:r>
              <a:rPr b="1" dirty="0">
                <a:latin typeface="Aharoni" panose="02010803020104030203" pitchFamily="2" charset="-79"/>
                <a:cs typeface="Aharoni" panose="02010803020104030203" pitchFamily="2" charset="-79"/>
              </a:rPr>
              <a:t>Google Looker Studio | Visual Storytelling</a:t>
            </a:r>
          </a:p>
          <a:p>
            <a:r>
              <a:rPr b="1" dirty="0">
                <a:latin typeface="Aharoni" panose="02010803020104030203" pitchFamily="2" charset="-79"/>
                <a:cs typeface="Aharoni" panose="02010803020104030203" pitchFamily="2" charset="-79"/>
              </a:rPr>
              <a:t>Charts &amp; Insights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80BA7C-3F8D-10DD-8420-F5F5DF9F6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420" y="6128440"/>
            <a:ext cx="2527552" cy="90984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EC8F22C-770F-5E13-89B4-865D98E9B7A2}"/>
              </a:ext>
            </a:extLst>
          </p:cNvPr>
          <p:cNvCxnSpPr>
            <a:cxnSpLocks/>
          </p:cNvCxnSpPr>
          <p:nvPr/>
        </p:nvCxnSpPr>
        <p:spPr>
          <a:xfrm>
            <a:off x="139607" y="1681754"/>
            <a:ext cx="84809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846">
        <p15:prstTrans prst="drape"/>
      </p:transition>
    </mc:Choice>
    <mc:Fallback xmlns="">
      <p:transition spd="slow" advTm="2846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02637" y="153340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Outreach Outcome Distribution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4" y="1909251"/>
            <a:ext cx="6582467" cy="438831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41BF7C-965B-0F30-DB1B-87156F6DB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20" y="6128440"/>
            <a:ext cx="2527552" cy="9098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B98461F-FB02-FF04-C827-86BB7D8706D2}"/>
              </a:ext>
            </a:extLst>
          </p:cNvPr>
          <p:cNvCxnSpPr>
            <a:cxnSpLocks/>
          </p:cNvCxnSpPr>
          <p:nvPr/>
        </p:nvCxnSpPr>
        <p:spPr>
          <a:xfrm>
            <a:off x="322838" y="1007704"/>
            <a:ext cx="83453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779">
        <p15:prstTrans prst="drape"/>
      </p:transition>
    </mc:Choice>
    <mc:Fallback xmlns="">
      <p:transition spd="slow" advTm="15779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508" y="274638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 5 Callers by Outreach Volume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20" y="1342589"/>
            <a:ext cx="7178777" cy="47858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9803B66-F4D4-C396-BDD2-E13369B16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20" y="6128440"/>
            <a:ext cx="2527552" cy="90984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6AA344-5B22-D947-998F-4A39CA3A20C6}"/>
              </a:ext>
            </a:extLst>
          </p:cNvPr>
          <p:cNvCxnSpPr>
            <a:cxnSpLocks/>
          </p:cNvCxnSpPr>
          <p:nvPr/>
        </p:nvCxnSpPr>
        <p:spPr>
          <a:xfrm>
            <a:off x="515048" y="1222311"/>
            <a:ext cx="817175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5687">
        <p15:prstTrans prst="drape"/>
      </p:transition>
    </mc:Choice>
    <mc:Fallback xmlns="">
      <p:transition spd="slow" advTm="15687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5377"/>
            <a:ext cx="7339781" cy="985019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Campaign Status Breakdown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399" y="1814050"/>
            <a:ext cx="6499123" cy="433274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8953D1-D95E-3EC6-935A-1B7B0F53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420" y="5970610"/>
            <a:ext cx="2527552" cy="909843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BFD36D-B37A-7842-A1A0-69E90E2D8286}"/>
              </a:ext>
            </a:extLst>
          </p:cNvPr>
          <p:cNvCxnSpPr>
            <a:cxnSpLocks/>
          </p:cNvCxnSpPr>
          <p:nvPr/>
        </p:nvCxnSpPr>
        <p:spPr>
          <a:xfrm>
            <a:off x="263122" y="942392"/>
            <a:ext cx="7378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3806">
        <p15:prstTrans prst="drape"/>
      </p:transition>
    </mc:Choice>
    <mc:Fallback xmlns="">
      <p:transition spd="slow" advTm="13806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AFB5AC0-0076-A91C-1829-C244D558AA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305" t="19433" r="19388" b="11814"/>
          <a:stretch>
            <a:fillRect/>
          </a:stretch>
        </p:blipFill>
        <p:spPr>
          <a:xfrm>
            <a:off x="559836" y="1650901"/>
            <a:ext cx="7679095" cy="454746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2FFAA3-C6BC-4F6C-DD3E-8D5A08C87ABE}"/>
              </a:ext>
            </a:extLst>
          </p:cNvPr>
          <p:cNvSpPr txBox="1">
            <a:spLocks/>
          </p:cNvSpPr>
          <p:nvPr/>
        </p:nvSpPr>
        <p:spPr>
          <a:xfrm>
            <a:off x="-223935" y="261257"/>
            <a:ext cx="7339781" cy="98501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countries and Contribution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7FB26-197D-5B9A-FAD5-99C34AB6D39E}"/>
              </a:ext>
            </a:extLst>
          </p:cNvPr>
          <p:cNvCxnSpPr>
            <a:cxnSpLocks/>
          </p:cNvCxnSpPr>
          <p:nvPr/>
        </p:nvCxnSpPr>
        <p:spPr>
          <a:xfrm>
            <a:off x="244461" y="985019"/>
            <a:ext cx="82370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36374377-00BF-E126-1822-D1982AD29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48" y="5812971"/>
            <a:ext cx="2527552" cy="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4362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14618">
        <p15:prstTrans prst="drape"/>
      </p:transition>
    </mc:Choice>
    <mc:Fallback xmlns="">
      <p:transition spd="slow" advTm="14618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1969" y="772367"/>
            <a:ext cx="8117632" cy="1470025"/>
          </a:xfrm>
        </p:spPr>
        <p:txBody>
          <a:bodyPr>
            <a:normAutofit/>
          </a:bodyPr>
          <a:lstStyle/>
          <a:p>
            <a:r>
              <a:rPr sz="3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Applicant, Outreach &amp; Campaign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86408" y="2458616"/>
            <a:ext cx="6400800" cy="1752600"/>
          </a:xfrm>
        </p:spPr>
        <p:txBody>
          <a:bodyPr/>
          <a:lstStyle/>
          <a:p>
            <a:r>
              <a:rPr b="1" dirty="0">
                <a:cs typeface="Aharoni" panose="02010803020104030203" pitchFamily="2" charset="-79"/>
              </a:rPr>
              <a:t>Data Validation, Insights &amp; Recommendations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DDA26C-9452-6DB0-32D5-1D8846FA3CF8}"/>
              </a:ext>
            </a:extLst>
          </p:cNvPr>
          <p:cNvCxnSpPr>
            <a:cxnSpLocks/>
          </p:cNvCxnSpPr>
          <p:nvPr/>
        </p:nvCxnSpPr>
        <p:spPr>
          <a:xfrm>
            <a:off x="459066" y="1754155"/>
            <a:ext cx="8190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7F6AE8F0-D5DE-28D0-3FB0-78F399900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8" y="5812971"/>
            <a:ext cx="2527552" cy="90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0328">
        <p15:prstTrans prst="drape"/>
      </p:transition>
    </mc:Choice>
    <mc:Fallback xmlns="">
      <p:transition spd="slow" advTm="6032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42FC6F-1078-1660-8A3D-FFB9EBFE393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327" t="18707" r="12245" b="10726"/>
          <a:stretch>
            <a:fillRect/>
          </a:stretch>
        </p:blipFill>
        <p:spPr>
          <a:xfrm>
            <a:off x="305165" y="1835851"/>
            <a:ext cx="8533669" cy="44320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398BABB-DDCB-4187-9BE7-037B398F6FF2}"/>
              </a:ext>
            </a:extLst>
          </p:cNvPr>
          <p:cNvSpPr txBox="1">
            <a:spLocks/>
          </p:cNvSpPr>
          <p:nvPr/>
        </p:nvSpPr>
        <p:spPr>
          <a:xfrm>
            <a:off x="457200" y="665882"/>
            <a:ext cx="7339781" cy="98501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B288563-1AE9-E892-9699-E2602833FA63}"/>
              </a:ext>
            </a:extLst>
          </p:cNvPr>
          <p:cNvSpPr txBox="1">
            <a:spLocks/>
          </p:cNvSpPr>
          <p:nvPr/>
        </p:nvSpPr>
        <p:spPr>
          <a:xfrm>
            <a:off x="-239486" y="173373"/>
            <a:ext cx="7339781" cy="98501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IN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all made by reference id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78AFA0-7E9D-07C4-7499-263BCC21F651}"/>
              </a:ext>
            </a:extLst>
          </p:cNvPr>
          <p:cNvCxnSpPr>
            <a:cxnSpLocks/>
          </p:cNvCxnSpPr>
          <p:nvPr/>
        </p:nvCxnSpPr>
        <p:spPr>
          <a:xfrm>
            <a:off x="410547" y="923730"/>
            <a:ext cx="813629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4574746-8AC1-4B37-C948-D43C9EF47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6448" y="5812971"/>
            <a:ext cx="2527552" cy="90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4400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145">
        <p15:prstTrans prst="drape"/>
      </p:transition>
    </mc:Choice>
    <mc:Fallback xmlns="">
      <p:transition spd="slow" advTm="20145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16F73-F2C4-33CB-BF46-08F08FD27EC5}"/>
              </a:ext>
            </a:extLst>
          </p:cNvPr>
          <p:cNvSpPr txBox="1">
            <a:spLocks/>
          </p:cNvSpPr>
          <p:nvPr/>
        </p:nvSpPr>
        <p:spPr>
          <a:xfrm>
            <a:off x="115077" y="1918197"/>
            <a:ext cx="7339781" cy="985019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</a:t>
            </a:r>
            <a:endParaRPr lang="en-IN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DD125B-7D78-D3B6-19DB-F32A2F8B0E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740" y="2125659"/>
            <a:ext cx="4320118" cy="1555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696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7403">
        <p15:prstTrans prst="drape"/>
      </p:transition>
    </mc:Choice>
    <mc:Fallback xmlns="">
      <p:transition spd="slow" advTm="97403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589694" y="306680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1.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936101"/>
            <a:ext cx="8518849" cy="4525963"/>
          </a:xfrm>
        </p:spPr>
        <p:txBody>
          <a:bodyPr>
            <a:normAutofit/>
          </a:bodyPr>
          <a:lstStyle/>
          <a:p>
            <a:r>
              <a:rPr sz="1800" b="1" dirty="0"/>
              <a:t>Applicant Data: 19,338 records (Country, University, Contact).</a:t>
            </a:r>
          </a:p>
          <a:p>
            <a:r>
              <a:rPr sz="1800" b="1" dirty="0"/>
              <a:t>Campaign Data: 23 campaigns (Category, Status, Intake, University).</a:t>
            </a:r>
          </a:p>
          <a:p>
            <a:r>
              <a:rPr sz="1800" b="1" dirty="0"/>
              <a:t>Outreach Data: 37,369 records (Caller, Outcome, Escalation, Campaign ID).</a:t>
            </a:r>
          </a:p>
          <a:p>
            <a:endParaRPr sz="1800" b="1" dirty="0"/>
          </a:p>
          <a:p>
            <a:r>
              <a:rPr sz="1800" b="1" dirty="0"/>
              <a:t>Objective: To evaluate applicant distribution, outreach effectiveness, and campaign performance.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2F9D88-A967-667A-E9B9-F97BBBA2B83D}"/>
              </a:ext>
            </a:extLst>
          </p:cNvPr>
          <p:cNvCxnSpPr>
            <a:cxnSpLocks/>
          </p:cNvCxnSpPr>
          <p:nvPr/>
        </p:nvCxnSpPr>
        <p:spPr>
          <a:xfrm>
            <a:off x="869612" y="1296955"/>
            <a:ext cx="697743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B1399E12-76C7-EE2D-7B86-650F3325D6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8" y="5812971"/>
            <a:ext cx="2527552" cy="90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4959">
        <p15:prstTrans prst="drape"/>
      </p:transition>
    </mc:Choice>
    <mc:Fallback xmlns="">
      <p:transition spd="slow" advTm="34959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88019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2.</a:t>
            </a:r>
            <a:r>
              <a:rPr dirty="0"/>
              <a:t> </a:t>
            </a:r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Data Validation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8580" y="1697557"/>
            <a:ext cx="8388220" cy="4708525"/>
          </a:xfrm>
        </p:spPr>
        <p:txBody>
          <a:bodyPr>
            <a:normAutofit/>
          </a:bodyPr>
          <a:lstStyle/>
          <a:p>
            <a:r>
              <a:rPr sz="1800" b="1" dirty="0"/>
              <a:t>Removed duplicates across Applicant &amp; Outreach tables.</a:t>
            </a:r>
          </a:p>
          <a:p>
            <a:r>
              <a:rPr sz="1800" b="1" dirty="0"/>
              <a:t>Standardized University names for consistency.</a:t>
            </a:r>
          </a:p>
          <a:p>
            <a:r>
              <a:rPr sz="1800" b="1" dirty="0"/>
              <a:t>Validated Campaign IDs across Campaign &amp; Outreach tables.</a:t>
            </a:r>
          </a:p>
          <a:p>
            <a:r>
              <a:rPr sz="1800" b="1" dirty="0"/>
              <a:t>Handled missing contact and remark fields.</a:t>
            </a:r>
          </a:p>
          <a:p>
            <a:endParaRPr sz="1800" b="1" dirty="0"/>
          </a:p>
          <a:p>
            <a:r>
              <a:rPr sz="1800" b="1" dirty="0"/>
              <a:t>Outcome: Ensured clean, reliable datasets for analysis.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784673C-8C1C-155F-C0E8-88B8688A9269}"/>
              </a:ext>
            </a:extLst>
          </p:cNvPr>
          <p:cNvCxnSpPr>
            <a:cxnSpLocks/>
          </p:cNvCxnSpPr>
          <p:nvPr/>
        </p:nvCxnSpPr>
        <p:spPr>
          <a:xfrm>
            <a:off x="328444" y="1175657"/>
            <a:ext cx="821839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C84564DC-38BF-C17D-2140-DFD8B71F5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8" y="5812971"/>
            <a:ext cx="2527552" cy="90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64727">
        <p15:prstTrans prst="drape"/>
      </p:transition>
    </mc:Choice>
    <mc:Fallback xmlns="">
      <p:transition spd="slow" advTm="6472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06490" y="274638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3. Applicant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500" b="1" dirty="0"/>
              <a:t>Majority applicants from key universities (e.g., IIT, US universities).</a:t>
            </a:r>
          </a:p>
          <a:p>
            <a:r>
              <a:rPr sz="2500" b="1" dirty="0"/>
              <a:t>Country-wise spread shows dominance of India.</a:t>
            </a:r>
          </a:p>
          <a:p>
            <a:r>
              <a:rPr sz="2500" b="1" dirty="0"/>
              <a:t>Strong interest in select intakes.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267D0B-1710-081C-9ADF-70957753D5CA}"/>
              </a:ext>
            </a:extLst>
          </p:cNvPr>
          <p:cNvCxnSpPr>
            <a:cxnSpLocks/>
          </p:cNvCxnSpPr>
          <p:nvPr/>
        </p:nvCxnSpPr>
        <p:spPr>
          <a:xfrm>
            <a:off x="897604" y="1175657"/>
            <a:ext cx="729467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A416352E-B385-41DF-E389-9D13EE3E0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093" y="5812971"/>
            <a:ext cx="2527552" cy="90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6195">
        <p15:prstTrans prst="drape"/>
      </p:transition>
    </mc:Choice>
    <mc:Fallback xmlns="">
      <p:transition spd="slow" advTm="26195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970383" y="4050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 Campaign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157" y="1779250"/>
            <a:ext cx="8229600" cy="4525963"/>
          </a:xfrm>
        </p:spPr>
        <p:txBody>
          <a:bodyPr>
            <a:normAutofit/>
          </a:bodyPr>
          <a:lstStyle/>
          <a:p>
            <a:r>
              <a:rPr sz="2500" b="1" dirty="0"/>
              <a:t>23 campaigns analyzed across multiple categories.</a:t>
            </a:r>
          </a:p>
          <a:p>
            <a:r>
              <a:rPr sz="2500" b="1" dirty="0"/>
              <a:t>Active campaigns dominate; few inactive.</a:t>
            </a:r>
          </a:p>
          <a:p>
            <a:r>
              <a:rPr sz="2500" b="1" dirty="0"/>
              <a:t>Certain universities drive more applicant volume per campaign.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E6FDE31-23CB-6431-5B88-6D2B896D6C70}"/>
              </a:ext>
            </a:extLst>
          </p:cNvPr>
          <p:cNvCxnSpPr>
            <a:cxnSpLocks/>
          </p:cNvCxnSpPr>
          <p:nvPr/>
        </p:nvCxnSpPr>
        <p:spPr>
          <a:xfrm>
            <a:off x="692331" y="979714"/>
            <a:ext cx="759325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DEB52A97-7C39-1B81-ED48-48F236175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8" y="5812971"/>
            <a:ext cx="2527552" cy="90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9580">
        <p15:prstTrans prst="drape"/>
      </p:transition>
    </mc:Choice>
    <mc:Fallback xmlns="">
      <p:transition spd="slow" advTm="958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166326" y="-51934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5. Outreach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 b="1" dirty="0"/>
              <a:t>37K+ outreach attempts logged.</a:t>
            </a:r>
          </a:p>
          <a:p>
            <a:r>
              <a:rPr sz="2500" b="1" dirty="0"/>
              <a:t>High proportion of positive outcomes recorded.</a:t>
            </a:r>
          </a:p>
          <a:p>
            <a:r>
              <a:rPr sz="2500" b="1" dirty="0"/>
              <a:t>Escalations required in limited cases.</a:t>
            </a:r>
          </a:p>
          <a:p>
            <a:r>
              <a:rPr sz="2500" b="1" dirty="0"/>
              <a:t>Month-wise trend shows peak activity during intake months.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9A2A65-960B-BEB0-7FEE-3FFCA6E7ABEE}"/>
              </a:ext>
            </a:extLst>
          </p:cNvPr>
          <p:cNvCxnSpPr>
            <a:cxnSpLocks/>
          </p:cNvCxnSpPr>
          <p:nvPr/>
        </p:nvCxnSpPr>
        <p:spPr>
          <a:xfrm>
            <a:off x="272453" y="849086"/>
            <a:ext cx="64642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79B4D42A-4899-3460-6296-FFCA8157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6448" y="5812971"/>
            <a:ext cx="2527552" cy="909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20181">
        <p15:prstTrans prst="drape"/>
      </p:transition>
    </mc:Choice>
    <mc:Fallback xmlns="">
      <p:transition spd="slow" advTm="20181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671805" y="-98587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6. Combined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 b="1" dirty="0"/>
              <a:t>Linked Applicants → Campaigns → Outreach.</a:t>
            </a:r>
          </a:p>
          <a:p>
            <a:r>
              <a:rPr sz="2500" b="1" dirty="0"/>
              <a:t>Campaigns with stronger outreach had higher applicant engagement.</a:t>
            </a:r>
          </a:p>
          <a:p>
            <a:r>
              <a:rPr sz="2500" b="1" dirty="0"/>
              <a:t>Universities with targeted campaigns showed improved applicant conversion.</a:t>
            </a:r>
          </a:p>
          <a:p>
            <a:r>
              <a:rPr sz="2500" b="1" dirty="0"/>
              <a:t>Outcome patterns varied across campaigns.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44DB7AB-0C43-D259-31E1-097F2D58F1C8}"/>
              </a:ext>
            </a:extLst>
          </p:cNvPr>
          <p:cNvCxnSpPr>
            <a:cxnSpLocks/>
          </p:cNvCxnSpPr>
          <p:nvPr/>
        </p:nvCxnSpPr>
        <p:spPr>
          <a:xfrm>
            <a:off x="673669" y="783771"/>
            <a:ext cx="7378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8976">
        <p15:prstTrans prst="drape"/>
      </p:transition>
    </mc:Choice>
    <mc:Fallback xmlns="">
      <p:transition spd="slow" advTm="8976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95738" y="0"/>
            <a:ext cx="8229600" cy="1143000"/>
          </a:xfrm>
        </p:spPr>
        <p:txBody>
          <a:bodyPr/>
          <a:lstStyle/>
          <a:p>
            <a:r>
              <a:rPr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7.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500" b="1" dirty="0"/>
              <a:t>Focus on campaigns with proven outreach effectiveness.</a:t>
            </a:r>
          </a:p>
          <a:p>
            <a:r>
              <a:rPr sz="2500" b="1" dirty="0"/>
              <a:t>Enhance targeting for top applicant universities.</a:t>
            </a:r>
          </a:p>
          <a:p>
            <a:r>
              <a:rPr sz="2500" b="1" dirty="0"/>
              <a:t>• Reduce escalation by training callers on FAQs.</a:t>
            </a:r>
          </a:p>
          <a:p>
            <a:r>
              <a:rPr sz="2500" b="1" dirty="0"/>
              <a:t>• Monitor month-wise outreach to align with intake peaks.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E95AFE3-3BC7-A5DF-1C3E-2CC8C7F70AC1}"/>
              </a:ext>
            </a:extLst>
          </p:cNvPr>
          <p:cNvCxnSpPr>
            <a:cxnSpLocks/>
          </p:cNvCxnSpPr>
          <p:nvPr/>
        </p:nvCxnSpPr>
        <p:spPr>
          <a:xfrm>
            <a:off x="384420" y="821094"/>
            <a:ext cx="737864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CA4E464-E7A3-747C-01B5-46380C310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6448" y="5812971"/>
            <a:ext cx="2527552" cy="909843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D7E10892-B56B-747F-2BDA-27302C586A9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184528" t="-81922" r="-184528" b="-81922"/>
          <a:stretch>
            <a:fillRect/>
          </a:stretch>
        </p:blipFill>
        <p:spPr>
          <a:xfrm>
            <a:off x="6858000" y="5357812"/>
            <a:ext cx="2286000" cy="12858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 advTm="35506">
        <p15:prstTrans prst="drape"/>
      </p:transition>
    </mc:Choice>
    <mc:Fallback xmlns="">
      <p:transition spd="slow" advTm="3550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166</TotalTime>
  <Words>437</Words>
  <Application>Microsoft Office PowerPoint</Application>
  <PresentationFormat>On-screen Show (4:3)</PresentationFormat>
  <Paragraphs>71</Paragraphs>
  <Slides>21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Aharoni</vt:lpstr>
      <vt:lpstr>Arial</vt:lpstr>
      <vt:lpstr>Calibri</vt:lpstr>
      <vt:lpstr>Office Theme</vt:lpstr>
      <vt:lpstr>Excelerate </vt:lpstr>
      <vt:lpstr>Applicant, Outreach &amp; Campaign Analysis</vt:lpstr>
      <vt:lpstr>1. Project Overview</vt:lpstr>
      <vt:lpstr>2. Data Validation Approach</vt:lpstr>
      <vt:lpstr>3. Applicant Insights</vt:lpstr>
      <vt:lpstr>4. Campaign Insights</vt:lpstr>
      <vt:lpstr>5. Outreach Insights</vt:lpstr>
      <vt:lpstr>6. Combined Analysis</vt:lpstr>
      <vt:lpstr>7. Recommendations</vt:lpstr>
      <vt:lpstr>8. Final Summary</vt:lpstr>
      <vt:lpstr>Key Metrics</vt:lpstr>
      <vt:lpstr>Missing Values</vt:lpstr>
      <vt:lpstr>Top Unique Counts</vt:lpstr>
      <vt:lpstr>Recommendations</vt:lpstr>
      <vt:lpstr>Dashboard Design: Campaign &amp; Outreach Analysis</vt:lpstr>
      <vt:lpstr>Outreach Outcome Distribution</vt:lpstr>
      <vt:lpstr>Top 5 Callers by Outreach Volume</vt:lpstr>
      <vt:lpstr>Campaign Status Breakdown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Doman Lal</dc:creator>
  <cp:keywords/>
  <dc:description>generated using python-pptx</dc:description>
  <cp:lastModifiedBy>Doman Lal</cp:lastModifiedBy>
  <cp:revision>4</cp:revision>
  <dcterms:created xsi:type="dcterms:W3CDTF">2013-01-27T09:14:16Z</dcterms:created>
  <dcterms:modified xsi:type="dcterms:W3CDTF">2025-10-01T21:11:39Z</dcterms:modified>
  <cp:category/>
</cp:coreProperties>
</file>