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256" r:id="rId2"/>
    <p:sldId id="284" r:id="rId3"/>
    <p:sldId id="259" r:id="rId4"/>
    <p:sldId id="266" r:id="rId5"/>
    <p:sldId id="279" r:id="rId6"/>
    <p:sldId id="285" r:id="rId7"/>
    <p:sldId id="286" r:id="rId8"/>
    <p:sldId id="287" r:id="rId9"/>
    <p:sldId id="288" r:id="rId10"/>
    <p:sldId id="290" r:id="rId11"/>
    <p:sldId id="289" r:id="rId12"/>
    <p:sldId id="291" r:id="rId13"/>
    <p:sldId id="292" r:id="rId14"/>
    <p:sldId id="293" r:id="rId15"/>
    <p:sldId id="294" r:id="rId16"/>
    <p:sldId id="295" r:id="rId17"/>
    <p:sldId id="296" r:id="rId18"/>
    <p:sldId id="297" r:id="rId19"/>
    <p:sldId id="267" r:id="rId20"/>
    <p:sldId id="283" r:id="rId21"/>
    <p:sldId id="28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hruv Patel" initials="DP" lastIdx="1" clrIdx="0">
    <p:extLst>
      <p:ext uri="{19B8F6BF-5375-455C-9EA6-DF929625EA0E}">
        <p15:presenceInfo xmlns:p15="http://schemas.microsoft.com/office/powerpoint/2012/main" userId="024913d5d6ab8f2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0000CC"/>
    <a:srgbClr val="008000"/>
    <a:srgbClr val="2C89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3" d="100"/>
          <a:sy n="113" d="100"/>
        </p:scale>
        <p:origin x="155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B91737-D70C-4129-A5B1-ED6D943BBA8C}" type="datetimeFigureOut">
              <a:rPr lang="en-US" smtClean="0"/>
              <a:t>11/05/2020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86D2A7-34B0-47E6-ACBC-396DF890907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5A945-6EDF-4D80-B74E-238FD971F2D0}"/>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907DB441-C3B8-4A51-B221-AA5982FEB49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72F666BD-F5D3-48E3-8505-77CAEC7622DC}"/>
              </a:ext>
            </a:extLst>
          </p:cNvPr>
          <p:cNvSpPr>
            <a:spLocks noGrp="1"/>
          </p:cNvSpPr>
          <p:nvPr>
            <p:ph type="dt" sz="half" idx="10"/>
          </p:nvPr>
        </p:nvSpPr>
        <p:spPr/>
        <p:txBody>
          <a:bodyPr/>
          <a:lstStyle/>
          <a:p>
            <a:fld id="{1D8BD707-D9CF-40AE-B4C6-C98DA3205C09}" type="datetimeFigureOut">
              <a:rPr lang="en-US" smtClean="0"/>
              <a:pPr/>
              <a:t>11/05/2020</a:t>
            </a:fld>
            <a:endParaRPr lang="en-US"/>
          </a:p>
        </p:txBody>
      </p:sp>
      <p:sp>
        <p:nvSpPr>
          <p:cNvPr id="5" name="Footer Placeholder 4">
            <a:extLst>
              <a:ext uri="{FF2B5EF4-FFF2-40B4-BE49-F238E27FC236}">
                <a16:creationId xmlns:a16="http://schemas.microsoft.com/office/drawing/2014/main" id="{661346E4-AAE3-439A-B9B6-946B75F788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2DFDC5-8CE4-46F7-9396-6F81F46A5B7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54508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F913D-1FC1-474A-B44D-AD76B543BF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2201BF-9DF6-4C0B-9F19-DFD6536EC8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EC0861-19BB-4215-A944-367174721529}"/>
              </a:ext>
            </a:extLst>
          </p:cNvPr>
          <p:cNvSpPr>
            <a:spLocks noGrp="1"/>
          </p:cNvSpPr>
          <p:nvPr>
            <p:ph type="dt" sz="half" idx="10"/>
          </p:nvPr>
        </p:nvSpPr>
        <p:spPr/>
        <p:txBody>
          <a:bodyPr/>
          <a:lstStyle/>
          <a:p>
            <a:fld id="{1D8BD707-D9CF-40AE-B4C6-C98DA3205C09}" type="datetimeFigureOut">
              <a:rPr lang="en-US" smtClean="0"/>
              <a:pPr/>
              <a:t>11/05/2020</a:t>
            </a:fld>
            <a:endParaRPr lang="en-US"/>
          </a:p>
        </p:txBody>
      </p:sp>
      <p:sp>
        <p:nvSpPr>
          <p:cNvPr id="5" name="Footer Placeholder 4">
            <a:extLst>
              <a:ext uri="{FF2B5EF4-FFF2-40B4-BE49-F238E27FC236}">
                <a16:creationId xmlns:a16="http://schemas.microsoft.com/office/drawing/2014/main" id="{81642E37-1F3C-4109-ADA4-56229765B5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B74E6F-287E-4919-9EAA-17BA05BA3F1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38593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D26FC4-0104-4EE0-B0E4-C6E2D3810AD9}"/>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A63FEE-7264-42E8-934A-E8E091BE8979}"/>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8DDDDD-ADC5-4217-93B5-8A0A998A7B4D}"/>
              </a:ext>
            </a:extLst>
          </p:cNvPr>
          <p:cNvSpPr>
            <a:spLocks noGrp="1"/>
          </p:cNvSpPr>
          <p:nvPr>
            <p:ph type="dt" sz="half" idx="10"/>
          </p:nvPr>
        </p:nvSpPr>
        <p:spPr/>
        <p:txBody>
          <a:bodyPr/>
          <a:lstStyle/>
          <a:p>
            <a:fld id="{1D8BD707-D9CF-40AE-B4C6-C98DA3205C09}" type="datetimeFigureOut">
              <a:rPr lang="en-US" smtClean="0"/>
              <a:pPr/>
              <a:t>11/05/2020</a:t>
            </a:fld>
            <a:endParaRPr lang="en-US"/>
          </a:p>
        </p:txBody>
      </p:sp>
      <p:sp>
        <p:nvSpPr>
          <p:cNvPr id="5" name="Footer Placeholder 4">
            <a:extLst>
              <a:ext uri="{FF2B5EF4-FFF2-40B4-BE49-F238E27FC236}">
                <a16:creationId xmlns:a16="http://schemas.microsoft.com/office/drawing/2014/main" id="{E35ACEDE-0393-40E3-B05B-0904B07791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177A81-7A48-4003-8814-6CC831939781}"/>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2158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93527-F52D-4750-876F-FD9A241B45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80DA44-F86F-4479-805C-6CE0F85DB1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104402-2592-4E8E-8944-A44FEA365D64}"/>
              </a:ext>
            </a:extLst>
          </p:cNvPr>
          <p:cNvSpPr>
            <a:spLocks noGrp="1"/>
          </p:cNvSpPr>
          <p:nvPr>
            <p:ph type="dt" sz="half" idx="10"/>
          </p:nvPr>
        </p:nvSpPr>
        <p:spPr/>
        <p:txBody>
          <a:bodyPr/>
          <a:lstStyle/>
          <a:p>
            <a:fld id="{1D8BD707-D9CF-40AE-B4C6-C98DA3205C09}" type="datetimeFigureOut">
              <a:rPr lang="en-US" smtClean="0"/>
              <a:pPr/>
              <a:t>11/05/2020</a:t>
            </a:fld>
            <a:endParaRPr lang="en-US"/>
          </a:p>
        </p:txBody>
      </p:sp>
      <p:sp>
        <p:nvSpPr>
          <p:cNvPr id="5" name="Footer Placeholder 4">
            <a:extLst>
              <a:ext uri="{FF2B5EF4-FFF2-40B4-BE49-F238E27FC236}">
                <a16:creationId xmlns:a16="http://schemas.microsoft.com/office/drawing/2014/main" id="{BAB10CC3-3460-4186-8629-C97583A26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07E35A-C93A-49CF-A365-76D273DE2E2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69421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F6A3E-75C2-4FF5-9694-121AAEAF69B1}"/>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56F4576-FD18-4AC0-B34A-6ABDB692744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8709B4-23B8-46A2-A2C6-F413175CD81F}"/>
              </a:ext>
            </a:extLst>
          </p:cNvPr>
          <p:cNvSpPr>
            <a:spLocks noGrp="1"/>
          </p:cNvSpPr>
          <p:nvPr>
            <p:ph type="dt" sz="half" idx="10"/>
          </p:nvPr>
        </p:nvSpPr>
        <p:spPr/>
        <p:txBody>
          <a:bodyPr/>
          <a:lstStyle/>
          <a:p>
            <a:fld id="{1D8BD707-D9CF-40AE-B4C6-C98DA3205C09}" type="datetimeFigureOut">
              <a:rPr lang="en-US" smtClean="0"/>
              <a:pPr/>
              <a:t>11/05/2020</a:t>
            </a:fld>
            <a:endParaRPr lang="en-US"/>
          </a:p>
        </p:txBody>
      </p:sp>
      <p:sp>
        <p:nvSpPr>
          <p:cNvPr id="5" name="Footer Placeholder 4">
            <a:extLst>
              <a:ext uri="{FF2B5EF4-FFF2-40B4-BE49-F238E27FC236}">
                <a16:creationId xmlns:a16="http://schemas.microsoft.com/office/drawing/2014/main" id="{8F1B0F3B-2E04-4D02-AC8A-0E8C969154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67DC14-CE84-4634-B738-F46EACE318E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3143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C3F36-AE29-4D65-A2B7-7AE541D483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7A37B6-CEF9-4C3E-8D97-91E4D86F5A01}"/>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1C7EB3-B7F3-4F7B-BE03-357503F55BC6}"/>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6BCF90-1649-4584-8E0B-9182CBB0665A}"/>
              </a:ext>
            </a:extLst>
          </p:cNvPr>
          <p:cNvSpPr>
            <a:spLocks noGrp="1"/>
          </p:cNvSpPr>
          <p:nvPr>
            <p:ph type="dt" sz="half" idx="10"/>
          </p:nvPr>
        </p:nvSpPr>
        <p:spPr/>
        <p:txBody>
          <a:bodyPr/>
          <a:lstStyle/>
          <a:p>
            <a:fld id="{1D8BD707-D9CF-40AE-B4C6-C98DA3205C09}" type="datetimeFigureOut">
              <a:rPr lang="en-US" smtClean="0"/>
              <a:pPr/>
              <a:t>11/05/2020</a:t>
            </a:fld>
            <a:endParaRPr lang="en-US"/>
          </a:p>
        </p:txBody>
      </p:sp>
      <p:sp>
        <p:nvSpPr>
          <p:cNvPr id="6" name="Footer Placeholder 5">
            <a:extLst>
              <a:ext uri="{FF2B5EF4-FFF2-40B4-BE49-F238E27FC236}">
                <a16:creationId xmlns:a16="http://schemas.microsoft.com/office/drawing/2014/main" id="{DD9B0B40-524F-44DD-9616-C4CEBD4464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375ACC-6F7C-4987-9C5B-2B19EA47D584}"/>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16602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D62CC-E0ED-4738-8456-A3005861CBEE}"/>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47F2A5-9487-4965-85EA-BD90A669DD21}"/>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382D282-F1D3-4CEB-95C5-B4E5D7AC8AD4}"/>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C39997-063C-43F2-BA12-3F228A0E5406}"/>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894A677-B976-4B6E-B237-63A6A6D8086D}"/>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CAE2E1-EAAC-4009-B20C-A18347E0DE4B}"/>
              </a:ext>
            </a:extLst>
          </p:cNvPr>
          <p:cNvSpPr>
            <a:spLocks noGrp="1"/>
          </p:cNvSpPr>
          <p:nvPr>
            <p:ph type="dt" sz="half" idx="10"/>
          </p:nvPr>
        </p:nvSpPr>
        <p:spPr/>
        <p:txBody>
          <a:bodyPr/>
          <a:lstStyle/>
          <a:p>
            <a:fld id="{1D8BD707-D9CF-40AE-B4C6-C98DA3205C09}" type="datetimeFigureOut">
              <a:rPr lang="en-US" smtClean="0"/>
              <a:pPr/>
              <a:t>11/05/2020</a:t>
            </a:fld>
            <a:endParaRPr lang="en-US"/>
          </a:p>
        </p:txBody>
      </p:sp>
      <p:sp>
        <p:nvSpPr>
          <p:cNvPr id="8" name="Footer Placeholder 7">
            <a:extLst>
              <a:ext uri="{FF2B5EF4-FFF2-40B4-BE49-F238E27FC236}">
                <a16:creationId xmlns:a16="http://schemas.microsoft.com/office/drawing/2014/main" id="{9D86205E-0696-4693-8B91-C1F1EF521A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1BFE49-1D89-47AA-B3EC-5FC66E7C284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98912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81099-2732-4A3F-A8A9-D521C9DB45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336C5C-5DB3-4DA7-8ED8-4BA595CD4BAB}"/>
              </a:ext>
            </a:extLst>
          </p:cNvPr>
          <p:cNvSpPr>
            <a:spLocks noGrp="1"/>
          </p:cNvSpPr>
          <p:nvPr>
            <p:ph type="dt" sz="half" idx="10"/>
          </p:nvPr>
        </p:nvSpPr>
        <p:spPr/>
        <p:txBody>
          <a:bodyPr/>
          <a:lstStyle/>
          <a:p>
            <a:fld id="{1D8BD707-D9CF-40AE-B4C6-C98DA3205C09}" type="datetimeFigureOut">
              <a:rPr lang="en-US" smtClean="0"/>
              <a:pPr/>
              <a:t>11/05/2020</a:t>
            </a:fld>
            <a:endParaRPr lang="en-US"/>
          </a:p>
        </p:txBody>
      </p:sp>
      <p:sp>
        <p:nvSpPr>
          <p:cNvPr id="4" name="Footer Placeholder 3">
            <a:extLst>
              <a:ext uri="{FF2B5EF4-FFF2-40B4-BE49-F238E27FC236}">
                <a16:creationId xmlns:a16="http://schemas.microsoft.com/office/drawing/2014/main" id="{8526239E-E251-4E6E-8233-E8184253B5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D6D7A9-6074-4D18-A49A-0A09DECCCDB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17442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63BEEB-7BCD-448F-86CD-CF8E87B0B667}"/>
              </a:ext>
            </a:extLst>
          </p:cNvPr>
          <p:cNvSpPr>
            <a:spLocks noGrp="1"/>
          </p:cNvSpPr>
          <p:nvPr>
            <p:ph type="dt" sz="half" idx="10"/>
          </p:nvPr>
        </p:nvSpPr>
        <p:spPr/>
        <p:txBody>
          <a:bodyPr/>
          <a:lstStyle/>
          <a:p>
            <a:fld id="{1D8BD707-D9CF-40AE-B4C6-C98DA3205C09}" type="datetimeFigureOut">
              <a:rPr lang="en-US" smtClean="0"/>
              <a:pPr/>
              <a:t>11/05/2020</a:t>
            </a:fld>
            <a:endParaRPr lang="en-US"/>
          </a:p>
        </p:txBody>
      </p:sp>
      <p:sp>
        <p:nvSpPr>
          <p:cNvPr id="3" name="Footer Placeholder 2">
            <a:extLst>
              <a:ext uri="{FF2B5EF4-FFF2-40B4-BE49-F238E27FC236}">
                <a16:creationId xmlns:a16="http://schemas.microsoft.com/office/drawing/2014/main" id="{BE4C0C38-7D1D-427D-99CE-A1A37C1091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07E803-E61E-4720-9D68-F5B201723C9E}"/>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98759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CF880-C6AB-4EA3-BBE1-984242177E9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EDAFECCE-021D-4AD7-9844-B762EAC891C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4A4D41-DECF-4DBE-9D61-C158FF94E52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0899C29-861B-4DEF-9F2C-E0004EF6FAA8}"/>
              </a:ext>
            </a:extLst>
          </p:cNvPr>
          <p:cNvSpPr>
            <a:spLocks noGrp="1"/>
          </p:cNvSpPr>
          <p:nvPr>
            <p:ph type="dt" sz="half" idx="10"/>
          </p:nvPr>
        </p:nvSpPr>
        <p:spPr/>
        <p:txBody>
          <a:bodyPr/>
          <a:lstStyle/>
          <a:p>
            <a:fld id="{1D8BD707-D9CF-40AE-B4C6-C98DA3205C09}" type="datetimeFigureOut">
              <a:rPr lang="en-US" smtClean="0"/>
              <a:pPr/>
              <a:t>11/05/2020</a:t>
            </a:fld>
            <a:endParaRPr lang="en-US"/>
          </a:p>
        </p:txBody>
      </p:sp>
      <p:sp>
        <p:nvSpPr>
          <p:cNvPr id="6" name="Footer Placeholder 5">
            <a:extLst>
              <a:ext uri="{FF2B5EF4-FFF2-40B4-BE49-F238E27FC236}">
                <a16:creationId xmlns:a16="http://schemas.microsoft.com/office/drawing/2014/main" id="{2F4EF435-7954-4E69-87EB-7BE5443D85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00346B-62E2-4308-8118-75B82F8E506C}"/>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6973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4B7FC-0386-4575-9D5E-5797A19A850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F178E211-4315-4A3D-BE36-76BA7AC4146F}"/>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C900EB22-893C-4C1C-AE1F-27FC5D5B0D2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59413C4-434A-4966-95EE-B6EF7CCF2940}"/>
              </a:ext>
            </a:extLst>
          </p:cNvPr>
          <p:cNvSpPr>
            <a:spLocks noGrp="1"/>
          </p:cNvSpPr>
          <p:nvPr>
            <p:ph type="dt" sz="half" idx="10"/>
          </p:nvPr>
        </p:nvSpPr>
        <p:spPr/>
        <p:txBody>
          <a:bodyPr/>
          <a:lstStyle/>
          <a:p>
            <a:fld id="{1D8BD707-D9CF-40AE-B4C6-C98DA3205C09}" type="datetimeFigureOut">
              <a:rPr lang="en-US" smtClean="0"/>
              <a:pPr/>
              <a:t>11/05/2020</a:t>
            </a:fld>
            <a:endParaRPr lang="en-US"/>
          </a:p>
        </p:txBody>
      </p:sp>
      <p:sp>
        <p:nvSpPr>
          <p:cNvPr id="6" name="Footer Placeholder 5">
            <a:extLst>
              <a:ext uri="{FF2B5EF4-FFF2-40B4-BE49-F238E27FC236}">
                <a16:creationId xmlns:a16="http://schemas.microsoft.com/office/drawing/2014/main" id="{8818991B-51BE-4445-AA0D-23816E1207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6362F0-33B6-4B4A-AD78-624121C4E198}"/>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02766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AFAF61-9111-493E-88D3-6F61BF0DAD7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201F26-94BC-4C48-928A-29C25EEB79F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C83B76-9D0A-4002-9D90-40C1C0BE3E2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11/05/2020</a:t>
            </a:fld>
            <a:endParaRPr lang="en-US"/>
          </a:p>
        </p:txBody>
      </p:sp>
      <p:sp>
        <p:nvSpPr>
          <p:cNvPr id="5" name="Footer Placeholder 4">
            <a:extLst>
              <a:ext uri="{FF2B5EF4-FFF2-40B4-BE49-F238E27FC236}">
                <a16:creationId xmlns:a16="http://schemas.microsoft.com/office/drawing/2014/main" id="{27463CDB-2821-452F-BDD7-983E9E04F88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FC4CE0-2F63-4722-A4B4-56B06E2BF83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0654907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www.wikipedia.com/" TargetMode="External"/><Relationship Id="rId2" Type="http://schemas.openxmlformats.org/officeDocument/2006/relationships/hyperlink" Target="http://www.studymafia.org/" TargetMode="External"/><Relationship Id="rId1" Type="http://schemas.openxmlformats.org/officeDocument/2006/relationships/slideLayout" Target="../slideLayouts/slideLayout2.xml"/><Relationship Id="rId5" Type="http://schemas.openxmlformats.org/officeDocument/2006/relationships/hyperlink" Target="http://www.electrical4u.com/" TargetMode="External"/><Relationship Id="rId4" Type="http://schemas.openxmlformats.org/officeDocument/2006/relationships/hyperlink" Target="http://www.google.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C171333B-B77F-48E6-9CAB-84DF1E902E68}"/>
              </a:ext>
            </a:extLst>
          </p:cNvPr>
          <p:cNvSpPr txBox="1">
            <a:spLocks/>
          </p:cNvSpPr>
          <p:nvPr/>
        </p:nvSpPr>
        <p:spPr>
          <a:xfrm>
            <a:off x="609600" y="381001"/>
            <a:ext cx="8001000" cy="762000"/>
          </a:xfrm>
          <a:prstGeom prst="rect">
            <a:avLst/>
          </a:prstGeom>
        </p:spPr>
        <p:txBody>
          <a:bodyPr>
            <a:no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2800" b="1" dirty="0">
                <a:solidFill>
                  <a:schemeClr val="tx1"/>
                </a:solidFill>
                <a:latin typeface="Times New Roman" pitchFamily="18" charset="0"/>
                <a:cs typeface="Times New Roman" pitchFamily="18" charset="0"/>
              </a:rPr>
              <a:t>GANDHINAGAR INSTITUTE OF TECHNOLGY</a:t>
            </a:r>
          </a:p>
        </p:txBody>
      </p:sp>
      <p:sp>
        <p:nvSpPr>
          <p:cNvPr id="17" name="TextBox 16">
            <a:extLst>
              <a:ext uri="{FF2B5EF4-FFF2-40B4-BE49-F238E27FC236}">
                <a16:creationId xmlns:a16="http://schemas.microsoft.com/office/drawing/2014/main" id="{4C71EA9E-3DDB-41E8-8B59-68AAD1CF1063}"/>
              </a:ext>
            </a:extLst>
          </p:cNvPr>
          <p:cNvSpPr txBox="1"/>
          <p:nvPr/>
        </p:nvSpPr>
        <p:spPr>
          <a:xfrm>
            <a:off x="758588" y="984674"/>
            <a:ext cx="7772400" cy="400110"/>
          </a:xfrm>
          <a:prstGeom prst="rect">
            <a:avLst/>
          </a:prstGeom>
          <a:noFill/>
        </p:spPr>
        <p:txBody>
          <a:bodyPr wrap="square" rtlCol="0">
            <a:spAutoFit/>
          </a:bodyPr>
          <a:lstStyle/>
          <a:p>
            <a:pPr algn="ctr"/>
            <a:r>
              <a:rPr lang="en-US" sz="2000" b="1" dirty="0">
                <a:latin typeface="Times New Roman" pitchFamily="18" charset="0"/>
                <a:cs typeface="Times New Roman" pitchFamily="18" charset="0"/>
              </a:rPr>
              <a:t>Computer Engineering Department</a:t>
            </a:r>
          </a:p>
        </p:txBody>
      </p:sp>
      <p:sp>
        <p:nvSpPr>
          <p:cNvPr id="18" name="TextBox 17">
            <a:extLst>
              <a:ext uri="{FF2B5EF4-FFF2-40B4-BE49-F238E27FC236}">
                <a16:creationId xmlns:a16="http://schemas.microsoft.com/office/drawing/2014/main" id="{A38E5623-134D-4FDA-84EA-ED8A6FF131C8}"/>
              </a:ext>
            </a:extLst>
          </p:cNvPr>
          <p:cNvSpPr txBox="1"/>
          <p:nvPr/>
        </p:nvSpPr>
        <p:spPr>
          <a:xfrm>
            <a:off x="1077191" y="2164007"/>
            <a:ext cx="7065818" cy="707886"/>
          </a:xfrm>
          <a:prstGeom prst="rect">
            <a:avLst/>
          </a:prstGeom>
          <a:noFill/>
        </p:spPr>
        <p:txBody>
          <a:bodyPr wrap="square" rtlCol="0">
            <a:spAutoFit/>
          </a:bodyPr>
          <a:lstStyle/>
          <a:p>
            <a:pPr algn="ctr"/>
            <a:r>
              <a:rPr lang="en-US" sz="4000" b="1" dirty="0">
                <a:solidFill>
                  <a:schemeClr val="accent5">
                    <a:lumMod val="75000"/>
                  </a:schemeClr>
                </a:solidFill>
                <a:latin typeface="Times New Roman" pitchFamily="18" charset="0"/>
                <a:cs typeface="Times New Roman" pitchFamily="18" charset="0"/>
              </a:rPr>
              <a:t>Automatic</a:t>
            </a:r>
            <a:r>
              <a:rPr lang="en-US" sz="4000" b="1" dirty="0">
                <a:solidFill>
                  <a:schemeClr val="accent1">
                    <a:lumMod val="75000"/>
                  </a:schemeClr>
                </a:solidFill>
                <a:latin typeface="Times New Roman" pitchFamily="18" charset="0"/>
                <a:cs typeface="Times New Roman" pitchFamily="18" charset="0"/>
              </a:rPr>
              <a:t> </a:t>
            </a:r>
            <a:r>
              <a:rPr lang="en-US" sz="4000" b="1" dirty="0">
                <a:solidFill>
                  <a:schemeClr val="accent5">
                    <a:lumMod val="75000"/>
                  </a:schemeClr>
                </a:solidFill>
                <a:latin typeface="Times New Roman" pitchFamily="18" charset="0"/>
                <a:cs typeface="Times New Roman" pitchFamily="18" charset="0"/>
              </a:rPr>
              <a:t>Solar</a:t>
            </a:r>
            <a:r>
              <a:rPr lang="en-US" sz="4000" b="1" dirty="0">
                <a:solidFill>
                  <a:schemeClr val="accent1">
                    <a:lumMod val="75000"/>
                  </a:schemeClr>
                </a:solidFill>
                <a:latin typeface="Times New Roman" pitchFamily="18" charset="0"/>
                <a:cs typeface="Times New Roman" pitchFamily="18" charset="0"/>
              </a:rPr>
              <a:t> </a:t>
            </a:r>
            <a:r>
              <a:rPr lang="en-US" sz="4000" b="1" dirty="0">
                <a:solidFill>
                  <a:schemeClr val="accent5">
                    <a:lumMod val="75000"/>
                  </a:schemeClr>
                </a:solidFill>
                <a:latin typeface="Times New Roman" pitchFamily="18" charset="0"/>
                <a:cs typeface="Times New Roman" pitchFamily="18" charset="0"/>
              </a:rPr>
              <a:t>Tracker</a:t>
            </a:r>
          </a:p>
        </p:txBody>
      </p:sp>
      <p:sp>
        <p:nvSpPr>
          <p:cNvPr id="19" name="TextBox 18">
            <a:extLst>
              <a:ext uri="{FF2B5EF4-FFF2-40B4-BE49-F238E27FC236}">
                <a16:creationId xmlns:a16="http://schemas.microsoft.com/office/drawing/2014/main" id="{5F3CBA92-8138-4EC6-A898-FE0FA3A910CE}"/>
              </a:ext>
            </a:extLst>
          </p:cNvPr>
          <p:cNvSpPr txBox="1"/>
          <p:nvPr/>
        </p:nvSpPr>
        <p:spPr>
          <a:xfrm>
            <a:off x="609600" y="3096049"/>
            <a:ext cx="8077200" cy="3170099"/>
          </a:xfrm>
          <a:prstGeom prst="rect">
            <a:avLst/>
          </a:prstGeom>
          <a:noFill/>
        </p:spPr>
        <p:txBody>
          <a:bodyPr wrap="square" rtlCol="0">
            <a:spAutoFit/>
          </a:bodyPr>
          <a:lstStyle/>
          <a:p>
            <a:pPr algn="ctr"/>
            <a:r>
              <a:rPr lang="en-US" sz="2000" b="1" dirty="0">
                <a:latin typeface="Times New Roman" pitchFamily="18" charset="0"/>
                <a:cs typeface="Times New Roman" pitchFamily="18" charset="0"/>
              </a:rPr>
              <a:t>Presented By</a:t>
            </a:r>
          </a:p>
          <a:p>
            <a:pPr algn="ctr"/>
            <a:r>
              <a:rPr lang="en-US" sz="2000" b="1" dirty="0">
                <a:latin typeface="Times New Roman" pitchFamily="18" charset="0"/>
                <a:cs typeface="Times New Roman" pitchFamily="18" charset="0"/>
              </a:rPr>
              <a:t>Group ID: </a:t>
            </a:r>
            <a:r>
              <a:rPr lang="en-US" sz="2000" b="1" dirty="0">
                <a:solidFill>
                  <a:schemeClr val="accent5">
                    <a:lumMod val="75000"/>
                  </a:schemeClr>
                </a:solidFill>
                <a:latin typeface="Times New Roman" pitchFamily="18" charset="0"/>
                <a:cs typeface="Times New Roman" pitchFamily="18" charset="0"/>
              </a:rPr>
              <a:t>GIT_CE_DE1B_19_29</a:t>
            </a:r>
          </a:p>
          <a:p>
            <a:pPr algn="ctr"/>
            <a:endParaRPr lang="en-US" sz="2000" b="1" dirty="0">
              <a:solidFill>
                <a:schemeClr val="accent5">
                  <a:lumMod val="75000"/>
                </a:schemeClr>
              </a:solidFill>
              <a:latin typeface="Times New Roman" pitchFamily="18" charset="0"/>
              <a:cs typeface="Times New Roman" pitchFamily="18" charset="0"/>
            </a:endParaRPr>
          </a:p>
          <a:p>
            <a:r>
              <a:rPr lang="en-US" sz="2000" b="1" dirty="0">
                <a:solidFill>
                  <a:schemeClr val="accent5">
                    <a:lumMod val="75000"/>
                  </a:schemeClr>
                </a:solidFill>
                <a:latin typeface="Times New Roman" pitchFamily="18" charset="0"/>
                <a:cs typeface="Times New Roman" pitchFamily="18" charset="0"/>
              </a:rPr>
              <a:t>Dhruv S. Patel  (180120107104)</a:t>
            </a:r>
          </a:p>
          <a:p>
            <a:r>
              <a:rPr lang="en-US" sz="2000" b="1" dirty="0">
                <a:solidFill>
                  <a:schemeClr val="accent5">
                    <a:lumMod val="75000"/>
                  </a:schemeClr>
                </a:solidFill>
                <a:latin typeface="Times New Roman" pitchFamily="18" charset="0"/>
                <a:cs typeface="Times New Roman" pitchFamily="18" charset="0"/>
              </a:rPr>
              <a:t>Deep Patel         (180120107100)</a:t>
            </a:r>
          </a:p>
          <a:p>
            <a:r>
              <a:rPr lang="en-US" sz="2000" b="1" dirty="0">
                <a:solidFill>
                  <a:schemeClr val="accent5">
                    <a:lumMod val="75000"/>
                  </a:schemeClr>
                </a:solidFill>
                <a:latin typeface="Times New Roman" pitchFamily="18" charset="0"/>
                <a:cs typeface="Times New Roman" pitchFamily="18" charset="0"/>
              </a:rPr>
              <a:t>Dhruv M. Patel (180120107105)</a:t>
            </a:r>
          </a:p>
          <a:p>
            <a:r>
              <a:rPr lang="en-US" sz="2000" b="1" dirty="0" err="1">
                <a:solidFill>
                  <a:schemeClr val="accent5">
                    <a:lumMod val="75000"/>
                  </a:schemeClr>
                </a:solidFill>
                <a:latin typeface="Times New Roman" pitchFamily="18" charset="0"/>
                <a:cs typeface="Times New Roman" pitchFamily="18" charset="0"/>
              </a:rPr>
              <a:t>Dhairya</a:t>
            </a:r>
            <a:r>
              <a:rPr lang="en-US" sz="2000" b="1" dirty="0">
                <a:solidFill>
                  <a:schemeClr val="accent5">
                    <a:lumMod val="75000"/>
                  </a:schemeClr>
                </a:solidFill>
                <a:latin typeface="Times New Roman" pitchFamily="18" charset="0"/>
                <a:cs typeface="Times New Roman" pitchFamily="18" charset="0"/>
              </a:rPr>
              <a:t> Patel    (180120107102)</a:t>
            </a:r>
          </a:p>
          <a:p>
            <a:endParaRPr lang="en-US" sz="2000" b="1" dirty="0">
              <a:solidFill>
                <a:schemeClr val="accent5">
                  <a:lumMod val="75000"/>
                </a:schemeClr>
              </a:solidFill>
              <a:latin typeface="Times New Roman" pitchFamily="18" charset="0"/>
              <a:cs typeface="Times New Roman" pitchFamily="18" charset="0"/>
            </a:endParaRPr>
          </a:p>
          <a:p>
            <a:pPr algn="ctr"/>
            <a:endParaRPr lang="en-US" sz="2000" b="1" dirty="0">
              <a:solidFill>
                <a:schemeClr val="accent5">
                  <a:lumMod val="75000"/>
                </a:schemeClr>
              </a:solidFill>
              <a:latin typeface="Times New Roman" pitchFamily="18" charset="0"/>
              <a:cs typeface="Times New Roman" pitchFamily="18" charset="0"/>
            </a:endParaRPr>
          </a:p>
          <a:p>
            <a:pPr algn="ctr"/>
            <a:endParaRPr lang="en-US" sz="2000" b="1" dirty="0">
              <a:solidFill>
                <a:schemeClr val="accent5">
                  <a:lumMod val="75000"/>
                </a:schemeClr>
              </a:solidFill>
              <a:latin typeface="Times New Roman" pitchFamily="18" charset="0"/>
              <a:cs typeface="Times New Roman" pitchFamily="18" charset="0"/>
            </a:endParaRPr>
          </a:p>
        </p:txBody>
      </p:sp>
      <p:sp>
        <p:nvSpPr>
          <p:cNvPr id="20" name="TextBox 19">
            <a:extLst>
              <a:ext uri="{FF2B5EF4-FFF2-40B4-BE49-F238E27FC236}">
                <a16:creationId xmlns:a16="http://schemas.microsoft.com/office/drawing/2014/main" id="{F443CF49-7BB1-475E-A530-61920CE6B0B6}"/>
              </a:ext>
            </a:extLst>
          </p:cNvPr>
          <p:cNvSpPr txBox="1"/>
          <p:nvPr/>
        </p:nvSpPr>
        <p:spPr>
          <a:xfrm>
            <a:off x="762000" y="5867400"/>
            <a:ext cx="7848600" cy="677108"/>
          </a:xfrm>
          <a:prstGeom prst="rect">
            <a:avLst/>
          </a:prstGeom>
          <a:noFill/>
        </p:spPr>
        <p:txBody>
          <a:bodyPr wrap="square" rtlCol="0">
            <a:spAutoFit/>
          </a:bodyPr>
          <a:lstStyle/>
          <a:p>
            <a:r>
              <a:rPr lang="en-US" sz="2000" b="1" dirty="0">
                <a:latin typeface="Times New Roman" pitchFamily="18" charset="0"/>
                <a:cs typeface="Times New Roman" pitchFamily="18" charset="0"/>
              </a:rPr>
              <a:t>                                                                                               Guided By</a:t>
            </a:r>
          </a:p>
          <a:p>
            <a:pPr algn="r"/>
            <a:r>
              <a:rPr lang="en-US" b="1" dirty="0">
                <a:latin typeface="Times New Roman" pitchFamily="18" charset="0"/>
                <a:cs typeface="Times New Roman" pitchFamily="18" charset="0"/>
              </a:rPr>
              <a:t> Prof. </a:t>
            </a:r>
            <a:r>
              <a:rPr lang="en-US" b="1" dirty="0" err="1">
                <a:latin typeface="Times New Roman" pitchFamily="18" charset="0"/>
                <a:cs typeface="Times New Roman" pitchFamily="18" charset="0"/>
              </a:rPr>
              <a:t>Parita</a:t>
            </a:r>
            <a:r>
              <a:rPr lang="en-US" b="1" dirty="0">
                <a:latin typeface="Times New Roman" pitchFamily="18" charset="0"/>
                <a:cs typeface="Times New Roman" pitchFamily="18" charset="0"/>
              </a:rPr>
              <a:t> Shah </a:t>
            </a:r>
            <a:endParaRPr lang="en-US" b="1" dirty="0">
              <a:solidFill>
                <a:schemeClr val="accent6">
                  <a:lumMod val="75000"/>
                </a:schemeClr>
              </a:solidFill>
              <a:latin typeface="Times New Roman" pitchFamily="18" charset="0"/>
              <a:cs typeface="Times New Roman" pitchFamily="18" charset="0"/>
            </a:endParaRPr>
          </a:p>
        </p:txBody>
      </p:sp>
      <p:sp>
        <p:nvSpPr>
          <p:cNvPr id="21" name="TextBox 20">
            <a:extLst>
              <a:ext uri="{FF2B5EF4-FFF2-40B4-BE49-F238E27FC236}">
                <a16:creationId xmlns:a16="http://schemas.microsoft.com/office/drawing/2014/main" id="{C6992395-B5A7-4442-A4A9-9B253148B914}"/>
              </a:ext>
            </a:extLst>
          </p:cNvPr>
          <p:cNvSpPr txBox="1"/>
          <p:nvPr/>
        </p:nvSpPr>
        <p:spPr>
          <a:xfrm>
            <a:off x="758588" y="1393884"/>
            <a:ext cx="7772400" cy="400110"/>
          </a:xfrm>
          <a:prstGeom prst="rect">
            <a:avLst/>
          </a:prstGeom>
          <a:noFill/>
        </p:spPr>
        <p:txBody>
          <a:bodyPr wrap="square" rtlCol="0">
            <a:spAutoFit/>
          </a:bodyPr>
          <a:lstStyle/>
          <a:p>
            <a:pPr algn="ctr"/>
            <a:r>
              <a:rPr lang="en-US" sz="2000" b="1" dirty="0">
                <a:solidFill>
                  <a:srgbClr val="FF6600"/>
                </a:solidFill>
                <a:latin typeface="Times New Roman" pitchFamily="18" charset="0"/>
                <a:cs typeface="Times New Roman" pitchFamily="18" charset="0"/>
              </a:rPr>
              <a:t>Design Engineering-IB(3140005)</a:t>
            </a:r>
          </a:p>
        </p:txBody>
      </p:sp>
    </p:spTree>
    <p:extLst>
      <p:ext uri="{BB962C8B-B14F-4D97-AF65-F5344CB8AC3E}">
        <p14:creationId xmlns:p14="http://schemas.microsoft.com/office/powerpoint/2010/main" val="572142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9E24C-27D2-4D14-AB46-4035A83C875B}"/>
              </a:ext>
            </a:extLst>
          </p:cNvPr>
          <p:cNvSpPr>
            <a:spLocks noGrp="1"/>
          </p:cNvSpPr>
          <p:nvPr>
            <p:ph type="title"/>
          </p:nvPr>
        </p:nvSpPr>
        <p:spPr>
          <a:xfrm>
            <a:off x="628650" y="152401"/>
            <a:ext cx="7886700" cy="990600"/>
          </a:xfrm>
        </p:spPr>
        <p:txBody>
          <a:bodyPr/>
          <a:lstStyle/>
          <a:p>
            <a:r>
              <a:rPr lang="en-US" b="1" dirty="0">
                <a:latin typeface="Times New Roman" panose="02020603050405020304" pitchFamily="18" charset="0"/>
                <a:cs typeface="Times New Roman" panose="02020603050405020304" pitchFamily="18" charset="0"/>
              </a:rPr>
              <a:t>PRIOR ART SEARCH</a:t>
            </a:r>
            <a:endParaRPr lang="en-US" dirty="0"/>
          </a:p>
        </p:txBody>
      </p:sp>
      <p:sp>
        <p:nvSpPr>
          <p:cNvPr id="3" name="Content Placeholder 2">
            <a:extLst>
              <a:ext uri="{FF2B5EF4-FFF2-40B4-BE49-F238E27FC236}">
                <a16:creationId xmlns:a16="http://schemas.microsoft.com/office/drawing/2014/main" id="{79E6B67B-D23D-41E4-A96A-A1850AAF0AC8}"/>
              </a:ext>
            </a:extLst>
          </p:cNvPr>
          <p:cNvSpPr>
            <a:spLocks noGrp="1"/>
          </p:cNvSpPr>
          <p:nvPr>
            <p:ph idx="1"/>
          </p:nvPr>
        </p:nvSpPr>
        <p:spPr>
          <a:xfrm>
            <a:off x="628650" y="1143001"/>
            <a:ext cx="7886700" cy="5033962"/>
          </a:xfrm>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In 2007, Ali Al-Mohamad designed a Sun-tracking system, whereby the movement of a photovoltaic module programmable logic-controller (PLC) unit.</a:t>
            </a:r>
          </a:p>
          <a:p>
            <a:pPr>
              <a:lnSpc>
                <a:spcPct val="150000"/>
              </a:lnSpc>
            </a:pPr>
            <a:r>
              <a:rPr lang="en-US" dirty="0">
                <a:latin typeface="Times New Roman" panose="02020603050405020304" pitchFamily="18" charset="0"/>
                <a:cs typeface="Times New Roman" panose="02020603050405020304" pitchFamily="18" charset="0"/>
              </a:rPr>
              <a:t> Also, </a:t>
            </a:r>
            <a:r>
              <a:rPr lang="en-US" dirty="0" err="1">
                <a:latin typeface="Times New Roman" panose="02020603050405020304" pitchFamily="18" charset="0"/>
                <a:cs typeface="Times New Roman" panose="02020603050405020304" pitchFamily="18" charset="0"/>
              </a:rPr>
              <a:t>Mohanad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Alata</a:t>
            </a:r>
            <a:r>
              <a:rPr lang="en-US" dirty="0">
                <a:latin typeface="Times New Roman" panose="02020603050405020304" pitchFamily="18" charset="0"/>
                <a:cs typeface="Times New Roman" panose="02020603050405020304" pitchFamily="18" charset="0"/>
              </a:rPr>
              <a:t>, M.A. Al-</a:t>
            </a:r>
            <a:r>
              <a:rPr lang="en-US" dirty="0" err="1">
                <a:latin typeface="Times New Roman" panose="02020603050405020304" pitchFamily="18" charset="0"/>
                <a:cs typeface="Times New Roman" panose="02020603050405020304" pitchFamily="18" charset="0"/>
              </a:rPr>
              <a:t>Nimr</a:t>
            </a:r>
            <a:r>
              <a:rPr lang="en-US" dirty="0">
                <a:latin typeface="Times New Roman" panose="02020603050405020304" pitchFamily="18" charset="0"/>
                <a:cs typeface="Times New Roman" panose="02020603050405020304" pitchFamily="18" charset="0"/>
              </a:rPr>
              <a:t> and Yousef </a:t>
            </a:r>
            <a:r>
              <a:rPr lang="en-US" dirty="0" err="1">
                <a:latin typeface="Times New Roman" panose="02020603050405020304" pitchFamily="18" charset="0"/>
                <a:cs typeface="Times New Roman" panose="02020603050405020304" pitchFamily="18" charset="0"/>
              </a:rPr>
              <a:t>Qaroush</a:t>
            </a:r>
            <a:r>
              <a:rPr lang="en-US" dirty="0">
                <a:latin typeface="Times New Roman" panose="02020603050405020304" pitchFamily="18" charset="0"/>
                <a:cs typeface="Times New Roman" panose="02020603050405020304" pitchFamily="18" charset="0"/>
              </a:rPr>
              <a:t> demonstrated the design and simulation of time controlled step sun tracking systems. In </a:t>
            </a:r>
            <a:r>
              <a:rPr lang="en-US" dirty="0" err="1">
                <a:latin typeface="Times New Roman" panose="02020603050405020304" pitchFamily="18" charset="0"/>
                <a:cs typeface="Times New Roman" panose="02020603050405020304" pitchFamily="18" charset="0"/>
              </a:rPr>
              <a:t>Rajshahi</a:t>
            </a:r>
            <a:r>
              <a:rPr lang="en-US" dirty="0">
                <a:latin typeface="Times New Roman" panose="02020603050405020304" pitchFamily="18" charset="0"/>
                <a:cs typeface="Times New Roman" panose="02020603050405020304" pitchFamily="18" charset="0"/>
              </a:rPr>
              <a:t> University of engineering &amp; Technology a project was done by Md. </a:t>
            </a:r>
            <a:r>
              <a:rPr lang="en-US" dirty="0" err="1">
                <a:latin typeface="Times New Roman" panose="02020603050405020304" pitchFamily="18" charset="0"/>
                <a:cs typeface="Times New Roman" panose="02020603050405020304" pitchFamily="18" charset="0"/>
              </a:rPr>
              <a:t>Rokunuzzaman</a:t>
            </a:r>
            <a:r>
              <a:rPr lang="en-US" dirty="0">
                <a:latin typeface="Times New Roman" panose="02020603050405020304" pitchFamily="18" charset="0"/>
                <a:cs typeface="Times New Roman" panose="02020603050405020304" pitchFamily="18" charset="0"/>
              </a:rPr>
              <a:t> whereby the movement of a photovoltaic module was controlled to follow the Sun's radiation using a CMOS logical circuit.</a:t>
            </a:r>
          </a:p>
        </p:txBody>
      </p:sp>
    </p:spTree>
    <p:extLst>
      <p:ext uri="{BB962C8B-B14F-4D97-AF65-F5344CB8AC3E}">
        <p14:creationId xmlns:p14="http://schemas.microsoft.com/office/powerpoint/2010/main" val="3450538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6BD56-28D3-491C-86F3-7D505ADB68B8}"/>
              </a:ext>
            </a:extLst>
          </p:cNvPr>
          <p:cNvSpPr>
            <a:spLocks noGrp="1"/>
          </p:cNvSpPr>
          <p:nvPr>
            <p:ph type="title"/>
          </p:nvPr>
        </p:nvSpPr>
        <p:spPr>
          <a:xfrm>
            <a:off x="628650" y="-152399"/>
            <a:ext cx="7886700" cy="1371600"/>
          </a:xfrm>
        </p:spPr>
        <p:txBody>
          <a:bodyPr/>
          <a:lstStyle/>
          <a:p>
            <a:r>
              <a:rPr lang="en-US" b="1" dirty="0">
                <a:latin typeface="Times New Roman" panose="02020603050405020304" pitchFamily="18" charset="0"/>
                <a:cs typeface="Times New Roman" panose="02020603050405020304" pitchFamily="18" charset="0"/>
              </a:rPr>
              <a:t>IDEATION CANVAS</a:t>
            </a:r>
          </a:p>
        </p:txBody>
      </p:sp>
      <p:sp>
        <p:nvSpPr>
          <p:cNvPr id="3" name="Content Placeholder 2">
            <a:extLst>
              <a:ext uri="{FF2B5EF4-FFF2-40B4-BE49-F238E27FC236}">
                <a16:creationId xmlns:a16="http://schemas.microsoft.com/office/drawing/2014/main" id="{16A3A159-9140-4F42-B9B4-C52561E73352}"/>
              </a:ext>
            </a:extLst>
          </p:cNvPr>
          <p:cNvSpPr>
            <a:spLocks noGrp="1"/>
          </p:cNvSpPr>
          <p:nvPr>
            <p:ph idx="1"/>
          </p:nvPr>
        </p:nvSpPr>
        <p:spPr>
          <a:xfrm>
            <a:off x="628650" y="1140618"/>
            <a:ext cx="7886700" cy="4576763"/>
          </a:xfrm>
        </p:spPr>
        <p:txBody>
          <a:bodyPr>
            <a:normAutofit lnSpcReduction="10000"/>
          </a:bodyPr>
          <a:lstStyle/>
          <a:p>
            <a:pPr>
              <a:lnSpc>
                <a:spcPct val="150000"/>
              </a:lnSpc>
            </a:pPr>
            <a:r>
              <a:rPr lang="en-US" dirty="0">
                <a:latin typeface="Times New Roman" panose="02020603050405020304" pitchFamily="18" charset="0"/>
                <a:cs typeface="Times New Roman" panose="02020603050405020304" pitchFamily="18" charset="0"/>
              </a:rPr>
              <a:t>The set of people mentioned in the ideation canvas are the workers, engineer, operators, owner, manager, employees. </a:t>
            </a:r>
          </a:p>
          <a:p>
            <a:pPr>
              <a:lnSpc>
                <a:spcPct val="150000"/>
              </a:lnSpc>
            </a:pPr>
            <a:r>
              <a:rPr lang="en-US" dirty="0">
                <a:latin typeface="Times New Roman" panose="02020603050405020304" pitchFamily="18" charset="0"/>
                <a:cs typeface="Times New Roman" panose="02020603050405020304" pitchFamily="18" charset="0"/>
              </a:rPr>
              <a:t>The activities like employs are working their work, sweepers are cleaning the solar panel, engineer repair the solar panel etc...</a:t>
            </a:r>
          </a:p>
          <a:p>
            <a:pPr>
              <a:lnSpc>
                <a:spcPct val="150000"/>
              </a:lnSpc>
            </a:pPr>
            <a:r>
              <a:rPr lang="en-US" dirty="0">
                <a:latin typeface="Times New Roman" panose="02020603050405020304" pitchFamily="18" charset="0"/>
                <a:cs typeface="Times New Roman" panose="02020603050405020304" pitchFamily="18" charset="0"/>
              </a:rPr>
              <a:t> Different situation/context/location mentioned in the  ideation canvas is listed as sunny, clean, dusty, rainy etc.</a:t>
            </a:r>
          </a:p>
          <a:p>
            <a:pPr>
              <a:lnSpc>
                <a:spcPct val="150000"/>
              </a:lnSpc>
            </a:pPr>
            <a:r>
              <a:rPr lang="en-US" dirty="0">
                <a:latin typeface="Times New Roman" panose="02020603050405020304" pitchFamily="18" charset="0"/>
                <a:cs typeface="Times New Roman" panose="02020603050405020304" pitchFamily="18" charset="0"/>
              </a:rPr>
              <a:t> The props/possible solutions are mentioned in the ideation canvas are solar panel , dc motor , microcontroller , dc motor driver , wires , stepper motor , etc. </a:t>
            </a:r>
          </a:p>
          <a:p>
            <a:pPr marL="0" indent="0">
              <a:buNone/>
            </a:pPr>
            <a:endParaRPr lang="en-US" dirty="0"/>
          </a:p>
        </p:txBody>
      </p:sp>
    </p:spTree>
    <p:extLst>
      <p:ext uri="{BB962C8B-B14F-4D97-AF65-F5344CB8AC3E}">
        <p14:creationId xmlns:p14="http://schemas.microsoft.com/office/powerpoint/2010/main" val="429176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B36C5-DC1D-441D-90EA-9B33B28CF528}"/>
              </a:ext>
            </a:extLst>
          </p:cNvPr>
          <p:cNvSpPr>
            <a:spLocks noGrp="1"/>
          </p:cNvSpPr>
          <p:nvPr>
            <p:ph type="title"/>
          </p:nvPr>
        </p:nvSpPr>
        <p:spPr>
          <a:xfrm>
            <a:off x="628650" y="152401"/>
            <a:ext cx="7886700" cy="1066800"/>
          </a:xfrm>
        </p:spPr>
        <p:txBody>
          <a:bodyPr/>
          <a:lstStyle/>
          <a:p>
            <a:r>
              <a:rPr lang="en-US" b="1" dirty="0">
                <a:latin typeface="Times New Roman" panose="02020603050405020304" pitchFamily="18" charset="0"/>
                <a:cs typeface="Times New Roman" panose="02020603050405020304" pitchFamily="18" charset="0"/>
              </a:rPr>
              <a:t>IDEATION CANVAS</a:t>
            </a:r>
            <a:endParaRPr lang="en-US" dirty="0"/>
          </a:p>
        </p:txBody>
      </p:sp>
      <p:pic>
        <p:nvPicPr>
          <p:cNvPr id="5" name="Content Placeholder 4">
            <a:extLst>
              <a:ext uri="{FF2B5EF4-FFF2-40B4-BE49-F238E27FC236}">
                <a16:creationId xmlns:a16="http://schemas.microsoft.com/office/drawing/2014/main" id="{3F906AB7-4004-4FF5-8B2E-B95249C2A17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143000"/>
            <a:ext cx="7620000" cy="5257800"/>
          </a:xfrm>
        </p:spPr>
      </p:pic>
    </p:spTree>
    <p:extLst>
      <p:ext uri="{BB962C8B-B14F-4D97-AF65-F5344CB8AC3E}">
        <p14:creationId xmlns:p14="http://schemas.microsoft.com/office/powerpoint/2010/main" val="3862624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FADAD-1FAF-4D16-BFBF-DBD4DE2229B3}"/>
              </a:ext>
            </a:extLst>
          </p:cNvPr>
          <p:cNvSpPr>
            <a:spLocks noGrp="1"/>
          </p:cNvSpPr>
          <p:nvPr>
            <p:ph type="title"/>
          </p:nvPr>
        </p:nvSpPr>
        <p:spPr>
          <a:xfrm>
            <a:off x="628650" y="76201"/>
            <a:ext cx="7886700" cy="1143000"/>
          </a:xfrm>
        </p:spPr>
        <p:txBody>
          <a:bodyPr/>
          <a:lstStyle/>
          <a:p>
            <a:r>
              <a:rPr lang="en-US" b="1" dirty="0">
                <a:latin typeface="Times New Roman" panose="02020603050405020304" pitchFamily="18" charset="0"/>
                <a:cs typeface="Times New Roman" panose="02020603050405020304" pitchFamily="18" charset="0"/>
              </a:rPr>
              <a:t>PRODUCT DEVELOPMENT CANVAS</a:t>
            </a:r>
          </a:p>
        </p:txBody>
      </p:sp>
      <p:sp>
        <p:nvSpPr>
          <p:cNvPr id="3" name="Content Placeholder 2">
            <a:extLst>
              <a:ext uri="{FF2B5EF4-FFF2-40B4-BE49-F238E27FC236}">
                <a16:creationId xmlns:a16="http://schemas.microsoft.com/office/drawing/2014/main" id="{4DAF936D-33E9-45B0-B99A-9B00CE926C8B}"/>
              </a:ext>
            </a:extLst>
          </p:cNvPr>
          <p:cNvSpPr>
            <a:spLocks noGrp="1"/>
          </p:cNvSpPr>
          <p:nvPr>
            <p:ph idx="1"/>
          </p:nvPr>
        </p:nvSpPr>
        <p:spPr>
          <a:xfrm>
            <a:off x="628650" y="1219201"/>
            <a:ext cx="7886700" cy="4957762"/>
          </a:xfrm>
        </p:spPr>
        <p:txBody>
          <a:bodyPr>
            <a:normAutofit/>
          </a:bodyPr>
          <a:lstStyle/>
          <a:p>
            <a:pPr marL="0" indent="0">
              <a:buNone/>
            </a:pPr>
            <a:r>
              <a:rPr lang="en-US" b="1" i="1" dirty="0">
                <a:latin typeface="Times New Roman" panose="02020603050405020304" pitchFamily="18" charset="0"/>
                <a:cs typeface="Times New Roman" panose="02020603050405020304" pitchFamily="18" charset="0"/>
              </a:rPr>
              <a:t>Purpose:-  </a:t>
            </a:r>
          </a:p>
          <a:p>
            <a:r>
              <a:rPr lang="en-US" dirty="0">
                <a:latin typeface="Times New Roman" panose="02020603050405020304" pitchFamily="18" charset="0"/>
                <a:cs typeface="Times New Roman" panose="02020603050405020304" pitchFamily="18" charset="0"/>
              </a:rPr>
              <a:t>The main purpose of solar tracking system is use of renewable energy and change the direction of solar panel to produce high electricity.  </a:t>
            </a:r>
          </a:p>
          <a:p>
            <a:pPr marL="0" indent="0">
              <a:buNone/>
            </a:pPr>
            <a:r>
              <a:rPr lang="en-US" dirty="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People:- </a:t>
            </a:r>
          </a:p>
          <a:p>
            <a:r>
              <a:rPr lang="en-US" dirty="0">
                <a:latin typeface="Times New Roman" panose="02020603050405020304" pitchFamily="18" charset="0"/>
                <a:cs typeface="Times New Roman" panose="02020603050405020304" pitchFamily="18" charset="0"/>
              </a:rPr>
              <a:t>Public</a:t>
            </a:r>
          </a:p>
          <a:p>
            <a:r>
              <a:rPr lang="en-US" dirty="0">
                <a:latin typeface="Times New Roman" panose="02020603050405020304" pitchFamily="18" charset="0"/>
                <a:cs typeface="Times New Roman" panose="02020603050405020304" pitchFamily="18" charset="0"/>
              </a:rPr>
              <a:t>Worker </a:t>
            </a:r>
          </a:p>
          <a:p>
            <a:r>
              <a:rPr lang="en-US" dirty="0">
                <a:latin typeface="Times New Roman" panose="02020603050405020304" pitchFamily="18" charset="0"/>
                <a:cs typeface="Times New Roman" panose="02020603050405020304" pitchFamily="18" charset="0"/>
              </a:rPr>
              <a:t>Manager </a:t>
            </a:r>
          </a:p>
          <a:p>
            <a:r>
              <a:rPr lang="en-US" dirty="0">
                <a:latin typeface="Times New Roman" panose="02020603050405020304" pitchFamily="18" charset="0"/>
                <a:cs typeface="Times New Roman" panose="02020603050405020304" pitchFamily="18" charset="0"/>
              </a:rPr>
              <a:t>Quality checker  </a:t>
            </a:r>
          </a:p>
          <a:p>
            <a:r>
              <a:rPr lang="en-US" dirty="0" err="1">
                <a:latin typeface="Times New Roman" panose="02020603050405020304" pitchFamily="18" charset="0"/>
                <a:cs typeface="Times New Roman" panose="02020603050405020304" pitchFamily="18" charset="0"/>
              </a:rPr>
              <a:t>Labour</a:t>
            </a:r>
            <a:r>
              <a:rPr lang="en-US" dirty="0">
                <a:latin typeface="Times New Roman" panose="02020603050405020304" pitchFamily="18" charset="0"/>
                <a:cs typeface="Times New Roman" panose="02020603050405020304" pitchFamily="18" charset="0"/>
              </a:rPr>
              <a:t>  </a:t>
            </a:r>
          </a:p>
          <a:p>
            <a:pPr marL="0" indent="0">
              <a:buNone/>
            </a:pPr>
            <a:r>
              <a:rPr lang="en-US" b="1" i="1" dirty="0">
                <a:latin typeface="Times New Roman" panose="02020603050405020304" pitchFamily="18" charset="0"/>
                <a:cs typeface="Times New Roman" panose="02020603050405020304" pitchFamily="18" charset="0"/>
              </a:rPr>
              <a:t>Product Experience:-  </a:t>
            </a:r>
          </a:p>
          <a:p>
            <a:r>
              <a:rPr lang="en-US" dirty="0">
                <a:latin typeface="Times New Roman" panose="02020603050405020304" pitchFamily="18" charset="0"/>
                <a:cs typeface="Times New Roman" panose="02020603050405020304" pitchFamily="18" charset="0"/>
              </a:rPr>
              <a:t>The solar tracking system experience is this product is more efficient, easy operation, safe and energy improvement.  </a:t>
            </a:r>
          </a:p>
        </p:txBody>
      </p:sp>
    </p:spTree>
    <p:extLst>
      <p:ext uri="{BB962C8B-B14F-4D97-AF65-F5344CB8AC3E}">
        <p14:creationId xmlns:p14="http://schemas.microsoft.com/office/powerpoint/2010/main" val="4150038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16990-F5B4-4201-BF74-6792C851D703}"/>
              </a:ext>
            </a:extLst>
          </p:cNvPr>
          <p:cNvSpPr>
            <a:spLocks noGrp="1"/>
          </p:cNvSpPr>
          <p:nvPr>
            <p:ph type="title"/>
          </p:nvPr>
        </p:nvSpPr>
        <p:spPr>
          <a:xfrm>
            <a:off x="628650" y="76201"/>
            <a:ext cx="7886700" cy="990600"/>
          </a:xfrm>
        </p:spPr>
        <p:txBody>
          <a:bodyPr/>
          <a:lstStyle/>
          <a:p>
            <a:r>
              <a:rPr lang="en-US" b="1" dirty="0">
                <a:latin typeface="Times New Roman" panose="02020603050405020304" pitchFamily="18" charset="0"/>
                <a:cs typeface="Times New Roman" panose="02020603050405020304" pitchFamily="18" charset="0"/>
              </a:rPr>
              <a:t>PRODUCT DEVELOPMENT CANVAS</a:t>
            </a:r>
            <a:endParaRPr lang="en-US" dirty="0"/>
          </a:p>
        </p:txBody>
      </p:sp>
      <p:sp>
        <p:nvSpPr>
          <p:cNvPr id="3" name="Content Placeholder 2">
            <a:extLst>
              <a:ext uri="{FF2B5EF4-FFF2-40B4-BE49-F238E27FC236}">
                <a16:creationId xmlns:a16="http://schemas.microsoft.com/office/drawing/2014/main" id="{47D35657-E854-479C-98FF-1F12A029C1FE}"/>
              </a:ext>
            </a:extLst>
          </p:cNvPr>
          <p:cNvSpPr>
            <a:spLocks noGrp="1"/>
          </p:cNvSpPr>
          <p:nvPr>
            <p:ph idx="1"/>
          </p:nvPr>
        </p:nvSpPr>
        <p:spPr>
          <a:xfrm>
            <a:off x="628650" y="990600"/>
            <a:ext cx="7886700" cy="5186363"/>
          </a:xfrm>
        </p:spPr>
        <p:txBody>
          <a:bodyPr>
            <a:normAutofit lnSpcReduction="10000"/>
          </a:bodyPr>
          <a:lstStyle/>
          <a:p>
            <a:pPr marL="0" indent="0">
              <a:buNone/>
            </a:pPr>
            <a:r>
              <a:rPr lang="en-US" b="1" i="1" dirty="0">
                <a:latin typeface="Times New Roman" panose="02020603050405020304" pitchFamily="18" charset="0"/>
                <a:cs typeface="Times New Roman" panose="02020603050405020304" pitchFamily="18" charset="0"/>
              </a:rPr>
              <a:t>Product Function:- </a:t>
            </a:r>
          </a:p>
          <a:p>
            <a:r>
              <a:rPr lang="en-US" dirty="0">
                <a:latin typeface="Times New Roman" panose="02020603050405020304" pitchFamily="18" charset="0"/>
                <a:cs typeface="Times New Roman" panose="02020603050405020304" pitchFamily="18" charset="0"/>
              </a:rPr>
              <a:t>The product function is producing more electricity, easily working and less man power. </a:t>
            </a:r>
          </a:p>
          <a:p>
            <a:pPr marL="0" indent="0">
              <a:buNone/>
            </a:pPr>
            <a:r>
              <a:rPr lang="en-US" b="1" i="1" dirty="0">
                <a:latin typeface="Times New Roman" panose="02020603050405020304" pitchFamily="18" charset="0"/>
                <a:cs typeface="Times New Roman" panose="02020603050405020304" pitchFamily="18" charset="0"/>
              </a:rPr>
              <a:t>Product Feature:- </a:t>
            </a:r>
          </a:p>
          <a:p>
            <a:r>
              <a:rPr lang="en-US" dirty="0">
                <a:latin typeface="Times New Roman" panose="02020603050405020304" pitchFamily="18" charset="0"/>
                <a:cs typeface="Times New Roman" panose="02020603050405020304" pitchFamily="18" charset="0"/>
              </a:rPr>
              <a:t> The Product feature is easy construction and high efficiency. </a:t>
            </a:r>
          </a:p>
          <a:p>
            <a:pPr marL="0" indent="0">
              <a:buNone/>
            </a:pPr>
            <a:r>
              <a:rPr lang="en-US" b="1" i="1" dirty="0">
                <a:latin typeface="Times New Roman" panose="02020603050405020304" pitchFamily="18" charset="0"/>
                <a:cs typeface="Times New Roman" panose="02020603050405020304" pitchFamily="18" charset="0"/>
              </a:rPr>
              <a:t>Components:- </a:t>
            </a:r>
          </a:p>
          <a:p>
            <a:r>
              <a:rPr lang="en-US" dirty="0">
                <a:latin typeface="Times New Roman" panose="02020603050405020304" pitchFamily="18" charset="0"/>
                <a:cs typeface="Times New Roman" panose="02020603050405020304" pitchFamily="18" charset="0"/>
              </a:rPr>
              <a:t> Solar panel</a:t>
            </a:r>
          </a:p>
          <a:p>
            <a:r>
              <a:rPr lang="en-US" dirty="0">
                <a:latin typeface="Times New Roman" panose="02020603050405020304" pitchFamily="18" charset="0"/>
                <a:cs typeface="Times New Roman" panose="02020603050405020304" pitchFamily="18" charset="0"/>
              </a:rPr>
              <a:t> Microcontroller</a:t>
            </a:r>
          </a:p>
          <a:p>
            <a:r>
              <a:rPr lang="en-US" dirty="0">
                <a:latin typeface="Times New Roman" panose="02020603050405020304" pitchFamily="18" charset="0"/>
                <a:cs typeface="Times New Roman" panose="02020603050405020304" pitchFamily="18" charset="0"/>
              </a:rPr>
              <a:t> Dc motor </a:t>
            </a:r>
          </a:p>
          <a:p>
            <a:r>
              <a:rPr lang="en-US" dirty="0">
                <a:latin typeface="Times New Roman" panose="02020603050405020304" pitchFamily="18" charset="0"/>
                <a:cs typeface="Times New Roman" panose="02020603050405020304" pitchFamily="18" charset="0"/>
              </a:rPr>
              <a:t> Battery </a:t>
            </a:r>
          </a:p>
          <a:p>
            <a:r>
              <a:rPr lang="en-US" dirty="0">
                <a:latin typeface="Times New Roman" panose="02020603050405020304" pitchFamily="18" charset="0"/>
                <a:cs typeface="Times New Roman" panose="02020603050405020304" pitchFamily="18" charset="0"/>
              </a:rPr>
              <a:t>Stepper motor </a:t>
            </a:r>
          </a:p>
          <a:p>
            <a:r>
              <a:rPr lang="en-US" dirty="0">
                <a:latin typeface="Times New Roman" panose="02020603050405020304" pitchFamily="18" charset="0"/>
                <a:cs typeface="Times New Roman" panose="02020603050405020304" pitchFamily="18" charset="0"/>
              </a:rPr>
              <a:t> Wires </a:t>
            </a:r>
          </a:p>
          <a:p>
            <a:r>
              <a:rPr lang="en-US" dirty="0">
                <a:latin typeface="Times New Roman" panose="02020603050405020304" pitchFamily="18" charset="0"/>
                <a:cs typeface="Times New Roman" panose="02020603050405020304" pitchFamily="18" charset="0"/>
              </a:rPr>
              <a:t> Dc motor driver </a:t>
            </a:r>
          </a:p>
          <a:p>
            <a:r>
              <a:rPr lang="en-US" dirty="0">
                <a:latin typeface="Times New Roman" panose="02020603050405020304" pitchFamily="18" charset="0"/>
                <a:cs typeface="Times New Roman" panose="02020603050405020304" pitchFamily="18" charset="0"/>
              </a:rPr>
              <a:t> LDR   </a:t>
            </a:r>
          </a:p>
        </p:txBody>
      </p:sp>
    </p:spTree>
    <p:extLst>
      <p:ext uri="{BB962C8B-B14F-4D97-AF65-F5344CB8AC3E}">
        <p14:creationId xmlns:p14="http://schemas.microsoft.com/office/powerpoint/2010/main" val="1287105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F7104B1-4FC1-477A-99FC-D79067E819A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49385" y="457201"/>
            <a:ext cx="7245229" cy="5715000"/>
          </a:xfrm>
        </p:spPr>
      </p:pic>
    </p:spTree>
    <p:extLst>
      <p:ext uri="{BB962C8B-B14F-4D97-AF65-F5344CB8AC3E}">
        <p14:creationId xmlns:p14="http://schemas.microsoft.com/office/powerpoint/2010/main" val="2436099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8E59B-E94D-4FE0-B4C2-CEC9FFA5227A}"/>
              </a:ext>
            </a:extLst>
          </p:cNvPr>
          <p:cNvSpPr>
            <a:spLocks noGrp="1"/>
          </p:cNvSpPr>
          <p:nvPr>
            <p:ph type="title"/>
          </p:nvPr>
        </p:nvSpPr>
        <p:spPr>
          <a:xfrm>
            <a:off x="628650" y="1"/>
            <a:ext cx="7886700" cy="990600"/>
          </a:xfrm>
        </p:spPr>
        <p:txBody>
          <a:bodyPr/>
          <a:lstStyle/>
          <a:p>
            <a:r>
              <a:rPr lang="en-US" b="1" dirty="0">
                <a:latin typeface="Times New Roman" panose="02020603050405020304" pitchFamily="18" charset="0"/>
                <a:cs typeface="Times New Roman" panose="02020603050405020304" pitchFamily="18" charset="0"/>
              </a:rPr>
              <a:t>LEARNING NEEDS MATRIX</a:t>
            </a:r>
          </a:p>
        </p:txBody>
      </p:sp>
      <p:pic>
        <p:nvPicPr>
          <p:cNvPr id="7" name="Content Placeholder 6">
            <a:extLst>
              <a:ext uri="{FF2B5EF4-FFF2-40B4-BE49-F238E27FC236}">
                <a16:creationId xmlns:a16="http://schemas.microsoft.com/office/drawing/2014/main" id="{A9795CA8-6ED5-42D6-AF8B-4D6056068ED7}"/>
              </a:ext>
            </a:extLst>
          </p:cNvPr>
          <p:cNvPicPr>
            <a:picLocks noGrp="1" noChangeAspect="1"/>
          </p:cNvPicPr>
          <p:nvPr>
            <p:ph idx="1"/>
          </p:nvPr>
        </p:nvPicPr>
        <p:blipFill>
          <a:blip r:embed="rId2"/>
          <a:stretch>
            <a:fillRect/>
          </a:stretch>
        </p:blipFill>
        <p:spPr>
          <a:xfrm>
            <a:off x="762000" y="1066800"/>
            <a:ext cx="7543800" cy="5110163"/>
          </a:xfrm>
          <a:prstGeom prst="rect">
            <a:avLst/>
          </a:prstGeom>
        </p:spPr>
      </p:pic>
    </p:spTree>
    <p:extLst>
      <p:ext uri="{BB962C8B-B14F-4D97-AF65-F5344CB8AC3E}">
        <p14:creationId xmlns:p14="http://schemas.microsoft.com/office/powerpoint/2010/main" val="2859455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5F0CA-DAD8-4D73-A249-C757537182DE}"/>
              </a:ext>
            </a:extLst>
          </p:cNvPr>
          <p:cNvSpPr>
            <a:spLocks noGrp="1"/>
          </p:cNvSpPr>
          <p:nvPr>
            <p:ph type="title"/>
          </p:nvPr>
        </p:nvSpPr>
        <p:spPr>
          <a:xfrm>
            <a:off x="628650" y="76201"/>
            <a:ext cx="7886700" cy="1066800"/>
          </a:xfrm>
        </p:spPr>
        <p:txBody>
          <a:bodyPr/>
          <a:lstStyle/>
          <a:p>
            <a:r>
              <a:rPr lang="en-US" b="1" dirty="0">
                <a:latin typeface="Times New Roman" panose="02020603050405020304" pitchFamily="18" charset="0"/>
                <a:cs typeface="Times New Roman" panose="02020603050405020304" pitchFamily="18" charset="0"/>
              </a:rPr>
              <a:t>ROUGH PROTOTYPING</a:t>
            </a:r>
          </a:p>
        </p:txBody>
      </p:sp>
      <p:pic>
        <p:nvPicPr>
          <p:cNvPr id="5" name="Content Placeholder 4">
            <a:extLst>
              <a:ext uri="{FF2B5EF4-FFF2-40B4-BE49-F238E27FC236}">
                <a16:creationId xmlns:a16="http://schemas.microsoft.com/office/drawing/2014/main" id="{10AEFF55-E959-4809-B0C1-7D28925260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1905000"/>
            <a:ext cx="9753600" cy="3581400"/>
          </a:xfrm>
        </p:spPr>
      </p:pic>
    </p:spTree>
    <p:extLst>
      <p:ext uri="{BB962C8B-B14F-4D97-AF65-F5344CB8AC3E}">
        <p14:creationId xmlns:p14="http://schemas.microsoft.com/office/powerpoint/2010/main" val="3414462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502DF-1D74-4BC5-965F-AB80928CE3A3}"/>
              </a:ext>
            </a:extLst>
          </p:cNvPr>
          <p:cNvSpPr>
            <a:spLocks noGrp="1"/>
          </p:cNvSpPr>
          <p:nvPr>
            <p:ph type="title"/>
          </p:nvPr>
        </p:nvSpPr>
        <p:spPr>
          <a:xfrm>
            <a:off x="533400" y="-76199"/>
            <a:ext cx="7981950" cy="1143000"/>
          </a:xfrm>
        </p:spPr>
        <p:txBody>
          <a:bodyPr/>
          <a:lstStyle/>
          <a:p>
            <a:r>
              <a:rPr lang="en-US" b="1" dirty="0">
                <a:latin typeface="Times New Roman" panose="02020603050405020304" pitchFamily="18" charset="0"/>
                <a:cs typeface="Times New Roman" panose="02020603050405020304" pitchFamily="18" charset="0"/>
              </a:rPr>
              <a:t>FUTURE WORK</a:t>
            </a:r>
          </a:p>
        </p:txBody>
      </p:sp>
      <p:sp>
        <p:nvSpPr>
          <p:cNvPr id="3" name="Content Placeholder 2">
            <a:extLst>
              <a:ext uri="{FF2B5EF4-FFF2-40B4-BE49-F238E27FC236}">
                <a16:creationId xmlns:a16="http://schemas.microsoft.com/office/drawing/2014/main" id="{4E4E6DDB-0807-4283-9AD1-0A32B93CC684}"/>
              </a:ext>
            </a:extLst>
          </p:cNvPr>
          <p:cNvSpPr>
            <a:spLocks noGrp="1"/>
          </p:cNvSpPr>
          <p:nvPr>
            <p:ph idx="1"/>
          </p:nvPr>
        </p:nvSpPr>
        <p:spPr>
          <a:xfrm>
            <a:off x="457200" y="1066801"/>
            <a:ext cx="8058150" cy="5110162"/>
          </a:xfrm>
        </p:spPr>
        <p:txBody>
          <a:bodyPr/>
          <a:lstStyle/>
          <a:p>
            <a:pPr>
              <a:lnSpc>
                <a:spcPct val="150000"/>
              </a:lnSpc>
            </a:pPr>
            <a:r>
              <a:rPr lang="en-US" dirty="0">
                <a:latin typeface="Times New Roman" panose="02020603050405020304" pitchFamily="18" charset="0"/>
                <a:cs typeface="Times New Roman" panose="02020603050405020304" pitchFamily="18" charset="0"/>
              </a:rPr>
              <a:t>In future with the help of artificial intelligence we can know if there is any part of solar panel is damaged due to any cause so that it can mention how much percentage of solar panel is working.</a:t>
            </a:r>
          </a:p>
          <a:p>
            <a:pPr>
              <a:lnSpc>
                <a:spcPct val="150000"/>
              </a:lnSpc>
            </a:pPr>
            <a:r>
              <a:rPr lang="en-US" dirty="0">
                <a:latin typeface="Times New Roman" panose="02020603050405020304" pitchFamily="18" charset="0"/>
                <a:cs typeface="Times New Roman" panose="02020603050405020304" pitchFamily="18" charset="0"/>
              </a:rPr>
              <a:t>If there is too much dust on the solar panel with which efficiency of solar panel decreases than it cleans itself with automated machines.</a:t>
            </a:r>
          </a:p>
        </p:txBody>
      </p:sp>
    </p:spTree>
    <p:extLst>
      <p:ext uri="{BB962C8B-B14F-4D97-AF65-F5344CB8AC3E}">
        <p14:creationId xmlns:p14="http://schemas.microsoft.com/office/powerpoint/2010/main" val="241024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7620000" cy="762000"/>
          </a:xfrm>
        </p:spPr>
        <p:txBody>
          <a:bodyPr>
            <a:normAutofit fontScale="90000"/>
          </a:bodyPr>
          <a:lstStyle/>
          <a:p>
            <a:pPr algn="l"/>
            <a:br>
              <a:rPr lang="en-US" b="1" dirty="0">
                <a:solidFill>
                  <a:schemeClr val="tx1"/>
                </a:solidFill>
                <a:latin typeface="Times New Roman" panose="02020603050405020304" pitchFamily="18" charset="0"/>
                <a:cs typeface="Times New Roman" panose="02020603050405020304" pitchFamily="18" charset="0"/>
              </a:rPr>
            </a:br>
            <a:r>
              <a:rPr lang="en-US" b="1" dirty="0">
                <a:solidFill>
                  <a:schemeClr val="tx1"/>
                </a:solidFill>
                <a:latin typeface="Times New Roman" panose="02020603050405020304" pitchFamily="18" charset="0"/>
                <a:cs typeface="Times New Roman" panose="02020603050405020304" pitchFamily="18" charset="0"/>
              </a:rPr>
              <a:t>ADVANTAGES</a:t>
            </a:r>
          </a:p>
        </p:txBody>
      </p:sp>
      <p:sp>
        <p:nvSpPr>
          <p:cNvPr id="4" name="Content Placeholder 3"/>
          <p:cNvSpPr txBox="1">
            <a:spLocks noGrp="1"/>
          </p:cNvSpPr>
          <p:nvPr>
            <p:ph idx="1"/>
          </p:nvPr>
        </p:nvSpPr>
        <p:spPr>
          <a:xfrm>
            <a:off x="228600" y="1143000"/>
            <a:ext cx="8229600" cy="4807342"/>
          </a:xfrm>
          <a:prstGeom prst="rect">
            <a:avLst/>
          </a:prstGeom>
          <a:noFill/>
          <a:ln>
            <a:noFill/>
          </a:ln>
        </p:spPr>
        <p:txBody>
          <a:bodyPr wrap="square" rtlCol="0">
            <a:spAutoFit/>
          </a:bodyPr>
          <a:lstStyle/>
          <a:p>
            <a:pPr algn="just">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 Solar tracking systems continually orient photovoltaic panels towards the sun and can help maximize your investment in your PV system.</a:t>
            </a:r>
          </a:p>
          <a:p>
            <a:pPr algn="just">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 One time investment, which provides higher efficiency &amp; flexibility on dependency over other sources.</a:t>
            </a:r>
          </a:p>
          <a:p>
            <a:pPr algn="just">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 Tracking systems can help reducing emissions and can contribute  against  global warming.</a:t>
            </a:r>
          </a:p>
          <a:p>
            <a:pPr algn="just">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 Bulk implementations of tracking systems help reduced consumption of power by other sources.</a:t>
            </a:r>
          </a:p>
          <a:p>
            <a:pPr algn="just">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 It enhances the clean and emission free power production.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7481-D4A5-4C73-AFC3-6EBB45D2D6FB}"/>
              </a:ext>
            </a:extLst>
          </p:cNvPr>
          <p:cNvSpPr>
            <a:spLocks noGrp="1"/>
          </p:cNvSpPr>
          <p:nvPr/>
        </p:nvSpPr>
        <p:spPr>
          <a:xfrm>
            <a:off x="457200" y="1"/>
            <a:ext cx="82296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F013A47A-D156-4BE2-BBEF-B9312171CBA9}"/>
              </a:ext>
            </a:extLst>
          </p:cNvPr>
          <p:cNvSpPr>
            <a:spLocks noGrp="1"/>
          </p:cNvSpPr>
          <p:nvPr/>
        </p:nvSpPr>
        <p:spPr>
          <a:xfrm>
            <a:off x="457200" y="990600"/>
            <a:ext cx="8229600" cy="5501481"/>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Times New Roman" panose="02020603050405020304" pitchFamily="18" charset="0"/>
                <a:cs typeface="Times New Roman" panose="02020603050405020304" pitchFamily="18" charset="0"/>
              </a:rPr>
              <a:t>Introduction of Domain</a:t>
            </a:r>
          </a:p>
          <a:p>
            <a:r>
              <a:rPr lang="en-US" sz="2800" dirty="0">
                <a:latin typeface="Times New Roman" panose="02020603050405020304" pitchFamily="18" charset="0"/>
                <a:cs typeface="Times New Roman" panose="02020603050405020304" pitchFamily="18" charset="0"/>
              </a:rPr>
              <a:t>Overview of DE-1B work</a:t>
            </a:r>
          </a:p>
          <a:p>
            <a:r>
              <a:rPr lang="en-US" sz="2800" dirty="0">
                <a:latin typeface="Times New Roman" panose="02020603050405020304" pitchFamily="18" charset="0"/>
                <a:cs typeface="Times New Roman" panose="02020603050405020304" pitchFamily="18" charset="0"/>
              </a:rPr>
              <a:t>Reverse Engineering</a:t>
            </a:r>
          </a:p>
          <a:p>
            <a:r>
              <a:rPr lang="en-US" sz="2800" dirty="0">
                <a:latin typeface="Times New Roman" panose="02020603050405020304" pitchFamily="18" charset="0"/>
                <a:cs typeface="Times New Roman" panose="02020603050405020304" pitchFamily="18" charset="0"/>
              </a:rPr>
              <a:t>Empathy Canvas-Mind Mapping</a:t>
            </a:r>
          </a:p>
          <a:p>
            <a:r>
              <a:rPr lang="en-US" sz="2800" dirty="0">
                <a:latin typeface="Times New Roman" panose="02020603050405020304" pitchFamily="18" charset="0"/>
                <a:cs typeface="Times New Roman" panose="02020603050405020304" pitchFamily="18" charset="0"/>
              </a:rPr>
              <a:t>Prior Art Search</a:t>
            </a:r>
          </a:p>
          <a:p>
            <a:r>
              <a:rPr lang="en-US" sz="2800" dirty="0">
                <a:latin typeface="Times New Roman" panose="02020603050405020304" pitchFamily="18" charset="0"/>
                <a:cs typeface="Times New Roman" panose="02020603050405020304" pitchFamily="18" charset="0"/>
              </a:rPr>
              <a:t>Ideation Canvas</a:t>
            </a:r>
          </a:p>
          <a:p>
            <a:r>
              <a:rPr lang="en-US" sz="2800" dirty="0">
                <a:latin typeface="Times New Roman" panose="02020603050405020304" pitchFamily="18" charset="0"/>
                <a:cs typeface="Times New Roman" panose="02020603050405020304" pitchFamily="18" charset="0"/>
              </a:rPr>
              <a:t>Product Development Canvas(PDC) – LNM </a:t>
            </a:r>
          </a:p>
          <a:p>
            <a:r>
              <a:rPr lang="en-US" sz="2800" dirty="0">
                <a:latin typeface="Times New Roman" panose="02020603050405020304" pitchFamily="18" charset="0"/>
                <a:cs typeface="Times New Roman" panose="02020603050405020304" pitchFamily="18" charset="0"/>
              </a:rPr>
              <a:t>Rough Prototyping</a:t>
            </a:r>
          </a:p>
          <a:p>
            <a:r>
              <a:rPr lang="en-US" sz="2800" dirty="0">
                <a:latin typeface="Times New Roman" panose="02020603050405020304" pitchFamily="18" charset="0"/>
                <a:cs typeface="Times New Roman" panose="02020603050405020304" pitchFamily="18" charset="0"/>
              </a:rPr>
              <a:t>Future Work</a:t>
            </a:r>
          </a:p>
          <a:p>
            <a:r>
              <a:rPr lang="en-US" sz="2800" dirty="0">
                <a:latin typeface="Times New Roman" panose="02020603050405020304" pitchFamily="18" charset="0"/>
                <a:cs typeface="Times New Roman" panose="02020603050405020304" pitchFamily="18" charset="0"/>
              </a:rPr>
              <a:t>Advantages</a:t>
            </a:r>
          </a:p>
          <a:p>
            <a:r>
              <a:rPr lang="en-US" sz="2800" dirty="0">
                <a:latin typeface="Times New Roman" panose="02020603050405020304" pitchFamily="18" charset="0"/>
                <a:cs typeface="Times New Roman" panose="02020603050405020304" pitchFamily="18" charset="0"/>
              </a:rPr>
              <a:t>References</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5405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p>
        </p:txBody>
      </p:sp>
      <p:sp>
        <p:nvSpPr>
          <p:cNvPr id="19459" name="Rectangle 3"/>
          <p:cNvSpPr>
            <a:spLocks noGrp="1" noChangeArrowheads="1"/>
          </p:cNvSpPr>
          <p:nvPr>
            <p:ph idx="1"/>
          </p:nvPr>
        </p:nvSpPr>
        <p:spPr>
          <a:xfrm>
            <a:off x="457200" y="2133600"/>
            <a:ext cx="6629400" cy="4322136"/>
          </a:xfrm>
        </p:spPr>
        <p:txBody>
          <a:bodyPr/>
          <a:lstStyle/>
          <a:p>
            <a:r>
              <a:rPr lang="en-US" b="1" u="sng" dirty="0">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www.studymafia.org</a:t>
            </a:r>
            <a:endParaRPr lang="en-US" b="1" u="sng" dirty="0">
              <a:solidFill>
                <a:srgbClr val="0070C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endParaRPr>
          </a:p>
          <a:p>
            <a:r>
              <a:rPr lang="en-US" b="1" u="sng" dirty="0">
                <a:solidFill>
                  <a:srgbClr val="0070C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www.wikipedia.com</a:t>
            </a:r>
            <a:endParaRPr lang="en-US" b="1" u="sng" dirty="0">
              <a:solidFill>
                <a:srgbClr val="0070C0"/>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endParaRPr>
          </a:p>
          <a:p>
            <a:r>
              <a:rPr lang="en-US" b="1" u="sng" dirty="0">
                <a:solidFill>
                  <a:srgbClr val="0070C0"/>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www.google.com</a:t>
            </a:r>
            <a:endParaRPr lang="en-US" b="1" u="sng" dirty="0">
              <a:solidFill>
                <a:srgbClr val="0070C0"/>
              </a:solidFill>
              <a:latin typeface="Times New Roman" panose="02020603050405020304" pitchFamily="18" charset="0"/>
              <a:cs typeface="Times New Roman" panose="02020603050405020304" pitchFamily="18" charset="0"/>
            </a:endParaRPr>
          </a:p>
          <a:p>
            <a:r>
              <a:rPr lang="en-US" b="1" u="sng" dirty="0">
                <a:solidFill>
                  <a:srgbClr val="0070C0"/>
                </a:solidFill>
                <a:latin typeface="Times New Roman" panose="02020603050405020304" pitchFamily="18" charset="0"/>
                <a:cs typeface="Times New Roman" panose="02020603050405020304" pitchFamily="18" charset="0"/>
                <a:hlinkClick r:id="rId5"/>
              </a:rPr>
              <a:t>www.electrical4u.com</a:t>
            </a:r>
            <a:endParaRPr lang="en-US" b="1" u="sng" dirty="0">
              <a:solidFill>
                <a:srgbClr val="0070C0"/>
              </a:solidFill>
              <a:latin typeface="Times New Roman" panose="02020603050405020304" pitchFamily="18" charset="0"/>
              <a:cs typeface="Times New Roman" panose="02020603050405020304" pitchFamily="18" charset="0"/>
            </a:endParaRPr>
          </a:p>
          <a:p>
            <a:r>
              <a:rPr lang="en-US" b="1" u="sng" dirty="0">
                <a:solidFill>
                  <a:srgbClr val="0070C0"/>
                </a:solidFill>
                <a:latin typeface="Times New Roman" panose="02020603050405020304" pitchFamily="18" charset="0"/>
                <a:cs typeface="Times New Roman" panose="02020603050405020304" pitchFamily="18" charset="0"/>
              </a:rPr>
              <a:t>www.tutorialspoint.com</a:t>
            </a:r>
          </a:p>
          <a:p>
            <a:pPr>
              <a:buNone/>
            </a:pPr>
            <a:endParaRPr lang="en-US" b="1"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828800"/>
          </a:xfrm>
        </p:spPr>
        <p:txBody>
          <a:bodyPr>
            <a:normAutofit/>
          </a:bodyPr>
          <a:lstStyle/>
          <a:p>
            <a:pPr algn="ctr"/>
            <a:r>
              <a:rPr lang="en-US" sz="8800" b="1" dirty="0">
                <a:solidFill>
                  <a:schemeClr val="tx1"/>
                </a:solidFill>
                <a:latin typeface="Times New Roman" panose="02020603050405020304" pitchFamily="18" charset="0"/>
                <a:cs typeface="Times New Roman" panose="02020603050405020304" pitchFamily="18" charset="0"/>
              </a:rPr>
              <a:t>Thank You</a:t>
            </a:r>
            <a:r>
              <a:rPr lang="en-US" b="1" dirty="0">
                <a:solidFill>
                  <a:schemeClr val="tx1"/>
                </a:solidFill>
                <a:latin typeface="Times New Roman" panose="02020603050405020304" pitchFamily="18" charset="0"/>
                <a:cs typeface="Times New Roman" panose="02020603050405020304" pitchFamily="18"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normAutofit/>
          </a:bodyPr>
          <a:lstStyle/>
          <a:p>
            <a:pPr algn="l"/>
            <a:r>
              <a:rPr lang="en-US" b="1" dirty="0">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457200" y="990600"/>
            <a:ext cx="8305800" cy="5017557"/>
          </a:xfrm>
        </p:spPr>
        <p:txBody>
          <a:bodyPr>
            <a:normAutofit/>
          </a:bodyPr>
          <a:lstStyle/>
          <a:p>
            <a:pPr algn="just">
              <a:lnSpc>
                <a:spcPct val="150000"/>
              </a:lnSpc>
            </a:pPr>
            <a:r>
              <a:rPr lang="en-US" dirty="0">
                <a:latin typeface="Times New Roman" panose="02020603050405020304" pitchFamily="18" charset="0"/>
                <a:cs typeface="Times New Roman" panose="02020603050405020304" pitchFamily="18" charset="0"/>
              </a:rPr>
              <a:t>Extracting usable electricity from the sun was made possible by the discovery of the photoelectric effect. Subsequent development of the solar cell, which is a semi-conductive material that converts visible light into a direct current. </a:t>
            </a:r>
          </a:p>
          <a:p>
            <a:pPr algn="just">
              <a:lnSpc>
                <a:spcPct val="150000"/>
              </a:lnSpc>
            </a:pPr>
            <a:r>
              <a:rPr lang="en-US" dirty="0">
                <a:latin typeface="Times New Roman" panose="02020603050405020304" pitchFamily="18" charset="0"/>
                <a:cs typeface="Times New Roman" panose="02020603050405020304" pitchFamily="18" charset="0"/>
              </a:rPr>
              <a:t>The solar tracker focuses on the optimization of the electric energy  produced by photovoltaic cells through the development of a sun-tracking system which will result in more efficiency.</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05800" cy="808038"/>
          </a:xfrm>
        </p:spPr>
        <p:txBody>
          <a:bodyPr>
            <a:normAutofit/>
          </a:bodyPr>
          <a:lstStyle/>
          <a:p>
            <a:pPr algn="l"/>
            <a:r>
              <a:rPr lang="en-US" b="1" dirty="0">
                <a:latin typeface="Times New Roman" panose="02020603050405020304" pitchFamily="18" charset="0"/>
                <a:cs typeface="Times New Roman" panose="02020603050405020304" pitchFamily="18" charset="0"/>
              </a:rPr>
              <a:t>Overview of DE-1B Work</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1600200"/>
            <a:ext cx="8382000" cy="2971800"/>
          </a:xfrm>
        </p:spPr>
        <p:txBody>
          <a:bodyPr>
            <a:normAutofit/>
          </a:bodyPr>
          <a:lstStyle/>
          <a:p>
            <a:pPr algn="just"/>
            <a:r>
              <a:rPr lang="en-US" dirty="0">
                <a:latin typeface="Times New Roman" panose="02020603050405020304" pitchFamily="18" charset="0"/>
                <a:cs typeface="Times New Roman" panose="02020603050405020304" pitchFamily="18" charset="0"/>
              </a:rPr>
              <a:t>Interfacing between hardware and microcontroller</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Inputs to microcontroller</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Controlling constraints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Both automatic and manual</a:t>
            </a:r>
          </a:p>
          <a:p>
            <a:pPr marL="0" indent="0" algn="just">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250" y="152400"/>
            <a:ext cx="7886700" cy="852489"/>
          </a:xfrm>
        </p:spPr>
        <p:txBody>
          <a:bodyPr/>
          <a:lstStyle/>
          <a:p>
            <a:pPr algn="l"/>
            <a:r>
              <a:rPr lang="en-US" b="1" dirty="0">
                <a:solidFill>
                  <a:schemeClr val="tx1"/>
                </a:solidFill>
                <a:latin typeface="Times New Roman" panose="02020603050405020304" pitchFamily="18" charset="0"/>
                <a:cs typeface="Times New Roman" panose="02020603050405020304" pitchFamily="18" charset="0"/>
              </a:rPr>
              <a:t>REVERSE ENGINEERING</a:t>
            </a:r>
          </a:p>
        </p:txBody>
      </p:sp>
      <p:sp>
        <p:nvSpPr>
          <p:cNvPr id="8" name="Content Placeholder 7">
            <a:extLst>
              <a:ext uri="{FF2B5EF4-FFF2-40B4-BE49-F238E27FC236}">
                <a16:creationId xmlns:a16="http://schemas.microsoft.com/office/drawing/2014/main" id="{AD43F01C-3395-4003-AE2A-5D985E87916A}"/>
              </a:ext>
            </a:extLst>
          </p:cNvPr>
          <p:cNvSpPr>
            <a:spLocks noGrp="1"/>
          </p:cNvSpPr>
          <p:nvPr>
            <p:ph idx="1"/>
          </p:nvPr>
        </p:nvSpPr>
        <p:spPr>
          <a:xfrm>
            <a:off x="628650" y="1219200"/>
            <a:ext cx="7886700" cy="4957763"/>
          </a:xfrm>
        </p:spPr>
        <p:txBody>
          <a:bodyPr/>
          <a:lstStyle/>
          <a:p>
            <a:pPr>
              <a:lnSpc>
                <a:spcPct val="150000"/>
              </a:lnSpc>
            </a:pPr>
            <a:r>
              <a:rPr lang="en-US" dirty="0">
                <a:latin typeface="Times New Roman" panose="02020603050405020304" pitchFamily="18" charset="0"/>
                <a:cs typeface="Times New Roman" panose="02020603050405020304" pitchFamily="18" charset="0"/>
              </a:rPr>
              <a:t>At first, solar panels are used which were fixed at a certain place such that maximum solar energy can be obtained at a certain angle. But due to rotation of sun the solar panels won’t able to take advantage of maximum amount of solar energy.</a:t>
            </a:r>
          </a:p>
          <a:p>
            <a:pPr>
              <a:lnSpc>
                <a:spcPct val="150000"/>
              </a:lnSpc>
            </a:pPr>
            <a:r>
              <a:rPr lang="en-US" dirty="0">
                <a:latin typeface="Times New Roman" panose="02020603050405020304" pitchFamily="18" charset="0"/>
                <a:cs typeface="Times New Roman" panose="02020603050405020304" pitchFamily="18" charset="0"/>
              </a:rPr>
              <a:t>So with the help of automatic solar tracker we can track the rotation of sun and which results in solar panels moving automatically facing towards the sun which results in capturing more sun rays and as an output we get high efficiency of electricity.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33F69-2771-45D6-875D-703057C14BDA}"/>
              </a:ext>
            </a:extLst>
          </p:cNvPr>
          <p:cNvSpPr>
            <a:spLocks noGrp="1"/>
          </p:cNvSpPr>
          <p:nvPr>
            <p:ph type="title"/>
          </p:nvPr>
        </p:nvSpPr>
        <p:spPr>
          <a:xfrm>
            <a:off x="628650" y="152401"/>
            <a:ext cx="7886700" cy="838200"/>
          </a:xfrm>
        </p:spPr>
        <p:txBody>
          <a:bodyPr/>
          <a:lstStyle/>
          <a:p>
            <a:r>
              <a:rPr lang="en-US" b="1" dirty="0">
                <a:latin typeface="Times New Roman" panose="02020603050405020304" pitchFamily="18" charset="0"/>
                <a:cs typeface="Times New Roman" panose="02020603050405020304" pitchFamily="18" charset="0"/>
              </a:rPr>
              <a:t>EMPATHY CANVAS</a:t>
            </a:r>
          </a:p>
        </p:txBody>
      </p:sp>
      <p:sp>
        <p:nvSpPr>
          <p:cNvPr id="3" name="Content Placeholder 2">
            <a:extLst>
              <a:ext uri="{FF2B5EF4-FFF2-40B4-BE49-F238E27FC236}">
                <a16:creationId xmlns:a16="http://schemas.microsoft.com/office/drawing/2014/main" id="{7F77269E-4F1D-4197-8800-32A573A5D906}"/>
              </a:ext>
            </a:extLst>
          </p:cNvPr>
          <p:cNvSpPr>
            <a:spLocks noGrp="1"/>
          </p:cNvSpPr>
          <p:nvPr>
            <p:ph idx="1"/>
          </p:nvPr>
        </p:nvSpPr>
        <p:spPr>
          <a:xfrm>
            <a:off x="628650" y="1295400"/>
            <a:ext cx="7886700" cy="4881563"/>
          </a:xfrm>
        </p:spPr>
        <p:txBody>
          <a:bodyPr/>
          <a:lstStyle/>
          <a:p>
            <a:pPr>
              <a:lnSpc>
                <a:spcPct val="150000"/>
              </a:lnSpc>
            </a:pPr>
            <a:r>
              <a:rPr lang="en-US" dirty="0">
                <a:latin typeface="Times New Roman" panose="02020603050405020304" pitchFamily="18" charset="0"/>
                <a:cs typeface="Times New Roman" panose="02020603050405020304" pitchFamily="18" charset="0"/>
              </a:rPr>
              <a:t>The selected users are government, public, industries. The stake holders of the topics are domestic, financier, landowners etc.</a:t>
            </a:r>
          </a:p>
          <a:p>
            <a:pPr>
              <a:lnSpc>
                <a:spcPct val="150000"/>
              </a:lnSpc>
            </a:pPr>
            <a:r>
              <a:rPr lang="en-US" dirty="0">
                <a:latin typeface="Times New Roman" panose="02020603050405020304" pitchFamily="18" charset="0"/>
                <a:cs typeface="Times New Roman" panose="02020603050405020304" pitchFamily="18" charset="0"/>
              </a:rPr>
              <a:t> The  users in empathy mapping had done many activities in the related of solar tracking system like: construction of the panel, employees working and maintenance, sweepers cleaning the solar panel, etc.</a:t>
            </a:r>
          </a:p>
        </p:txBody>
      </p:sp>
    </p:spTree>
    <p:extLst>
      <p:ext uri="{BB962C8B-B14F-4D97-AF65-F5344CB8AC3E}">
        <p14:creationId xmlns:p14="http://schemas.microsoft.com/office/powerpoint/2010/main" val="1585696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9479F-6A58-4ED5-8BBB-C2853FC91ABA}"/>
              </a:ext>
            </a:extLst>
          </p:cNvPr>
          <p:cNvSpPr>
            <a:spLocks noGrp="1"/>
          </p:cNvSpPr>
          <p:nvPr>
            <p:ph type="title"/>
          </p:nvPr>
        </p:nvSpPr>
        <p:spPr>
          <a:xfrm>
            <a:off x="381000" y="0"/>
            <a:ext cx="8134350" cy="681037"/>
          </a:xfrm>
        </p:spPr>
        <p:txBody>
          <a:bodyPr/>
          <a:lstStyle/>
          <a:p>
            <a:r>
              <a:rPr lang="en-US" b="1" dirty="0">
                <a:latin typeface="Times New Roman" panose="02020603050405020304" pitchFamily="18" charset="0"/>
                <a:cs typeface="Times New Roman" panose="02020603050405020304" pitchFamily="18" charset="0"/>
              </a:rPr>
              <a:t>EMPATHY CANVAS</a:t>
            </a:r>
            <a:endParaRPr lang="en-US" dirty="0"/>
          </a:p>
        </p:txBody>
      </p:sp>
      <p:pic>
        <p:nvPicPr>
          <p:cNvPr id="5" name="Content Placeholder 4">
            <a:extLst>
              <a:ext uri="{FF2B5EF4-FFF2-40B4-BE49-F238E27FC236}">
                <a16:creationId xmlns:a16="http://schemas.microsoft.com/office/drawing/2014/main" id="{7218F740-5309-44CF-95CE-54A2AA8FB0C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0" y="914400"/>
            <a:ext cx="7886700" cy="5715000"/>
          </a:xfrm>
        </p:spPr>
      </p:pic>
    </p:spTree>
    <p:extLst>
      <p:ext uri="{BB962C8B-B14F-4D97-AF65-F5344CB8AC3E}">
        <p14:creationId xmlns:p14="http://schemas.microsoft.com/office/powerpoint/2010/main" val="3936942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B57F-A28E-43BD-A663-A25DD105BC5D}"/>
              </a:ext>
            </a:extLst>
          </p:cNvPr>
          <p:cNvSpPr>
            <a:spLocks noGrp="1"/>
          </p:cNvSpPr>
          <p:nvPr>
            <p:ph type="title"/>
          </p:nvPr>
        </p:nvSpPr>
        <p:spPr>
          <a:xfrm>
            <a:off x="381000" y="25401"/>
            <a:ext cx="8134350" cy="965200"/>
          </a:xfrm>
        </p:spPr>
        <p:txBody>
          <a:bodyPr/>
          <a:lstStyle/>
          <a:p>
            <a:r>
              <a:rPr lang="en-US" b="1" dirty="0">
                <a:latin typeface="Times New Roman" panose="02020603050405020304" pitchFamily="18" charset="0"/>
                <a:cs typeface="Times New Roman" panose="02020603050405020304" pitchFamily="18" charset="0"/>
              </a:rPr>
              <a:t>MIND MAPPING</a:t>
            </a:r>
          </a:p>
        </p:txBody>
      </p:sp>
      <p:pic>
        <p:nvPicPr>
          <p:cNvPr id="5" name="Content Placeholder 4">
            <a:extLst>
              <a:ext uri="{FF2B5EF4-FFF2-40B4-BE49-F238E27FC236}">
                <a16:creationId xmlns:a16="http://schemas.microsoft.com/office/drawing/2014/main" id="{9F36354E-FC8B-4E89-B05B-1840297359D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1000" y="1066800"/>
            <a:ext cx="8381999" cy="5486400"/>
          </a:xfrm>
        </p:spPr>
      </p:pic>
    </p:spTree>
    <p:extLst>
      <p:ext uri="{BB962C8B-B14F-4D97-AF65-F5344CB8AC3E}">
        <p14:creationId xmlns:p14="http://schemas.microsoft.com/office/powerpoint/2010/main" val="1171588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B49D1-AD09-43B0-82C8-2548245EB4D2}"/>
              </a:ext>
            </a:extLst>
          </p:cNvPr>
          <p:cNvSpPr>
            <a:spLocks noGrp="1"/>
          </p:cNvSpPr>
          <p:nvPr>
            <p:ph type="title"/>
          </p:nvPr>
        </p:nvSpPr>
        <p:spPr>
          <a:xfrm>
            <a:off x="628650" y="152401"/>
            <a:ext cx="7886700" cy="1066800"/>
          </a:xfrm>
        </p:spPr>
        <p:txBody>
          <a:bodyPr/>
          <a:lstStyle/>
          <a:p>
            <a:r>
              <a:rPr lang="en-US" b="1" dirty="0">
                <a:latin typeface="Times New Roman" panose="02020603050405020304" pitchFamily="18" charset="0"/>
                <a:cs typeface="Times New Roman" panose="02020603050405020304" pitchFamily="18" charset="0"/>
              </a:rPr>
              <a:t>PRIOR ART SEARCH</a:t>
            </a:r>
          </a:p>
        </p:txBody>
      </p:sp>
      <p:sp>
        <p:nvSpPr>
          <p:cNvPr id="3" name="Content Placeholder 2">
            <a:extLst>
              <a:ext uri="{FF2B5EF4-FFF2-40B4-BE49-F238E27FC236}">
                <a16:creationId xmlns:a16="http://schemas.microsoft.com/office/drawing/2014/main" id="{B90AB0C6-849B-4B9F-848E-64681FE2A1EE}"/>
              </a:ext>
            </a:extLst>
          </p:cNvPr>
          <p:cNvSpPr>
            <a:spLocks noGrp="1"/>
          </p:cNvSpPr>
          <p:nvPr>
            <p:ph idx="1"/>
          </p:nvPr>
        </p:nvSpPr>
        <p:spPr>
          <a:xfrm>
            <a:off x="628650" y="1219202"/>
            <a:ext cx="7886700" cy="4957762"/>
          </a:xfrm>
        </p:spPr>
        <p:txBody>
          <a:bodyPr>
            <a:normAutofit fontScale="92500"/>
          </a:bodyPr>
          <a:lstStyle/>
          <a:p>
            <a:pPr>
              <a:lnSpc>
                <a:spcPct val="150000"/>
              </a:lnSpc>
            </a:pPr>
            <a:r>
              <a:rPr lang="en-US" dirty="0">
                <a:latin typeface="Times New Roman" panose="02020603050405020304" pitchFamily="18" charset="0"/>
                <a:cs typeface="Times New Roman" panose="02020603050405020304" pitchFamily="18" charset="0"/>
              </a:rPr>
              <a:t>Background Early in the 21century, </a:t>
            </a:r>
            <a:r>
              <a:rPr lang="en-US" dirty="0" err="1">
                <a:latin typeface="Times New Roman" panose="02020603050405020304" pitchFamily="18" charset="0"/>
                <a:cs typeface="Times New Roman" panose="02020603050405020304" pitchFamily="18" charset="0"/>
              </a:rPr>
              <a:t>Nuwayhid</a:t>
            </a:r>
            <a:r>
              <a:rPr lang="en-US" dirty="0">
                <a:latin typeface="Times New Roman" panose="02020603050405020304" pitchFamily="18" charset="0"/>
                <a:cs typeface="Times New Roman" panose="02020603050405020304" pitchFamily="18" charset="0"/>
              </a:rPr>
              <a:t> et al. (2001) adopted the open-loop and closed-loop tracking methods into a parabolic concentrator attached to a polar tracking system.</a:t>
            </a:r>
          </a:p>
          <a:p>
            <a:pPr>
              <a:lnSpc>
                <a:spcPct val="150000"/>
              </a:lnSpc>
            </a:pPr>
            <a:r>
              <a:rPr lang="en-US" dirty="0">
                <a:latin typeface="Times New Roman" panose="02020603050405020304" pitchFamily="18" charset="0"/>
                <a:cs typeface="Times New Roman" panose="02020603050405020304" pitchFamily="18" charset="0"/>
              </a:rPr>
              <a:t> In 2004, Abdallah and </a:t>
            </a:r>
            <a:r>
              <a:rPr lang="en-US" dirty="0" err="1">
                <a:latin typeface="Times New Roman" panose="02020603050405020304" pitchFamily="18" charset="0"/>
                <a:cs typeface="Times New Roman" panose="02020603050405020304" pitchFamily="18" charset="0"/>
              </a:rPr>
              <a:t>Nijmeh</a:t>
            </a:r>
            <a:r>
              <a:rPr lang="en-US" dirty="0">
                <a:latin typeface="Times New Roman" panose="02020603050405020304" pitchFamily="18" charset="0"/>
                <a:cs typeface="Times New Roman" panose="02020603050405020304" pitchFamily="18" charset="0"/>
              </a:rPr>
              <a:t> designed a two axis sun tracking system, a programmable logic controller (PLC) was used to calculate the solar vector and to control the sun tracker so that it follows the sun's trajectory. In addition, Shanmugam &amp; </a:t>
            </a:r>
            <a:r>
              <a:rPr lang="en-US" dirty="0" err="1">
                <a:latin typeface="Times New Roman" panose="02020603050405020304" pitchFamily="18" charset="0"/>
                <a:cs typeface="Times New Roman" panose="02020603050405020304" pitchFamily="18" charset="0"/>
              </a:rPr>
              <a:t>Christraj</a:t>
            </a:r>
            <a:r>
              <a:rPr lang="en-US" dirty="0">
                <a:latin typeface="Times New Roman" panose="02020603050405020304" pitchFamily="18" charset="0"/>
                <a:cs typeface="Times New Roman" panose="02020603050405020304" pitchFamily="18" charset="0"/>
              </a:rPr>
              <a:t> (2005) presented a computer program written a Visual Basic that is capable of determining the sun's position and thus drive a paraboloidal dish concentrator (PDS) along the east-west axis or north-south axis for receiving maximum solar radiation.</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6257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1233</TotalTime>
  <Words>957</Words>
  <Application>Microsoft Office PowerPoint</Application>
  <PresentationFormat>On-screen Show (4:3)</PresentationFormat>
  <Paragraphs>101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PowerPoint Presentation</vt:lpstr>
      <vt:lpstr>PowerPoint Presentation</vt:lpstr>
      <vt:lpstr>INTRODUCTION</vt:lpstr>
      <vt:lpstr>Overview of DE-1B Work</vt:lpstr>
      <vt:lpstr>REVERSE ENGINEERING</vt:lpstr>
      <vt:lpstr>EMPATHY CANVAS</vt:lpstr>
      <vt:lpstr>EMPATHY CANVAS</vt:lpstr>
      <vt:lpstr>MIND MAPPING</vt:lpstr>
      <vt:lpstr>PRIOR ART SEARCH</vt:lpstr>
      <vt:lpstr>PRIOR ART SEARCH</vt:lpstr>
      <vt:lpstr>IDEATION CANVAS</vt:lpstr>
      <vt:lpstr>IDEATION CANVAS</vt:lpstr>
      <vt:lpstr>PRODUCT DEVELOPMENT CANVAS</vt:lpstr>
      <vt:lpstr>PRODUCT DEVELOPMENT CANVAS</vt:lpstr>
      <vt:lpstr>PowerPoint Presentation</vt:lpstr>
      <vt:lpstr>LEARNING NEEDS MATRIX</vt:lpstr>
      <vt:lpstr>ROUGH PROTOTYPING</vt:lpstr>
      <vt:lpstr>FUTURE WORK</vt:lpstr>
      <vt:lpstr> ADVANTAGES</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SHASTRY</dc:creator>
  <cp:lastModifiedBy>Dhruv Patel</cp:lastModifiedBy>
  <cp:revision>138</cp:revision>
  <dcterms:created xsi:type="dcterms:W3CDTF">2006-08-16T00:00:00Z</dcterms:created>
  <dcterms:modified xsi:type="dcterms:W3CDTF">2020-05-11T17:36:21Z</dcterms:modified>
</cp:coreProperties>
</file>