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6"/>
  </p:notesMasterIdLst>
  <p:handoutMasterIdLst>
    <p:handoutMasterId r:id="rId37"/>
  </p:handoutMasterIdLst>
  <p:sldIdLst>
    <p:sldId id="593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617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642" y="80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hap6/bloc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06 CSS </a:t>
            </a:r>
            <a:r>
              <a:rPr lang="ko-KR" altLang="en-US" b="1" dirty="0"/>
              <a:t>레이아웃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 설정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정적 위치 설정</a:t>
            </a:r>
            <a:r>
              <a:rPr lang="en-US" altLang="ko-KR" dirty="0"/>
              <a:t>(static positioning) - </a:t>
            </a:r>
            <a:r>
              <a:rPr lang="ko-KR" altLang="en-US" dirty="0"/>
              <a:t>정상적인 흐름에 따른 배치</a:t>
            </a:r>
          </a:p>
          <a:p>
            <a:pPr lvl="0"/>
            <a:r>
              <a:rPr lang="ko-KR" altLang="en-US" dirty="0"/>
              <a:t>상대 위치 설정</a:t>
            </a:r>
            <a:r>
              <a:rPr lang="en-US" altLang="ko-KR" dirty="0"/>
              <a:t>(relative positioning) - </a:t>
            </a:r>
            <a:r>
              <a:rPr lang="ko-KR" altLang="en-US" dirty="0"/>
              <a:t>정상적인 위치가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절대 위치 설정</a:t>
            </a:r>
            <a:r>
              <a:rPr lang="en-US" altLang="ko-KR" dirty="0"/>
              <a:t>(absolute positioning) - </a:t>
            </a:r>
            <a:r>
              <a:rPr lang="ko-KR" altLang="en-US" dirty="0"/>
              <a:t>컨테이너의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/>
              <a:t>고정 위치 설정</a:t>
            </a:r>
            <a:r>
              <a:rPr lang="en-US" altLang="ko-KR" dirty="0"/>
              <a:t>(fixed positioning) - </a:t>
            </a:r>
            <a:r>
              <a:rPr lang="ko-KR" altLang="en-US" dirty="0"/>
              <a:t>윈도우의 원점이 기준점이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5634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위치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정적 위치 설정</a:t>
            </a:r>
            <a:r>
              <a:rPr lang="en-US" altLang="ko-KR" b="1" dirty="0"/>
              <a:t>(static positioning)</a:t>
            </a:r>
            <a:endParaRPr lang="en-US" altLang="ko-KR" dirty="0"/>
          </a:p>
          <a:p>
            <a:pPr lvl="1"/>
            <a:r>
              <a:rPr lang="ko-KR" altLang="en-US" dirty="0" smtClean="0"/>
              <a:t>블록 </a:t>
            </a:r>
            <a:r>
              <a:rPr lang="ko-KR" altLang="en-US" dirty="0"/>
              <a:t>요소들은 박스처럼 상하로 쌓이게 되고 </a:t>
            </a:r>
            <a:r>
              <a:rPr lang="ko-KR" altLang="en-US" dirty="0" err="1"/>
              <a:t>인라인</a:t>
            </a:r>
            <a:r>
              <a:rPr lang="ko-KR" altLang="en-US" dirty="0"/>
              <a:t> 요소들은 한 줄에 차례대로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981" y="3416301"/>
            <a:ext cx="11239367" cy="43663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static; background-color: yellow; width: 200px;</a:t>
            </a:r>
          </a:p>
          <a:p>
            <a:r>
              <a:rPr lang="en-US" altLang="ko-KR" sz="2339" dirty="0"/>
              <a:t>     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3" y="1435604"/>
            <a:ext cx="11095863" cy="38373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id="one"&gt;block #1&lt;/p&gt;</a:t>
            </a:r>
          </a:p>
          <a:p>
            <a:r>
              <a:rPr lang="en-US" altLang="ko-KR" sz="2339" dirty="0"/>
              <a:t>    &lt;div id="two"&gt;</a:t>
            </a:r>
          </a:p>
          <a:p>
            <a:r>
              <a:rPr lang="en-US" altLang="ko-KR" sz="2339" dirty="0"/>
              <a:t>        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position:static</a:t>
            </a:r>
            <a:r>
              <a:rPr lang="en-US" altLang="ko-KR" sz="2339" dirty="0"/>
              <a:t>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 /&gt;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    &lt;p id="three"&gt;block #3&lt;/p&gt;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9217" name="_x182687080" descr="EMB000018ec3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04" y="1626202"/>
            <a:ext cx="6676124" cy="3646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900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상대 위치 설정</a:t>
            </a:r>
            <a:r>
              <a:rPr lang="en-US" altLang="ko-KR" b="1" dirty="0"/>
              <a:t>(relative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정상적인 </a:t>
            </a:r>
            <a:r>
              <a:rPr lang="ko-KR" altLang="en-US" dirty="0"/>
              <a:t>위치에서 상대적으로 </a:t>
            </a:r>
            <a:r>
              <a:rPr lang="ko-KR" altLang="en-US" dirty="0" smtClean="0"/>
              <a:t>요소가 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57800"/>
            <a:ext cx="10670077" cy="28108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#one {background-color: cyan; width: 200px; height: 50px; }</a:t>
            </a:r>
          </a:p>
          <a:p>
            <a:r>
              <a:rPr lang="en-US" altLang="ko-KR" sz="2339" dirty="0"/>
              <a:t>#two {position: relative; left: 30px; background-color: yellow;</a:t>
            </a:r>
          </a:p>
          <a:p>
            <a:r>
              <a:rPr lang="en-US" altLang="ko-KR" sz="2339" dirty="0"/>
              <a:t>        width: 200px; height: 50px; }</a:t>
            </a:r>
          </a:p>
          <a:p>
            <a:r>
              <a:rPr lang="en-US" altLang="ko-KR" sz="2339" dirty="0"/>
              <a:t>#three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11265" name="_x182521592" descr="EMB000018ec3d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55" y="2287041"/>
            <a:ext cx="5373376" cy="2935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절대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절대 위치</a:t>
            </a:r>
            <a:r>
              <a:rPr lang="en-US" altLang="ko-KR" b="1" dirty="0"/>
              <a:t>(absolute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페이지를 기준으로 </a:t>
            </a:r>
            <a:r>
              <a:rPr lang="ko-KR" altLang="en-US" dirty="0" smtClean="0"/>
              <a:t>시작 </a:t>
            </a:r>
            <a:r>
              <a:rPr lang="ko-KR" altLang="en-US" dirty="0"/>
              <a:t>위치에서 </a:t>
            </a:r>
            <a:r>
              <a:rPr lang="en-US" altLang="ko-KR" dirty="0"/>
              <a:t>top, left, bottom, right </a:t>
            </a:r>
            <a:r>
              <a:rPr lang="ko-KR" altLang="en-US" dirty="0"/>
              <a:t>만큼 떨어진 위치에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79" y="3201227"/>
            <a:ext cx="10970774" cy="45013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    #two {</a:t>
            </a:r>
          </a:p>
          <a:p>
            <a:r>
              <a:rPr lang="en-US" altLang="ko-KR" sz="2339" dirty="0"/>
              <a:t>        position: absolute;</a:t>
            </a:r>
          </a:p>
          <a:p>
            <a:r>
              <a:rPr lang="en-US" altLang="ko-KR" sz="2339" dirty="0"/>
              <a:t>        top: 30px;</a:t>
            </a:r>
          </a:p>
          <a:p>
            <a:r>
              <a:rPr lang="en-US" altLang="ko-KR" sz="2339" dirty="0"/>
              <a:t>        left: 30px;</a:t>
            </a:r>
          </a:p>
          <a:p>
            <a:r>
              <a:rPr lang="en-US" altLang="ko-KR" sz="2339" dirty="0"/>
              <a:t>        background-color: yellow;</a:t>
            </a:r>
          </a:p>
          <a:p>
            <a:r>
              <a:rPr lang="en-US" altLang="ko-KR" sz="2339" dirty="0"/>
              <a:t>        width: 200px;</a:t>
            </a:r>
          </a:p>
          <a:p>
            <a:r>
              <a:rPr lang="en-US" altLang="ko-KR" sz="2339" dirty="0"/>
              <a:t>        height: 50px;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/>
              <a:t>...</a:t>
            </a:r>
          </a:p>
        </p:txBody>
      </p:sp>
      <p:pic>
        <p:nvPicPr>
          <p:cNvPr id="12289" name="_x181835208" descr="EMB000018ec3d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82" y="3279695"/>
            <a:ext cx="5426238" cy="2964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고정 </a:t>
            </a:r>
            <a:r>
              <a:rPr lang="ko-KR" altLang="en-US" b="1" dirty="0" smtClean="0"/>
              <a:t>위치 설정</a:t>
            </a:r>
            <a:r>
              <a:rPr lang="en-US" altLang="ko-KR" b="1" dirty="0" smtClean="0"/>
              <a:t>(</a:t>
            </a:r>
            <a:r>
              <a:rPr lang="en-US" altLang="ko-KR" b="1" dirty="0"/>
              <a:t>fixed positioning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브라우저 </a:t>
            </a:r>
            <a:r>
              <a:rPr lang="ko-KR" altLang="en-US" dirty="0"/>
              <a:t>윈도우에 상대적으로 요소의 위치를 잡는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0" y="2881615"/>
            <a:ext cx="10949021" cy="37262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p {background-color: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#two {background-color: yellow; </a:t>
            </a:r>
            <a:r>
              <a:rPr lang="en-US" altLang="ko-KR" sz="2339" dirty="0" err="1"/>
              <a:t>position:fixed</a:t>
            </a:r>
            <a:r>
              <a:rPr lang="en-US" altLang="ko-KR" sz="2339" dirty="0"/>
              <a:t>; top:0px; right:0px;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</p:txBody>
      </p:sp>
      <p:pic>
        <p:nvPicPr>
          <p:cNvPr id="14337" name="_x182987176" descr="EMB000018ec3d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55" y="5809934"/>
            <a:ext cx="4167814" cy="2200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고정 위치 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6480" y="1732627"/>
            <a:ext cx="11029117" cy="62101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 id="two"&gt;block #2&lt;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&gt;position: fixed;&lt;</a:t>
            </a:r>
            <a:r>
              <a:rPr lang="en-US" altLang="ko-KR" sz="2339" dirty="0" err="1"/>
              <a:t>br</a:t>
            </a:r>
            <a:r>
              <a:rPr lang="en-US" altLang="ko-KR" sz="2339" dirty="0"/>
              <a:t>&gt;top:0px; right:10px;&lt;p&gt;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    &lt;p&gt;block #6&lt;/p&gt;</a:t>
            </a:r>
          </a:p>
          <a:p>
            <a:r>
              <a:rPr lang="en-US" altLang="ko-KR" sz="2339" dirty="0"/>
              <a:t>    &lt;p&gt;block #7&lt;/p&gt;</a:t>
            </a:r>
          </a:p>
          <a:p>
            <a:r>
              <a:rPr lang="en-US" altLang="ko-KR" sz="2339" dirty="0"/>
              <a:t>    &lt;p&gt;block #8&lt;/p&gt;</a:t>
            </a:r>
          </a:p>
          <a:p>
            <a:r>
              <a:rPr lang="en-US" altLang="ko-KR" sz="2339" dirty="0"/>
              <a:t>    &lt;p&gt;block #9&lt;/p&gt;</a:t>
            </a:r>
          </a:p>
          <a:p>
            <a:r>
              <a:rPr lang="en-US" altLang="ko-KR" sz="2339" dirty="0"/>
              <a:t>    &lt;p&gt;block #10&lt;/p&gt;</a:t>
            </a:r>
          </a:p>
          <a:p>
            <a:r>
              <a:rPr lang="en-US" altLang="ko-KR" sz="2339" dirty="0"/>
              <a:t>    &lt;p&gt;block #11&lt;/p&gt;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3313" name="_x182987176" descr="EMB000018ec3d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8" y="3202818"/>
            <a:ext cx="4519059" cy="2283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182964016" descr="EMB000018ec3dc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5814847"/>
            <a:ext cx="4519059" cy="22837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30702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콘텐츠</a:t>
            </a:r>
            <a:r>
              <a:rPr lang="ko-KR" altLang="en-US" dirty="0"/>
              <a:t> 주위로 다른 </a:t>
            </a:r>
            <a:r>
              <a:rPr lang="ko-KR" altLang="en-US" dirty="0" err="1"/>
              <a:t>콘텐츠들이</a:t>
            </a:r>
            <a:r>
              <a:rPr lang="ko-KR" altLang="en-US" dirty="0"/>
              <a:t> 물처럼 흘러가는 </a:t>
            </a:r>
            <a:r>
              <a:rPr lang="ko-KR" altLang="en-US" dirty="0" smtClean="0"/>
              <a:t>스타일 지정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6" y="2939276"/>
            <a:ext cx="4764715" cy="38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7362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3177" y="1551113"/>
            <a:ext cx="10799560" cy="69018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img.a</a:t>
            </a:r>
            <a:r>
              <a:rPr lang="en-US" altLang="ko-KR" sz="2339" dirty="0"/>
              <a:t> {float: left;}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class="a"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width="160" height="120" /&gt;</a:t>
            </a:r>
          </a:p>
          <a:p>
            <a:r>
              <a:rPr lang="en-US" altLang="ko-KR" sz="2339" dirty="0"/>
              <a:t>    &lt;p&gt;</a:t>
            </a:r>
          </a:p>
          <a:p>
            <a:r>
              <a:rPr lang="en-US" altLang="ko-KR" sz="2339" dirty="0"/>
              <a:t>      </a:t>
            </a:r>
            <a:r>
              <a:rPr lang="ko-KR" altLang="en-US" sz="2339" dirty="0"/>
              <a:t>생활이 그대를 속일지라도     </a:t>
            </a:r>
          </a:p>
          <a:p>
            <a:r>
              <a:rPr lang="ko-KR" altLang="en-US" sz="2339" dirty="0"/>
              <a:t>      슬퍼하거나 노여워 말라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...</a:t>
            </a:r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16385" name="_x183056816" descr="EMB000018ec3d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23" y="1774759"/>
            <a:ext cx="5335038" cy="26734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94312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5520" y="1596492"/>
            <a:ext cx="10670077" cy="66133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smtClean="0"/>
              <a:t>{</a:t>
            </a:r>
            <a:r>
              <a:rPr lang="en-US" altLang="ko-KR" sz="2339" dirty="0" err="1" smtClean="0"/>
              <a:t>float:left</a:t>
            </a:r>
            <a:r>
              <a:rPr lang="en-US" altLang="ko-KR" sz="2339" dirty="0" smtClean="0"/>
              <a:t>; width</a:t>
            </a:r>
            <a:r>
              <a:rPr lang="en-US" altLang="ko-KR" sz="2339" dirty="0"/>
              <a:t>: 110px; height: 90px; margin: 5px;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이미지 갤러리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sunshine.jpg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lion.png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storm.jpg</a:t>
            </a:r>
            <a:r>
              <a:rPr lang="en-US" altLang="ko-KR" sz="2339" dirty="0"/>
              <a:t>" width="100" height="90"&gt;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755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/>
              <a:t>요소의 위치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ko-KR" altLang="en-US" dirty="0" smtClean="0"/>
              <a:t>등을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집안에서의 가구 배치와 비슷하다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98" y="3527129"/>
            <a:ext cx="5730034" cy="35116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레이아웃에 많이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5" y="2567998"/>
            <a:ext cx="9578935" cy="48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6558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중단할 때 사용된다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" y="2561810"/>
            <a:ext cx="10581382" cy="47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38530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z-index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ko-KR" altLang="en-US" dirty="0" smtClean="0"/>
              <a:t>순서를 </a:t>
            </a:r>
            <a:r>
              <a:rPr lang="ko-KR" altLang="en-US" dirty="0"/>
              <a:t>지정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83056736" descr="EMB000018ec3d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25" y="2499931"/>
            <a:ext cx="5397949" cy="4859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6443"/>
            <a:ext cx="11202657" cy="40369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#box1 {position: absolute; top: 0px; left: 0px; width: 100px;</a:t>
            </a:r>
          </a:p>
          <a:p>
            <a:r>
              <a:rPr lang="en-US" altLang="ko-KR" sz="2339" dirty="0"/>
              <a:t>        height: 100px; background: blue; z-index: 200; }</a:t>
            </a:r>
          </a:p>
          <a:p>
            <a:r>
              <a:rPr lang="en-US" altLang="ko-KR" sz="2339" dirty="0"/>
              <a:t>#box2 {position: absolute; top: 30px; left: 30px;</a:t>
            </a:r>
          </a:p>
          <a:p>
            <a:r>
              <a:rPr lang="en-US" altLang="ko-KR" sz="2339" dirty="0"/>
              <a:t>        width: 100px; height: 100px; background: yellow; z-index: 100; }</a:t>
            </a:r>
          </a:p>
          <a:p>
            <a:r>
              <a:rPr lang="en-US" altLang="ko-KR" sz="2339" dirty="0"/>
              <a:t>#box3 {position: absolute; top: 60px; left: 60px;</a:t>
            </a:r>
          </a:p>
          <a:p>
            <a:r>
              <a:rPr lang="en-US" altLang="ko-KR" sz="2339" dirty="0"/>
              <a:t>        width: 100px; height: 100px; background: green; z-index: 0; }</a:t>
            </a:r>
          </a:p>
          <a:p>
            <a:r>
              <a:rPr lang="en-US" altLang="ko-KR" sz="2339" dirty="0"/>
              <a:t>&lt;/style&gt;</a:t>
            </a:r>
          </a:p>
        </p:txBody>
      </p:sp>
      <p:pic>
        <p:nvPicPr>
          <p:cNvPr id="22529" name="_x182483064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94" y="5391507"/>
            <a:ext cx="5609312" cy="2849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23663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9829" y="1596491"/>
            <a:ext cx="11015767" cy="331604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box1</a:t>
            </a:r>
            <a:r>
              <a:rPr lang="en-US" altLang="ko-KR" sz="2339" dirty="0"/>
              <a:t>"&gt;box #1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box2</a:t>
            </a:r>
            <a:r>
              <a:rPr lang="en-US" altLang="ko-KR" sz="2339" dirty="0"/>
              <a:t>"&gt;box #2 &lt;/div&gt;</a:t>
            </a:r>
          </a:p>
          <a:p>
            <a:r>
              <a:rPr lang="en-US" altLang="ko-KR" sz="2339" dirty="0"/>
              <a:t>    &lt;div id="</a:t>
            </a:r>
            <a:r>
              <a:rPr lang="en-US" altLang="ko-KR" sz="2339" dirty="0" err="1"/>
              <a:t>box3</a:t>
            </a:r>
            <a:r>
              <a:rPr lang="en-US" altLang="ko-KR" sz="2339" dirty="0"/>
              <a:t>"&gt;box #3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1507" name="_x183046520" descr="EMB000018ec3d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2" y="2377278"/>
            <a:ext cx="5469380" cy="2778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18712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3082" y="1596489"/>
            <a:ext cx="11082514" cy="52383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 err="1"/>
              <a:t>img</a:t>
            </a:r>
            <a:r>
              <a:rPr lang="en-US" altLang="ko-KR" sz="2339" dirty="0"/>
              <a:t> {position: absolute; left: 0px; top: 0px; z-index: -1;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width="200" height="200" /&gt;</a:t>
            </a:r>
          </a:p>
          <a:p>
            <a:r>
              <a:rPr lang="en-US" altLang="ko-KR" sz="2339" dirty="0"/>
              <a:t>    &lt;p&gt;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ko-KR" altLang="en-US" sz="2339" dirty="0"/>
              <a:t>요소의 </a:t>
            </a:r>
            <a:r>
              <a:rPr lang="en-US" altLang="ko-KR" sz="2339" dirty="0"/>
              <a:t>z-index</a:t>
            </a:r>
            <a:r>
              <a:rPr lang="ko-KR" altLang="en-US" sz="2339" dirty="0"/>
              <a:t>가 </a:t>
            </a:r>
            <a:r>
              <a:rPr lang="en-US" altLang="ko-KR" sz="2339" dirty="0"/>
              <a:t>-1</a:t>
            </a:r>
            <a:r>
              <a:rPr lang="ko-KR" altLang="en-US" sz="2339" dirty="0"/>
              <a:t>이므로 다른 요소의 뒤에 위치한다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3553" name="_x183126376" descr="EMB000018ec3d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15" y="6012489"/>
            <a:ext cx="6666359" cy="2153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77403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속성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overflow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자식 요소가 부모 요소의 범위를 벗어났을 때</a:t>
            </a:r>
            <a:r>
              <a:rPr lang="en-US" altLang="ko-KR" dirty="0"/>
              <a:t>, </a:t>
            </a:r>
            <a:r>
              <a:rPr lang="ko-KR" altLang="en-US" dirty="0"/>
              <a:t>어떻게 처리할 것인지를 지정</a:t>
            </a:r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hidden </a:t>
            </a:r>
            <a:r>
              <a:rPr lang="en-US" altLang="ko-KR" dirty="0"/>
              <a:t>– </a:t>
            </a:r>
            <a:r>
              <a:rPr lang="ko-KR" altLang="en-US" dirty="0"/>
              <a:t>부모 영역을 벗어나는 부분을 보이지 않게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scroll –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부모 </a:t>
            </a:r>
            <a:r>
              <a:rPr lang="ko-KR" altLang="en-US" dirty="0"/>
              <a:t>영역을 벗어나는 부분을 스크롤 할 수 있도록 한다</a:t>
            </a:r>
            <a:r>
              <a:rPr lang="en-US" altLang="ko-KR" dirty="0" smtClean="0"/>
              <a:t>./</a:t>
            </a:r>
            <a:r>
              <a:rPr lang="ko-KR" altLang="en-US" dirty="0" err="1" smtClean="0"/>
              <a:t>안한다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 smtClean="0"/>
              <a:t>             </a:t>
            </a:r>
            <a:endParaRPr lang="ko-KR" altLang="en-US" dirty="0"/>
          </a:p>
          <a:p>
            <a:pPr lvl="1"/>
            <a:r>
              <a:rPr lang="en-US" altLang="ko-KR" dirty="0"/>
              <a:t>auto – </a:t>
            </a:r>
            <a:r>
              <a:rPr lang="ko-KR" altLang="en-US" dirty="0"/>
              <a:t>자동으로 </a:t>
            </a:r>
            <a:r>
              <a:rPr lang="ko-KR" altLang="en-US" dirty="0" smtClean="0"/>
              <a:t>스크롤 바가 </a:t>
            </a:r>
            <a:r>
              <a:rPr lang="ko-KR" altLang="en-US" dirty="0"/>
              <a:t>나타난다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          –</a:t>
            </a:r>
            <a:r>
              <a:rPr lang="ko-KR" altLang="en-US" dirty="0" err="1" smtClean="0"/>
              <a:t>생길수도</a:t>
            </a:r>
            <a:r>
              <a:rPr lang="ko-KR" altLang="en-US" dirty="0" smtClean="0"/>
              <a:t> 있고  </a:t>
            </a:r>
            <a:r>
              <a:rPr lang="ko-KR" altLang="en-US" dirty="0" err="1" smtClean="0"/>
              <a:t>안생길수</a:t>
            </a:r>
            <a:r>
              <a:rPr lang="ko-KR" altLang="en-US" dirty="0" smtClean="0"/>
              <a:t> 도 있다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8809" tIns="59404" rIns="118809" bIns="5940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724" y="1551112"/>
            <a:ext cx="11004365" cy="673004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 { background-color: </a:t>
            </a:r>
            <a:r>
              <a:rPr lang="en-US" altLang="ko-KR" sz="2339" dirty="0" err="1"/>
              <a:t>lightgreen</a:t>
            </a:r>
            <a:r>
              <a:rPr lang="en-US" altLang="ko-KR" sz="2339" dirty="0"/>
              <a:t>; width: 200px; height: 50px; }</a:t>
            </a:r>
          </a:p>
          <a:p>
            <a:r>
              <a:rPr lang="en-US" altLang="ko-KR" sz="2339" dirty="0"/>
              <a:t>        #target { border: 1px solid black; width: 300px;</a:t>
            </a:r>
          </a:p>
          <a:p>
            <a:r>
              <a:rPr lang="en-US" altLang="ko-KR" sz="2339" dirty="0"/>
              <a:t>                    height: 100px; overflow: scroll;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&lt;div id=target&gt;</a:t>
            </a:r>
          </a:p>
          <a:p>
            <a:r>
              <a:rPr lang="en-US" altLang="ko-KR" sz="2339" dirty="0"/>
              <a:t>    &lt;p&gt;block #1&lt;/p&gt;</a:t>
            </a:r>
          </a:p>
          <a:p>
            <a:r>
              <a:rPr lang="en-US" altLang="ko-KR" sz="2339" dirty="0"/>
              <a:t>    &lt;p&gt;block #2&lt;/p&gt;</a:t>
            </a:r>
          </a:p>
          <a:p>
            <a:r>
              <a:rPr lang="en-US" altLang="ko-KR" sz="2339" dirty="0"/>
              <a:t>    &lt;p&gt;block #3&lt;/p&gt;</a:t>
            </a:r>
          </a:p>
          <a:p>
            <a:r>
              <a:rPr lang="en-US" altLang="ko-KR" sz="2339" dirty="0"/>
              <a:t>    &lt;p&gt;block #4&lt;/p&gt;</a:t>
            </a:r>
          </a:p>
          <a:p>
            <a:r>
              <a:rPr lang="en-US" altLang="ko-KR" sz="2339" dirty="0"/>
              <a:t>    &lt;p&gt;block #5&lt;/p&gt;</a:t>
            </a:r>
          </a:p>
          <a:p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6625" name="_x183130552" descr="EMB000018ec3dd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08" y="457070"/>
            <a:ext cx="5039281" cy="2660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242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&lt;div&gt;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레이아웃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0" y="2017271"/>
            <a:ext cx="5098864" cy="487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176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3"/>
            <a:ext cx="10670077" cy="687177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&lt;title&gt;My Blog Page&lt;/title&gt;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#header {</a:t>
            </a:r>
          </a:p>
          <a:p>
            <a:r>
              <a:rPr lang="en-US" altLang="ko-KR" sz="2339" dirty="0"/>
              <a:t>    background-color: yellow;</a:t>
            </a:r>
          </a:p>
          <a:p>
            <a:r>
              <a:rPr lang="en-US" altLang="ko-KR" sz="2339" dirty="0"/>
              <a:t>    width: 100%;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50px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#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width: 30%;</a:t>
            </a:r>
          </a:p>
          <a:p>
            <a:r>
              <a:rPr lang="en-US" altLang="ko-KR" sz="2339" dirty="0"/>
              <a:t>    background-color: red;</a:t>
            </a:r>
          </a:p>
          <a:p>
            <a:r>
              <a:rPr lang="en-US" altLang="ko-KR" sz="2339" dirty="0"/>
              <a:t>    height: </a:t>
            </a:r>
            <a:r>
              <a:rPr lang="en-US" altLang="ko-KR" sz="2339" dirty="0" err="1"/>
              <a:t>100px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float: left;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3755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화면의 한 줄을 전부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</a:t>
            </a:r>
            <a:r>
              <a:rPr lang="en-US" altLang="ko-KR" dirty="0"/>
              <a:t>- </a:t>
            </a:r>
            <a:r>
              <a:rPr lang="ko-KR" altLang="en-US" dirty="0"/>
              <a:t>한 줄에 차례대로 배치된다</a:t>
            </a:r>
            <a:r>
              <a:rPr lang="en-US" altLang="ko-KR" dirty="0"/>
              <a:t>. </a:t>
            </a:r>
            <a:r>
              <a:rPr lang="ko-KR" altLang="en-US" dirty="0"/>
              <a:t>현재 줄에서 필요한 만큼의 너비만을 차지한다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59" y="4090233"/>
            <a:ext cx="7623546" cy="288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51111"/>
            <a:ext cx="10670077" cy="659634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#content { width: 70%; background-color: blue;</a:t>
            </a:r>
          </a:p>
          <a:p>
            <a:r>
              <a:rPr lang="en-US" altLang="ko-KR" sz="2339" dirty="0"/>
              <a:t>            float: right; height: 100px;}</a:t>
            </a:r>
          </a:p>
          <a:p>
            <a:r>
              <a:rPr lang="en-US" altLang="ko-KR" sz="2339" dirty="0"/>
              <a:t>#footer { background-color: aqua; width: 100%;</a:t>
            </a:r>
          </a:p>
          <a:p>
            <a:r>
              <a:rPr lang="en-US" altLang="ko-KR" sz="2339" dirty="0"/>
              <a:t>            height: 50px; clear: both;}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id="wrapper"&gt;</a:t>
            </a:r>
          </a:p>
          <a:p>
            <a:r>
              <a:rPr lang="en-US" altLang="ko-KR" sz="2339" dirty="0"/>
              <a:t>        &lt;div id="header"&gt; header &lt;/div&gt;</a:t>
            </a:r>
          </a:p>
          <a:p>
            <a:r>
              <a:rPr lang="en-US" altLang="ko-KR" sz="2339" dirty="0"/>
              <a:t>        &lt;div id="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"&gt; </a:t>
            </a:r>
            <a:r>
              <a:rPr lang="en-US" altLang="ko-KR" sz="2339" dirty="0" err="1"/>
              <a:t>nav</a:t>
            </a:r>
            <a:r>
              <a:rPr lang="en-US" altLang="ko-KR" sz="2339" dirty="0"/>
              <a:t> &lt;/div&gt;</a:t>
            </a:r>
          </a:p>
          <a:p>
            <a:r>
              <a:rPr lang="en-US" altLang="ko-KR" sz="2339" dirty="0"/>
              <a:t>        &lt;div id="content"&gt; content &lt;/div&gt;</a:t>
            </a:r>
          </a:p>
          <a:p>
            <a:r>
              <a:rPr lang="en-US" altLang="ko-KR" sz="2339" dirty="0"/>
              <a:t>        &lt;div id="footer"&gt; footer &lt;/div&gt;</a:t>
            </a:r>
          </a:p>
          <a:p>
            <a:r>
              <a:rPr lang="en-US" altLang="ko-KR" sz="2339" dirty="0"/>
              <a:t>    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29697" name="_x183269832" descr="EMB000018ec3dd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8" y="3056321"/>
            <a:ext cx="4490996" cy="22760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7208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 레이아웃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9" y="2202908"/>
            <a:ext cx="9727446" cy="450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426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91503216"/>
              </p:ext>
            </p:extLst>
          </p:nvPr>
        </p:nvGraphicFramePr>
        <p:xfrm>
          <a:off x="542692" y="1745684"/>
          <a:ext cx="10768600" cy="5208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8165"/>
                <a:gridCol w="8580435"/>
              </a:tblGrid>
              <a:tr h="57872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300" b="1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머리말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(header)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hgroup</a:t>
                      </a:r>
                      <a:r>
                        <a:rPr 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&lt;h1&gt;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&lt;h6&gt;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요소들의 그룹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&lt;nav&gt;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내비게이션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링크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&lt;article&gt;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내용이나 </a:t>
                      </a: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블로그의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포스트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섹션을 의미한다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사이드바와</a:t>
                      </a: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같이 옆에 위치하는 내용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(footer)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  <a:tr h="5787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2100" i="0" kern="0" spc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그림이나 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도표  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</a:t>
                      </a:r>
                      <a:r>
                        <a:rPr lang="ko-KR" altLang="en-US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홍길동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&lt;/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altLang="ko-KR" sz="2100" kern="0" spc="0" dirty="0" smtClean="0"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&gt; &lt;/figure&gt;</a:t>
                      </a:r>
                      <a:endParaRPr lang="ko-KR" altLang="en-US" sz="2100" i="0" kern="0" spc="0" dirty="0">
                        <a:solidFill>
                          <a:srgbClr val="000000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399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(Layout2)</a:t>
            </a:r>
            <a:endParaRPr lang="ko-KR" altLang="en-US" dirty="0"/>
          </a:p>
        </p:txBody>
      </p:sp>
      <p:pic>
        <p:nvPicPr>
          <p:cNvPr id="38913" name="_x474700544" descr="EMB000018ec3d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602889"/>
            <a:ext cx="10026531" cy="57660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줄을 전부 차지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&gt;, &lt;p&gt;, &lt;</a:t>
            </a:r>
            <a:r>
              <a:rPr lang="en-US" altLang="ko-KR" dirty="0" err="1"/>
              <a:t>ul</a:t>
            </a:r>
            <a:r>
              <a:rPr lang="en-US" altLang="ko-KR" dirty="0"/>
              <a:t>&gt;, &lt;li&gt;, &lt;table&gt;, &lt;</a:t>
            </a:r>
            <a:r>
              <a:rPr lang="en-US" altLang="ko-KR" dirty="0" err="1"/>
              <a:t>blockquote</a:t>
            </a:r>
            <a:r>
              <a:rPr lang="en-US" altLang="ko-KR" dirty="0"/>
              <a:t>&gt;, &lt;pre&gt;, &lt;div&gt; &lt;form&gt; , &lt;header&gt;,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file"/>
              </a:rPr>
              <a:t>예</a:t>
            </a:r>
            <a:r>
              <a:rPr lang="ko-KR" altLang="en-US" dirty="0">
                <a:hlinkClick r:id="rId2" action="ppaction://hlinkfile"/>
              </a:rPr>
              <a:t>제 </a:t>
            </a:r>
            <a:r>
              <a:rPr lang="ko-KR" altLang="en-US" dirty="0" smtClean="0">
                <a:hlinkClick r:id="rId2" action="ppaction://hlinkfile"/>
              </a:rPr>
              <a:t>실행과 </a:t>
            </a:r>
            <a:r>
              <a:rPr lang="ko-KR" altLang="en-US" dirty="0" err="1" smtClean="0">
                <a:hlinkClick r:id="rId2" action="ppaction://hlinkfile"/>
              </a:rPr>
              <a:t>소스보기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3595" y="4131341"/>
            <a:ext cx="11089387" cy="42596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h1</a:t>
            </a:r>
            <a:r>
              <a:rPr lang="ko-KR" altLang="en-US" sz="2339" dirty="0"/>
              <a:t>으로 정의된 부분입니다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&lt;div style="background-color: aqua"&gt;div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.&lt;/div&gt;</a:t>
            </a:r>
          </a:p>
          <a:p>
            <a:r>
              <a:rPr lang="en-US" altLang="ko-KR" sz="2339" dirty="0"/>
              <a:t>    &lt;p style="background-color: yellow"&gt;p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.&lt;/p&gt;</a:t>
            </a:r>
          </a:p>
          <a:p>
            <a:r>
              <a:rPr lang="en-US" altLang="ko-KR" sz="2339" dirty="0"/>
              <a:t>    &lt;pre style="background-color: green"&gt;pre</a:t>
            </a:r>
            <a:r>
              <a:rPr lang="ko-KR" altLang="en-US" sz="2339" dirty="0"/>
              <a:t>로 정의된 부분입니다</a:t>
            </a:r>
            <a:r>
              <a:rPr lang="en-US" altLang="ko-KR" sz="2339" dirty="0"/>
              <a:t>.&lt;/pre&gt;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3073" name="_x182474528" descr="EMB000018ec3d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376" y="1821632"/>
            <a:ext cx="5014823" cy="2114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6551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요소들은 </a:t>
            </a:r>
            <a:r>
              <a:rPr lang="ko-KR" altLang="en-US" dirty="0" smtClean="0"/>
              <a:t>한 </a:t>
            </a:r>
            <a:r>
              <a:rPr lang="ko-KR" altLang="en-US" dirty="0"/>
              <a:t>줄 안에 차례대로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&lt;strong&gt;, &lt;</a:t>
            </a:r>
            <a:r>
              <a:rPr lang="en-US" altLang="ko-KR" dirty="0" err="1"/>
              <a:t>em</a:t>
            </a:r>
            <a:r>
              <a:rPr lang="en-US" altLang="ko-KR" dirty="0"/>
              <a:t>&gt;, &lt;</a:t>
            </a:r>
            <a:r>
              <a:rPr lang="en-US" altLang="ko-KR" dirty="0" err="1"/>
              <a:t>br</a:t>
            </a:r>
            <a:r>
              <a:rPr lang="en-US" altLang="ko-KR" dirty="0"/>
              <a:t>&gt;, &lt;input&gt;, &lt;span&gt; </a:t>
            </a:r>
            <a:r>
              <a:rPr lang="ko-KR" altLang="en-US" dirty="0" smtClean="0"/>
              <a:t>요소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789" y="3119703"/>
            <a:ext cx="10882215" cy="272661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style="background-color: red"&gt;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&lt;span style="background-color: aqua"&gt;span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&lt;/span&gt;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img</a:t>
            </a:r>
            <a:r>
              <a:rPr lang="en-US" altLang="ko-KR" sz="2339" dirty="0"/>
              <a:t> </a:t>
            </a:r>
            <a:r>
              <a:rPr lang="en-US" altLang="ko-KR" sz="2339" dirty="0" err="1"/>
              <a:t>src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pome.png</a:t>
            </a:r>
            <a:r>
              <a:rPr lang="en-US" altLang="ko-KR" sz="2339" dirty="0"/>
              <a:t>" width="60" height="60" /&gt;</a:t>
            </a:r>
          </a:p>
          <a:p>
            <a:r>
              <a:rPr lang="en-US" altLang="ko-KR" sz="2339" dirty="0"/>
              <a:t>    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="http://</a:t>
            </a:r>
            <a:r>
              <a:rPr lang="en-US" altLang="ko-KR" sz="2339" dirty="0" err="1"/>
              <a:t>www.w3c.org</a:t>
            </a:r>
            <a:r>
              <a:rPr lang="en-US" altLang="ko-KR" sz="2339" dirty="0"/>
              <a:t>"&gt;a </a:t>
            </a:r>
            <a:r>
              <a:rPr lang="ko-KR" altLang="en-US" sz="2339" dirty="0"/>
              <a:t>요소</a:t>
            </a:r>
            <a:r>
              <a:rPr lang="en-US" altLang="ko-KR" sz="2339" dirty="0"/>
              <a:t>&lt;/a&gt;</a:t>
            </a:r>
          </a:p>
          <a:p>
            <a:r>
              <a:rPr lang="en-US" altLang="ko-KR" sz="2339" dirty="0"/>
              <a:t>&lt;/body&gt;</a:t>
            </a:r>
            <a:endParaRPr lang="ko-KR" altLang="en-US" sz="2339" dirty="0"/>
          </a:p>
        </p:txBody>
      </p:sp>
      <p:pic>
        <p:nvPicPr>
          <p:cNvPr id="4097" name="_x182474528" descr="EMB000018ec3d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81" y="6056187"/>
            <a:ext cx="6313308" cy="164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0807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블록 요소와 </a:t>
            </a:r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요소의 혼합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156" y="1779676"/>
            <a:ext cx="11089386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p,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, strong {</a:t>
            </a:r>
          </a:p>
          <a:p>
            <a:r>
              <a:rPr lang="en-US" altLang="ko-KR" sz="2339" dirty="0"/>
              <a:t>            border: dotted </a:t>
            </a:r>
            <a:r>
              <a:rPr lang="en-US" altLang="ko-KR" sz="2339" dirty="0" err="1"/>
              <a:t>3px</a:t>
            </a:r>
            <a:r>
              <a:rPr lang="en-US" altLang="ko-KR" sz="2339" dirty="0"/>
              <a:t> red;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body </a:t>
            </a:r>
            <a:r>
              <a:rPr lang="ko-KR" altLang="en-US" sz="2339" dirty="0"/>
              <a:t>안에 </a:t>
            </a:r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강조 문자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와 </a:t>
            </a:r>
            <a:r>
              <a:rPr lang="en-US" altLang="ko-KR" sz="2339" dirty="0"/>
              <a:t>&lt;strong&gt;</a:t>
            </a:r>
            <a:r>
              <a:rPr lang="ko-KR" altLang="en-US" sz="2339" dirty="0"/>
              <a:t>강한 문자</a:t>
            </a:r>
            <a:r>
              <a:rPr lang="en-US" altLang="ko-KR" sz="2339" dirty="0"/>
              <a:t>&lt;/strong&gt;</a:t>
            </a:r>
            <a:r>
              <a:rPr lang="ko-KR" altLang="en-US" sz="2339" dirty="0"/>
              <a:t>를 가지고 있습니다</a:t>
            </a:r>
            <a:r>
              <a:rPr lang="en-US" altLang="ko-KR" sz="2339" dirty="0"/>
              <a:t>. </a:t>
            </a:r>
          </a:p>
          <a:p>
            <a:r>
              <a:rPr lang="en-US" altLang="ko-KR" sz="2339" dirty="0"/>
              <a:t>    &lt;p&gt;</a:t>
            </a:r>
            <a:r>
              <a:rPr lang="ko-KR" altLang="en-US" sz="2339" dirty="0"/>
              <a:t>여기는 다른 단락입니다</a:t>
            </a:r>
            <a:r>
              <a:rPr lang="en-US" altLang="ko-KR" sz="2339" dirty="0"/>
              <a:t>.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5121" name="_x182487160" descr="EMB000018ec3db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24" y="1889651"/>
            <a:ext cx="5629546" cy="1639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en-US" altLang="ko-KR" dirty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block</a:t>
            </a:r>
            <a:r>
              <a:rPr lang="ko-KR" altLang="en-US" dirty="0"/>
              <a:t>으로 설정하면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블록 </a:t>
            </a:r>
            <a:r>
              <a:rPr lang="ko-KR" altLang="en-US" dirty="0"/>
              <a:t>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en-US" altLang="ko-KR" dirty="0" smtClean="0"/>
              <a:t>display</a:t>
            </a:r>
            <a:r>
              <a:rPr lang="ko-KR" altLang="en-US" dirty="0"/>
              <a:t>를 </a:t>
            </a:r>
            <a:r>
              <a:rPr lang="en-US" altLang="ko-KR" dirty="0"/>
              <a:t>inline</a:t>
            </a:r>
            <a:r>
              <a:rPr lang="ko-KR" altLang="en-US" dirty="0"/>
              <a:t>으로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요소처럼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display:block</a:t>
            </a:r>
            <a:r>
              <a:rPr lang="en-US" altLang="ko-KR" dirty="0"/>
              <a:t> : </a:t>
            </a:r>
            <a:r>
              <a:rPr lang="ko-KR" altLang="en-US" dirty="0"/>
              <a:t>블록</a:t>
            </a:r>
            <a:r>
              <a:rPr lang="en-US" altLang="ko-KR" dirty="0"/>
              <a:t>(block)</a:t>
            </a:r>
          </a:p>
          <a:p>
            <a:pPr lvl="1"/>
            <a:r>
              <a:rPr lang="en-US" altLang="ko-KR" dirty="0" err="1"/>
              <a:t>display:inline</a:t>
            </a:r>
            <a:r>
              <a:rPr lang="en-US" altLang="ko-KR" dirty="0"/>
              <a:t> : </a:t>
            </a:r>
            <a:r>
              <a:rPr lang="ko-KR" altLang="en-US" dirty="0" err="1"/>
              <a:t>인라인</a:t>
            </a:r>
            <a:r>
              <a:rPr lang="en-US" altLang="ko-KR" dirty="0"/>
              <a:t>(inline)</a:t>
            </a:r>
          </a:p>
          <a:p>
            <a:pPr lvl="1"/>
            <a:r>
              <a:rPr lang="en-US" altLang="ko-KR" dirty="0" err="1"/>
              <a:t>display:none</a:t>
            </a:r>
            <a:r>
              <a:rPr lang="en-US" altLang="ko-KR" dirty="0"/>
              <a:t> : </a:t>
            </a:r>
            <a:r>
              <a:rPr lang="ko-KR" altLang="en-US" dirty="0"/>
              <a:t>없는 것으로 </a:t>
            </a:r>
            <a:r>
              <a:rPr lang="ko-KR" altLang="en-US" dirty="0" smtClean="0"/>
              <a:t>간주됨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나타나지 않음 </a:t>
            </a:r>
            <a:endParaRPr lang="ko-KR" altLang="en-US" dirty="0"/>
          </a:p>
          <a:p>
            <a:pPr lvl="1"/>
            <a:r>
              <a:rPr lang="en-US" altLang="ko-KR" dirty="0" err="1" smtClean="0"/>
              <a:t>visibility:hidden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화면에서 </a:t>
            </a:r>
            <a:r>
              <a:rPr lang="ko-KR" altLang="en-US" dirty="0" err="1"/>
              <a:t>감춰짐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53183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099" y="1510385"/>
            <a:ext cx="10967625" cy="69881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&lt;title&gt;display </a:t>
            </a:r>
            <a:r>
              <a:rPr lang="ko-KR" altLang="en-US" sz="2339" dirty="0"/>
              <a:t>속성</a:t>
            </a:r>
            <a:r>
              <a:rPr lang="en-US" altLang="ko-KR" sz="2339" dirty="0"/>
              <a:t>&lt;/title&gt;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.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 li {display: inline; background-color: yellow; margin: 0; </a:t>
            </a:r>
          </a:p>
          <a:p>
            <a:r>
              <a:rPr lang="en-US" altLang="ko-KR" sz="2339" dirty="0"/>
              <a:t>             border: 1px solid; border-color: red; padding: .5em;}</a:t>
            </a:r>
          </a:p>
          <a:p>
            <a:r>
              <a:rPr lang="en-US" altLang="ko-KR" sz="2339" dirty="0"/>
              <a:t>a {  text-decoration : none;  }</a:t>
            </a:r>
          </a:p>
          <a:p>
            <a:r>
              <a:rPr lang="en-US" altLang="ko-KR" sz="2339" dirty="0" smtClean="0"/>
              <a:t>&lt;/</a:t>
            </a:r>
            <a:r>
              <a:rPr lang="en-US" altLang="ko-KR" sz="2339" dirty="0"/>
              <a:t>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 class="</a:t>
            </a:r>
            <a:r>
              <a:rPr lang="en-US" altLang="ko-KR" sz="2339" dirty="0" err="1"/>
              <a:t>menubar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홈으로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회사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제품 소개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질문과 대답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    &lt;li&gt;&lt;a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="”#”"&gt;</a:t>
            </a:r>
            <a:r>
              <a:rPr lang="ko-KR" altLang="en-US" sz="2339" dirty="0"/>
              <a:t>연락처</a:t>
            </a:r>
            <a:r>
              <a:rPr lang="en-US" altLang="ko-KR" sz="2339" dirty="0"/>
              <a:t>&lt;/a&gt;&lt;/li&gt;</a:t>
            </a:r>
          </a:p>
          <a:p>
            <a:r>
              <a:rPr lang="en-US" altLang="ko-KR" sz="2339" dirty="0"/>
              <a:t>    &lt;/</a:t>
            </a:r>
            <a:r>
              <a:rPr lang="en-US" altLang="ko-KR" sz="2339" dirty="0" err="1"/>
              <a:t>ul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6145" name="_x182487160" descr="EMB000018ec3d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421" y="1314445"/>
            <a:ext cx="5883645" cy="18687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7662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top, bottom, left, right </a:t>
            </a:r>
            <a:r>
              <a:rPr lang="ko-KR" altLang="en-US" dirty="0" smtClean="0"/>
              <a:t>속성으로 결정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4" y="2686885"/>
            <a:ext cx="10831647" cy="51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13345</TotalTime>
  <Words>2025</Words>
  <Application>Microsoft Office PowerPoint</Application>
  <PresentationFormat>사용자 지정</PresentationFormat>
  <Paragraphs>340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1_Crayons</vt:lpstr>
      <vt:lpstr>06 CSS 레이아웃 </vt:lpstr>
      <vt:lpstr>레이아웃이란?</vt:lpstr>
      <vt:lpstr>블록요소와 인라인 요소</vt:lpstr>
      <vt:lpstr>블록요소</vt:lpstr>
      <vt:lpstr>인라인요소</vt:lpstr>
      <vt:lpstr>블록 요소와 인라인 요소의 혼합</vt:lpstr>
      <vt:lpstr>CSS의 display 속성</vt:lpstr>
      <vt:lpstr>예제</vt:lpstr>
      <vt:lpstr>요소의 위치</vt:lpstr>
      <vt:lpstr>위치 설정 방법</vt:lpstr>
      <vt:lpstr>정적 위치 설정</vt:lpstr>
      <vt:lpstr>예제</vt:lpstr>
      <vt:lpstr>상대 위치 설정</vt:lpstr>
      <vt:lpstr>절대 위치 설정</vt:lpstr>
      <vt:lpstr>고정 위치 설정</vt:lpstr>
      <vt:lpstr>고정 위치 설정</vt:lpstr>
      <vt:lpstr>float 속성</vt:lpstr>
      <vt:lpstr>예제</vt:lpstr>
      <vt:lpstr>예제</vt:lpstr>
      <vt:lpstr>float의 용도</vt:lpstr>
      <vt:lpstr>clear 속성 </vt:lpstr>
      <vt:lpstr>z-index </vt:lpstr>
      <vt:lpstr>예제 </vt:lpstr>
      <vt:lpstr>예제 </vt:lpstr>
      <vt:lpstr>예제 </vt:lpstr>
      <vt:lpstr>overflow 속성 </vt:lpstr>
      <vt:lpstr>예제 </vt:lpstr>
      <vt:lpstr>&lt;div&gt;를 이용한 레이아웃</vt:lpstr>
      <vt:lpstr>예제 </vt:lpstr>
      <vt:lpstr>예제 </vt:lpstr>
      <vt:lpstr>시맨틱 요소 레이아웃</vt:lpstr>
      <vt:lpstr>시맨틱 요소</vt:lpstr>
      <vt:lpstr>연습(Layout2)</vt:lpstr>
      <vt:lpstr>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1079</cp:revision>
  <cp:lastPrinted>2015-02-24T08:02:21Z</cp:lastPrinted>
  <dcterms:created xsi:type="dcterms:W3CDTF">2007-06-29T06:43:39Z</dcterms:created>
  <dcterms:modified xsi:type="dcterms:W3CDTF">2020-06-12T11:28:43Z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