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iL1xIdTJZ1KBJLuDFJ9nBqHIco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377020-D7C4-4BB1-8649-A64C93E27006}">
  <a:tblStyle styleId="{E5377020-D7C4-4BB1-8649-A64C93E27006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2957763F-24D2-41EC-9536-3C23DF745574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9" name="Google Shape;6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디테일 설명에 해당하는 번호가 없고, 설명 도 ppt 5번 페이지와 동일합니다.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페이지 설명 달아주세요</a:t>
            </a:r>
            <a:endParaRPr/>
          </a:p>
        </p:txBody>
      </p:sp>
      <p:sp>
        <p:nvSpPr>
          <p:cNvPr id="670" name="Google Shape;67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3" name="Google Shape;7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디테일 설명에 해당하는 번호가 없고, 설명 도 ppt 5번 페이지와 동일합니다.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페이지 설명 달아주세요</a:t>
            </a:r>
            <a:endParaRPr/>
          </a:p>
        </p:txBody>
      </p:sp>
      <p:sp>
        <p:nvSpPr>
          <p:cNvPr id="734" name="Google Shape;734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7" name="Google Shape;7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디테일 설명에 해당하는 번호가 없고, 설명 도 ppt 5번 페이지와 동일합니다.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페이지 설명 달아주세요</a:t>
            </a:r>
            <a:endParaRPr/>
          </a:p>
        </p:txBody>
      </p:sp>
      <p:sp>
        <p:nvSpPr>
          <p:cNvPr id="798" name="Google Shape;798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1" name="Google Shape;8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5번 검색할 대상 키워드를 입력하여 검색합니다.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그리고 신규등록 버튼은 테이블 오른쪽 하단에 위치하고, 페이징은 왼쪽 하단에 위치합니다.</a:t>
            </a:r>
            <a:endParaRPr/>
          </a:p>
        </p:txBody>
      </p:sp>
      <p:sp>
        <p:nvSpPr>
          <p:cNvPr id="862" name="Google Shape;862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9" name="Google Shape;9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5번 검색할 대상 키워드를 입력하여 검색합니다.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그리고 신규등록 버튼은 테이블 오른쪽 하단에 위치하고, 페이징은 왼쪽 하단에 위치합니다.</a:t>
            </a:r>
            <a:endParaRPr/>
          </a:p>
        </p:txBody>
      </p:sp>
      <p:sp>
        <p:nvSpPr>
          <p:cNvPr id="920" name="Google Shape;92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6" name="Google Shape;9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5번 검색할 대상 키워드를 입력하여 검색합니다.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그리고 신규등록 버튼은 테이블 오른쪽 하단에 위치하고, 페이징은 왼쪽 하단에 위치합니다.</a:t>
            </a:r>
            <a:endParaRPr/>
          </a:p>
        </p:txBody>
      </p:sp>
      <p:sp>
        <p:nvSpPr>
          <p:cNvPr id="977" name="Google Shape;97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0" name="Google Shape;10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5번 검색할 대상 키워드를 입력하여 검색합니다.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그리고 신규등록 버튼은 테이블 오른쪽 하단에 위치하고, 페이징은 왼쪽 하단에 위치합니다.</a:t>
            </a:r>
            <a:endParaRPr/>
          </a:p>
        </p:txBody>
      </p:sp>
      <p:sp>
        <p:nvSpPr>
          <p:cNvPr id="1031" name="Google Shape;1031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4" name="Google Shape;10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2" name="Google Shape;11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신규등록 버튼은 테이블 오른쪽 하단에 위치하고, 페이징은 왼쪽 하단에 위치합니다.</a:t>
            </a:r>
            <a:endParaRPr/>
          </a:p>
        </p:txBody>
      </p:sp>
      <p:sp>
        <p:nvSpPr>
          <p:cNvPr id="1133" name="Google Shape;1133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3" name="Google Shape;1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신규등록 버튼은 테이블 오른쪽 하단에 위치하고, 페이징은 왼쪽 하단에 위치합니다.</a:t>
            </a:r>
            <a:endParaRPr/>
          </a:p>
        </p:txBody>
      </p:sp>
      <p:sp>
        <p:nvSpPr>
          <p:cNvPr id="1194" name="Google Shape;1194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6" name="Google Shape;125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3번 제출버튼은 오른쪽 하단에 위치합니다.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4" name="Google Shape;139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3번 제출버튼은 오른쪽 하단에 위치합니다.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5" name="Google Shape;152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4번 버튼은 오른쪽 하단에 위치합니다.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5번 페이징은 왼쪽 하단에 위치합니다.</a:t>
            </a:r>
            <a:endParaRPr/>
          </a:p>
        </p:txBody>
      </p:sp>
      <p:sp>
        <p:nvSpPr>
          <p:cNvPr id="1526" name="Google Shape;1526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1" name="Google Shape;158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4번 버튼은 오른쪽 하단에 위치합니다.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5번 페이징은 왼쪽 하단에 위치합니다.</a:t>
            </a:r>
            <a:endParaRPr/>
          </a:p>
        </p:txBody>
      </p:sp>
      <p:sp>
        <p:nvSpPr>
          <p:cNvPr id="1582" name="Google Shape;1582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bff01ce5ee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8" name="Google Shape;1648;gbff01ce5e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4번 버튼은 오른쪽 하단에 위치합니다.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5번 페이징은 왼쪽 하단에 위치합니다.</a:t>
            </a:r>
            <a:endParaRPr/>
          </a:p>
        </p:txBody>
      </p:sp>
      <p:sp>
        <p:nvSpPr>
          <p:cNvPr id="1649" name="Google Shape;1649;gbff01ce5ee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5" name="Google Shape;169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4번 버튼은 오른쪽 하단에 위치합니다.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5번 페이징은 왼쪽 하단에 위치합니다.</a:t>
            </a:r>
            <a:endParaRPr/>
          </a:p>
        </p:txBody>
      </p:sp>
      <p:sp>
        <p:nvSpPr>
          <p:cNvPr id="1696" name="Google Shape;1696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4번 오타수정 해주세요.</a:t>
            </a:r>
            <a:endParaRPr/>
          </a:p>
        </p:txBody>
      </p:sp>
      <p:sp>
        <p:nvSpPr>
          <p:cNvPr id="214" name="Google Shape;21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신규등록 버튼은 테이블 오른쪽 하단에 위치하고, 페이징은 왼쪽 하단에 위치합니다.</a:t>
            </a:r>
            <a:endParaRPr/>
          </a:p>
        </p:txBody>
      </p:sp>
      <p:sp>
        <p:nvSpPr>
          <p:cNvPr id="542" name="Google Shape;54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디테일 설명에 해당하는 번호가 없고, 설명 도 ppt 5번 페이지와 동일합니다.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페이지 설명 달아주세요</a:t>
            </a:r>
            <a:endParaRPr/>
          </a:p>
        </p:txBody>
      </p:sp>
      <p:sp>
        <p:nvSpPr>
          <p:cNvPr id="611" name="Google Shape;61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abc@gmail.com" TargetMode="External"/><Relationship Id="rId4" Type="http://schemas.openxmlformats.org/officeDocument/2006/relationships/hyperlink" Target="mailto:gbga@naver.com" TargetMode="External"/><Relationship Id="rId5" Type="http://schemas.openxmlformats.org/officeDocument/2006/relationships/hyperlink" Target="mailto:asdf@daum.net" TargetMode="External"/><Relationship Id="rId6" Type="http://schemas.openxmlformats.org/officeDocument/2006/relationships/hyperlink" Target="mailto:asdf@icloud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abc@gmail.com" TargetMode="External"/><Relationship Id="rId4" Type="http://schemas.openxmlformats.org/officeDocument/2006/relationships/hyperlink" Target="mailto:gbga@naver.com" TargetMode="External"/><Relationship Id="rId5" Type="http://schemas.openxmlformats.org/officeDocument/2006/relationships/hyperlink" Target="mailto:asdf@daum.net" TargetMode="External"/><Relationship Id="rId6" Type="http://schemas.openxmlformats.org/officeDocument/2006/relationships/hyperlink" Target="mailto:asdf@icloud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abcd@gmail.com" TargetMode="External"/><Relationship Id="rId4" Type="http://schemas.openxmlformats.org/officeDocument/2006/relationships/hyperlink" Target="mailto:basdf@naver.com" TargetMode="External"/><Relationship Id="rId5" Type="http://schemas.openxmlformats.org/officeDocument/2006/relationships/hyperlink" Target="mailto:adf@daum.ne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설명: 세로형_앞장뒷장_로고제외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876800"/>
            <a:ext cx="91440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641374" y="609600"/>
            <a:ext cx="2857500" cy="434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92786" y="2420888"/>
            <a:ext cx="7421563" cy="8588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          - 프로젝트명</a:t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95536" y="836712"/>
            <a:ext cx="6270625" cy="1163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Batang"/>
              <a:buNone/>
            </a:pPr>
            <a:r>
              <a:rPr b="0" i="0" lang="ko-KR" sz="2600" u="none" cap="none" strike="noStrik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화면정의서</a:t>
            </a:r>
            <a:endParaRPr b="0" i="0" sz="6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464300" y="4293096"/>
            <a:ext cx="2566219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136900" y="9674225"/>
            <a:ext cx="3327400" cy="20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ⓒ 2012ATIT Co., Ltd. All rights reserved </a:t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94" name="Google Shape;94;p1"/>
          <p:cNvCxnSpPr/>
          <p:nvPr/>
        </p:nvCxnSpPr>
        <p:spPr>
          <a:xfrm>
            <a:off x="69874" y="609600"/>
            <a:ext cx="7310438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5" name="Google Shape;95;p1"/>
          <p:cNvCxnSpPr/>
          <p:nvPr/>
        </p:nvCxnSpPr>
        <p:spPr>
          <a:xfrm>
            <a:off x="-2440" y="2251472"/>
            <a:ext cx="7310438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6" name="Google Shape;96;p1"/>
          <p:cNvCxnSpPr/>
          <p:nvPr/>
        </p:nvCxnSpPr>
        <p:spPr>
          <a:xfrm>
            <a:off x="57174" y="3511104"/>
            <a:ext cx="7308850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7" name="Google Shape;97;p1"/>
          <p:cNvSpPr/>
          <p:nvPr/>
        </p:nvSpPr>
        <p:spPr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ulim"/>
              <a:buNone/>
            </a:pPr>
            <a:br>
              <a:rPr b="0" i="0" lang="ko-KR" sz="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101" name="Google Shape;101;p1"/>
          <p:cNvGraphicFramePr/>
          <p:nvPr/>
        </p:nvGraphicFramePr>
        <p:xfrm>
          <a:off x="372704" y="5085184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{E5377020-D7C4-4BB1-8649-A64C93E27006}</a:tableStyleId>
              </a:tblPr>
              <a:tblGrid>
                <a:gridCol w="1363900"/>
                <a:gridCol w="2835400"/>
              </a:tblGrid>
              <a:tr h="456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문서관리번호</a:t>
                      </a:r>
                      <a:endParaRPr/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DDIT-16-B12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  성   일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2016.07.29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6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      안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64775" marL="6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2" name="Google Shape;672;p10"/>
          <p:cNvGraphicFramePr/>
          <p:nvPr/>
        </p:nvGraphicFramePr>
        <p:xfrm>
          <a:off x="0" y="-77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{2957763F-24D2-41EC-9536-3C23DF745574}</a:tableStyleId>
              </a:tblPr>
              <a:tblGrid>
                <a:gridCol w="1062025"/>
                <a:gridCol w="1062025"/>
                <a:gridCol w="1062025"/>
                <a:gridCol w="1601925"/>
                <a:gridCol w="5221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SS-RC-03-00-04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160511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지원자 관리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673" name="Google Shape;673;p10"/>
          <p:cNvGraphicFramePr/>
          <p:nvPr/>
        </p:nvGraphicFramePr>
        <p:xfrm>
          <a:off x="6444208" y="91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432050"/>
                <a:gridCol w="2183900"/>
              </a:tblGrid>
              <a:tr h="3950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과정인지도 설문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과정인지도 설문 출력 탭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과정인지도 설문 응시 결과 출력 테이블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설문 응시 결과 총평 출력 화면 테이블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과정인지도 설문 총평 수정 버튼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뒤로가기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지원자가 응시한 과정인지도 설문 결과 및 평가내용을 보는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674" name="Google Shape;674;p10"/>
          <p:cNvSpPr/>
          <p:nvPr/>
        </p:nvSpPr>
        <p:spPr>
          <a:xfrm>
            <a:off x="35496" y="2780928"/>
            <a:ext cx="1512300" cy="282000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5" name="Google Shape;675;p10"/>
          <p:cNvSpPr txBox="1"/>
          <p:nvPr/>
        </p:nvSpPr>
        <p:spPr>
          <a:xfrm>
            <a:off x="35496" y="27747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6" name="Google Shape;676;p10"/>
          <p:cNvSpPr/>
          <p:nvPr/>
        </p:nvSpPr>
        <p:spPr>
          <a:xfrm>
            <a:off x="1547663" y="1988840"/>
            <a:ext cx="47526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7" name="Google Shape;677;p10"/>
          <p:cNvSpPr/>
          <p:nvPr/>
        </p:nvSpPr>
        <p:spPr>
          <a:xfrm>
            <a:off x="35496" y="1988840"/>
            <a:ext cx="1512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8" name="Google Shape;678;p10"/>
          <p:cNvSpPr/>
          <p:nvPr/>
        </p:nvSpPr>
        <p:spPr>
          <a:xfrm>
            <a:off x="35496" y="1556792"/>
            <a:ext cx="6264600" cy="43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9" name="Google Shape;679;p10"/>
          <p:cNvSpPr txBox="1"/>
          <p:nvPr/>
        </p:nvSpPr>
        <p:spPr>
          <a:xfrm>
            <a:off x="1727582" y="1664047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0" name="Google Shape;680;p10"/>
          <p:cNvSpPr txBox="1"/>
          <p:nvPr/>
        </p:nvSpPr>
        <p:spPr>
          <a:xfrm>
            <a:off x="2097346" y="1669930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1" name="Google Shape;681;p10"/>
          <p:cNvSpPr txBox="1"/>
          <p:nvPr/>
        </p:nvSpPr>
        <p:spPr>
          <a:xfrm>
            <a:off x="2499918" y="1665168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2" name="Google Shape;682;p10"/>
          <p:cNvSpPr txBox="1"/>
          <p:nvPr/>
        </p:nvSpPr>
        <p:spPr>
          <a:xfrm>
            <a:off x="2883102" y="1665168"/>
            <a:ext cx="537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3" name="Google Shape;683;p10"/>
          <p:cNvSpPr txBox="1"/>
          <p:nvPr/>
        </p:nvSpPr>
        <p:spPr>
          <a:xfrm>
            <a:off x="3322689" y="1669575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4" name="Google Shape;684;p10"/>
          <p:cNvSpPr txBox="1"/>
          <p:nvPr/>
        </p:nvSpPr>
        <p:spPr>
          <a:xfrm>
            <a:off x="3687492" y="1674136"/>
            <a:ext cx="628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5" name="Google Shape;685;p10"/>
          <p:cNvSpPr txBox="1"/>
          <p:nvPr/>
        </p:nvSpPr>
        <p:spPr>
          <a:xfrm>
            <a:off x="4230215" y="1680579"/>
            <a:ext cx="449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6" name="Google Shape;686;p10"/>
          <p:cNvSpPr txBox="1"/>
          <p:nvPr/>
        </p:nvSpPr>
        <p:spPr>
          <a:xfrm>
            <a:off x="4565877" y="1678899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687" name="Google Shape;687;p10"/>
          <p:cNvSpPr txBox="1"/>
          <p:nvPr/>
        </p:nvSpPr>
        <p:spPr>
          <a:xfrm>
            <a:off x="4965990" y="1674136"/>
            <a:ext cx="477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8" name="Google Shape;688;p10"/>
          <p:cNvSpPr txBox="1"/>
          <p:nvPr/>
        </p:nvSpPr>
        <p:spPr>
          <a:xfrm>
            <a:off x="5382412" y="1679941"/>
            <a:ext cx="466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9" name="Google Shape;689;p10"/>
          <p:cNvSpPr txBox="1"/>
          <p:nvPr/>
        </p:nvSpPr>
        <p:spPr>
          <a:xfrm>
            <a:off x="5847951" y="1675253"/>
            <a:ext cx="380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0" name="Google Shape;690;p10"/>
          <p:cNvSpPr txBox="1"/>
          <p:nvPr/>
        </p:nvSpPr>
        <p:spPr>
          <a:xfrm>
            <a:off x="35496" y="221589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1" name="Google Shape;691;p10"/>
          <p:cNvSpPr txBox="1"/>
          <p:nvPr/>
        </p:nvSpPr>
        <p:spPr>
          <a:xfrm>
            <a:off x="35496" y="2492896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2" name="Google Shape;692;p10"/>
          <p:cNvSpPr txBox="1"/>
          <p:nvPr/>
        </p:nvSpPr>
        <p:spPr>
          <a:xfrm>
            <a:off x="35496" y="30382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3" name="Google Shape;693;p10"/>
          <p:cNvSpPr txBox="1"/>
          <p:nvPr/>
        </p:nvSpPr>
        <p:spPr>
          <a:xfrm>
            <a:off x="35496" y="328975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4" name="Google Shape;694;p10"/>
          <p:cNvSpPr txBox="1"/>
          <p:nvPr/>
        </p:nvSpPr>
        <p:spPr>
          <a:xfrm>
            <a:off x="35496" y="3539108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5" name="Google Shape;695;p10"/>
          <p:cNvSpPr txBox="1"/>
          <p:nvPr/>
        </p:nvSpPr>
        <p:spPr>
          <a:xfrm>
            <a:off x="35496" y="3782948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6" name="Google Shape;696;p10"/>
          <p:cNvSpPr txBox="1"/>
          <p:nvPr/>
        </p:nvSpPr>
        <p:spPr>
          <a:xfrm>
            <a:off x="35497" y="403133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97" name="Google Shape;697;p10"/>
          <p:cNvGrpSpPr/>
          <p:nvPr/>
        </p:nvGrpSpPr>
        <p:grpSpPr>
          <a:xfrm>
            <a:off x="1641936" y="2095884"/>
            <a:ext cx="240900" cy="258394"/>
            <a:chOff x="292829" y="1695755"/>
            <a:chExt cx="240900" cy="215400"/>
          </a:xfrm>
        </p:grpSpPr>
        <p:sp>
          <p:nvSpPr>
            <p:cNvPr id="698" name="Google Shape;698;p1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9" name="Google Shape;699;p10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00" name="Google Shape;700;p10"/>
          <p:cNvSpPr/>
          <p:nvPr/>
        </p:nvSpPr>
        <p:spPr>
          <a:xfrm>
            <a:off x="1765038" y="2871643"/>
            <a:ext cx="799200" cy="19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1" name="Google Shape;701;p10"/>
          <p:cNvSpPr/>
          <p:nvPr/>
        </p:nvSpPr>
        <p:spPr>
          <a:xfrm>
            <a:off x="5436096" y="6037634"/>
            <a:ext cx="655200" cy="21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2" name="Google Shape;702;p10"/>
          <p:cNvSpPr txBox="1"/>
          <p:nvPr/>
        </p:nvSpPr>
        <p:spPr>
          <a:xfrm>
            <a:off x="5453011" y="6006480"/>
            <a:ext cx="646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03" name="Google Shape;703;p10"/>
          <p:cNvGrpSpPr/>
          <p:nvPr/>
        </p:nvGrpSpPr>
        <p:grpSpPr>
          <a:xfrm>
            <a:off x="1540126" y="2871642"/>
            <a:ext cx="240900" cy="215400"/>
            <a:chOff x="292829" y="1695755"/>
            <a:chExt cx="240900" cy="215400"/>
          </a:xfrm>
        </p:grpSpPr>
        <p:sp>
          <p:nvSpPr>
            <p:cNvPr id="704" name="Google Shape;704;p1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5" name="Google Shape;705;p10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06" name="Google Shape;706;p10"/>
          <p:cNvSpPr/>
          <p:nvPr/>
        </p:nvSpPr>
        <p:spPr>
          <a:xfrm>
            <a:off x="1763687" y="3064612"/>
            <a:ext cx="4274400" cy="26685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7" name="Google Shape;707;p10"/>
          <p:cNvSpPr/>
          <p:nvPr/>
        </p:nvSpPr>
        <p:spPr>
          <a:xfrm>
            <a:off x="2555776" y="2871643"/>
            <a:ext cx="1000200" cy="197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8" name="Google Shape;708;p10"/>
          <p:cNvSpPr txBox="1"/>
          <p:nvPr/>
        </p:nvSpPr>
        <p:spPr>
          <a:xfrm>
            <a:off x="2555776" y="2852936"/>
            <a:ext cx="103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과정인지도설문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9" name="Google Shape;709;p10"/>
          <p:cNvSpPr txBox="1"/>
          <p:nvPr/>
        </p:nvSpPr>
        <p:spPr>
          <a:xfrm>
            <a:off x="1882708" y="2124551"/>
            <a:ext cx="1303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과정인지도 설문 화면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10" name="Google Shape;710;p10"/>
          <p:cNvGrpSpPr/>
          <p:nvPr/>
        </p:nvGrpSpPr>
        <p:grpSpPr>
          <a:xfrm>
            <a:off x="1544322" y="3428251"/>
            <a:ext cx="240900" cy="215400"/>
            <a:chOff x="292829" y="1695755"/>
            <a:chExt cx="240900" cy="215400"/>
          </a:xfrm>
        </p:grpSpPr>
        <p:sp>
          <p:nvSpPr>
            <p:cNvPr id="711" name="Google Shape;711;p1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2" name="Google Shape;712;p10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13" name="Google Shape;713;p10"/>
          <p:cNvSpPr txBox="1"/>
          <p:nvPr/>
        </p:nvSpPr>
        <p:spPr>
          <a:xfrm>
            <a:off x="1795128" y="2871642"/>
            <a:ext cx="704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기초정보</a:t>
            </a:r>
            <a:endParaRPr/>
          </a:p>
        </p:txBody>
      </p:sp>
      <p:sp>
        <p:nvSpPr>
          <p:cNvPr id="714" name="Google Shape;714;p10"/>
          <p:cNvSpPr txBox="1"/>
          <p:nvPr/>
        </p:nvSpPr>
        <p:spPr>
          <a:xfrm>
            <a:off x="4572000" y="2864711"/>
            <a:ext cx="103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사전인성평가</a:t>
            </a:r>
            <a:endParaRPr/>
          </a:p>
        </p:txBody>
      </p:sp>
      <p:sp>
        <p:nvSpPr>
          <p:cNvPr id="715" name="Google Shape;715;p10"/>
          <p:cNvSpPr/>
          <p:nvPr/>
        </p:nvSpPr>
        <p:spPr>
          <a:xfrm>
            <a:off x="3556086" y="2871642"/>
            <a:ext cx="1000200" cy="1974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6" name="Google Shape;716;p10"/>
          <p:cNvSpPr/>
          <p:nvPr/>
        </p:nvSpPr>
        <p:spPr>
          <a:xfrm>
            <a:off x="4565877" y="2871710"/>
            <a:ext cx="1000200" cy="1974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7" name="Google Shape;717;p10"/>
          <p:cNvSpPr txBox="1"/>
          <p:nvPr/>
        </p:nvSpPr>
        <p:spPr>
          <a:xfrm>
            <a:off x="3556795" y="2863948"/>
            <a:ext cx="103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선수지식평가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18" name="Google Shape;718;p10"/>
          <p:cNvGraphicFramePr/>
          <p:nvPr/>
        </p:nvGraphicFramePr>
        <p:xfrm>
          <a:off x="1828867" y="31336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654900"/>
                <a:gridCol w="3554300"/>
              </a:tblGrid>
              <a:tr h="297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과정만족도설문결과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32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번호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문제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7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이 과정은 몇 개월 과정입니까?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7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학원 명칭은 무엇입니까?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19" name="Google Shape;719;p10"/>
          <p:cNvGraphicFramePr/>
          <p:nvPr/>
        </p:nvGraphicFramePr>
        <p:xfrm>
          <a:off x="1796646" y="43989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872950"/>
                <a:gridCol w="3368475"/>
              </a:tblGrid>
              <a:tr h="1953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249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결과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120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총평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4615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Very GOOD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</a:tr>
            </a:tbl>
          </a:graphicData>
        </a:graphic>
      </p:graphicFrame>
      <p:sp>
        <p:nvSpPr>
          <p:cNvPr id="720" name="Google Shape;720;p10"/>
          <p:cNvSpPr/>
          <p:nvPr/>
        </p:nvSpPr>
        <p:spPr>
          <a:xfrm>
            <a:off x="5004048" y="6037634"/>
            <a:ext cx="417300" cy="21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1" name="Google Shape;721;p10"/>
          <p:cNvSpPr txBox="1"/>
          <p:nvPr/>
        </p:nvSpPr>
        <p:spPr>
          <a:xfrm>
            <a:off x="5005789" y="6021288"/>
            <a:ext cx="415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22" name="Google Shape;722;p10"/>
          <p:cNvGrpSpPr/>
          <p:nvPr/>
        </p:nvGrpSpPr>
        <p:grpSpPr>
          <a:xfrm>
            <a:off x="1522813" y="4581128"/>
            <a:ext cx="240900" cy="215400"/>
            <a:chOff x="292829" y="1695755"/>
            <a:chExt cx="240900" cy="215400"/>
          </a:xfrm>
        </p:grpSpPr>
        <p:sp>
          <p:nvSpPr>
            <p:cNvPr id="723" name="Google Shape;723;p1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4" name="Google Shape;724;p10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25" name="Google Shape;725;p10"/>
          <p:cNvGrpSpPr/>
          <p:nvPr/>
        </p:nvGrpSpPr>
        <p:grpSpPr>
          <a:xfrm>
            <a:off x="5032671" y="5791036"/>
            <a:ext cx="240900" cy="215400"/>
            <a:chOff x="292829" y="1695755"/>
            <a:chExt cx="240900" cy="215400"/>
          </a:xfrm>
        </p:grpSpPr>
        <p:sp>
          <p:nvSpPr>
            <p:cNvPr id="726" name="Google Shape;726;p1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7" name="Google Shape;727;p10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28" name="Google Shape;728;p10"/>
          <p:cNvGrpSpPr/>
          <p:nvPr/>
        </p:nvGrpSpPr>
        <p:grpSpPr>
          <a:xfrm>
            <a:off x="5484800" y="5805264"/>
            <a:ext cx="240900" cy="215400"/>
            <a:chOff x="292829" y="1695755"/>
            <a:chExt cx="240900" cy="215400"/>
          </a:xfrm>
        </p:grpSpPr>
        <p:sp>
          <p:nvSpPr>
            <p:cNvPr id="729" name="Google Shape;729;p1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0" name="Google Shape;730;p10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1"/>
          <p:cNvSpPr/>
          <p:nvPr/>
        </p:nvSpPr>
        <p:spPr>
          <a:xfrm>
            <a:off x="35496" y="2780928"/>
            <a:ext cx="1512167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7" name="Google Shape;737;p11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38" name="Google Shape;738;p11"/>
          <p:cNvGraphicFramePr/>
          <p:nvPr/>
        </p:nvGraphicFramePr>
        <p:xfrm>
          <a:off x="0" y="-77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{2957763F-24D2-41EC-9536-3C23DF745574}</a:tableStyleId>
              </a:tblPr>
              <a:tblGrid>
                <a:gridCol w="1062025"/>
                <a:gridCol w="1062025"/>
                <a:gridCol w="1062025"/>
                <a:gridCol w="1601925"/>
                <a:gridCol w="5221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SS-RC-03-00-05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160511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지원자 관리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739" name="Google Shape;739;p11"/>
          <p:cNvSpPr/>
          <p:nvPr/>
        </p:nvSpPr>
        <p:spPr>
          <a:xfrm>
            <a:off x="1547663" y="1988840"/>
            <a:ext cx="4752529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40" name="Google Shape;740;p11"/>
          <p:cNvGraphicFramePr/>
          <p:nvPr/>
        </p:nvGraphicFramePr>
        <p:xfrm>
          <a:off x="6444208" y="91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432050"/>
                <a:gridCol w="2183900"/>
              </a:tblGrid>
              <a:tr h="3950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교육 회차 타이틀 출력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해당 회차 면접 대상자 간략 정보 출력 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선수지식평가 응시 결과 출력 테이블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설문 응시 결과 총평 출력 화면 테이블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선수지식평가 총평 수정 버튼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뒤로가기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지원자가 응시한 선수지식평가 설문 결과 및 평가내용을 보는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741" name="Google Shape;741;p11"/>
          <p:cNvSpPr/>
          <p:nvPr/>
        </p:nvSpPr>
        <p:spPr>
          <a:xfrm>
            <a:off x="35496" y="1988840"/>
            <a:ext cx="1512169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2" name="Google Shape;742;p11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3" name="Google Shape;743;p11"/>
          <p:cNvSpPr txBox="1"/>
          <p:nvPr/>
        </p:nvSpPr>
        <p:spPr>
          <a:xfrm>
            <a:off x="1727582" y="166404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4" name="Google Shape;744;p11"/>
          <p:cNvSpPr txBox="1"/>
          <p:nvPr/>
        </p:nvSpPr>
        <p:spPr>
          <a:xfrm>
            <a:off x="2097346" y="166993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5" name="Google Shape;745;p11"/>
          <p:cNvSpPr txBox="1"/>
          <p:nvPr/>
        </p:nvSpPr>
        <p:spPr>
          <a:xfrm>
            <a:off x="2499918" y="166516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6" name="Google Shape;746;p11"/>
          <p:cNvSpPr txBox="1"/>
          <p:nvPr/>
        </p:nvSpPr>
        <p:spPr>
          <a:xfrm>
            <a:off x="2883102" y="166516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7" name="Google Shape;747;p11"/>
          <p:cNvSpPr txBox="1"/>
          <p:nvPr/>
        </p:nvSpPr>
        <p:spPr>
          <a:xfrm>
            <a:off x="3322689" y="166957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8" name="Google Shape;748;p11"/>
          <p:cNvSpPr txBox="1"/>
          <p:nvPr/>
        </p:nvSpPr>
        <p:spPr>
          <a:xfrm>
            <a:off x="3687492" y="167413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9" name="Google Shape;749;p11"/>
          <p:cNvSpPr txBox="1"/>
          <p:nvPr/>
        </p:nvSpPr>
        <p:spPr>
          <a:xfrm>
            <a:off x="4230215" y="168057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0" name="Google Shape;750;p11"/>
          <p:cNvSpPr txBox="1"/>
          <p:nvPr/>
        </p:nvSpPr>
        <p:spPr>
          <a:xfrm>
            <a:off x="4565877" y="167889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751" name="Google Shape;751;p11"/>
          <p:cNvSpPr txBox="1"/>
          <p:nvPr/>
        </p:nvSpPr>
        <p:spPr>
          <a:xfrm>
            <a:off x="4965990" y="167413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2" name="Google Shape;752;p11"/>
          <p:cNvSpPr txBox="1"/>
          <p:nvPr/>
        </p:nvSpPr>
        <p:spPr>
          <a:xfrm>
            <a:off x="5382412" y="167994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3" name="Google Shape;753;p11"/>
          <p:cNvSpPr txBox="1"/>
          <p:nvPr/>
        </p:nvSpPr>
        <p:spPr>
          <a:xfrm>
            <a:off x="5847951" y="167525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4" name="Google Shape;754;p11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5" name="Google Shape;755;p11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6" name="Google Shape;756;p11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7" name="Google Shape;757;p11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8" name="Google Shape;758;p11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9" name="Google Shape;759;p11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0" name="Google Shape;760;p11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61" name="Google Shape;761;p11"/>
          <p:cNvGrpSpPr/>
          <p:nvPr/>
        </p:nvGrpSpPr>
        <p:grpSpPr>
          <a:xfrm>
            <a:off x="1641936" y="2095942"/>
            <a:ext cx="240772" cy="258454"/>
            <a:chOff x="292829" y="1695755"/>
            <a:chExt cx="240772" cy="215444"/>
          </a:xfrm>
        </p:grpSpPr>
        <p:sp>
          <p:nvSpPr>
            <p:cNvPr id="762" name="Google Shape;762;p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3" name="Google Shape;763;p1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64" name="Google Shape;764;p11"/>
          <p:cNvSpPr/>
          <p:nvPr/>
        </p:nvSpPr>
        <p:spPr>
          <a:xfrm>
            <a:off x="1765038" y="2871643"/>
            <a:ext cx="799102" cy="19654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5" name="Google Shape;765;p11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6" name="Google Shape;766;p11"/>
          <p:cNvSpPr txBox="1"/>
          <p:nvPr/>
        </p:nvSpPr>
        <p:spPr>
          <a:xfrm>
            <a:off x="5453011" y="6006480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67" name="Google Shape;767;p11"/>
          <p:cNvGrpSpPr/>
          <p:nvPr/>
        </p:nvGrpSpPr>
        <p:grpSpPr>
          <a:xfrm>
            <a:off x="1540126" y="2871642"/>
            <a:ext cx="240772" cy="215444"/>
            <a:chOff x="292829" y="1695755"/>
            <a:chExt cx="240772" cy="215444"/>
          </a:xfrm>
        </p:grpSpPr>
        <p:sp>
          <p:nvSpPr>
            <p:cNvPr id="768" name="Google Shape;768;p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9" name="Google Shape;769;p1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70" name="Google Shape;770;p11"/>
          <p:cNvSpPr/>
          <p:nvPr/>
        </p:nvSpPr>
        <p:spPr>
          <a:xfrm>
            <a:off x="1763687" y="3064612"/>
            <a:ext cx="4274379" cy="2668643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1" name="Google Shape;771;p11"/>
          <p:cNvSpPr/>
          <p:nvPr/>
        </p:nvSpPr>
        <p:spPr>
          <a:xfrm>
            <a:off x="2555776" y="2871643"/>
            <a:ext cx="1000310" cy="19731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2" name="Google Shape;772;p11"/>
          <p:cNvSpPr txBox="1"/>
          <p:nvPr/>
        </p:nvSpPr>
        <p:spPr>
          <a:xfrm>
            <a:off x="2555776" y="2852936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과정인지도설문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3" name="Google Shape;773;p11"/>
          <p:cNvSpPr txBox="1"/>
          <p:nvPr/>
        </p:nvSpPr>
        <p:spPr>
          <a:xfrm>
            <a:off x="1882708" y="2124551"/>
            <a:ext cx="8771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선수지식평가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74" name="Google Shape;774;p11"/>
          <p:cNvGrpSpPr/>
          <p:nvPr/>
        </p:nvGrpSpPr>
        <p:grpSpPr>
          <a:xfrm>
            <a:off x="5076056" y="5805844"/>
            <a:ext cx="240772" cy="215444"/>
            <a:chOff x="292829" y="1695755"/>
            <a:chExt cx="240772" cy="215444"/>
          </a:xfrm>
        </p:grpSpPr>
        <p:sp>
          <p:nvSpPr>
            <p:cNvPr id="775" name="Google Shape;775;p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6" name="Google Shape;776;p1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77" name="Google Shape;777;p11"/>
          <p:cNvSpPr txBox="1"/>
          <p:nvPr/>
        </p:nvSpPr>
        <p:spPr>
          <a:xfrm>
            <a:off x="1795128" y="2871642"/>
            <a:ext cx="70479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기초정보</a:t>
            </a:r>
            <a:endParaRPr/>
          </a:p>
        </p:txBody>
      </p:sp>
      <p:sp>
        <p:nvSpPr>
          <p:cNvPr id="778" name="Google Shape;778;p11"/>
          <p:cNvSpPr txBox="1"/>
          <p:nvPr/>
        </p:nvSpPr>
        <p:spPr>
          <a:xfrm>
            <a:off x="4572000" y="2864711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사전인성평가</a:t>
            </a:r>
            <a:endParaRPr/>
          </a:p>
        </p:txBody>
      </p:sp>
      <p:sp>
        <p:nvSpPr>
          <p:cNvPr id="779" name="Google Shape;779;p11"/>
          <p:cNvSpPr/>
          <p:nvPr/>
        </p:nvSpPr>
        <p:spPr>
          <a:xfrm>
            <a:off x="3556086" y="2871642"/>
            <a:ext cx="1000310" cy="197318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0" name="Google Shape;780;p11"/>
          <p:cNvSpPr/>
          <p:nvPr/>
        </p:nvSpPr>
        <p:spPr>
          <a:xfrm>
            <a:off x="4565877" y="2871710"/>
            <a:ext cx="1000310" cy="19731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1" name="Google Shape;781;p11"/>
          <p:cNvSpPr txBox="1"/>
          <p:nvPr/>
        </p:nvSpPr>
        <p:spPr>
          <a:xfrm>
            <a:off x="3556795" y="2863948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선수지식평가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82" name="Google Shape;782;p11"/>
          <p:cNvGraphicFramePr/>
          <p:nvPr/>
        </p:nvGraphicFramePr>
        <p:xfrm>
          <a:off x="1828867" y="31336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654900"/>
                <a:gridCol w="3554300"/>
              </a:tblGrid>
              <a:tr h="2978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선수지식평가 결과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32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번호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문제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76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이행 함수적 종속 관계를 의미하는 것은?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76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DDL에 해당한 것은?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83" name="Google Shape;783;p11"/>
          <p:cNvGraphicFramePr/>
          <p:nvPr/>
        </p:nvGraphicFramePr>
        <p:xfrm>
          <a:off x="1796646" y="43989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872950"/>
                <a:gridCol w="3368475"/>
              </a:tblGrid>
              <a:tr h="1953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249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결과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120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총평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4615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WELL DONE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</a:tr>
            </a:tbl>
          </a:graphicData>
        </a:graphic>
      </p:graphicFrame>
      <p:sp>
        <p:nvSpPr>
          <p:cNvPr id="784" name="Google Shape;784;p11"/>
          <p:cNvSpPr/>
          <p:nvPr/>
        </p:nvSpPr>
        <p:spPr>
          <a:xfrm>
            <a:off x="5004048" y="6037634"/>
            <a:ext cx="417239" cy="21448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5" name="Google Shape;785;p11"/>
          <p:cNvSpPr txBox="1"/>
          <p:nvPr/>
        </p:nvSpPr>
        <p:spPr>
          <a:xfrm>
            <a:off x="5005789" y="6021288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86" name="Google Shape;786;p11"/>
          <p:cNvGrpSpPr/>
          <p:nvPr/>
        </p:nvGrpSpPr>
        <p:grpSpPr>
          <a:xfrm>
            <a:off x="5627372" y="5805844"/>
            <a:ext cx="240772" cy="215444"/>
            <a:chOff x="292829" y="1695755"/>
            <a:chExt cx="240772" cy="215444"/>
          </a:xfrm>
        </p:grpSpPr>
        <p:sp>
          <p:nvSpPr>
            <p:cNvPr id="787" name="Google Shape;787;p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8" name="Google Shape;788;p1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89" name="Google Shape;789;p11"/>
          <p:cNvGrpSpPr/>
          <p:nvPr/>
        </p:nvGrpSpPr>
        <p:grpSpPr>
          <a:xfrm>
            <a:off x="1547663" y="3403891"/>
            <a:ext cx="240772" cy="215444"/>
            <a:chOff x="292829" y="1695755"/>
            <a:chExt cx="240772" cy="215444"/>
          </a:xfrm>
        </p:grpSpPr>
        <p:sp>
          <p:nvSpPr>
            <p:cNvPr id="790" name="Google Shape;790;p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1" name="Google Shape;791;p1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92" name="Google Shape;792;p11"/>
          <p:cNvGrpSpPr/>
          <p:nvPr/>
        </p:nvGrpSpPr>
        <p:grpSpPr>
          <a:xfrm>
            <a:off x="1547664" y="4581128"/>
            <a:ext cx="240772" cy="215444"/>
            <a:chOff x="292829" y="1695755"/>
            <a:chExt cx="240772" cy="215444"/>
          </a:xfrm>
        </p:grpSpPr>
        <p:sp>
          <p:nvSpPr>
            <p:cNvPr id="793" name="Google Shape;793;p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4" name="Google Shape;794;p11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2"/>
          <p:cNvSpPr/>
          <p:nvPr/>
        </p:nvSpPr>
        <p:spPr>
          <a:xfrm>
            <a:off x="4565877" y="2871642"/>
            <a:ext cx="1000310" cy="197318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1" name="Google Shape;801;p12"/>
          <p:cNvSpPr txBox="1"/>
          <p:nvPr/>
        </p:nvSpPr>
        <p:spPr>
          <a:xfrm>
            <a:off x="4572000" y="2864711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사전인성평가</a:t>
            </a:r>
            <a:endParaRPr/>
          </a:p>
        </p:txBody>
      </p:sp>
      <p:sp>
        <p:nvSpPr>
          <p:cNvPr id="802" name="Google Shape;802;p12"/>
          <p:cNvSpPr/>
          <p:nvPr/>
        </p:nvSpPr>
        <p:spPr>
          <a:xfrm>
            <a:off x="35496" y="2780928"/>
            <a:ext cx="1512167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3" name="Google Shape;803;p12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04" name="Google Shape;804;p12"/>
          <p:cNvGraphicFramePr/>
          <p:nvPr/>
        </p:nvGraphicFramePr>
        <p:xfrm>
          <a:off x="0" y="-77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{2957763F-24D2-41EC-9536-3C23DF745574}</a:tableStyleId>
              </a:tblPr>
              <a:tblGrid>
                <a:gridCol w="1062025"/>
                <a:gridCol w="1062025"/>
                <a:gridCol w="1062025"/>
                <a:gridCol w="1601925"/>
                <a:gridCol w="5221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SS-RC-03-00-06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160511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지원자 관리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805" name="Google Shape;805;p12"/>
          <p:cNvSpPr/>
          <p:nvPr/>
        </p:nvSpPr>
        <p:spPr>
          <a:xfrm>
            <a:off x="1547663" y="1988840"/>
            <a:ext cx="4752529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06" name="Google Shape;806;p12"/>
          <p:cNvGraphicFramePr/>
          <p:nvPr/>
        </p:nvGraphicFramePr>
        <p:xfrm>
          <a:off x="6444208" y="91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432050"/>
                <a:gridCol w="2183900"/>
              </a:tblGrid>
              <a:tr h="3950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사전인성평가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사전인성평가 출력 메뉴 탭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지원자 설문 응시 결과 출력 테이블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사전인성평가 설문 총평 출력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사전인성평가 총평 수정 버튼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뒤로가기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지원자가 응시한 사전인성평가 설문 결과 및 평가내용을 보는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807" name="Google Shape;807;p12"/>
          <p:cNvSpPr/>
          <p:nvPr/>
        </p:nvSpPr>
        <p:spPr>
          <a:xfrm>
            <a:off x="35496" y="1988840"/>
            <a:ext cx="1512169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8" name="Google Shape;808;p12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9" name="Google Shape;809;p12"/>
          <p:cNvSpPr txBox="1"/>
          <p:nvPr/>
        </p:nvSpPr>
        <p:spPr>
          <a:xfrm>
            <a:off x="1727582" y="166404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0" name="Google Shape;810;p12"/>
          <p:cNvSpPr txBox="1"/>
          <p:nvPr/>
        </p:nvSpPr>
        <p:spPr>
          <a:xfrm>
            <a:off x="2097346" y="166993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1" name="Google Shape;811;p12"/>
          <p:cNvSpPr txBox="1"/>
          <p:nvPr/>
        </p:nvSpPr>
        <p:spPr>
          <a:xfrm>
            <a:off x="2499918" y="166516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2" name="Google Shape;812;p12"/>
          <p:cNvSpPr txBox="1"/>
          <p:nvPr/>
        </p:nvSpPr>
        <p:spPr>
          <a:xfrm>
            <a:off x="2883102" y="166516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3" name="Google Shape;813;p12"/>
          <p:cNvSpPr txBox="1"/>
          <p:nvPr/>
        </p:nvSpPr>
        <p:spPr>
          <a:xfrm>
            <a:off x="3322689" y="166957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4" name="Google Shape;814;p12"/>
          <p:cNvSpPr txBox="1"/>
          <p:nvPr/>
        </p:nvSpPr>
        <p:spPr>
          <a:xfrm>
            <a:off x="3687492" y="167413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5" name="Google Shape;815;p12"/>
          <p:cNvSpPr txBox="1"/>
          <p:nvPr/>
        </p:nvSpPr>
        <p:spPr>
          <a:xfrm>
            <a:off x="4230215" y="168057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6" name="Google Shape;816;p12"/>
          <p:cNvSpPr txBox="1"/>
          <p:nvPr/>
        </p:nvSpPr>
        <p:spPr>
          <a:xfrm>
            <a:off x="4565877" y="167889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817" name="Google Shape;817;p12"/>
          <p:cNvSpPr txBox="1"/>
          <p:nvPr/>
        </p:nvSpPr>
        <p:spPr>
          <a:xfrm>
            <a:off x="4965990" y="167413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8" name="Google Shape;818;p12"/>
          <p:cNvSpPr txBox="1"/>
          <p:nvPr/>
        </p:nvSpPr>
        <p:spPr>
          <a:xfrm>
            <a:off x="5382412" y="167994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9" name="Google Shape;819;p12"/>
          <p:cNvSpPr txBox="1"/>
          <p:nvPr/>
        </p:nvSpPr>
        <p:spPr>
          <a:xfrm>
            <a:off x="5847951" y="167525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0" name="Google Shape;820;p12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1" name="Google Shape;821;p12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2" name="Google Shape;822;p12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3" name="Google Shape;823;p1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4" name="Google Shape;824;p12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5" name="Google Shape;825;p12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6" name="Google Shape;826;p12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27" name="Google Shape;827;p12"/>
          <p:cNvGrpSpPr/>
          <p:nvPr/>
        </p:nvGrpSpPr>
        <p:grpSpPr>
          <a:xfrm>
            <a:off x="1641936" y="2095942"/>
            <a:ext cx="240772" cy="258454"/>
            <a:chOff x="292829" y="1695755"/>
            <a:chExt cx="240772" cy="215444"/>
          </a:xfrm>
        </p:grpSpPr>
        <p:sp>
          <p:nvSpPr>
            <p:cNvPr id="828" name="Google Shape;828;p1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9" name="Google Shape;829;p1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30" name="Google Shape;830;p12"/>
          <p:cNvSpPr/>
          <p:nvPr/>
        </p:nvSpPr>
        <p:spPr>
          <a:xfrm>
            <a:off x="1765038" y="2871643"/>
            <a:ext cx="799102" cy="19654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1" name="Google Shape;831;p12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2" name="Google Shape;832;p12"/>
          <p:cNvSpPr txBox="1"/>
          <p:nvPr/>
        </p:nvSpPr>
        <p:spPr>
          <a:xfrm>
            <a:off x="5453011" y="6006480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33" name="Google Shape;833;p12"/>
          <p:cNvGrpSpPr/>
          <p:nvPr/>
        </p:nvGrpSpPr>
        <p:grpSpPr>
          <a:xfrm>
            <a:off x="1540126" y="2871642"/>
            <a:ext cx="240772" cy="215444"/>
            <a:chOff x="292829" y="1695755"/>
            <a:chExt cx="240772" cy="215444"/>
          </a:xfrm>
        </p:grpSpPr>
        <p:sp>
          <p:nvSpPr>
            <p:cNvPr id="834" name="Google Shape;834;p1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5" name="Google Shape;835;p1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36" name="Google Shape;836;p12"/>
          <p:cNvSpPr/>
          <p:nvPr/>
        </p:nvSpPr>
        <p:spPr>
          <a:xfrm>
            <a:off x="1763687" y="3064612"/>
            <a:ext cx="4274379" cy="2668643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7" name="Google Shape;837;p12"/>
          <p:cNvSpPr/>
          <p:nvPr/>
        </p:nvSpPr>
        <p:spPr>
          <a:xfrm>
            <a:off x="2555776" y="2871643"/>
            <a:ext cx="1000310" cy="19731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8" name="Google Shape;838;p12"/>
          <p:cNvSpPr txBox="1"/>
          <p:nvPr/>
        </p:nvSpPr>
        <p:spPr>
          <a:xfrm>
            <a:off x="2555776" y="2852936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과정인지도설문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9" name="Google Shape;839;p12"/>
          <p:cNvSpPr txBox="1"/>
          <p:nvPr/>
        </p:nvSpPr>
        <p:spPr>
          <a:xfrm>
            <a:off x="1882708" y="2124551"/>
            <a:ext cx="8771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사전인성평가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40" name="Google Shape;840;p12"/>
          <p:cNvGrpSpPr/>
          <p:nvPr/>
        </p:nvGrpSpPr>
        <p:grpSpPr>
          <a:xfrm>
            <a:off x="5076056" y="5805844"/>
            <a:ext cx="240772" cy="215444"/>
            <a:chOff x="292829" y="1695755"/>
            <a:chExt cx="240772" cy="215444"/>
          </a:xfrm>
        </p:grpSpPr>
        <p:sp>
          <p:nvSpPr>
            <p:cNvPr id="841" name="Google Shape;841;p1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2" name="Google Shape;842;p1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43" name="Google Shape;843;p12"/>
          <p:cNvSpPr txBox="1"/>
          <p:nvPr/>
        </p:nvSpPr>
        <p:spPr>
          <a:xfrm>
            <a:off x="1795128" y="2871642"/>
            <a:ext cx="70479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기초정보</a:t>
            </a:r>
            <a:endParaRPr/>
          </a:p>
        </p:txBody>
      </p:sp>
      <p:sp>
        <p:nvSpPr>
          <p:cNvPr id="844" name="Google Shape;844;p12"/>
          <p:cNvSpPr/>
          <p:nvPr/>
        </p:nvSpPr>
        <p:spPr>
          <a:xfrm>
            <a:off x="3556086" y="2871642"/>
            <a:ext cx="1000310" cy="19731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5" name="Google Shape;845;p12"/>
          <p:cNvSpPr txBox="1"/>
          <p:nvPr/>
        </p:nvSpPr>
        <p:spPr>
          <a:xfrm>
            <a:off x="3556795" y="2863948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선수지식평가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46" name="Google Shape;846;p12"/>
          <p:cNvGraphicFramePr/>
          <p:nvPr/>
        </p:nvGraphicFramePr>
        <p:xfrm>
          <a:off x="1828867" y="31196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654900"/>
                <a:gridCol w="3554300"/>
              </a:tblGrid>
              <a:tr h="297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사전인성평가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32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번호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문제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7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길을 가다가 쓰러진 사람을 발견했다. 당신의 행동은?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7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문제가 안풀릴 시 해결방법은?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47" name="Google Shape;847;p12"/>
          <p:cNvGraphicFramePr/>
          <p:nvPr/>
        </p:nvGraphicFramePr>
        <p:xfrm>
          <a:off x="1796646" y="43989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872950"/>
                <a:gridCol w="3368475"/>
              </a:tblGrid>
              <a:tr h="1953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249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결과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120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총평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4615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WELL DONE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</a:tr>
            </a:tbl>
          </a:graphicData>
        </a:graphic>
      </p:graphicFrame>
      <p:sp>
        <p:nvSpPr>
          <p:cNvPr id="848" name="Google Shape;848;p12"/>
          <p:cNvSpPr/>
          <p:nvPr/>
        </p:nvSpPr>
        <p:spPr>
          <a:xfrm>
            <a:off x="5004048" y="6037634"/>
            <a:ext cx="417239" cy="21448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9" name="Google Shape;849;p12"/>
          <p:cNvSpPr txBox="1"/>
          <p:nvPr/>
        </p:nvSpPr>
        <p:spPr>
          <a:xfrm>
            <a:off x="5005789" y="6021288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50" name="Google Shape;850;p12"/>
          <p:cNvGrpSpPr/>
          <p:nvPr/>
        </p:nvGrpSpPr>
        <p:grpSpPr>
          <a:xfrm>
            <a:off x="5627372" y="5805844"/>
            <a:ext cx="240772" cy="215444"/>
            <a:chOff x="292829" y="1695755"/>
            <a:chExt cx="240772" cy="215444"/>
          </a:xfrm>
        </p:grpSpPr>
        <p:sp>
          <p:nvSpPr>
            <p:cNvPr id="851" name="Google Shape;851;p1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2" name="Google Shape;852;p1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53" name="Google Shape;853;p12"/>
          <p:cNvGrpSpPr/>
          <p:nvPr/>
        </p:nvGrpSpPr>
        <p:grpSpPr>
          <a:xfrm>
            <a:off x="1547664" y="3351307"/>
            <a:ext cx="240772" cy="215444"/>
            <a:chOff x="292829" y="1695755"/>
            <a:chExt cx="240772" cy="215444"/>
          </a:xfrm>
        </p:grpSpPr>
        <p:sp>
          <p:nvSpPr>
            <p:cNvPr id="854" name="Google Shape;854;p1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5" name="Google Shape;855;p1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56" name="Google Shape;856;p12"/>
          <p:cNvGrpSpPr/>
          <p:nvPr/>
        </p:nvGrpSpPr>
        <p:grpSpPr>
          <a:xfrm>
            <a:off x="1543046" y="4509120"/>
            <a:ext cx="240772" cy="215444"/>
            <a:chOff x="292829" y="1695755"/>
            <a:chExt cx="240772" cy="215444"/>
          </a:xfrm>
        </p:grpSpPr>
        <p:sp>
          <p:nvSpPr>
            <p:cNvPr id="857" name="Google Shape;857;p1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8" name="Google Shape;858;p1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3"/>
          <p:cNvSpPr/>
          <p:nvPr/>
        </p:nvSpPr>
        <p:spPr>
          <a:xfrm>
            <a:off x="36240" y="3516797"/>
            <a:ext cx="1511424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5" name="Google Shape;865;p1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66" name="Google Shape;866;p13"/>
          <p:cNvGraphicFramePr/>
          <p:nvPr/>
        </p:nvGraphicFramePr>
        <p:xfrm>
          <a:off x="0" y="65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{2957763F-24D2-41EC-9536-3C23DF745574}</a:tableStyleId>
              </a:tblPr>
              <a:tblGrid>
                <a:gridCol w="1062025"/>
                <a:gridCol w="1062025"/>
                <a:gridCol w="1062025"/>
                <a:gridCol w="1601925"/>
                <a:gridCol w="5221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면접전형관리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SS-RC-04-01-01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160511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면접전형관리 면접위원위촉 목록 화면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  면접위원위촉 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867" name="Google Shape;867;p13"/>
          <p:cNvGraphicFramePr/>
          <p:nvPr/>
        </p:nvGraphicFramePr>
        <p:xfrm>
          <a:off x="6444208" y="2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432050"/>
                <a:gridCol w="21839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면접위원 위촉 목록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면접위원 위촉목록 리스트 출력화면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리스트 목록 클릭시 년도, 과정별 위촉된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면접위원 리스트 정보를 확인.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페이징 버튼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검색 기능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신규 등록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면접위원 위촉 회차 목록을 보는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868" name="Google Shape;868;p13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9" name="Google Shape;869;p13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0" name="Google Shape;870;p13"/>
          <p:cNvSpPr txBox="1"/>
          <p:nvPr/>
        </p:nvSpPr>
        <p:spPr>
          <a:xfrm>
            <a:off x="1778792" y="2172092"/>
            <a:ext cx="118814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 위촉 메인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71" name="Google Shape;871;p13"/>
          <p:cNvGrpSpPr/>
          <p:nvPr/>
        </p:nvGrpSpPr>
        <p:grpSpPr>
          <a:xfrm>
            <a:off x="1649382" y="2186196"/>
            <a:ext cx="240772" cy="215444"/>
            <a:chOff x="292829" y="1695755"/>
            <a:chExt cx="240772" cy="215444"/>
          </a:xfrm>
        </p:grpSpPr>
        <p:sp>
          <p:nvSpPr>
            <p:cNvPr id="872" name="Google Shape;872;p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3" name="Google Shape;873;p1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74" name="Google Shape;874;p13"/>
          <p:cNvSpPr/>
          <p:nvPr/>
        </p:nvSpPr>
        <p:spPr>
          <a:xfrm>
            <a:off x="2190001" y="5286400"/>
            <a:ext cx="259504" cy="230832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5" name="Google Shape;875;p13"/>
          <p:cNvSpPr txBox="1"/>
          <p:nvPr/>
        </p:nvSpPr>
        <p:spPr>
          <a:xfrm>
            <a:off x="2449210" y="5286400"/>
            <a:ext cx="240177" cy="2308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6" name="Google Shape;876;p13"/>
          <p:cNvSpPr txBox="1"/>
          <p:nvPr/>
        </p:nvSpPr>
        <p:spPr>
          <a:xfrm>
            <a:off x="2208339" y="5286400"/>
            <a:ext cx="2487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77" name="Google Shape;877;p13"/>
          <p:cNvGraphicFramePr/>
          <p:nvPr/>
        </p:nvGraphicFramePr>
        <p:xfrm>
          <a:off x="1714548" y="24928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913225"/>
                <a:gridCol w="1728200"/>
                <a:gridCol w="1585300"/>
              </a:tblGrid>
              <a:tr h="235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번호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과정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년도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05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12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ddit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2016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11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재직자과정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2016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14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10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특별과정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2016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3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9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ddit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2015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07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8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ddit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2014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7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ddit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2013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6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ddit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2012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5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ddit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2011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19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4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ddit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2010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3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ddit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2009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24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ddit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2008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ddit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2007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78" name="Google Shape;878;p13"/>
          <p:cNvSpPr/>
          <p:nvPr/>
        </p:nvSpPr>
        <p:spPr>
          <a:xfrm>
            <a:off x="4738680" y="2228469"/>
            <a:ext cx="765229" cy="199678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9" name="Google Shape;879;p13"/>
          <p:cNvSpPr/>
          <p:nvPr/>
        </p:nvSpPr>
        <p:spPr>
          <a:xfrm>
            <a:off x="5580112" y="2223533"/>
            <a:ext cx="396813" cy="1996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0" name="Google Shape;880;p13"/>
          <p:cNvSpPr txBox="1"/>
          <p:nvPr/>
        </p:nvSpPr>
        <p:spPr>
          <a:xfrm>
            <a:off x="5575918" y="2207956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1" name="Google Shape;881;p13"/>
          <p:cNvSpPr/>
          <p:nvPr/>
        </p:nvSpPr>
        <p:spPr>
          <a:xfrm>
            <a:off x="5192679" y="5334055"/>
            <a:ext cx="531532" cy="1996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2" name="Google Shape;882;p13"/>
          <p:cNvSpPr txBox="1"/>
          <p:nvPr/>
        </p:nvSpPr>
        <p:spPr>
          <a:xfrm>
            <a:off x="5133223" y="5330930"/>
            <a:ext cx="65044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신규등록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83" name="Google Shape;883;p13"/>
          <p:cNvGrpSpPr/>
          <p:nvPr/>
        </p:nvGrpSpPr>
        <p:grpSpPr>
          <a:xfrm>
            <a:off x="107504" y="3550013"/>
            <a:ext cx="240772" cy="215444"/>
            <a:chOff x="292829" y="1695755"/>
            <a:chExt cx="240772" cy="215444"/>
          </a:xfrm>
        </p:grpSpPr>
        <p:sp>
          <p:nvSpPr>
            <p:cNvPr id="884" name="Google Shape;884;p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5" name="Google Shape;885;p1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86" name="Google Shape;886;p13"/>
          <p:cNvGrpSpPr/>
          <p:nvPr/>
        </p:nvGrpSpPr>
        <p:grpSpPr>
          <a:xfrm>
            <a:off x="1746908" y="2738363"/>
            <a:ext cx="240772" cy="215444"/>
            <a:chOff x="292829" y="1695755"/>
            <a:chExt cx="240772" cy="215444"/>
          </a:xfrm>
        </p:grpSpPr>
        <p:sp>
          <p:nvSpPr>
            <p:cNvPr id="887" name="Google Shape;887;p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8" name="Google Shape;888;p1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89" name="Google Shape;889;p13"/>
          <p:cNvGrpSpPr/>
          <p:nvPr/>
        </p:nvGrpSpPr>
        <p:grpSpPr>
          <a:xfrm>
            <a:off x="1880126" y="5302355"/>
            <a:ext cx="240772" cy="215444"/>
            <a:chOff x="292829" y="1695755"/>
            <a:chExt cx="240772" cy="215444"/>
          </a:xfrm>
        </p:grpSpPr>
        <p:sp>
          <p:nvSpPr>
            <p:cNvPr id="890" name="Google Shape;890;p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1" name="Google Shape;891;p1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92" name="Google Shape;892;p13"/>
          <p:cNvGrpSpPr/>
          <p:nvPr/>
        </p:nvGrpSpPr>
        <p:grpSpPr>
          <a:xfrm>
            <a:off x="4486728" y="2212703"/>
            <a:ext cx="240772" cy="215444"/>
            <a:chOff x="292829" y="1695755"/>
            <a:chExt cx="240772" cy="215444"/>
          </a:xfrm>
        </p:grpSpPr>
        <p:sp>
          <p:nvSpPr>
            <p:cNvPr id="893" name="Google Shape;893;p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4" name="Google Shape;894;p1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95" name="Google Shape;895;p13"/>
          <p:cNvGrpSpPr/>
          <p:nvPr/>
        </p:nvGrpSpPr>
        <p:grpSpPr>
          <a:xfrm>
            <a:off x="4964459" y="5346318"/>
            <a:ext cx="240772" cy="215444"/>
            <a:chOff x="292829" y="1695755"/>
            <a:chExt cx="240772" cy="215444"/>
          </a:xfrm>
        </p:grpSpPr>
        <p:sp>
          <p:nvSpPr>
            <p:cNvPr id="896" name="Google Shape;896;p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7" name="Google Shape;897;p1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98" name="Google Shape;898;p13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9" name="Google Shape;899;p13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0" name="Google Shape;900;p13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1" name="Google Shape;901;p13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2" name="Google Shape;902;p13"/>
          <p:cNvSpPr txBox="1"/>
          <p:nvPr/>
        </p:nvSpPr>
        <p:spPr>
          <a:xfrm>
            <a:off x="36240" y="3277191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3" name="Google Shape;903;p13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4" name="Google Shape;904;p13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5" name="Google Shape;905;p13"/>
          <p:cNvSpPr/>
          <p:nvPr/>
        </p:nvSpPr>
        <p:spPr>
          <a:xfrm>
            <a:off x="1538019" y="1988840"/>
            <a:ext cx="4762173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6" name="Google Shape;906;p13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7" name="Google Shape;907;p13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8" name="Google Shape;908;p13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9" name="Google Shape;909;p13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0" name="Google Shape;910;p13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1" name="Google Shape;911;p13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2" name="Google Shape;912;p13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3" name="Google Shape;913;p13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914" name="Google Shape;914;p13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5" name="Google Shape;915;p13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6" name="Google Shape;916;p13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4"/>
          <p:cNvSpPr/>
          <p:nvPr/>
        </p:nvSpPr>
        <p:spPr>
          <a:xfrm>
            <a:off x="36240" y="3516797"/>
            <a:ext cx="1511424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3" name="Google Shape;923;p14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4" name="Google Shape;924;p14"/>
          <p:cNvGraphicFramePr/>
          <p:nvPr/>
        </p:nvGraphicFramePr>
        <p:xfrm>
          <a:off x="0" y="65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{2957763F-24D2-41EC-9536-3C23DF745574}</a:tableStyleId>
              </a:tblPr>
              <a:tblGrid>
                <a:gridCol w="1062025"/>
                <a:gridCol w="1062025"/>
                <a:gridCol w="1062025"/>
                <a:gridCol w="1601925"/>
                <a:gridCol w="5221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면접전형관리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SS-RC-04-01-02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160511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면접전형관리 면접위원위촉 목록 화면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  면접위원위촉 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925" name="Google Shape;925;p14"/>
          <p:cNvGraphicFramePr/>
          <p:nvPr/>
        </p:nvGraphicFramePr>
        <p:xfrm>
          <a:off x="6444208" y="2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432050"/>
                <a:gridCol w="21839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면접위원 리스트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면접위원으로 위촉된 교직원 목록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면접위원으로 위촉된 협력업체 직원 목록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교직원 면접위원 위촉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협력업체 면접위원 직원 위촉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뒤로가기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해당 연도 회차의 위촉된 면접위원을 확인하는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926" name="Google Shape;926;p14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7" name="Google Shape;927;p14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8" name="Google Shape;928;p14"/>
          <p:cNvSpPr txBox="1"/>
          <p:nvPr/>
        </p:nvSpPr>
        <p:spPr>
          <a:xfrm>
            <a:off x="1778792" y="2172092"/>
            <a:ext cx="118814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 위촉 메인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29" name="Google Shape;929;p14"/>
          <p:cNvGrpSpPr/>
          <p:nvPr/>
        </p:nvGrpSpPr>
        <p:grpSpPr>
          <a:xfrm>
            <a:off x="1649382" y="2186196"/>
            <a:ext cx="240772" cy="215444"/>
            <a:chOff x="292829" y="1695755"/>
            <a:chExt cx="240772" cy="215444"/>
          </a:xfrm>
        </p:grpSpPr>
        <p:sp>
          <p:nvSpPr>
            <p:cNvPr id="930" name="Google Shape;930;p1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1" name="Google Shape;931;p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32" name="Google Shape;932;p14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3" name="Google Shape;933;p14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4" name="Google Shape;934;p14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5" name="Google Shape;935;p14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6" name="Google Shape;936;p14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7" name="Google Shape;937;p14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8" name="Google Shape;938;p14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9" name="Google Shape;939;p14"/>
          <p:cNvSpPr/>
          <p:nvPr/>
        </p:nvSpPr>
        <p:spPr>
          <a:xfrm>
            <a:off x="1538019" y="1988840"/>
            <a:ext cx="4762173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0" name="Google Shape;940;p14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1" name="Google Shape;941;p14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2" name="Google Shape;942;p14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3" name="Google Shape;943;p14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4" name="Google Shape;944;p14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5" name="Google Shape;945;p14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6" name="Google Shape;946;p14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7" name="Google Shape;947;p14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948" name="Google Shape;948;p14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9" name="Google Shape;949;p14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0" name="Google Shape;950;p14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51" name="Google Shape;951;p14"/>
          <p:cNvGraphicFramePr/>
          <p:nvPr/>
        </p:nvGraphicFramePr>
        <p:xfrm>
          <a:off x="1698730" y="26313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872950"/>
                <a:gridCol w="1684250"/>
                <a:gridCol w="842125"/>
                <a:gridCol w="842125"/>
              </a:tblGrid>
              <a:tr h="19535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면접위원 위촉 교직원 목록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33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과정코드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교직원코드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교직원명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면접호실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6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104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강감찬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205호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6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104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3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을지문덕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205호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52" name="Google Shape;952;p14"/>
          <p:cNvGraphicFramePr/>
          <p:nvPr/>
        </p:nvGraphicFramePr>
        <p:xfrm>
          <a:off x="1698730" y="42519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872950"/>
                <a:gridCol w="1684250"/>
                <a:gridCol w="842125"/>
                <a:gridCol w="842125"/>
              </a:tblGrid>
              <a:tr h="19535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면접위원 위촉 교직원 목록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33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직원코드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업체명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직원명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면접호실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6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9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주식회사 베타고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강감찬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205호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6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17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홍당무㈜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을지문덕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205호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53" name="Google Shape;953;p14"/>
          <p:cNvSpPr/>
          <p:nvPr/>
        </p:nvSpPr>
        <p:spPr>
          <a:xfrm>
            <a:off x="5133223" y="3760064"/>
            <a:ext cx="793299" cy="215255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4" name="Google Shape;954;p14"/>
          <p:cNvSpPr txBox="1"/>
          <p:nvPr/>
        </p:nvSpPr>
        <p:spPr>
          <a:xfrm>
            <a:off x="5133223" y="3765457"/>
            <a:ext cx="80182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 위촉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5" name="Google Shape;955;p14"/>
          <p:cNvSpPr/>
          <p:nvPr/>
        </p:nvSpPr>
        <p:spPr>
          <a:xfrm>
            <a:off x="4860032" y="5517232"/>
            <a:ext cx="1094962" cy="215255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6" name="Google Shape;956;p14"/>
          <p:cNvSpPr txBox="1"/>
          <p:nvPr/>
        </p:nvSpPr>
        <p:spPr>
          <a:xfrm>
            <a:off x="4788024" y="5501655"/>
            <a:ext cx="118814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협력업체 직원 위촉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7" name="Google Shape;957;p14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8" name="Google Shape;958;p14"/>
          <p:cNvSpPr txBox="1"/>
          <p:nvPr/>
        </p:nvSpPr>
        <p:spPr>
          <a:xfrm>
            <a:off x="5453011" y="6021288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59" name="Google Shape;959;p14"/>
          <p:cNvGrpSpPr/>
          <p:nvPr/>
        </p:nvGrpSpPr>
        <p:grpSpPr>
          <a:xfrm>
            <a:off x="1538020" y="2653465"/>
            <a:ext cx="240772" cy="215444"/>
            <a:chOff x="292829" y="1695755"/>
            <a:chExt cx="240772" cy="215444"/>
          </a:xfrm>
        </p:grpSpPr>
        <p:sp>
          <p:nvSpPr>
            <p:cNvPr id="960" name="Google Shape;960;p1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1" name="Google Shape;961;p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62" name="Google Shape;962;p14"/>
          <p:cNvGrpSpPr/>
          <p:nvPr/>
        </p:nvGrpSpPr>
        <p:grpSpPr>
          <a:xfrm>
            <a:off x="4840511" y="3759875"/>
            <a:ext cx="240772" cy="215444"/>
            <a:chOff x="292829" y="1695755"/>
            <a:chExt cx="240772" cy="215444"/>
          </a:xfrm>
        </p:grpSpPr>
        <p:sp>
          <p:nvSpPr>
            <p:cNvPr id="963" name="Google Shape;963;p1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4" name="Google Shape;964;p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65" name="Google Shape;965;p14"/>
          <p:cNvGrpSpPr/>
          <p:nvPr/>
        </p:nvGrpSpPr>
        <p:grpSpPr>
          <a:xfrm>
            <a:off x="1524378" y="4221088"/>
            <a:ext cx="240772" cy="215444"/>
            <a:chOff x="292829" y="1695755"/>
            <a:chExt cx="240772" cy="215444"/>
          </a:xfrm>
        </p:grpSpPr>
        <p:sp>
          <p:nvSpPr>
            <p:cNvPr id="966" name="Google Shape;966;p1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7" name="Google Shape;967;p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68" name="Google Shape;968;p14"/>
          <p:cNvGrpSpPr/>
          <p:nvPr/>
        </p:nvGrpSpPr>
        <p:grpSpPr>
          <a:xfrm>
            <a:off x="4626006" y="5517232"/>
            <a:ext cx="240772" cy="215444"/>
            <a:chOff x="292829" y="1695755"/>
            <a:chExt cx="240772" cy="215444"/>
          </a:xfrm>
        </p:grpSpPr>
        <p:sp>
          <p:nvSpPr>
            <p:cNvPr id="969" name="Google Shape;969;p1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0" name="Google Shape;970;p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71" name="Google Shape;971;p14"/>
          <p:cNvGrpSpPr/>
          <p:nvPr/>
        </p:nvGrpSpPr>
        <p:grpSpPr>
          <a:xfrm>
            <a:off x="5195324" y="6021288"/>
            <a:ext cx="240772" cy="215444"/>
            <a:chOff x="292829" y="1695755"/>
            <a:chExt cx="240772" cy="215444"/>
          </a:xfrm>
        </p:grpSpPr>
        <p:sp>
          <p:nvSpPr>
            <p:cNvPr id="972" name="Google Shape;972;p1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3" name="Google Shape;973;p1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5"/>
          <p:cNvSpPr/>
          <p:nvPr/>
        </p:nvSpPr>
        <p:spPr>
          <a:xfrm>
            <a:off x="4680481" y="3289752"/>
            <a:ext cx="452742" cy="17716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0" name="Google Shape;980;p15"/>
          <p:cNvSpPr/>
          <p:nvPr/>
        </p:nvSpPr>
        <p:spPr>
          <a:xfrm>
            <a:off x="36240" y="3516797"/>
            <a:ext cx="1511424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1" name="Google Shape;981;p15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2" name="Google Shape;982;p15"/>
          <p:cNvGraphicFramePr/>
          <p:nvPr/>
        </p:nvGraphicFramePr>
        <p:xfrm>
          <a:off x="0" y="65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{2957763F-24D2-41EC-9536-3C23DF745574}</a:tableStyleId>
              </a:tblPr>
              <a:tblGrid>
                <a:gridCol w="1062025"/>
                <a:gridCol w="1062025"/>
                <a:gridCol w="1062025"/>
                <a:gridCol w="1601925"/>
                <a:gridCol w="5221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면접전형관리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SS-RC-04-01-03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160511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면접전형관리 면접위원위촉 목록 화면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  면접위원위촉 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983" name="Google Shape;983;p15"/>
          <p:cNvGraphicFramePr/>
          <p:nvPr/>
        </p:nvGraphicFramePr>
        <p:xfrm>
          <a:off x="6444208" y="2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432050"/>
                <a:gridCol w="21839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면접위원 위촉 대상 교직원 목록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검색 기능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면접위원 위촉대상 교직원 목록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(클릭 시 위촉)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위촉대상 협교직원 중 면접위원을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선정하는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984" name="Google Shape;984;p15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5" name="Google Shape;985;p15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6" name="Google Shape;986;p15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7" name="Google Shape;987;p15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8" name="Google Shape;988;p15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9" name="Google Shape;989;p15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0" name="Google Shape;990;p15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1" name="Google Shape;991;p15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2" name="Google Shape;992;p1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3" name="Google Shape;993;p15"/>
          <p:cNvSpPr/>
          <p:nvPr/>
        </p:nvSpPr>
        <p:spPr>
          <a:xfrm>
            <a:off x="1538019" y="1988840"/>
            <a:ext cx="4762173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4" name="Google Shape;994;p15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5" name="Google Shape;995;p15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6" name="Google Shape;996;p15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7" name="Google Shape;997;p15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8" name="Google Shape;998;p15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9" name="Google Shape;999;p15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0" name="Google Shape;1000;p15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1" name="Google Shape;1001;p15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1002" name="Google Shape;1002;p15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3" name="Google Shape;1003;p15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4" name="Google Shape;1004;p15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05" name="Google Shape;1005;p15"/>
          <p:cNvGraphicFramePr/>
          <p:nvPr/>
        </p:nvGraphicFramePr>
        <p:xfrm>
          <a:off x="1698730" y="26313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872950"/>
                <a:gridCol w="1684250"/>
                <a:gridCol w="842125"/>
                <a:gridCol w="842125"/>
              </a:tblGrid>
              <a:tr h="19535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면접위원 위촉 교직원 목록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33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과정코드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교직원코드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교직원명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면접호실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6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104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강감찬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205호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6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104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3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을지문덕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205호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06" name="Google Shape;1006;p15"/>
          <p:cNvGraphicFramePr/>
          <p:nvPr/>
        </p:nvGraphicFramePr>
        <p:xfrm>
          <a:off x="1698730" y="42519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872950"/>
                <a:gridCol w="1684250"/>
                <a:gridCol w="842125"/>
                <a:gridCol w="842125"/>
              </a:tblGrid>
              <a:tr h="19535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면접위원 위촉 교직원 목록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33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직원코드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업체명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직원명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면접호실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6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9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주식회사 베타고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강감찬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205호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6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17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홍당무㈜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을지문덕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205호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07" name="Google Shape;1007;p15"/>
          <p:cNvSpPr/>
          <p:nvPr/>
        </p:nvSpPr>
        <p:spPr>
          <a:xfrm>
            <a:off x="5133223" y="3760064"/>
            <a:ext cx="793299" cy="215255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8" name="Google Shape;1008;p15"/>
          <p:cNvSpPr txBox="1"/>
          <p:nvPr/>
        </p:nvSpPr>
        <p:spPr>
          <a:xfrm>
            <a:off x="5133223" y="3765457"/>
            <a:ext cx="80182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 위촉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9" name="Google Shape;1009;p15"/>
          <p:cNvSpPr/>
          <p:nvPr/>
        </p:nvSpPr>
        <p:spPr>
          <a:xfrm>
            <a:off x="4860032" y="5517232"/>
            <a:ext cx="1094962" cy="215255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0" name="Google Shape;1010;p15"/>
          <p:cNvSpPr txBox="1"/>
          <p:nvPr/>
        </p:nvSpPr>
        <p:spPr>
          <a:xfrm>
            <a:off x="4788024" y="5501655"/>
            <a:ext cx="118814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협력업체 직원 위촉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1" name="Google Shape;1011;p15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2" name="Google Shape;1012;p15"/>
          <p:cNvSpPr txBox="1"/>
          <p:nvPr/>
        </p:nvSpPr>
        <p:spPr>
          <a:xfrm>
            <a:off x="5453011" y="6021288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3" name="Google Shape;1013;p15"/>
          <p:cNvSpPr/>
          <p:nvPr/>
        </p:nvSpPr>
        <p:spPr>
          <a:xfrm>
            <a:off x="35498" y="1556792"/>
            <a:ext cx="6264694" cy="4896544"/>
          </a:xfrm>
          <a:prstGeom prst="rect">
            <a:avLst/>
          </a:prstGeom>
          <a:solidFill>
            <a:schemeClr val="dk1">
              <a:alpha val="45882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4" name="Google Shape;1014;p15"/>
          <p:cNvSpPr/>
          <p:nvPr/>
        </p:nvSpPr>
        <p:spPr>
          <a:xfrm>
            <a:off x="1979712" y="2780928"/>
            <a:ext cx="3216610" cy="243867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15" name="Google Shape;1015;p15"/>
          <p:cNvGraphicFramePr/>
          <p:nvPr/>
        </p:nvGraphicFramePr>
        <p:xfrm>
          <a:off x="2096594" y="29132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709950"/>
                <a:gridCol w="1164975"/>
                <a:gridCol w="1107925"/>
              </a:tblGrid>
              <a:tr h="2996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교직워 목록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54450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>
                    <a:solidFill>
                      <a:schemeClr val="lt1">
                        <a:alpha val="20000"/>
                      </a:schemeClr>
                    </a:solidFill>
                  </a:tcPr>
                </a:tc>
                <a:tc hMerge="1"/>
                <a:tc hMerge="1"/>
              </a:tr>
              <a:tr h="32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번호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과정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이메일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강감찬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abc@gmail.com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71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홍길동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gbga@naver.com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8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3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임꺽정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asdf@daum.net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8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4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이순신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sng" cap="none" strike="noStrike">
                          <a:solidFill>
                            <a:schemeClr val="hlink"/>
                          </a:solidFill>
                          <a:hlinkClick r:id="rId6"/>
                        </a:rPr>
                        <a:t>asdf@icloud.com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16" name="Google Shape;1016;p15"/>
          <p:cNvSpPr/>
          <p:nvPr/>
        </p:nvSpPr>
        <p:spPr>
          <a:xfrm>
            <a:off x="4305752" y="3256593"/>
            <a:ext cx="765229" cy="199678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7" name="Google Shape;1017;p15"/>
          <p:cNvSpPr/>
          <p:nvPr/>
        </p:nvSpPr>
        <p:spPr>
          <a:xfrm>
            <a:off x="3853663" y="3256592"/>
            <a:ext cx="430305" cy="21031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8" name="Google Shape;1018;p15"/>
          <p:cNvSpPr txBox="1"/>
          <p:nvPr/>
        </p:nvSpPr>
        <p:spPr>
          <a:xfrm>
            <a:off x="3851920" y="3236080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9" name="Google Shape;1019;p15"/>
          <p:cNvGrpSpPr/>
          <p:nvPr/>
        </p:nvGrpSpPr>
        <p:grpSpPr>
          <a:xfrm>
            <a:off x="2143328" y="2961347"/>
            <a:ext cx="240772" cy="215444"/>
            <a:chOff x="292829" y="1695755"/>
            <a:chExt cx="240772" cy="215444"/>
          </a:xfrm>
        </p:grpSpPr>
        <p:sp>
          <p:nvSpPr>
            <p:cNvPr id="1020" name="Google Shape;1020;p1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1" name="Google Shape;1021;p1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22" name="Google Shape;1022;p15"/>
          <p:cNvGrpSpPr/>
          <p:nvPr/>
        </p:nvGrpSpPr>
        <p:grpSpPr>
          <a:xfrm>
            <a:off x="3574518" y="3270610"/>
            <a:ext cx="240772" cy="215444"/>
            <a:chOff x="292829" y="1695755"/>
            <a:chExt cx="240772" cy="215444"/>
          </a:xfrm>
        </p:grpSpPr>
        <p:sp>
          <p:nvSpPr>
            <p:cNvPr id="1023" name="Google Shape;1023;p1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4" name="Google Shape;1024;p1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25" name="Google Shape;1025;p15"/>
          <p:cNvGrpSpPr/>
          <p:nvPr/>
        </p:nvGrpSpPr>
        <p:grpSpPr>
          <a:xfrm>
            <a:off x="1968908" y="3525413"/>
            <a:ext cx="240772" cy="215444"/>
            <a:chOff x="292829" y="1695755"/>
            <a:chExt cx="240772" cy="215444"/>
          </a:xfrm>
        </p:grpSpPr>
        <p:sp>
          <p:nvSpPr>
            <p:cNvPr id="1026" name="Google Shape;1026;p1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7" name="Google Shape;1027;p1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6"/>
          <p:cNvSpPr/>
          <p:nvPr/>
        </p:nvSpPr>
        <p:spPr>
          <a:xfrm>
            <a:off x="4680481" y="3289752"/>
            <a:ext cx="452742" cy="17716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034;p16"/>
          <p:cNvSpPr/>
          <p:nvPr/>
        </p:nvSpPr>
        <p:spPr>
          <a:xfrm>
            <a:off x="36240" y="3516797"/>
            <a:ext cx="1511424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1035;p16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36" name="Google Shape;1036;p16"/>
          <p:cNvGraphicFramePr/>
          <p:nvPr/>
        </p:nvGraphicFramePr>
        <p:xfrm>
          <a:off x="0" y="65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{2957763F-24D2-41EC-9536-3C23DF745574}</a:tableStyleId>
              </a:tblPr>
              <a:tblGrid>
                <a:gridCol w="1062025"/>
                <a:gridCol w="1062025"/>
                <a:gridCol w="1062025"/>
                <a:gridCol w="1601925"/>
                <a:gridCol w="5221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면접전형관리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SS-RC-04-01-04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160511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면접전형관리 면접위원위촉 목록 화면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  면접위원위촉 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037" name="Google Shape;1037;p16"/>
          <p:cNvGraphicFramePr/>
          <p:nvPr/>
        </p:nvGraphicFramePr>
        <p:xfrm>
          <a:off x="6444208" y="2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432050"/>
                <a:gridCol w="21839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면접위원 위촉 대상 협력업체 목록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검색 기능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면접위원 위촉대상 협력업체 직원 목록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(클릭 시 위촉)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위촉대상 협력업체 직원 중 면접위원을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선정하는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038" name="Google Shape;1038;p16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039;p16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1040;p16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1041;p16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1042;p16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1043;p16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1044;p16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5" name="Google Shape;1045;p16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1046;p16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1047;p16"/>
          <p:cNvSpPr/>
          <p:nvPr/>
        </p:nvSpPr>
        <p:spPr>
          <a:xfrm>
            <a:off x="1538019" y="1988840"/>
            <a:ext cx="4762173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1048;p16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1049;p16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1050;p16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1" name="Google Shape;1051;p16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1052;p16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3" name="Google Shape;1053;p16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1054;p16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1055;p16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1056" name="Google Shape;1056;p16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7" name="Google Shape;1057;p16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8" name="Google Shape;1058;p16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59" name="Google Shape;1059;p16"/>
          <p:cNvGraphicFramePr/>
          <p:nvPr/>
        </p:nvGraphicFramePr>
        <p:xfrm>
          <a:off x="1698730" y="26313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872950"/>
                <a:gridCol w="1684250"/>
                <a:gridCol w="842125"/>
                <a:gridCol w="842125"/>
              </a:tblGrid>
              <a:tr h="19535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면접위원 위촉 교직원 목록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33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과정코드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교직원코드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교직원명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면접호실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6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104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강감찬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205호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6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104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3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을지문덕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205호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60" name="Google Shape;1060;p16"/>
          <p:cNvGraphicFramePr/>
          <p:nvPr/>
        </p:nvGraphicFramePr>
        <p:xfrm>
          <a:off x="1698730" y="42519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872950"/>
                <a:gridCol w="1684250"/>
                <a:gridCol w="842125"/>
                <a:gridCol w="842125"/>
              </a:tblGrid>
              <a:tr h="19535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면접위원 위촉 교직원 목록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  <a:tr h="33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직원코드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업체명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직원명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면접호실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6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9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주식회사 베타고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강감찬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205호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6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17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홍당무㈜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을지문덕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205호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61" name="Google Shape;1061;p16"/>
          <p:cNvSpPr/>
          <p:nvPr/>
        </p:nvSpPr>
        <p:spPr>
          <a:xfrm>
            <a:off x="5133223" y="3760064"/>
            <a:ext cx="793299" cy="215255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2" name="Google Shape;1062;p16"/>
          <p:cNvSpPr txBox="1"/>
          <p:nvPr/>
        </p:nvSpPr>
        <p:spPr>
          <a:xfrm>
            <a:off x="5133223" y="3765457"/>
            <a:ext cx="80182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 위촉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3" name="Google Shape;1063;p16"/>
          <p:cNvSpPr/>
          <p:nvPr/>
        </p:nvSpPr>
        <p:spPr>
          <a:xfrm>
            <a:off x="4860032" y="5517232"/>
            <a:ext cx="1094962" cy="215255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4" name="Google Shape;1064;p16"/>
          <p:cNvSpPr txBox="1"/>
          <p:nvPr/>
        </p:nvSpPr>
        <p:spPr>
          <a:xfrm>
            <a:off x="4788024" y="5501655"/>
            <a:ext cx="118814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협력업체 직원 위촉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5" name="Google Shape;1065;p16"/>
          <p:cNvSpPr/>
          <p:nvPr/>
        </p:nvSpPr>
        <p:spPr>
          <a:xfrm>
            <a:off x="5436096" y="6037634"/>
            <a:ext cx="655266" cy="21448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6" name="Google Shape;1066;p16"/>
          <p:cNvSpPr txBox="1"/>
          <p:nvPr/>
        </p:nvSpPr>
        <p:spPr>
          <a:xfrm>
            <a:off x="5453011" y="6021288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7" name="Google Shape;1067;p16"/>
          <p:cNvSpPr/>
          <p:nvPr/>
        </p:nvSpPr>
        <p:spPr>
          <a:xfrm>
            <a:off x="35498" y="1556792"/>
            <a:ext cx="6264694" cy="4896544"/>
          </a:xfrm>
          <a:prstGeom prst="rect">
            <a:avLst/>
          </a:prstGeom>
          <a:solidFill>
            <a:schemeClr val="dk1">
              <a:alpha val="45882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8" name="Google Shape;1068;p16"/>
          <p:cNvSpPr/>
          <p:nvPr/>
        </p:nvSpPr>
        <p:spPr>
          <a:xfrm>
            <a:off x="1979712" y="2780928"/>
            <a:ext cx="3216610" cy="243867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69" name="Google Shape;1069;p16"/>
          <p:cNvGraphicFramePr/>
          <p:nvPr/>
        </p:nvGraphicFramePr>
        <p:xfrm>
          <a:off x="2096594" y="29132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531200"/>
                <a:gridCol w="761250"/>
                <a:gridCol w="582475"/>
                <a:gridCol w="1107925"/>
              </a:tblGrid>
              <a:tr h="2996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협력업체 목록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54450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>
                    <a:solidFill>
                      <a:schemeClr val="lt1">
                        <a:alpha val="20000"/>
                      </a:schemeClr>
                    </a:solidFill>
                  </a:tcPr>
                </a:tc>
                <a:tc hMerge="1"/>
                <a:tc hMerge="1"/>
                <a:tc hMerge="1"/>
              </a:tr>
              <a:tr h="32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업체코드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회사명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직원명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이메일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홍당무㈜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홍당무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abc@gmail.com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71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주식회사 무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박대표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gbga@naver.com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8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3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주식회사 가나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김대표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asdf@daum.net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85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4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ABC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제임스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sng" cap="none" strike="noStrike">
                          <a:solidFill>
                            <a:schemeClr val="hlink"/>
                          </a:solidFill>
                          <a:hlinkClick r:id="rId6"/>
                        </a:rPr>
                        <a:t>asdf@icloud.com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70" name="Google Shape;1070;p16"/>
          <p:cNvSpPr/>
          <p:nvPr/>
        </p:nvSpPr>
        <p:spPr>
          <a:xfrm>
            <a:off x="4305752" y="3256593"/>
            <a:ext cx="765229" cy="199678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1" name="Google Shape;1071;p16"/>
          <p:cNvSpPr/>
          <p:nvPr/>
        </p:nvSpPr>
        <p:spPr>
          <a:xfrm>
            <a:off x="3853663" y="3256592"/>
            <a:ext cx="430305" cy="21031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2" name="Google Shape;1072;p16"/>
          <p:cNvSpPr txBox="1"/>
          <p:nvPr/>
        </p:nvSpPr>
        <p:spPr>
          <a:xfrm>
            <a:off x="3851920" y="3236080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73" name="Google Shape;1073;p16"/>
          <p:cNvGrpSpPr/>
          <p:nvPr/>
        </p:nvGrpSpPr>
        <p:grpSpPr>
          <a:xfrm>
            <a:off x="2143328" y="2961347"/>
            <a:ext cx="240772" cy="215444"/>
            <a:chOff x="292829" y="1695755"/>
            <a:chExt cx="240772" cy="215444"/>
          </a:xfrm>
        </p:grpSpPr>
        <p:sp>
          <p:nvSpPr>
            <p:cNvPr id="1074" name="Google Shape;1074;p1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5" name="Google Shape;1075;p1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76" name="Google Shape;1076;p16"/>
          <p:cNvGrpSpPr/>
          <p:nvPr/>
        </p:nvGrpSpPr>
        <p:grpSpPr>
          <a:xfrm>
            <a:off x="3574518" y="3270610"/>
            <a:ext cx="240772" cy="215444"/>
            <a:chOff x="292829" y="1695755"/>
            <a:chExt cx="240772" cy="215444"/>
          </a:xfrm>
        </p:grpSpPr>
        <p:sp>
          <p:nvSpPr>
            <p:cNvPr id="1077" name="Google Shape;1077;p1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8" name="Google Shape;1078;p1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79" name="Google Shape;1079;p16"/>
          <p:cNvGrpSpPr/>
          <p:nvPr/>
        </p:nvGrpSpPr>
        <p:grpSpPr>
          <a:xfrm>
            <a:off x="1968908" y="3525413"/>
            <a:ext cx="240772" cy="215444"/>
            <a:chOff x="292829" y="1695755"/>
            <a:chExt cx="240772" cy="215444"/>
          </a:xfrm>
        </p:grpSpPr>
        <p:sp>
          <p:nvSpPr>
            <p:cNvPr id="1080" name="Google Shape;1080;p1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1" name="Google Shape;1081;p1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7"/>
          <p:cNvSpPr/>
          <p:nvPr/>
        </p:nvSpPr>
        <p:spPr>
          <a:xfrm>
            <a:off x="36240" y="3795176"/>
            <a:ext cx="1501780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88" name="Google Shape;1088;p17"/>
          <p:cNvGraphicFramePr/>
          <p:nvPr/>
        </p:nvGraphicFramePr>
        <p:xfrm>
          <a:off x="0" y="141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{2957763F-24D2-41EC-9536-3C23DF745574}</a:tableStyleId>
              </a:tblPr>
              <a:tblGrid>
                <a:gridCol w="1062025"/>
                <a:gridCol w="1062025"/>
                <a:gridCol w="1062025"/>
                <a:gridCol w="1673925"/>
                <a:gridCol w="45012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면접전형관리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SS-RC-04-02-01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160511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면접전형관리 면접평가 목록 화면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면접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089" name="Google Shape;1089;p17"/>
          <p:cNvGraphicFramePr/>
          <p:nvPr/>
        </p:nvGraphicFramePr>
        <p:xfrm>
          <a:off x="6444208" y="2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432050"/>
                <a:gridCol w="21839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면접평가 목록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면접평가 리스트 출력화면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SELECT 메뉴를 통하여 년도 회차 선택 후 해당하는 서류전형합격 지원자 리스트 출력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년도, 과정별 지원자 면접에 관련 평가를 기록하여 리스트를 출력하는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090" name="Google Shape;1090;p17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1" name="Google Shape;1091;p1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2" name="Google Shape;1092;p17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 메인화면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93" name="Google Shape;1093;p17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1094" name="Google Shape;1094;p1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5" name="Google Shape;1095;p1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96" name="Google Shape;1096;p17"/>
          <p:cNvGrpSpPr/>
          <p:nvPr/>
        </p:nvGrpSpPr>
        <p:grpSpPr>
          <a:xfrm>
            <a:off x="184635" y="3837800"/>
            <a:ext cx="240772" cy="215444"/>
            <a:chOff x="292829" y="1695755"/>
            <a:chExt cx="240772" cy="215444"/>
          </a:xfrm>
        </p:grpSpPr>
        <p:sp>
          <p:nvSpPr>
            <p:cNvPr id="1097" name="Google Shape;1097;p1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8" name="Google Shape;1098;p1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99" name="Google Shape;1099;p17"/>
          <p:cNvGrpSpPr/>
          <p:nvPr/>
        </p:nvGrpSpPr>
        <p:grpSpPr>
          <a:xfrm>
            <a:off x="1524266" y="2577366"/>
            <a:ext cx="240772" cy="215444"/>
            <a:chOff x="292829" y="1695755"/>
            <a:chExt cx="240772" cy="215444"/>
          </a:xfrm>
        </p:grpSpPr>
        <p:sp>
          <p:nvSpPr>
            <p:cNvPr id="1100" name="Google Shape;1100;p1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1" name="Google Shape;1101;p1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02" name="Google Shape;1102;p17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3" name="Google Shape;1103;p17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4" name="Google Shape;1104;p17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5" name="Google Shape;1105;p17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6" name="Google Shape;1106;p17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7" name="Google Shape;1107;p17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8" name="Google Shape;1108;p17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9" name="Google Shape;1109;p17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0" name="Google Shape;1110;p17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1" name="Google Shape;1111;p17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2" name="Google Shape;1112;p17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3" name="Google Shape;1113;p17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4" name="Google Shape;1114;p17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5" name="Google Shape;1115;p17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6" name="Google Shape;1116;p17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7" name="Google Shape;1117;p17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1118" name="Google Shape;1118;p17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9" name="Google Shape;1119;p17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0" name="Google Shape;1120;p17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1" name="Google Shape;1121;p17"/>
          <p:cNvSpPr/>
          <p:nvPr/>
        </p:nvSpPr>
        <p:spPr>
          <a:xfrm>
            <a:off x="1752660" y="2600307"/>
            <a:ext cx="4043476" cy="17448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2" name="Google Shape;1122;p17"/>
          <p:cNvSpPr/>
          <p:nvPr/>
        </p:nvSpPr>
        <p:spPr>
          <a:xfrm>
            <a:off x="1752073" y="2595384"/>
            <a:ext cx="381243" cy="179409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3" name="Google Shape;1123;p17"/>
          <p:cNvSpPr/>
          <p:nvPr/>
        </p:nvSpPr>
        <p:spPr>
          <a:xfrm>
            <a:off x="1752660" y="2750458"/>
            <a:ext cx="4043476" cy="564834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4" name="Google Shape;1124;p17"/>
          <p:cNvSpPr/>
          <p:nvPr/>
        </p:nvSpPr>
        <p:spPr>
          <a:xfrm>
            <a:off x="2095060" y="2967875"/>
            <a:ext cx="984931" cy="179409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5" name="Google Shape;1125;p17"/>
          <p:cNvSpPr/>
          <p:nvPr/>
        </p:nvSpPr>
        <p:spPr>
          <a:xfrm>
            <a:off x="4017669" y="2967875"/>
            <a:ext cx="770355" cy="179409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6" name="Google Shape;1126;p17"/>
          <p:cNvSpPr txBox="1"/>
          <p:nvPr/>
        </p:nvSpPr>
        <p:spPr>
          <a:xfrm>
            <a:off x="1691680" y="2924944"/>
            <a:ext cx="4242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년도</a:t>
            </a:r>
            <a:endParaRPr/>
          </a:p>
        </p:txBody>
      </p:sp>
      <p:sp>
        <p:nvSpPr>
          <p:cNvPr id="1127" name="Google Shape;1127;p17"/>
          <p:cNvSpPr txBox="1"/>
          <p:nvPr/>
        </p:nvSpPr>
        <p:spPr>
          <a:xfrm>
            <a:off x="3643664" y="2924944"/>
            <a:ext cx="4242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회차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8" name="Google Shape;1128;p17"/>
          <p:cNvSpPr txBox="1"/>
          <p:nvPr/>
        </p:nvSpPr>
        <p:spPr>
          <a:xfrm>
            <a:off x="2071767" y="2942163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/>
          </a:p>
        </p:txBody>
      </p:sp>
      <p:sp>
        <p:nvSpPr>
          <p:cNvPr id="1129" name="Google Shape;1129;p17"/>
          <p:cNvSpPr txBox="1"/>
          <p:nvPr/>
        </p:nvSpPr>
        <p:spPr>
          <a:xfrm>
            <a:off x="4027364" y="2938034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18"/>
          <p:cNvSpPr/>
          <p:nvPr/>
        </p:nvSpPr>
        <p:spPr>
          <a:xfrm>
            <a:off x="36240" y="3795176"/>
            <a:ext cx="1501780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36" name="Google Shape;1136;p18"/>
          <p:cNvGraphicFramePr/>
          <p:nvPr/>
        </p:nvGraphicFramePr>
        <p:xfrm>
          <a:off x="0" y="141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{2957763F-24D2-41EC-9536-3C23DF745574}</a:tableStyleId>
              </a:tblPr>
              <a:tblGrid>
                <a:gridCol w="1062025"/>
                <a:gridCol w="1062025"/>
                <a:gridCol w="1062025"/>
                <a:gridCol w="1673925"/>
                <a:gridCol w="45012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면접전형관리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SS-RC-04-02-02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160511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면접전형관리 면접평가 목록 화면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면접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137" name="Google Shape;1137;p18"/>
          <p:cNvGraphicFramePr/>
          <p:nvPr/>
        </p:nvGraphicFramePr>
        <p:xfrm>
          <a:off x="6444208" y="2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432050"/>
                <a:gridCol w="21839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면접평가 대상 지원자 리스트 출력화면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선택된 연도 회차 선택 테이블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.출력된 서류합격 대상 지원자리스트를 특정 키워드를 통한 검색 기능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서류합격 대상자 지원자 조회 테이블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페이징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년도, 과정별 지원자 면접에 관련 평가를 기록하여 리스트를 출력하는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138" name="Google Shape;1138;p18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9" name="Google Shape;1139;p18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0" name="Google Shape;1140;p18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 메인화면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41" name="Google Shape;1141;p18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1142" name="Google Shape;1142;p1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3" name="Google Shape;1143;p1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44" name="Google Shape;1144;p18"/>
          <p:cNvSpPr/>
          <p:nvPr/>
        </p:nvSpPr>
        <p:spPr>
          <a:xfrm>
            <a:off x="2122602" y="5013176"/>
            <a:ext cx="259504" cy="230832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5" name="Google Shape;1145;p18"/>
          <p:cNvSpPr txBox="1"/>
          <p:nvPr/>
        </p:nvSpPr>
        <p:spPr>
          <a:xfrm>
            <a:off x="2381811" y="5013176"/>
            <a:ext cx="240177" cy="2308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6" name="Google Shape;1146;p18"/>
          <p:cNvSpPr txBox="1"/>
          <p:nvPr/>
        </p:nvSpPr>
        <p:spPr>
          <a:xfrm>
            <a:off x="2140940" y="5013176"/>
            <a:ext cx="2487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7" name="Google Shape;1147;p18"/>
          <p:cNvSpPr/>
          <p:nvPr/>
        </p:nvSpPr>
        <p:spPr>
          <a:xfrm>
            <a:off x="4584598" y="3356432"/>
            <a:ext cx="765229" cy="199678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8" name="Google Shape;1148;p18"/>
          <p:cNvSpPr/>
          <p:nvPr/>
        </p:nvSpPr>
        <p:spPr>
          <a:xfrm>
            <a:off x="5428902" y="3359116"/>
            <a:ext cx="396813" cy="1996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9" name="Google Shape;1149;p18"/>
          <p:cNvSpPr txBox="1"/>
          <p:nvPr/>
        </p:nvSpPr>
        <p:spPr>
          <a:xfrm>
            <a:off x="5421836" y="3335919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50" name="Google Shape;1150;p18"/>
          <p:cNvGrpSpPr/>
          <p:nvPr/>
        </p:nvGrpSpPr>
        <p:grpSpPr>
          <a:xfrm>
            <a:off x="1524266" y="2577366"/>
            <a:ext cx="240772" cy="215444"/>
            <a:chOff x="292829" y="1695755"/>
            <a:chExt cx="240772" cy="215444"/>
          </a:xfrm>
        </p:grpSpPr>
        <p:sp>
          <p:nvSpPr>
            <p:cNvPr id="1151" name="Google Shape;1151;p1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2" name="Google Shape;1152;p1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53" name="Google Shape;1153;p18"/>
          <p:cNvGrpSpPr/>
          <p:nvPr/>
        </p:nvGrpSpPr>
        <p:grpSpPr>
          <a:xfrm>
            <a:off x="1594070" y="3675226"/>
            <a:ext cx="240772" cy="215444"/>
            <a:chOff x="292829" y="1695755"/>
            <a:chExt cx="240772" cy="215444"/>
          </a:xfrm>
        </p:grpSpPr>
        <p:sp>
          <p:nvSpPr>
            <p:cNvPr id="1154" name="Google Shape;1154;p1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5" name="Google Shape;1155;p1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56" name="Google Shape;1156;p18"/>
          <p:cNvGrpSpPr/>
          <p:nvPr/>
        </p:nvGrpSpPr>
        <p:grpSpPr>
          <a:xfrm>
            <a:off x="4282460" y="3356992"/>
            <a:ext cx="240772" cy="215444"/>
            <a:chOff x="292829" y="1695755"/>
            <a:chExt cx="240772" cy="215444"/>
          </a:xfrm>
        </p:grpSpPr>
        <p:sp>
          <p:nvSpPr>
            <p:cNvPr id="1157" name="Google Shape;1157;p1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8" name="Google Shape;1158;p1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59" name="Google Shape;1159;p1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0" name="Google Shape;1160;p18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1" name="Google Shape;1161;p18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2" name="Google Shape;1162;p18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3" name="Google Shape;1163;p18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4" name="Google Shape;1164;p18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5" name="Google Shape;1165;p18"/>
          <p:cNvSpPr txBox="1"/>
          <p:nvPr/>
        </p:nvSpPr>
        <p:spPr>
          <a:xfrm>
            <a:off x="425406" y="3782948"/>
            <a:ext cx="11222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6" name="Google Shape;1166;p18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7" name="Google Shape;1167;p18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8" name="Google Shape;1168;p18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9" name="Google Shape;1169;p18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0" name="Google Shape;1170;p18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1" name="Google Shape;1171;p18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2" name="Google Shape;1172;p18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3" name="Google Shape;1173;p18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4" name="Google Shape;1174;p18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1175" name="Google Shape;1175;p18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6" name="Google Shape;1176;p18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7" name="Google Shape;1177;p18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8" name="Google Shape;1178;p18"/>
          <p:cNvSpPr/>
          <p:nvPr/>
        </p:nvSpPr>
        <p:spPr>
          <a:xfrm>
            <a:off x="1752660" y="2600307"/>
            <a:ext cx="4043476" cy="17448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9" name="Google Shape;1179;p18"/>
          <p:cNvSpPr/>
          <p:nvPr/>
        </p:nvSpPr>
        <p:spPr>
          <a:xfrm>
            <a:off x="1752073" y="2595384"/>
            <a:ext cx="381243" cy="179409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0" name="Google Shape;1180;p18"/>
          <p:cNvSpPr/>
          <p:nvPr/>
        </p:nvSpPr>
        <p:spPr>
          <a:xfrm>
            <a:off x="1752660" y="2750458"/>
            <a:ext cx="4043476" cy="564834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1" name="Google Shape;1181;p18"/>
          <p:cNvSpPr/>
          <p:nvPr/>
        </p:nvSpPr>
        <p:spPr>
          <a:xfrm>
            <a:off x="2095060" y="2967875"/>
            <a:ext cx="984931" cy="179409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2" name="Google Shape;1182;p18"/>
          <p:cNvSpPr/>
          <p:nvPr/>
        </p:nvSpPr>
        <p:spPr>
          <a:xfrm>
            <a:off x="4017669" y="2967875"/>
            <a:ext cx="770355" cy="179409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3" name="Google Shape;1183;p18"/>
          <p:cNvSpPr txBox="1"/>
          <p:nvPr/>
        </p:nvSpPr>
        <p:spPr>
          <a:xfrm>
            <a:off x="1691680" y="2924944"/>
            <a:ext cx="4242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년도</a:t>
            </a:r>
            <a:endParaRPr/>
          </a:p>
        </p:txBody>
      </p:sp>
      <p:sp>
        <p:nvSpPr>
          <p:cNvPr id="1184" name="Google Shape;1184;p18"/>
          <p:cNvSpPr txBox="1"/>
          <p:nvPr/>
        </p:nvSpPr>
        <p:spPr>
          <a:xfrm>
            <a:off x="3643664" y="2924944"/>
            <a:ext cx="4242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회차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85" name="Google Shape;1185;p18"/>
          <p:cNvGraphicFramePr/>
          <p:nvPr/>
        </p:nvGraphicFramePr>
        <p:xfrm>
          <a:off x="1767100" y="33175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976100"/>
                <a:gridCol w="1601700"/>
                <a:gridCol w="1523250"/>
              </a:tblGrid>
              <a:tr h="293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지원자 목록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319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이름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전화번호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이메일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5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홍길동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010-1234-5678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abcd@gmail.com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0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이순신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010-1236-5869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basdf@naver.com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34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장보고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010-1235-5987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adf@daum.net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86" name="Google Shape;1186;p18"/>
          <p:cNvSpPr txBox="1"/>
          <p:nvPr/>
        </p:nvSpPr>
        <p:spPr>
          <a:xfrm>
            <a:off x="2286044" y="2924944"/>
            <a:ext cx="62977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2016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7" name="Google Shape;1187;p18"/>
          <p:cNvSpPr txBox="1"/>
          <p:nvPr/>
        </p:nvSpPr>
        <p:spPr>
          <a:xfrm>
            <a:off x="4302268" y="2942163"/>
            <a:ext cx="62977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88" name="Google Shape;1188;p18"/>
          <p:cNvGrpSpPr/>
          <p:nvPr/>
        </p:nvGrpSpPr>
        <p:grpSpPr>
          <a:xfrm>
            <a:off x="1834842" y="5028564"/>
            <a:ext cx="240772" cy="215444"/>
            <a:chOff x="292829" y="1695755"/>
            <a:chExt cx="240772" cy="215444"/>
          </a:xfrm>
        </p:grpSpPr>
        <p:sp>
          <p:nvSpPr>
            <p:cNvPr id="1189" name="Google Shape;1189;p1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0" name="Google Shape;1190;p1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19"/>
          <p:cNvSpPr/>
          <p:nvPr/>
        </p:nvSpPr>
        <p:spPr>
          <a:xfrm>
            <a:off x="1765038" y="2967874"/>
            <a:ext cx="1006762" cy="18790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7" name="Google Shape;1197;p19"/>
          <p:cNvSpPr/>
          <p:nvPr/>
        </p:nvSpPr>
        <p:spPr>
          <a:xfrm>
            <a:off x="36240" y="3795176"/>
            <a:ext cx="1501780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98" name="Google Shape;1198;p19"/>
          <p:cNvGraphicFramePr/>
          <p:nvPr/>
        </p:nvGraphicFramePr>
        <p:xfrm>
          <a:off x="0" y="141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{2957763F-24D2-41EC-9536-3C23DF745574}</a:tableStyleId>
              </a:tblPr>
              <a:tblGrid>
                <a:gridCol w="1062025"/>
                <a:gridCol w="1062025"/>
                <a:gridCol w="1062025"/>
                <a:gridCol w="1673925"/>
                <a:gridCol w="45012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면접전형관리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SS-RC-04-02-03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160511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면접전형관리 면접평가 목록 화면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면접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199" name="Google Shape;1199;p19"/>
          <p:cNvGraphicFramePr/>
          <p:nvPr/>
        </p:nvGraphicFramePr>
        <p:xfrm>
          <a:off x="6444208" y="2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432050"/>
                <a:gridCol w="21839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면접평가 대상자 지원자 상세보기 화면</a:t>
                      </a:r>
                      <a:endParaRPr sz="800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선택된 연도 회차 선택 테이블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지원자 평가 문항 화면 출력 버튼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해당 지원자 면접평가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 및 합격/불합격 등록 테이블 출력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뒤로가기 버튼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년도, 과정별 지원자 면접에 관련 평가를 기록하여 리스트를 출력하는 화면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200" name="Google Shape;1200;p19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1" name="Google Shape;1201;p19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2" name="Google Shape;1202;p19"/>
          <p:cNvSpPr txBox="1"/>
          <p:nvPr/>
        </p:nvSpPr>
        <p:spPr>
          <a:xfrm>
            <a:off x="1634911" y="2060848"/>
            <a:ext cx="219162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 대상자 지원자 상세보기 화면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03" name="Google Shape;1203;p19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1204" name="Google Shape;1204;p1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5" name="Google Shape;1205;p1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06" name="Google Shape;1206;p19"/>
          <p:cNvSpPr/>
          <p:nvPr/>
        </p:nvSpPr>
        <p:spPr>
          <a:xfrm>
            <a:off x="5428902" y="5029522"/>
            <a:ext cx="655266" cy="1996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7" name="Google Shape;1207;p19"/>
          <p:cNvSpPr txBox="1"/>
          <p:nvPr/>
        </p:nvSpPr>
        <p:spPr>
          <a:xfrm>
            <a:off x="5453011" y="5013176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08" name="Google Shape;1208;p19"/>
          <p:cNvGrpSpPr/>
          <p:nvPr/>
        </p:nvGrpSpPr>
        <p:grpSpPr>
          <a:xfrm>
            <a:off x="1540126" y="2959227"/>
            <a:ext cx="240772" cy="215444"/>
            <a:chOff x="292829" y="1695755"/>
            <a:chExt cx="240772" cy="215444"/>
          </a:xfrm>
        </p:grpSpPr>
        <p:sp>
          <p:nvSpPr>
            <p:cNvPr id="1209" name="Google Shape;1209;p1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0" name="Google Shape;1210;p1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11" name="Google Shape;1211;p19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2" name="Google Shape;1212;p1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3" name="Google Shape;1213;p19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4" name="Google Shape;1214;p19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5" name="Google Shape;1215;p19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6" name="Google Shape;1216;p19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7" name="Google Shape;1217;p19"/>
          <p:cNvSpPr txBox="1"/>
          <p:nvPr/>
        </p:nvSpPr>
        <p:spPr>
          <a:xfrm>
            <a:off x="425406" y="3782948"/>
            <a:ext cx="11222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8" name="Google Shape;1218;p19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9" name="Google Shape;1219;p19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0" name="Google Shape;1220;p19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1" name="Google Shape;1221;p19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2" name="Google Shape;1222;p19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3" name="Google Shape;1223;p19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4" name="Google Shape;1224;p19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5" name="Google Shape;1225;p19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6" name="Google Shape;1226;p19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1227" name="Google Shape;1227;p19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8" name="Google Shape;1228;p19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9" name="Google Shape;1229;p19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0" name="Google Shape;1230;p19"/>
          <p:cNvSpPr/>
          <p:nvPr/>
        </p:nvSpPr>
        <p:spPr>
          <a:xfrm>
            <a:off x="1763688" y="3152198"/>
            <a:ext cx="4043476" cy="157294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1" name="Google Shape;1231;p19"/>
          <p:cNvSpPr/>
          <p:nvPr/>
        </p:nvSpPr>
        <p:spPr>
          <a:xfrm>
            <a:off x="2771800" y="2967875"/>
            <a:ext cx="843918" cy="179409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2" name="Google Shape;1232;p19"/>
          <p:cNvSpPr txBox="1"/>
          <p:nvPr/>
        </p:nvSpPr>
        <p:spPr>
          <a:xfrm>
            <a:off x="1954671" y="2924944"/>
            <a:ext cx="79394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3" name="Google Shape;1233;p19"/>
          <p:cNvSpPr txBox="1"/>
          <p:nvPr/>
        </p:nvSpPr>
        <p:spPr>
          <a:xfrm>
            <a:off x="2771800" y="2951533"/>
            <a:ext cx="10025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면접평가문항</a:t>
            </a:r>
            <a:endParaRPr/>
          </a:p>
        </p:txBody>
      </p:sp>
      <p:sp>
        <p:nvSpPr>
          <p:cNvPr id="1234" name="Google Shape;1234;p19"/>
          <p:cNvSpPr/>
          <p:nvPr/>
        </p:nvSpPr>
        <p:spPr>
          <a:xfrm>
            <a:off x="2725258" y="4365104"/>
            <a:ext cx="169680" cy="164604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5" name="Google Shape;1235;p19"/>
          <p:cNvSpPr txBox="1"/>
          <p:nvPr/>
        </p:nvSpPr>
        <p:spPr>
          <a:xfrm>
            <a:off x="1961213" y="4308336"/>
            <a:ext cx="88259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합격/불합격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6" name="Google Shape;1236;p19"/>
          <p:cNvSpPr txBox="1"/>
          <p:nvPr/>
        </p:nvSpPr>
        <p:spPr>
          <a:xfrm>
            <a:off x="1954670" y="3310079"/>
            <a:ext cx="6835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접수번호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7" name="Google Shape;1237;p19"/>
          <p:cNvSpPr txBox="1"/>
          <p:nvPr/>
        </p:nvSpPr>
        <p:spPr>
          <a:xfrm>
            <a:off x="1944269" y="3558208"/>
            <a:ext cx="6835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8" name="Google Shape;1238;p19"/>
          <p:cNvSpPr txBox="1"/>
          <p:nvPr/>
        </p:nvSpPr>
        <p:spPr>
          <a:xfrm>
            <a:off x="1944269" y="3789040"/>
            <a:ext cx="6835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점수</a:t>
            </a:r>
            <a:endParaRPr/>
          </a:p>
        </p:txBody>
      </p:sp>
      <p:sp>
        <p:nvSpPr>
          <p:cNvPr id="1239" name="Google Shape;1239;p19"/>
          <p:cNvSpPr txBox="1"/>
          <p:nvPr/>
        </p:nvSpPr>
        <p:spPr>
          <a:xfrm>
            <a:off x="1944269" y="4062264"/>
            <a:ext cx="6835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면접번호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0" name="Google Shape;1240;p19"/>
          <p:cNvSpPr/>
          <p:nvPr/>
        </p:nvSpPr>
        <p:spPr>
          <a:xfrm>
            <a:off x="2585864" y="3315291"/>
            <a:ext cx="3043721" cy="23174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1" name="Google Shape;1241;p19"/>
          <p:cNvSpPr/>
          <p:nvPr/>
        </p:nvSpPr>
        <p:spPr>
          <a:xfrm>
            <a:off x="2583378" y="3557300"/>
            <a:ext cx="3046207" cy="23787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2" name="Google Shape;1242;p19"/>
          <p:cNvSpPr/>
          <p:nvPr/>
        </p:nvSpPr>
        <p:spPr>
          <a:xfrm>
            <a:off x="2585865" y="3795176"/>
            <a:ext cx="3052717" cy="26708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3" name="Google Shape;1243;p19"/>
          <p:cNvSpPr/>
          <p:nvPr/>
        </p:nvSpPr>
        <p:spPr>
          <a:xfrm>
            <a:off x="2592375" y="4077072"/>
            <a:ext cx="3046207" cy="23787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4" name="Google Shape;1244;p19"/>
          <p:cNvSpPr/>
          <p:nvPr/>
        </p:nvSpPr>
        <p:spPr>
          <a:xfrm>
            <a:off x="1765038" y="2608908"/>
            <a:ext cx="4072296" cy="223138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5" name="Google Shape;1245;p19"/>
          <p:cNvSpPr txBox="1"/>
          <p:nvPr/>
        </p:nvSpPr>
        <p:spPr>
          <a:xfrm>
            <a:off x="1720947" y="2601214"/>
            <a:ext cx="91723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면접결과 정보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6" name="Google Shape;1246;p19"/>
          <p:cNvSpPr/>
          <p:nvPr/>
        </p:nvSpPr>
        <p:spPr>
          <a:xfrm>
            <a:off x="4716016" y="5030291"/>
            <a:ext cx="655266" cy="1996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7" name="Google Shape;1247;p19"/>
          <p:cNvSpPr txBox="1"/>
          <p:nvPr/>
        </p:nvSpPr>
        <p:spPr>
          <a:xfrm>
            <a:off x="4716016" y="5013945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평가하기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48" name="Google Shape;1248;p19"/>
          <p:cNvGrpSpPr/>
          <p:nvPr/>
        </p:nvGrpSpPr>
        <p:grpSpPr>
          <a:xfrm>
            <a:off x="4907292" y="4796842"/>
            <a:ext cx="240772" cy="215444"/>
            <a:chOff x="292829" y="1695755"/>
            <a:chExt cx="240772" cy="215444"/>
          </a:xfrm>
        </p:grpSpPr>
        <p:sp>
          <p:nvSpPr>
            <p:cNvPr id="1249" name="Google Shape;1249;p1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0" name="Google Shape;1250;p1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51" name="Google Shape;1251;p19"/>
          <p:cNvGrpSpPr/>
          <p:nvPr/>
        </p:nvGrpSpPr>
        <p:grpSpPr>
          <a:xfrm>
            <a:off x="5627372" y="4797152"/>
            <a:ext cx="240772" cy="215444"/>
            <a:chOff x="292829" y="1695755"/>
            <a:chExt cx="240772" cy="215444"/>
          </a:xfrm>
        </p:grpSpPr>
        <p:sp>
          <p:nvSpPr>
            <p:cNvPr id="1252" name="Google Shape;1252;p1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3" name="Google Shape;1253;p1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2"/>
          <p:cNvGraphicFramePr/>
          <p:nvPr/>
        </p:nvGraphicFramePr>
        <p:xfrm>
          <a:off x="768670" y="836712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{E5377020-D7C4-4BB1-8649-A64C93E27006}</a:tableStyleId>
              </a:tblPr>
              <a:tblGrid>
                <a:gridCol w="521050"/>
                <a:gridCol w="847050"/>
                <a:gridCol w="2793275"/>
                <a:gridCol w="3445275"/>
              </a:tblGrid>
              <a:tr h="936100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문서 개정 이력표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88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문서명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화면정의서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버전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날짜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2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1.0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2016.07.29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최초 작성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0" marB="0" marR="58675" marL="586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" name="Google Shape;1259;p20"/>
          <p:cNvGraphicFramePr/>
          <p:nvPr/>
        </p:nvGraphicFramePr>
        <p:xfrm>
          <a:off x="48344" y="446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{2957763F-24D2-41EC-9536-3C23DF745574}</a:tableStyleId>
              </a:tblPr>
              <a:tblGrid>
                <a:gridCol w="1062025"/>
                <a:gridCol w="1062025"/>
                <a:gridCol w="1062025"/>
                <a:gridCol w="1062025"/>
                <a:gridCol w="106202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 ID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SS-RC-04-02-04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160610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 Path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모집전형&gt;면접평가&gt;학생조회&gt;면접평가문항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면접평가문항 화면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260" name="Google Shape;1260;p20"/>
          <p:cNvSpPr/>
          <p:nvPr/>
        </p:nvSpPr>
        <p:spPr>
          <a:xfrm>
            <a:off x="1596008" y="1772816"/>
            <a:ext cx="4752528" cy="468052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61" name="Google Shape;1261;p20"/>
          <p:cNvGraphicFramePr/>
          <p:nvPr/>
        </p:nvGraphicFramePr>
        <p:xfrm>
          <a:off x="6492552" y="44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432050"/>
                <a:gridCol w="2183900"/>
              </a:tblGrid>
              <a:tr h="3339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Detail</a:t>
                      </a: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 Description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3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면접평가문항 탭 메뉴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3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면접 평가문항 문제 및 체크된 보기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6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체크한 보기를 수정할 수 있는 버튼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3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면접대상자 리스트 화면으로 뒤로가기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512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0676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면접 대상자의 면접 평가문항 화면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262" name="Google Shape;1262;p20"/>
          <p:cNvSpPr/>
          <p:nvPr/>
        </p:nvSpPr>
        <p:spPr>
          <a:xfrm>
            <a:off x="83840" y="1772816"/>
            <a:ext cx="1512168" cy="468052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3" name="Google Shape;1263;p20"/>
          <p:cNvSpPr/>
          <p:nvPr/>
        </p:nvSpPr>
        <p:spPr>
          <a:xfrm>
            <a:off x="83840" y="1340768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4" name="Google Shape;1264;p20"/>
          <p:cNvSpPr txBox="1"/>
          <p:nvPr/>
        </p:nvSpPr>
        <p:spPr>
          <a:xfrm>
            <a:off x="1704152" y="1455643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5" name="Google Shape;1265;p20"/>
          <p:cNvSpPr txBox="1"/>
          <p:nvPr/>
        </p:nvSpPr>
        <p:spPr>
          <a:xfrm>
            <a:off x="2073916" y="1461526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6" name="Google Shape;1266;p20"/>
          <p:cNvSpPr txBox="1"/>
          <p:nvPr/>
        </p:nvSpPr>
        <p:spPr>
          <a:xfrm>
            <a:off x="2476488" y="1456764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7" name="Google Shape;1267;p20"/>
          <p:cNvSpPr txBox="1"/>
          <p:nvPr/>
        </p:nvSpPr>
        <p:spPr>
          <a:xfrm>
            <a:off x="2859672" y="1456764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8" name="Google Shape;1268;p20"/>
          <p:cNvSpPr txBox="1"/>
          <p:nvPr/>
        </p:nvSpPr>
        <p:spPr>
          <a:xfrm>
            <a:off x="3299259" y="146117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9" name="Google Shape;1269;p20"/>
          <p:cNvSpPr txBox="1"/>
          <p:nvPr/>
        </p:nvSpPr>
        <p:spPr>
          <a:xfrm>
            <a:off x="3664062" y="1465732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0" name="Google Shape;1270;p20"/>
          <p:cNvSpPr txBox="1"/>
          <p:nvPr/>
        </p:nvSpPr>
        <p:spPr>
          <a:xfrm>
            <a:off x="4206785" y="1472175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1" name="Google Shape;1271;p20"/>
          <p:cNvSpPr txBox="1"/>
          <p:nvPr/>
        </p:nvSpPr>
        <p:spPr>
          <a:xfrm>
            <a:off x="4542447" y="147049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1272" name="Google Shape;1272;p20"/>
          <p:cNvSpPr txBox="1"/>
          <p:nvPr/>
        </p:nvSpPr>
        <p:spPr>
          <a:xfrm>
            <a:off x="4942560" y="1465732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3" name="Google Shape;1273;p20"/>
          <p:cNvSpPr txBox="1"/>
          <p:nvPr/>
        </p:nvSpPr>
        <p:spPr>
          <a:xfrm>
            <a:off x="5358982" y="147153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4" name="Google Shape;1274;p20"/>
          <p:cNvSpPr txBox="1"/>
          <p:nvPr/>
        </p:nvSpPr>
        <p:spPr>
          <a:xfrm>
            <a:off x="5824521" y="1466849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5" name="Google Shape;1275;p20"/>
          <p:cNvSpPr/>
          <p:nvPr/>
        </p:nvSpPr>
        <p:spPr>
          <a:xfrm>
            <a:off x="1596008" y="1772816"/>
            <a:ext cx="4752528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6" name="Google Shape;1276;p20"/>
          <p:cNvSpPr/>
          <p:nvPr/>
        </p:nvSpPr>
        <p:spPr>
          <a:xfrm>
            <a:off x="1749155" y="2108785"/>
            <a:ext cx="4464730" cy="215444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7" name="Google Shape;1277;p20"/>
          <p:cNvSpPr txBox="1"/>
          <p:nvPr/>
        </p:nvSpPr>
        <p:spPr>
          <a:xfrm>
            <a:off x="1845981" y="2091427"/>
            <a:ext cx="113473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 평가문항 조회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8" name="Google Shape;1278;p20"/>
          <p:cNvSpPr txBox="1"/>
          <p:nvPr/>
        </p:nvSpPr>
        <p:spPr>
          <a:xfrm>
            <a:off x="1749155" y="2556810"/>
            <a:ext cx="111051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평가문항1번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9" name="Google Shape;1279;p20"/>
          <p:cNvSpPr txBox="1"/>
          <p:nvPr/>
        </p:nvSpPr>
        <p:spPr>
          <a:xfrm>
            <a:off x="2083245" y="2780928"/>
            <a:ext cx="8325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0" name="Google Shape;1280;p20"/>
          <p:cNvSpPr/>
          <p:nvPr/>
        </p:nvSpPr>
        <p:spPr>
          <a:xfrm>
            <a:off x="2016915" y="2849067"/>
            <a:ext cx="62890" cy="87814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1" name="Google Shape;1281;p20"/>
          <p:cNvSpPr/>
          <p:nvPr/>
        </p:nvSpPr>
        <p:spPr>
          <a:xfrm>
            <a:off x="2924947" y="2881596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2" name="Google Shape;1282;p20"/>
          <p:cNvSpPr txBox="1"/>
          <p:nvPr/>
        </p:nvSpPr>
        <p:spPr>
          <a:xfrm>
            <a:off x="2987824" y="2817781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3" name="Google Shape;1283;p20"/>
          <p:cNvSpPr/>
          <p:nvPr/>
        </p:nvSpPr>
        <p:spPr>
          <a:xfrm>
            <a:off x="3594599" y="2859769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4" name="Google Shape;1284;p20"/>
          <p:cNvSpPr txBox="1"/>
          <p:nvPr/>
        </p:nvSpPr>
        <p:spPr>
          <a:xfrm>
            <a:off x="3627009" y="2795954"/>
            <a:ext cx="12093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5" name="Google Shape;1285;p20"/>
          <p:cNvSpPr txBox="1"/>
          <p:nvPr/>
        </p:nvSpPr>
        <p:spPr>
          <a:xfrm>
            <a:off x="4355976" y="2785252"/>
            <a:ext cx="86899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6" name="Google Shape;1286;p20"/>
          <p:cNvSpPr/>
          <p:nvPr/>
        </p:nvSpPr>
        <p:spPr>
          <a:xfrm>
            <a:off x="4293099" y="2860540"/>
            <a:ext cx="48029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7" name="Google Shape;1287;p20"/>
          <p:cNvSpPr txBox="1"/>
          <p:nvPr/>
        </p:nvSpPr>
        <p:spPr>
          <a:xfrm>
            <a:off x="1740024" y="2955523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2번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8" name="Google Shape;1288;p20"/>
          <p:cNvSpPr txBox="1"/>
          <p:nvPr/>
        </p:nvSpPr>
        <p:spPr>
          <a:xfrm>
            <a:off x="2101580" y="3183965"/>
            <a:ext cx="75809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9" name="Google Shape;1289;p20"/>
          <p:cNvSpPr/>
          <p:nvPr/>
        </p:nvSpPr>
        <p:spPr>
          <a:xfrm>
            <a:off x="2007784" y="3247780"/>
            <a:ext cx="62890" cy="87814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0" name="Google Shape;1290;p20"/>
          <p:cNvSpPr/>
          <p:nvPr/>
        </p:nvSpPr>
        <p:spPr>
          <a:xfrm>
            <a:off x="2915816" y="3280309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1" name="Google Shape;1291;p20"/>
          <p:cNvSpPr txBox="1"/>
          <p:nvPr/>
        </p:nvSpPr>
        <p:spPr>
          <a:xfrm>
            <a:off x="2946554" y="3216494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2" name="Google Shape;1292;p20"/>
          <p:cNvSpPr/>
          <p:nvPr/>
        </p:nvSpPr>
        <p:spPr>
          <a:xfrm>
            <a:off x="3585468" y="3258482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3" name="Google Shape;1293;p20"/>
          <p:cNvSpPr txBox="1"/>
          <p:nvPr/>
        </p:nvSpPr>
        <p:spPr>
          <a:xfrm>
            <a:off x="3617878" y="3194667"/>
            <a:ext cx="12093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4" name="Google Shape;1294;p20"/>
          <p:cNvSpPr txBox="1"/>
          <p:nvPr/>
        </p:nvSpPr>
        <p:spPr>
          <a:xfrm>
            <a:off x="4386792" y="3195438"/>
            <a:ext cx="8381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5" name="Google Shape;1295;p20"/>
          <p:cNvSpPr/>
          <p:nvPr/>
        </p:nvSpPr>
        <p:spPr>
          <a:xfrm>
            <a:off x="4283968" y="3259253"/>
            <a:ext cx="48029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6" name="Google Shape;1296;p20"/>
          <p:cNvSpPr txBox="1"/>
          <p:nvPr/>
        </p:nvSpPr>
        <p:spPr>
          <a:xfrm>
            <a:off x="1741012" y="3387571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3번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7" name="Google Shape;1297;p20"/>
          <p:cNvSpPr txBox="1"/>
          <p:nvPr/>
        </p:nvSpPr>
        <p:spPr>
          <a:xfrm>
            <a:off x="2102568" y="3616013"/>
            <a:ext cx="75710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8" name="Google Shape;1298;p20"/>
          <p:cNvSpPr/>
          <p:nvPr/>
        </p:nvSpPr>
        <p:spPr>
          <a:xfrm>
            <a:off x="2008772" y="3679828"/>
            <a:ext cx="62890" cy="87814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9" name="Google Shape;1299;p20"/>
          <p:cNvSpPr/>
          <p:nvPr/>
        </p:nvSpPr>
        <p:spPr>
          <a:xfrm>
            <a:off x="2916804" y="3712357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0" name="Google Shape;1300;p20"/>
          <p:cNvSpPr txBox="1"/>
          <p:nvPr/>
        </p:nvSpPr>
        <p:spPr>
          <a:xfrm>
            <a:off x="2947542" y="3648542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1" name="Google Shape;1301;p20"/>
          <p:cNvSpPr/>
          <p:nvPr/>
        </p:nvSpPr>
        <p:spPr>
          <a:xfrm>
            <a:off x="3586456" y="3690530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2" name="Google Shape;1302;p20"/>
          <p:cNvSpPr txBox="1"/>
          <p:nvPr/>
        </p:nvSpPr>
        <p:spPr>
          <a:xfrm>
            <a:off x="3618866" y="3626715"/>
            <a:ext cx="9235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3" name="Google Shape;1303;p20"/>
          <p:cNvSpPr txBox="1"/>
          <p:nvPr/>
        </p:nvSpPr>
        <p:spPr>
          <a:xfrm>
            <a:off x="4387780" y="3627486"/>
            <a:ext cx="8371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4" name="Google Shape;1304;p20"/>
          <p:cNvSpPr/>
          <p:nvPr/>
        </p:nvSpPr>
        <p:spPr>
          <a:xfrm>
            <a:off x="4284956" y="3691301"/>
            <a:ext cx="48029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5" name="Google Shape;1305;p20"/>
          <p:cNvSpPr txBox="1"/>
          <p:nvPr/>
        </p:nvSpPr>
        <p:spPr>
          <a:xfrm>
            <a:off x="1740024" y="3819619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4번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6" name="Google Shape;1306;p20"/>
          <p:cNvSpPr txBox="1"/>
          <p:nvPr/>
        </p:nvSpPr>
        <p:spPr>
          <a:xfrm>
            <a:off x="2101580" y="4048061"/>
            <a:ext cx="75809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7" name="Google Shape;1307;p20"/>
          <p:cNvSpPr/>
          <p:nvPr/>
        </p:nvSpPr>
        <p:spPr>
          <a:xfrm>
            <a:off x="2007784" y="4111876"/>
            <a:ext cx="62890" cy="87814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8" name="Google Shape;1308;p20"/>
          <p:cNvSpPr/>
          <p:nvPr/>
        </p:nvSpPr>
        <p:spPr>
          <a:xfrm>
            <a:off x="2915816" y="4144405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9" name="Google Shape;1309;p20"/>
          <p:cNvSpPr txBox="1"/>
          <p:nvPr/>
        </p:nvSpPr>
        <p:spPr>
          <a:xfrm>
            <a:off x="2946554" y="4080590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0" name="Google Shape;1310;p20"/>
          <p:cNvSpPr/>
          <p:nvPr/>
        </p:nvSpPr>
        <p:spPr>
          <a:xfrm>
            <a:off x="3585468" y="4122578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1" name="Google Shape;1311;p20"/>
          <p:cNvSpPr txBox="1"/>
          <p:nvPr/>
        </p:nvSpPr>
        <p:spPr>
          <a:xfrm>
            <a:off x="3617878" y="4058763"/>
            <a:ext cx="12093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2" name="Google Shape;1312;p20"/>
          <p:cNvSpPr txBox="1"/>
          <p:nvPr/>
        </p:nvSpPr>
        <p:spPr>
          <a:xfrm>
            <a:off x="4386792" y="4059534"/>
            <a:ext cx="8381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3" name="Google Shape;1313;p20"/>
          <p:cNvSpPr/>
          <p:nvPr/>
        </p:nvSpPr>
        <p:spPr>
          <a:xfrm>
            <a:off x="4283968" y="4123349"/>
            <a:ext cx="48029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4" name="Google Shape;1314;p20"/>
          <p:cNvSpPr txBox="1"/>
          <p:nvPr/>
        </p:nvSpPr>
        <p:spPr>
          <a:xfrm>
            <a:off x="1741012" y="4251667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5번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5" name="Google Shape;1315;p20"/>
          <p:cNvSpPr txBox="1"/>
          <p:nvPr/>
        </p:nvSpPr>
        <p:spPr>
          <a:xfrm>
            <a:off x="2102568" y="4480109"/>
            <a:ext cx="81324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6" name="Google Shape;1316;p20"/>
          <p:cNvSpPr/>
          <p:nvPr/>
        </p:nvSpPr>
        <p:spPr>
          <a:xfrm>
            <a:off x="2008772" y="4543924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7" name="Google Shape;1317;p20"/>
          <p:cNvSpPr/>
          <p:nvPr/>
        </p:nvSpPr>
        <p:spPr>
          <a:xfrm>
            <a:off x="2916804" y="4576453"/>
            <a:ext cx="62890" cy="87814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8" name="Google Shape;1318;p20"/>
          <p:cNvSpPr txBox="1"/>
          <p:nvPr/>
        </p:nvSpPr>
        <p:spPr>
          <a:xfrm>
            <a:off x="2947542" y="4512638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9" name="Google Shape;1319;p20"/>
          <p:cNvSpPr/>
          <p:nvPr/>
        </p:nvSpPr>
        <p:spPr>
          <a:xfrm>
            <a:off x="3586456" y="4554626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0" name="Google Shape;1320;p20"/>
          <p:cNvSpPr txBox="1"/>
          <p:nvPr/>
        </p:nvSpPr>
        <p:spPr>
          <a:xfrm>
            <a:off x="3618866" y="4490811"/>
            <a:ext cx="9235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1" name="Google Shape;1321;p20"/>
          <p:cNvSpPr txBox="1"/>
          <p:nvPr/>
        </p:nvSpPr>
        <p:spPr>
          <a:xfrm>
            <a:off x="4387780" y="4491582"/>
            <a:ext cx="8371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2" name="Google Shape;1322;p20"/>
          <p:cNvSpPr/>
          <p:nvPr/>
        </p:nvSpPr>
        <p:spPr>
          <a:xfrm>
            <a:off x="4284956" y="4555397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3" name="Google Shape;1323;p20"/>
          <p:cNvSpPr txBox="1"/>
          <p:nvPr/>
        </p:nvSpPr>
        <p:spPr>
          <a:xfrm>
            <a:off x="1740024" y="4683715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6번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4" name="Google Shape;1324;p20"/>
          <p:cNvSpPr txBox="1"/>
          <p:nvPr/>
        </p:nvSpPr>
        <p:spPr>
          <a:xfrm>
            <a:off x="2101580" y="4912157"/>
            <a:ext cx="81423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5" name="Google Shape;1325;p20"/>
          <p:cNvSpPr/>
          <p:nvPr/>
        </p:nvSpPr>
        <p:spPr>
          <a:xfrm>
            <a:off x="2007784" y="4975972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6" name="Google Shape;1326;p20"/>
          <p:cNvSpPr/>
          <p:nvPr/>
        </p:nvSpPr>
        <p:spPr>
          <a:xfrm>
            <a:off x="2915816" y="5008501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7" name="Google Shape;1327;p20"/>
          <p:cNvSpPr txBox="1"/>
          <p:nvPr/>
        </p:nvSpPr>
        <p:spPr>
          <a:xfrm>
            <a:off x="2946554" y="4922859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8" name="Google Shape;1328;p20"/>
          <p:cNvSpPr/>
          <p:nvPr/>
        </p:nvSpPr>
        <p:spPr>
          <a:xfrm>
            <a:off x="3585468" y="4986674"/>
            <a:ext cx="62890" cy="87814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9" name="Google Shape;1329;p20"/>
          <p:cNvSpPr txBox="1"/>
          <p:nvPr/>
        </p:nvSpPr>
        <p:spPr>
          <a:xfrm>
            <a:off x="3617878" y="4922859"/>
            <a:ext cx="81348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0" name="Google Shape;1330;p20"/>
          <p:cNvSpPr txBox="1"/>
          <p:nvPr/>
        </p:nvSpPr>
        <p:spPr>
          <a:xfrm>
            <a:off x="4386792" y="4941168"/>
            <a:ext cx="8381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1" name="Google Shape;1331;p20"/>
          <p:cNvSpPr/>
          <p:nvPr/>
        </p:nvSpPr>
        <p:spPr>
          <a:xfrm>
            <a:off x="4283968" y="4987445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2" name="Google Shape;1332;p20"/>
          <p:cNvSpPr txBox="1"/>
          <p:nvPr/>
        </p:nvSpPr>
        <p:spPr>
          <a:xfrm>
            <a:off x="1740024" y="5092452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7번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3" name="Google Shape;1333;p20"/>
          <p:cNvSpPr txBox="1"/>
          <p:nvPr/>
        </p:nvSpPr>
        <p:spPr>
          <a:xfrm>
            <a:off x="2101580" y="5320894"/>
            <a:ext cx="75809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4" name="Google Shape;1334;p20"/>
          <p:cNvSpPr/>
          <p:nvPr/>
        </p:nvSpPr>
        <p:spPr>
          <a:xfrm>
            <a:off x="2007784" y="5384709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5" name="Google Shape;1335;p20"/>
          <p:cNvSpPr/>
          <p:nvPr/>
        </p:nvSpPr>
        <p:spPr>
          <a:xfrm>
            <a:off x="2915816" y="5417238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6" name="Google Shape;1336;p20"/>
          <p:cNvSpPr txBox="1"/>
          <p:nvPr/>
        </p:nvSpPr>
        <p:spPr>
          <a:xfrm>
            <a:off x="2946554" y="5331596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7" name="Google Shape;1337;p20"/>
          <p:cNvSpPr/>
          <p:nvPr/>
        </p:nvSpPr>
        <p:spPr>
          <a:xfrm>
            <a:off x="3585468" y="5395411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8" name="Google Shape;1338;p20"/>
          <p:cNvSpPr txBox="1"/>
          <p:nvPr/>
        </p:nvSpPr>
        <p:spPr>
          <a:xfrm>
            <a:off x="3617879" y="5331596"/>
            <a:ext cx="67488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9" name="Google Shape;1339;p20"/>
          <p:cNvSpPr txBox="1"/>
          <p:nvPr/>
        </p:nvSpPr>
        <p:spPr>
          <a:xfrm>
            <a:off x="4431365" y="5320894"/>
            <a:ext cx="8381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0" name="Google Shape;1340;p20"/>
          <p:cNvSpPr/>
          <p:nvPr/>
        </p:nvSpPr>
        <p:spPr>
          <a:xfrm>
            <a:off x="4283968" y="5396182"/>
            <a:ext cx="62890" cy="87814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1" name="Google Shape;1341;p20"/>
          <p:cNvSpPr txBox="1"/>
          <p:nvPr/>
        </p:nvSpPr>
        <p:spPr>
          <a:xfrm>
            <a:off x="1740024" y="5524500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8번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2" name="Google Shape;1342;p20"/>
          <p:cNvSpPr txBox="1"/>
          <p:nvPr/>
        </p:nvSpPr>
        <p:spPr>
          <a:xfrm>
            <a:off x="2101580" y="5752942"/>
            <a:ext cx="75809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3" name="Google Shape;1343;p20"/>
          <p:cNvSpPr/>
          <p:nvPr/>
        </p:nvSpPr>
        <p:spPr>
          <a:xfrm>
            <a:off x="2007784" y="5816757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4" name="Google Shape;1344;p20"/>
          <p:cNvSpPr/>
          <p:nvPr/>
        </p:nvSpPr>
        <p:spPr>
          <a:xfrm>
            <a:off x="2915816" y="5849286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5" name="Google Shape;1345;p20"/>
          <p:cNvSpPr txBox="1"/>
          <p:nvPr/>
        </p:nvSpPr>
        <p:spPr>
          <a:xfrm>
            <a:off x="2946554" y="5763644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6" name="Google Shape;1346;p20"/>
          <p:cNvSpPr/>
          <p:nvPr/>
        </p:nvSpPr>
        <p:spPr>
          <a:xfrm>
            <a:off x="3585468" y="5827459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7" name="Google Shape;1347;p20"/>
          <p:cNvSpPr txBox="1"/>
          <p:nvPr/>
        </p:nvSpPr>
        <p:spPr>
          <a:xfrm>
            <a:off x="3635896" y="5763644"/>
            <a:ext cx="61381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8" name="Google Shape;1348;p20"/>
          <p:cNvSpPr txBox="1"/>
          <p:nvPr/>
        </p:nvSpPr>
        <p:spPr>
          <a:xfrm>
            <a:off x="4426006" y="5763644"/>
            <a:ext cx="89854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9" name="Google Shape;1349;p20"/>
          <p:cNvSpPr/>
          <p:nvPr/>
        </p:nvSpPr>
        <p:spPr>
          <a:xfrm>
            <a:off x="4283968" y="5828230"/>
            <a:ext cx="62890" cy="87814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0" name="Google Shape;1350;p20"/>
          <p:cNvSpPr/>
          <p:nvPr/>
        </p:nvSpPr>
        <p:spPr>
          <a:xfrm>
            <a:off x="5110005" y="6237312"/>
            <a:ext cx="398099" cy="216024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51" name="Google Shape;1351;p20"/>
          <p:cNvGrpSpPr/>
          <p:nvPr/>
        </p:nvGrpSpPr>
        <p:grpSpPr>
          <a:xfrm>
            <a:off x="4860032" y="6253092"/>
            <a:ext cx="240772" cy="215444"/>
            <a:chOff x="290448" y="1693374"/>
            <a:chExt cx="240772" cy="215444"/>
          </a:xfrm>
        </p:grpSpPr>
        <p:sp>
          <p:nvSpPr>
            <p:cNvPr id="1352" name="Google Shape;1352;p2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3" name="Google Shape;1353;p20"/>
            <p:cNvSpPr txBox="1"/>
            <p:nvPr/>
          </p:nvSpPr>
          <p:spPr>
            <a:xfrm>
              <a:off x="290448" y="1693374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54" name="Google Shape;1354;p20"/>
          <p:cNvSpPr txBox="1"/>
          <p:nvPr/>
        </p:nvSpPr>
        <p:spPr>
          <a:xfrm>
            <a:off x="5420576" y="2739499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5" name="Google Shape;1355;p20"/>
          <p:cNvSpPr/>
          <p:nvPr/>
        </p:nvSpPr>
        <p:spPr>
          <a:xfrm>
            <a:off x="5364088" y="2811507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6" name="Google Shape;1356;p20"/>
          <p:cNvSpPr txBox="1"/>
          <p:nvPr/>
        </p:nvSpPr>
        <p:spPr>
          <a:xfrm>
            <a:off x="5418561" y="3167167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7" name="Google Shape;1357;p20"/>
          <p:cNvSpPr/>
          <p:nvPr/>
        </p:nvSpPr>
        <p:spPr>
          <a:xfrm>
            <a:off x="5362073" y="3239175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8" name="Google Shape;1358;p20"/>
          <p:cNvSpPr txBox="1"/>
          <p:nvPr/>
        </p:nvSpPr>
        <p:spPr>
          <a:xfrm>
            <a:off x="5418561" y="3582808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9" name="Google Shape;1359;p20"/>
          <p:cNvSpPr/>
          <p:nvPr/>
        </p:nvSpPr>
        <p:spPr>
          <a:xfrm>
            <a:off x="5362073" y="3654816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0" name="Google Shape;1360;p20"/>
          <p:cNvSpPr txBox="1"/>
          <p:nvPr/>
        </p:nvSpPr>
        <p:spPr>
          <a:xfrm>
            <a:off x="5418561" y="4048061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1" name="Google Shape;1361;p20"/>
          <p:cNvSpPr/>
          <p:nvPr/>
        </p:nvSpPr>
        <p:spPr>
          <a:xfrm>
            <a:off x="5362073" y="4120069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2" name="Google Shape;1362;p20"/>
          <p:cNvSpPr txBox="1"/>
          <p:nvPr/>
        </p:nvSpPr>
        <p:spPr>
          <a:xfrm>
            <a:off x="5418561" y="4490811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3" name="Google Shape;1363;p20"/>
          <p:cNvSpPr/>
          <p:nvPr/>
        </p:nvSpPr>
        <p:spPr>
          <a:xfrm>
            <a:off x="5362073" y="4562819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4" name="Google Shape;1364;p20"/>
          <p:cNvSpPr txBox="1"/>
          <p:nvPr/>
        </p:nvSpPr>
        <p:spPr>
          <a:xfrm>
            <a:off x="5418561" y="4971075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5" name="Google Shape;1365;p20"/>
          <p:cNvSpPr/>
          <p:nvPr/>
        </p:nvSpPr>
        <p:spPr>
          <a:xfrm>
            <a:off x="5362073" y="5043083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6" name="Google Shape;1366;p20"/>
          <p:cNvSpPr txBox="1"/>
          <p:nvPr/>
        </p:nvSpPr>
        <p:spPr>
          <a:xfrm>
            <a:off x="5418561" y="5397330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7" name="Google Shape;1367;p20"/>
          <p:cNvSpPr/>
          <p:nvPr/>
        </p:nvSpPr>
        <p:spPr>
          <a:xfrm>
            <a:off x="5362073" y="5469338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8" name="Google Shape;1368;p20"/>
          <p:cNvSpPr txBox="1"/>
          <p:nvPr/>
        </p:nvSpPr>
        <p:spPr>
          <a:xfrm>
            <a:off x="5418561" y="5763644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9" name="Google Shape;1369;p20"/>
          <p:cNvSpPr/>
          <p:nvPr/>
        </p:nvSpPr>
        <p:spPr>
          <a:xfrm>
            <a:off x="5362073" y="5835652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0" name="Google Shape;1370;p20"/>
          <p:cNvSpPr/>
          <p:nvPr/>
        </p:nvSpPr>
        <p:spPr>
          <a:xfrm>
            <a:off x="5592379" y="6237312"/>
            <a:ext cx="612376" cy="216024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1" name="Google Shape;1371;p20"/>
          <p:cNvSpPr txBox="1"/>
          <p:nvPr/>
        </p:nvSpPr>
        <p:spPr>
          <a:xfrm>
            <a:off x="1704152" y="2353702"/>
            <a:ext cx="111051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접수번호 1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2" name="Google Shape;1372;p20"/>
          <p:cNvSpPr txBox="1"/>
          <p:nvPr/>
        </p:nvSpPr>
        <p:spPr>
          <a:xfrm>
            <a:off x="2957427" y="2355049"/>
            <a:ext cx="111051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회차 면접번호 1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3" name="Google Shape;1373;p20"/>
          <p:cNvSpPr txBox="1"/>
          <p:nvPr/>
        </p:nvSpPr>
        <p:spPr>
          <a:xfrm>
            <a:off x="33576" y="2498064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4" name="Google Shape;1374;p20"/>
          <p:cNvSpPr txBox="1"/>
          <p:nvPr/>
        </p:nvSpPr>
        <p:spPr>
          <a:xfrm>
            <a:off x="33576" y="1939169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5" name="Google Shape;1375;p20"/>
          <p:cNvSpPr txBox="1"/>
          <p:nvPr/>
        </p:nvSpPr>
        <p:spPr>
          <a:xfrm>
            <a:off x="33576" y="221616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6" name="Google Shape;1376;p20"/>
          <p:cNvSpPr txBox="1"/>
          <p:nvPr/>
        </p:nvSpPr>
        <p:spPr>
          <a:xfrm>
            <a:off x="33576" y="2761564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7" name="Google Shape;1377;p20"/>
          <p:cNvSpPr txBox="1"/>
          <p:nvPr/>
        </p:nvSpPr>
        <p:spPr>
          <a:xfrm>
            <a:off x="33576" y="3013024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8" name="Google Shape;1378;p20"/>
          <p:cNvSpPr txBox="1"/>
          <p:nvPr/>
        </p:nvSpPr>
        <p:spPr>
          <a:xfrm>
            <a:off x="33576" y="3262380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9" name="Google Shape;1379;p20"/>
          <p:cNvSpPr/>
          <p:nvPr/>
        </p:nvSpPr>
        <p:spPr>
          <a:xfrm>
            <a:off x="90460" y="3503771"/>
            <a:ext cx="1501781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0" name="Google Shape;1380;p20"/>
          <p:cNvSpPr txBox="1"/>
          <p:nvPr/>
        </p:nvSpPr>
        <p:spPr>
          <a:xfrm>
            <a:off x="35496" y="3506220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1" name="Google Shape;1381;p20"/>
          <p:cNvSpPr txBox="1"/>
          <p:nvPr/>
        </p:nvSpPr>
        <p:spPr>
          <a:xfrm>
            <a:off x="33577" y="3754609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82" name="Google Shape;1382;p20"/>
          <p:cNvGrpSpPr/>
          <p:nvPr/>
        </p:nvGrpSpPr>
        <p:grpSpPr>
          <a:xfrm>
            <a:off x="1676806" y="2761564"/>
            <a:ext cx="240772" cy="215444"/>
            <a:chOff x="290448" y="1693374"/>
            <a:chExt cx="240772" cy="215444"/>
          </a:xfrm>
        </p:grpSpPr>
        <p:sp>
          <p:nvSpPr>
            <p:cNvPr id="1383" name="Google Shape;1383;p2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4" name="Google Shape;1384;p20"/>
            <p:cNvSpPr txBox="1"/>
            <p:nvPr/>
          </p:nvSpPr>
          <p:spPr>
            <a:xfrm>
              <a:off x="290448" y="1693374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85" name="Google Shape;1385;p20"/>
          <p:cNvSpPr/>
          <p:nvPr/>
        </p:nvSpPr>
        <p:spPr>
          <a:xfrm>
            <a:off x="2709885" y="1916833"/>
            <a:ext cx="1006762" cy="194996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6" name="Google Shape;1386;p20"/>
          <p:cNvSpPr txBox="1"/>
          <p:nvPr/>
        </p:nvSpPr>
        <p:spPr>
          <a:xfrm>
            <a:off x="2763455" y="1904980"/>
            <a:ext cx="10025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면접평가문항</a:t>
            </a:r>
            <a:endParaRPr/>
          </a:p>
        </p:txBody>
      </p:sp>
      <p:sp>
        <p:nvSpPr>
          <p:cNvPr id="1387" name="Google Shape;1387;p20"/>
          <p:cNvSpPr/>
          <p:nvPr/>
        </p:nvSpPr>
        <p:spPr>
          <a:xfrm>
            <a:off x="1763688" y="1916832"/>
            <a:ext cx="946197" cy="191953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8" name="Google Shape;1388;p20"/>
          <p:cNvSpPr txBox="1"/>
          <p:nvPr/>
        </p:nvSpPr>
        <p:spPr>
          <a:xfrm>
            <a:off x="1803045" y="1902024"/>
            <a:ext cx="79394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89" name="Google Shape;1389;p20"/>
          <p:cNvGrpSpPr/>
          <p:nvPr/>
        </p:nvGrpSpPr>
        <p:grpSpPr>
          <a:xfrm>
            <a:off x="3577528" y="1896385"/>
            <a:ext cx="240772" cy="215444"/>
            <a:chOff x="290448" y="1693374"/>
            <a:chExt cx="240772" cy="215444"/>
          </a:xfrm>
        </p:grpSpPr>
        <p:sp>
          <p:nvSpPr>
            <p:cNvPr id="1390" name="Google Shape;1390;p2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1" name="Google Shape;1391;p20"/>
            <p:cNvSpPr txBox="1"/>
            <p:nvPr/>
          </p:nvSpPr>
          <p:spPr>
            <a:xfrm>
              <a:off x="290448" y="1693374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7" name="Google Shape;1397;p21"/>
          <p:cNvGraphicFramePr/>
          <p:nvPr/>
        </p:nvGraphicFramePr>
        <p:xfrm>
          <a:off x="48344" y="446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{2957763F-24D2-41EC-9536-3C23DF745574}</a:tableStyleId>
              </a:tblPr>
              <a:tblGrid>
                <a:gridCol w="1062025"/>
                <a:gridCol w="1062025"/>
                <a:gridCol w="1062025"/>
                <a:gridCol w="1062025"/>
                <a:gridCol w="106202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 ID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SS-RC-04-02-05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160610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 Path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모집전형&gt;면접평가&gt;학생조회&gt;면접평가문항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면접평가문항 화면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398" name="Google Shape;1398;p21"/>
          <p:cNvSpPr/>
          <p:nvPr/>
        </p:nvSpPr>
        <p:spPr>
          <a:xfrm>
            <a:off x="1596008" y="1772816"/>
            <a:ext cx="4752528" cy="468052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99" name="Google Shape;1399;p21"/>
          <p:cNvGraphicFramePr/>
          <p:nvPr/>
        </p:nvGraphicFramePr>
        <p:xfrm>
          <a:off x="6492552" y="44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432050"/>
                <a:gridCol w="2183900"/>
              </a:tblGrid>
              <a:tr h="3339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Detail</a:t>
                      </a: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 Description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3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면접평가문항 탭 메뉴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33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면접 평가문항 문제 및 체크된 보기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6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체크한 보기를 수정할 수 있는 버튼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3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면접대상자 리스트 화면으로 뒤로가기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512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0676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면접 대상자의 면접 평가문항 화면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400" name="Google Shape;1400;p21"/>
          <p:cNvSpPr/>
          <p:nvPr/>
        </p:nvSpPr>
        <p:spPr>
          <a:xfrm>
            <a:off x="83840" y="1772816"/>
            <a:ext cx="1512168" cy="468052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1" name="Google Shape;1401;p21"/>
          <p:cNvSpPr/>
          <p:nvPr/>
        </p:nvSpPr>
        <p:spPr>
          <a:xfrm>
            <a:off x="83840" y="1340768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2" name="Google Shape;1402;p21"/>
          <p:cNvSpPr txBox="1"/>
          <p:nvPr/>
        </p:nvSpPr>
        <p:spPr>
          <a:xfrm>
            <a:off x="1704152" y="1455643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3" name="Google Shape;1403;p21"/>
          <p:cNvSpPr txBox="1"/>
          <p:nvPr/>
        </p:nvSpPr>
        <p:spPr>
          <a:xfrm>
            <a:off x="2073916" y="1461526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4" name="Google Shape;1404;p21"/>
          <p:cNvSpPr txBox="1"/>
          <p:nvPr/>
        </p:nvSpPr>
        <p:spPr>
          <a:xfrm>
            <a:off x="2476488" y="1456764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5" name="Google Shape;1405;p21"/>
          <p:cNvSpPr txBox="1"/>
          <p:nvPr/>
        </p:nvSpPr>
        <p:spPr>
          <a:xfrm>
            <a:off x="2859672" y="1456764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6" name="Google Shape;1406;p21"/>
          <p:cNvSpPr txBox="1"/>
          <p:nvPr/>
        </p:nvSpPr>
        <p:spPr>
          <a:xfrm>
            <a:off x="3299259" y="146117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7" name="Google Shape;1407;p21"/>
          <p:cNvSpPr txBox="1"/>
          <p:nvPr/>
        </p:nvSpPr>
        <p:spPr>
          <a:xfrm>
            <a:off x="3664062" y="1465732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8" name="Google Shape;1408;p21"/>
          <p:cNvSpPr txBox="1"/>
          <p:nvPr/>
        </p:nvSpPr>
        <p:spPr>
          <a:xfrm>
            <a:off x="4206785" y="1472175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9" name="Google Shape;1409;p21"/>
          <p:cNvSpPr txBox="1"/>
          <p:nvPr/>
        </p:nvSpPr>
        <p:spPr>
          <a:xfrm>
            <a:off x="4542447" y="147049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1410" name="Google Shape;1410;p21"/>
          <p:cNvSpPr txBox="1"/>
          <p:nvPr/>
        </p:nvSpPr>
        <p:spPr>
          <a:xfrm>
            <a:off x="4942560" y="1465732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1" name="Google Shape;1411;p21"/>
          <p:cNvSpPr txBox="1"/>
          <p:nvPr/>
        </p:nvSpPr>
        <p:spPr>
          <a:xfrm>
            <a:off x="5358982" y="147153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2" name="Google Shape;1412;p21"/>
          <p:cNvSpPr txBox="1"/>
          <p:nvPr/>
        </p:nvSpPr>
        <p:spPr>
          <a:xfrm>
            <a:off x="5824521" y="1466849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3" name="Google Shape;1413;p21"/>
          <p:cNvSpPr/>
          <p:nvPr/>
        </p:nvSpPr>
        <p:spPr>
          <a:xfrm>
            <a:off x="1596008" y="1772816"/>
            <a:ext cx="4752528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4" name="Google Shape;1414;p21"/>
          <p:cNvSpPr/>
          <p:nvPr/>
        </p:nvSpPr>
        <p:spPr>
          <a:xfrm>
            <a:off x="1749155" y="2108785"/>
            <a:ext cx="4464730" cy="215444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5" name="Google Shape;1415;p21"/>
          <p:cNvSpPr txBox="1"/>
          <p:nvPr/>
        </p:nvSpPr>
        <p:spPr>
          <a:xfrm>
            <a:off x="1845981" y="2091427"/>
            <a:ext cx="113473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 평가문항 등록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6" name="Google Shape;1416;p21"/>
          <p:cNvSpPr txBox="1"/>
          <p:nvPr/>
        </p:nvSpPr>
        <p:spPr>
          <a:xfrm>
            <a:off x="1749155" y="2556810"/>
            <a:ext cx="111051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평가문항1번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7" name="Google Shape;1417;p21"/>
          <p:cNvSpPr txBox="1"/>
          <p:nvPr/>
        </p:nvSpPr>
        <p:spPr>
          <a:xfrm>
            <a:off x="2083245" y="2780928"/>
            <a:ext cx="8325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8" name="Google Shape;1418;p21"/>
          <p:cNvSpPr/>
          <p:nvPr/>
        </p:nvSpPr>
        <p:spPr>
          <a:xfrm>
            <a:off x="2016915" y="2849067"/>
            <a:ext cx="62890" cy="8781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9" name="Google Shape;1419;p21"/>
          <p:cNvSpPr/>
          <p:nvPr/>
        </p:nvSpPr>
        <p:spPr>
          <a:xfrm>
            <a:off x="2924947" y="2881596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0" name="Google Shape;1420;p21"/>
          <p:cNvSpPr txBox="1"/>
          <p:nvPr/>
        </p:nvSpPr>
        <p:spPr>
          <a:xfrm>
            <a:off x="2987824" y="2817781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1" name="Google Shape;1421;p21"/>
          <p:cNvSpPr/>
          <p:nvPr/>
        </p:nvSpPr>
        <p:spPr>
          <a:xfrm>
            <a:off x="3594599" y="2859769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2" name="Google Shape;1422;p21"/>
          <p:cNvSpPr txBox="1"/>
          <p:nvPr/>
        </p:nvSpPr>
        <p:spPr>
          <a:xfrm>
            <a:off x="3627009" y="2795954"/>
            <a:ext cx="12093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3" name="Google Shape;1423;p21"/>
          <p:cNvSpPr txBox="1"/>
          <p:nvPr/>
        </p:nvSpPr>
        <p:spPr>
          <a:xfrm>
            <a:off x="4355976" y="2785252"/>
            <a:ext cx="86899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4" name="Google Shape;1424;p21"/>
          <p:cNvSpPr/>
          <p:nvPr/>
        </p:nvSpPr>
        <p:spPr>
          <a:xfrm>
            <a:off x="4293099" y="2860540"/>
            <a:ext cx="48029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5" name="Google Shape;1425;p21"/>
          <p:cNvSpPr txBox="1"/>
          <p:nvPr/>
        </p:nvSpPr>
        <p:spPr>
          <a:xfrm>
            <a:off x="1740024" y="2955523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2번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6" name="Google Shape;1426;p21"/>
          <p:cNvSpPr txBox="1"/>
          <p:nvPr/>
        </p:nvSpPr>
        <p:spPr>
          <a:xfrm>
            <a:off x="2101580" y="3183965"/>
            <a:ext cx="75809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7" name="Google Shape;1427;p21"/>
          <p:cNvSpPr/>
          <p:nvPr/>
        </p:nvSpPr>
        <p:spPr>
          <a:xfrm>
            <a:off x="2007784" y="3247780"/>
            <a:ext cx="62890" cy="8781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8" name="Google Shape;1428;p21"/>
          <p:cNvSpPr/>
          <p:nvPr/>
        </p:nvSpPr>
        <p:spPr>
          <a:xfrm>
            <a:off x="2915816" y="3280309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9" name="Google Shape;1429;p21"/>
          <p:cNvSpPr txBox="1"/>
          <p:nvPr/>
        </p:nvSpPr>
        <p:spPr>
          <a:xfrm>
            <a:off x="2946554" y="3216494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0" name="Google Shape;1430;p21"/>
          <p:cNvSpPr/>
          <p:nvPr/>
        </p:nvSpPr>
        <p:spPr>
          <a:xfrm>
            <a:off x="3585468" y="3258482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1" name="Google Shape;1431;p21"/>
          <p:cNvSpPr txBox="1"/>
          <p:nvPr/>
        </p:nvSpPr>
        <p:spPr>
          <a:xfrm>
            <a:off x="3617878" y="3194667"/>
            <a:ext cx="12093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2" name="Google Shape;1432;p21"/>
          <p:cNvSpPr txBox="1"/>
          <p:nvPr/>
        </p:nvSpPr>
        <p:spPr>
          <a:xfrm>
            <a:off x="4386792" y="3195438"/>
            <a:ext cx="8381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3" name="Google Shape;1433;p21"/>
          <p:cNvSpPr/>
          <p:nvPr/>
        </p:nvSpPr>
        <p:spPr>
          <a:xfrm>
            <a:off x="4283968" y="3259253"/>
            <a:ext cx="48029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4" name="Google Shape;1434;p21"/>
          <p:cNvSpPr txBox="1"/>
          <p:nvPr/>
        </p:nvSpPr>
        <p:spPr>
          <a:xfrm>
            <a:off x="1741012" y="3387571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3번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5" name="Google Shape;1435;p21"/>
          <p:cNvSpPr txBox="1"/>
          <p:nvPr/>
        </p:nvSpPr>
        <p:spPr>
          <a:xfrm>
            <a:off x="2102568" y="3616013"/>
            <a:ext cx="75710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6" name="Google Shape;1436;p21"/>
          <p:cNvSpPr/>
          <p:nvPr/>
        </p:nvSpPr>
        <p:spPr>
          <a:xfrm>
            <a:off x="2008772" y="3679828"/>
            <a:ext cx="62890" cy="8781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7" name="Google Shape;1437;p21"/>
          <p:cNvSpPr/>
          <p:nvPr/>
        </p:nvSpPr>
        <p:spPr>
          <a:xfrm>
            <a:off x="2916804" y="3712357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8" name="Google Shape;1438;p21"/>
          <p:cNvSpPr txBox="1"/>
          <p:nvPr/>
        </p:nvSpPr>
        <p:spPr>
          <a:xfrm>
            <a:off x="2947542" y="3648542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9" name="Google Shape;1439;p21"/>
          <p:cNvSpPr/>
          <p:nvPr/>
        </p:nvSpPr>
        <p:spPr>
          <a:xfrm>
            <a:off x="3586456" y="3690530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0" name="Google Shape;1440;p21"/>
          <p:cNvSpPr txBox="1"/>
          <p:nvPr/>
        </p:nvSpPr>
        <p:spPr>
          <a:xfrm>
            <a:off x="3618866" y="3626715"/>
            <a:ext cx="9235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1" name="Google Shape;1441;p21"/>
          <p:cNvSpPr txBox="1"/>
          <p:nvPr/>
        </p:nvSpPr>
        <p:spPr>
          <a:xfrm>
            <a:off x="4387780" y="3627486"/>
            <a:ext cx="8371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2" name="Google Shape;1442;p21"/>
          <p:cNvSpPr/>
          <p:nvPr/>
        </p:nvSpPr>
        <p:spPr>
          <a:xfrm>
            <a:off x="4284956" y="3691301"/>
            <a:ext cx="48029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3" name="Google Shape;1443;p21"/>
          <p:cNvSpPr txBox="1"/>
          <p:nvPr/>
        </p:nvSpPr>
        <p:spPr>
          <a:xfrm>
            <a:off x="1740024" y="3819619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4번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4" name="Google Shape;1444;p21"/>
          <p:cNvSpPr txBox="1"/>
          <p:nvPr/>
        </p:nvSpPr>
        <p:spPr>
          <a:xfrm>
            <a:off x="2101580" y="4048061"/>
            <a:ext cx="75809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5" name="Google Shape;1445;p21"/>
          <p:cNvSpPr/>
          <p:nvPr/>
        </p:nvSpPr>
        <p:spPr>
          <a:xfrm>
            <a:off x="2007784" y="4111876"/>
            <a:ext cx="62890" cy="8781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6" name="Google Shape;1446;p21"/>
          <p:cNvSpPr/>
          <p:nvPr/>
        </p:nvSpPr>
        <p:spPr>
          <a:xfrm>
            <a:off x="2915816" y="4144405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7" name="Google Shape;1447;p21"/>
          <p:cNvSpPr txBox="1"/>
          <p:nvPr/>
        </p:nvSpPr>
        <p:spPr>
          <a:xfrm>
            <a:off x="2946554" y="4080590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8" name="Google Shape;1448;p21"/>
          <p:cNvSpPr/>
          <p:nvPr/>
        </p:nvSpPr>
        <p:spPr>
          <a:xfrm>
            <a:off x="3585468" y="4122578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9" name="Google Shape;1449;p21"/>
          <p:cNvSpPr txBox="1"/>
          <p:nvPr/>
        </p:nvSpPr>
        <p:spPr>
          <a:xfrm>
            <a:off x="3617878" y="4058763"/>
            <a:ext cx="12093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0" name="Google Shape;1450;p21"/>
          <p:cNvSpPr txBox="1"/>
          <p:nvPr/>
        </p:nvSpPr>
        <p:spPr>
          <a:xfrm>
            <a:off x="4386792" y="4059534"/>
            <a:ext cx="8381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1" name="Google Shape;1451;p21"/>
          <p:cNvSpPr/>
          <p:nvPr/>
        </p:nvSpPr>
        <p:spPr>
          <a:xfrm>
            <a:off x="4283968" y="4123349"/>
            <a:ext cx="48029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2" name="Google Shape;1452;p21"/>
          <p:cNvSpPr txBox="1"/>
          <p:nvPr/>
        </p:nvSpPr>
        <p:spPr>
          <a:xfrm>
            <a:off x="1741012" y="4251667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5번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3" name="Google Shape;1453;p21"/>
          <p:cNvSpPr txBox="1"/>
          <p:nvPr/>
        </p:nvSpPr>
        <p:spPr>
          <a:xfrm>
            <a:off x="2102568" y="4480109"/>
            <a:ext cx="81324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4" name="Google Shape;1454;p21"/>
          <p:cNvSpPr/>
          <p:nvPr/>
        </p:nvSpPr>
        <p:spPr>
          <a:xfrm>
            <a:off x="2008772" y="4543924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5" name="Google Shape;1455;p21"/>
          <p:cNvSpPr/>
          <p:nvPr/>
        </p:nvSpPr>
        <p:spPr>
          <a:xfrm>
            <a:off x="2916804" y="4576453"/>
            <a:ext cx="62890" cy="8781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6" name="Google Shape;1456;p21"/>
          <p:cNvSpPr txBox="1"/>
          <p:nvPr/>
        </p:nvSpPr>
        <p:spPr>
          <a:xfrm>
            <a:off x="2947542" y="4512638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7" name="Google Shape;1457;p21"/>
          <p:cNvSpPr/>
          <p:nvPr/>
        </p:nvSpPr>
        <p:spPr>
          <a:xfrm>
            <a:off x="3586456" y="4554626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8" name="Google Shape;1458;p21"/>
          <p:cNvSpPr txBox="1"/>
          <p:nvPr/>
        </p:nvSpPr>
        <p:spPr>
          <a:xfrm>
            <a:off x="3618866" y="4490811"/>
            <a:ext cx="9235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9" name="Google Shape;1459;p21"/>
          <p:cNvSpPr txBox="1"/>
          <p:nvPr/>
        </p:nvSpPr>
        <p:spPr>
          <a:xfrm>
            <a:off x="4387780" y="4491582"/>
            <a:ext cx="8371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0" name="Google Shape;1460;p21"/>
          <p:cNvSpPr/>
          <p:nvPr/>
        </p:nvSpPr>
        <p:spPr>
          <a:xfrm>
            <a:off x="4284956" y="4555397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1" name="Google Shape;1461;p21"/>
          <p:cNvSpPr txBox="1"/>
          <p:nvPr/>
        </p:nvSpPr>
        <p:spPr>
          <a:xfrm>
            <a:off x="1740024" y="4683715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6번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2" name="Google Shape;1462;p21"/>
          <p:cNvSpPr txBox="1"/>
          <p:nvPr/>
        </p:nvSpPr>
        <p:spPr>
          <a:xfrm>
            <a:off x="2101580" y="4912157"/>
            <a:ext cx="81423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3" name="Google Shape;1463;p21"/>
          <p:cNvSpPr/>
          <p:nvPr/>
        </p:nvSpPr>
        <p:spPr>
          <a:xfrm>
            <a:off x="2007784" y="4975972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4" name="Google Shape;1464;p21"/>
          <p:cNvSpPr/>
          <p:nvPr/>
        </p:nvSpPr>
        <p:spPr>
          <a:xfrm>
            <a:off x="2915816" y="5008501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5" name="Google Shape;1465;p21"/>
          <p:cNvSpPr txBox="1"/>
          <p:nvPr/>
        </p:nvSpPr>
        <p:spPr>
          <a:xfrm>
            <a:off x="2946554" y="4922859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6" name="Google Shape;1466;p21"/>
          <p:cNvSpPr/>
          <p:nvPr/>
        </p:nvSpPr>
        <p:spPr>
          <a:xfrm>
            <a:off x="3585468" y="4986674"/>
            <a:ext cx="62890" cy="8781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7" name="Google Shape;1467;p21"/>
          <p:cNvSpPr txBox="1"/>
          <p:nvPr/>
        </p:nvSpPr>
        <p:spPr>
          <a:xfrm>
            <a:off x="3617878" y="4922859"/>
            <a:ext cx="81348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8" name="Google Shape;1468;p21"/>
          <p:cNvSpPr txBox="1"/>
          <p:nvPr/>
        </p:nvSpPr>
        <p:spPr>
          <a:xfrm>
            <a:off x="4386792" y="4941168"/>
            <a:ext cx="8381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9" name="Google Shape;1469;p21"/>
          <p:cNvSpPr/>
          <p:nvPr/>
        </p:nvSpPr>
        <p:spPr>
          <a:xfrm>
            <a:off x="4283968" y="4987445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0" name="Google Shape;1470;p21"/>
          <p:cNvSpPr txBox="1"/>
          <p:nvPr/>
        </p:nvSpPr>
        <p:spPr>
          <a:xfrm>
            <a:off x="1740024" y="5092452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7번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1" name="Google Shape;1471;p21"/>
          <p:cNvSpPr txBox="1"/>
          <p:nvPr/>
        </p:nvSpPr>
        <p:spPr>
          <a:xfrm>
            <a:off x="2101580" y="5320894"/>
            <a:ext cx="75809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2" name="Google Shape;1472;p21"/>
          <p:cNvSpPr/>
          <p:nvPr/>
        </p:nvSpPr>
        <p:spPr>
          <a:xfrm>
            <a:off x="2007784" y="5384709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3" name="Google Shape;1473;p21"/>
          <p:cNvSpPr/>
          <p:nvPr/>
        </p:nvSpPr>
        <p:spPr>
          <a:xfrm>
            <a:off x="2915816" y="5417238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4" name="Google Shape;1474;p21"/>
          <p:cNvSpPr txBox="1"/>
          <p:nvPr/>
        </p:nvSpPr>
        <p:spPr>
          <a:xfrm>
            <a:off x="2946554" y="5331596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5" name="Google Shape;1475;p21"/>
          <p:cNvSpPr/>
          <p:nvPr/>
        </p:nvSpPr>
        <p:spPr>
          <a:xfrm>
            <a:off x="3585468" y="5395411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6" name="Google Shape;1476;p21"/>
          <p:cNvSpPr txBox="1"/>
          <p:nvPr/>
        </p:nvSpPr>
        <p:spPr>
          <a:xfrm>
            <a:off x="3617879" y="5331596"/>
            <a:ext cx="67488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7" name="Google Shape;1477;p21"/>
          <p:cNvSpPr txBox="1"/>
          <p:nvPr/>
        </p:nvSpPr>
        <p:spPr>
          <a:xfrm>
            <a:off x="4431365" y="5320894"/>
            <a:ext cx="83818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8" name="Google Shape;1478;p21"/>
          <p:cNvSpPr/>
          <p:nvPr/>
        </p:nvSpPr>
        <p:spPr>
          <a:xfrm>
            <a:off x="4283968" y="5396182"/>
            <a:ext cx="62890" cy="8781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9" name="Google Shape;1479;p21"/>
          <p:cNvSpPr txBox="1"/>
          <p:nvPr/>
        </p:nvSpPr>
        <p:spPr>
          <a:xfrm>
            <a:off x="1740024" y="5524500"/>
            <a:ext cx="16618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평가문항 8번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0" name="Google Shape;1480;p21"/>
          <p:cNvSpPr txBox="1"/>
          <p:nvPr/>
        </p:nvSpPr>
        <p:spPr>
          <a:xfrm>
            <a:off x="2101580" y="5752942"/>
            <a:ext cx="75809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매우좋음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1" name="Google Shape;1481;p21"/>
          <p:cNvSpPr/>
          <p:nvPr/>
        </p:nvSpPr>
        <p:spPr>
          <a:xfrm>
            <a:off x="2007784" y="5816757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2" name="Google Shape;1482;p21"/>
          <p:cNvSpPr/>
          <p:nvPr/>
        </p:nvSpPr>
        <p:spPr>
          <a:xfrm>
            <a:off x="2915816" y="5849286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3" name="Google Shape;1483;p21"/>
          <p:cNvSpPr txBox="1"/>
          <p:nvPr/>
        </p:nvSpPr>
        <p:spPr>
          <a:xfrm>
            <a:off x="2946554" y="5763644"/>
            <a:ext cx="85239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좋음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4" name="Google Shape;1484;p21"/>
          <p:cNvSpPr/>
          <p:nvPr/>
        </p:nvSpPr>
        <p:spPr>
          <a:xfrm>
            <a:off x="3585468" y="5827459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5" name="Google Shape;1485;p21"/>
          <p:cNvSpPr txBox="1"/>
          <p:nvPr/>
        </p:nvSpPr>
        <p:spPr>
          <a:xfrm>
            <a:off x="3635896" y="5763644"/>
            <a:ext cx="61381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보통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6" name="Google Shape;1486;p21"/>
          <p:cNvSpPr txBox="1"/>
          <p:nvPr/>
        </p:nvSpPr>
        <p:spPr>
          <a:xfrm>
            <a:off x="4426006" y="5763644"/>
            <a:ext cx="89854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약간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7" name="Google Shape;1487;p21"/>
          <p:cNvSpPr/>
          <p:nvPr/>
        </p:nvSpPr>
        <p:spPr>
          <a:xfrm>
            <a:off x="4283968" y="5828230"/>
            <a:ext cx="62890" cy="8781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8" name="Google Shape;1488;p21"/>
          <p:cNvSpPr/>
          <p:nvPr/>
        </p:nvSpPr>
        <p:spPr>
          <a:xfrm>
            <a:off x="5110005" y="6237312"/>
            <a:ext cx="398099" cy="216024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89" name="Google Shape;1489;p21"/>
          <p:cNvGrpSpPr/>
          <p:nvPr/>
        </p:nvGrpSpPr>
        <p:grpSpPr>
          <a:xfrm>
            <a:off x="4860032" y="6253092"/>
            <a:ext cx="240772" cy="215444"/>
            <a:chOff x="290448" y="1693374"/>
            <a:chExt cx="240772" cy="215444"/>
          </a:xfrm>
        </p:grpSpPr>
        <p:sp>
          <p:nvSpPr>
            <p:cNvPr id="1490" name="Google Shape;1490;p2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1" name="Google Shape;1491;p21"/>
            <p:cNvSpPr txBox="1"/>
            <p:nvPr/>
          </p:nvSpPr>
          <p:spPr>
            <a:xfrm>
              <a:off x="290448" y="1693374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92" name="Google Shape;1492;p21"/>
          <p:cNvSpPr txBox="1"/>
          <p:nvPr/>
        </p:nvSpPr>
        <p:spPr>
          <a:xfrm>
            <a:off x="5420576" y="2739499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3" name="Google Shape;1493;p21"/>
          <p:cNvSpPr/>
          <p:nvPr/>
        </p:nvSpPr>
        <p:spPr>
          <a:xfrm>
            <a:off x="5364088" y="2811507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4" name="Google Shape;1494;p21"/>
          <p:cNvSpPr txBox="1"/>
          <p:nvPr/>
        </p:nvSpPr>
        <p:spPr>
          <a:xfrm>
            <a:off x="5418561" y="3167167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5" name="Google Shape;1495;p21"/>
          <p:cNvSpPr/>
          <p:nvPr/>
        </p:nvSpPr>
        <p:spPr>
          <a:xfrm>
            <a:off x="5362073" y="3239175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6" name="Google Shape;1496;p21"/>
          <p:cNvSpPr txBox="1"/>
          <p:nvPr/>
        </p:nvSpPr>
        <p:spPr>
          <a:xfrm>
            <a:off x="5418561" y="3582808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7" name="Google Shape;1497;p21"/>
          <p:cNvSpPr/>
          <p:nvPr/>
        </p:nvSpPr>
        <p:spPr>
          <a:xfrm>
            <a:off x="5362073" y="3654816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8" name="Google Shape;1498;p21"/>
          <p:cNvSpPr txBox="1"/>
          <p:nvPr/>
        </p:nvSpPr>
        <p:spPr>
          <a:xfrm>
            <a:off x="5418561" y="4048061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9" name="Google Shape;1499;p21"/>
          <p:cNvSpPr/>
          <p:nvPr/>
        </p:nvSpPr>
        <p:spPr>
          <a:xfrm>
            <a:off x="5362073" y="4120069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0" name="Google Shape;1500;p21"/>
          <p:cNvSpPr txBox="1"/>
          <p:nvPr/>
        </p:nvSpPr>
        <p:spPr>
          <a:xfrm>
            <a:off x="5418561" y="4490811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1" name="Google Shape;1501;p21"/>
          <p:cNvSpPr/>
          <p:nvPr/>
        </p:nvSpPr>
        <p:spPr>
          <a:xfrm>
            <a:off x="5362073" y="4562819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2" name="Google Shape;1502;p21"/>
          <p:cNvSpPr txBox="1"/>
          <p:nvPr/>
        </p:nvSpPr>
        <p:spPr>
          <a:xfrm>
            <a:off x="5418561" y="4971075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3" name="Google Shape;1503;p21"/>
          <p:cNvSpPr/>
          <p:nvPr/>
        </p:nvSpPr>
        <p:spPr>
          <a:xfrm>
            <a:off x="5362073" y="5043083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4" name="Google Shape;1504;p21"/>
          <p:cNvSpPr txBox="1"/>
          <p:nvPr/>
        </p:nvSpPr>
        <p:spPr>
          <a:xfrm>
            <a:off x="5418561" y="5397330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5" name="Google Shape;1505;p21"/>
          <p:cNvSpPr/>
          <p:nvPr/>
        </p:nvSpPr>
        <p:spPr>
          <a:xfrm>
            <a:off x="5362073" y="5469338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6" name="Google Shape;1506;p21"/>
          <p:cNvSpPr txBox="1"/>
          <p:nvPr/>
        </p:nvSpPr>
        <p:spPr>
          <a:xfrm>
            <a:off x="5418561" y="5763644"/>
            <a:ext cx="81192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매우 불량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7" name="Google Shape;1507;p21"/>
          <p:cNvSpPr/>
          <p:nvPr/>
        </p:nvSpPr>
        <p:spPr>
          <a:xfrm>
            <a:off x="5362073" y="5835652"/>
            <a:ext cx="62890" cy="8781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8" name="Google Shape;1508;p21"/>
          <p:cNvSpPr/>
          <p:nvPr/>
        </p:nvSpPr>
        <p:spPr>
          <a:xfrm>
            <a:off x="5592379" y="6237312"/>
            <a:ext cx="612376" cy="216024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9" name="Google Shape;1509;p21"/>
          <p:cNvSpPr txBox="1"/>
          <p:nvPr/>
        </p:nvSpPr>
        <p:spPr>
          <a:xfrm>
            <a:off x="1704152" y="2353702"/>
            <a:ext cx="111051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접수번호 1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0" name="Google Shape;1510;p21"/>
          <p:cNvSpPr txBox="1"/>
          <p:nvPr/>
        </p:nvSpPr>
        <p:spPr>
          <a:xfrm>
            <a:off x="2957427" y="2355049"/>
            <a:ext cx="111051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회차 면접번호 1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1" name="Google Shape;1511;p21"/>
          <p:cNvSpPr txBox="1"/>
          <p:nvPr/>
        </p:nvSpPr>
        <p:spPr>
          <a:xfrm>
            <a:off x="33576" y="2498064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2" name="Google Shape;1512;p21"/>
          <p:cNvSpPr txBox="1"/>
          <p:nvPr/>
        </p:nvSpPr>
        <p:spPr>
          <a:xfrm>
            <a:off x="33576" y="1939169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3" name="Google Shape;1513;p21"/>
          <p:cNvSpPr txBox="1"/>
          <p:nvPr/>
        </p:nvSpPr>
        <p:spPr>
          <a:xfrm>
            <a:off x="33576" y="221616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4" name="Google Shape;1514;p21"/>
          <p:cNvSpPr txBox="1"/>
          <p:nvPr/>
        </p:nvSpPr>
        <p:spPr>
          <a:xfrm>
            <a:off x="33576" y="2761564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5" name="Google Shape;1515;p21"/>
          <p:cNvSpPr txBox="1"/>
          <p:nvPr/>
        </p:nvSpPr>
        <p:spPr>
          <a:xfrm>
            <a:off x="33576" y="3013024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6" name="Google Shape;1516;p21"/>
          <p:cNvSpPr txBox="1"/>
          <p:nvPr/>
        </p:nvSpPr>
        <p:spPr>
          <a:xfrm>
            <a:off x="33576" y="3262380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7" name="Google Shape;1517;p21"/>
          <p:cNvSpPr/>
          <p:nvPr/>
        </p:nvSpPr>
        <p:spPr>
          <a:xfrm>
            <a:off x="90460" y="3503771"/>
            <a:ext cx="1501781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8" name="Google Shape;1518;p21"/>
          <p:cNvSpPr txBox="1"/>
          <p:nvPr/>
        </p:nvSpPr>
        <p:spPr>
          <a:xfrm>
            <a:off x="33576" y="3506220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9" name="Google Shape;1519;p21"/>
          <p:cNvSpPr txBox="1"/>
          <p:nvPr/>
        </p:nvSpPr>
        <p:spPr>
          <a:xfrm>
            <a:off x="33577" y="3754609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20" name="Google Shape;1520;p21"/>
          <p:cNvGrpSpPr/>
          <p:nvPr/>
        </p:nvGrpSpPr>
        <p:grpSpPr>
          <a:xfrm>
            <a:off x="1676806" y="2761564"/>
            <a:ext cx="240772" cy="215444"/>
            <a:chOff x="290448" y="1693374"/>
            <a:chExt cx="240772" cy="215444"/>
          </a:xfrm>
        </p:grpSpPr>
        <p:sp>
          <p:nvSpPr>
            <p:cNvPr id="1521" name="Google Shape;1521;p2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22" name="Google Shape;1522;p21"/>
            <p:cNvSpPr txBox="1"/>
            <p:nvPr/>
          </p:nvSpPr>
          <p:spPr>
            <a:xfrm>
              <a:off x="290448" y="1693374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22"/>
          <p:cNvSpPr/>
          <p:nvPr/>
        </p:nvSpPr>
        <p:spPr>
          <a:xfrm>
            <a:off x="53261" y="4083208"/>
            <a:ext cx="1494403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29" name="Google Shape;1529;p22"/>
          <p:cNvGraphicFramePr/>
          <p:nvPr/>
        </p:nvGraphicFramePr>
        <p:xfrm>
          <a:off x="9247" y="274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{2957763F-24D2-41EC-9536-3C23DF745574}</a:tableStyleId>
              </a:tblPr>
              <a:tblGrid>
                <a:gridCol w="1062025"/>
                <a:gridCol w="1062025"/>
                <a:gridCol w="1062025"/>
                <a:gridCol w="1520675"/>
                <a:gridCol w="603400"/>
                <a:gridCol w="1062025"/>
              </a:tblGrid>
              <a:tr h="39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최종합격자관리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 ID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SS-RC-05-00-01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160610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 Path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최종합격자관리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93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   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면접전형관리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 최종합격자 지원자 리스트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530" name="Google Shape;1530;p22"/>
          <p:cNvGraphicFramePr/>
          <p:nvPr/>
        </p:nvGraphicFramePr>
        <p:xfrm>
          <a:off x="6443663" y="31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432050"/>
                <a:gridCol w="21839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Detail</a:t>
                      </a: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 Description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면접평가 목록 버튼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면접평가 메인화면 홈 버튼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년도, 몇 회차 리스트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지원자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 중 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면접 합격자, 예비 합격자 목록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페이징 (이전, 현재, 다음) 버튼 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일괄 합격 여부 및 취소 상태를 저장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년도, 회차별로 면접 합격자를 확인 및 합격, 예비 등록을 할 수 있는 화면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531" name="Google Shape;1531;p22"/>
          <p:cNvSpPr/>
          <p:nvPr/>
        </p:nvSpPr>
        <p:spPr>
          <a:xfrm>
            <a:off x="35495" y="1988840"/>
            <a:ext cx="1512169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2" name="Google Shape;1532;p22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3" name="Google Shape;1533;p22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 메인화면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34" name="Google Shape;1534;p22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1535" name="Google Shape;1535;p2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6" name="Google Shape;1536;p2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37" name="Google Shape;1537;p22"/>
          <p:cNvSpPr/>
          <p:nvPr/>
        </p:nvSpPr>
        <p:spPr>
          <a:xfrm>
            <a:off x="2079194" y="5918873"/>
            <a:ext cx="259504" cy="230832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8" name="Google Shape;1538;p22"/>
          <p:cNvSpPr txBox="1"/>
          <p:nvPr/>
        </p:nvSpPr>
        <p:spPr>
          <a:xfrm>
            <a:off x="2338403" y="5918873"/>
            <a:ext cx="240177" cy="2308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9" name="Google Shape;1539;p22"/>
          <p:cNvSpPr txBox="1"/>
          <p:nvPr/>
        </p:nvSpPr>
        <p:spPr>
          <a:xfrm>
            <a:off x="2097532" y="5918873"/>
            <a:ext cx="2487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40" name="Google Shape;1540;p22"/>
          <p:cNvGraphicFramePr/>
          <p:nvPr/>
        </p:nvGraphicFramePr>
        <p:xfrm>
          <a:off x="1714548" y="30237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429725"/>
                <a:gridCol w="915575"/>
                <a:gridCol w="864100"/>
                <a:gridCol w="576075"/>
                <a:gridCol w="648075"/>
                <a:gridCol w="793225"/>
              </a:tblGrid>
              <a:tr h="235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이름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전화번호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이메일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면접 점수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/>
                        <a:t>면접 합격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최종합격 여부</a:t>
                      </a:r>
                      <a:endParaRPr sz="700"/>
                    </a:p>
                  </a:txBody>
                  <a:tcPr marT="45725" marB="45725" marR="91450" marL="91450"/>
                </a:tc>
              </a:tr>
              <a:tr h="205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XXX-XXXX-XXXX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XXX@XXX.COM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/>
                        <a:t>XXX-XXXX-XXXX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XXX@XXX.COM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</a:tr>
              <a:tr h="14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/>
                        <a:t>XXX-XXXX-XXXX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XXX@XXX.COM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</a:tr>
              <a:tr h="23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/>
                        <a:t>XXX-XXXX-XXXX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XXX@XXX.COM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</a:tr>
              <a:tr h="207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XXX-XXXX-XXXX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XXX@XXX.COM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/>
                        <a:t>XXX-XXXX-XXXX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XXX@XXX.COM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/>
                        <a:t>XXX-XXXX-XXXX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XXX@XXX.COM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/>
                        <a:t>XXX-XXXX-XXXX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XXX@XXX.COM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</a:tr>
              <a:tr h="19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/>
                        <a:t>XXX-XXXX-XXXX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XXX@XXX.COM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/>
                        <a:t>XXX-XXXX-XXXX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XXX@XXX.COM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</a:tr>
              <a:tr h="224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/>
                        <a:t>XXX-XXXX-XXXX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XXX@XXX.COM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/>
                        <a:t>XXX-XXXX-XXXX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XXX@XXX.COM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O/X</a:t>
                      </a:r>
                      <a:endParaRPr sz="7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41" name="Google Shape;1541;p22"/>
          <p:cNvSpPr/>
          <p:nvPr/>
        </p:nvSpPr>
        <p:spPr>
          <a:xfrm>
            <a:off x="5451300" y="5934639"/>
            <a:ext cx="438646" cy="21448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2" name="Google Shape;1542;p22"/>
          <p:cNvSpPr txBox="1"/>
          <p:nvPr/>
        </p:nvSpPr>
        <p:spPr>
          <a:xfrm>
            <a:off x="5464427" y="5918293"/>
            <a:ext cx="4242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43" name="Google Shape;1543;p22"/>
          <p:cNvGrpSpPr/>
          <p:nvPr/>
        </p:nvGrpSpPr>
        <p:grpSpPr>
          <a:xfrm>
            <a:off x="1617286" y="2327801"/>
            <a:ext cx="240772" cy="215444"/>
            <a:chOff x="292829" y="1695755"/>
            <a:chExt cx="240772" cy="215444"/>
          </a:xfrm>
        </p:grpSpPr>
        <p:sp>
          <p:nvSpPr>
            <p:cNvPr id="1544" name="Google Shape;1544;p2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5" name="Google Shape;1545;p2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46" name="Google Shape;1546;p22"/>
          <p:cNvGrpSpPr/>
          <p:nvPr/>
        </p:nvGrpSpPr>
        <p:grpSpPr>
          <a:xfrm>
            <a:off x="5149132" y="5952790"/>
            <a:ext cx="240772" cy="215444"/>
            <a:chOff x="292829" y="1695755"/>
            <a:chExt cx="240772" cy="215444"/>
          </a:xfrm>
        </p:grpSpPr>
        <p:sp>
          <p:nvSpPr>
            <p:cNvPr id="1547" name="Google Shape;1547;p2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8" name="Google Shape;1548;p2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49" name="Google Shape;1549;p22"/>
          <p:cNvGrpSpPr/>
          <p:nvPr/>
        </p:nvGrpSpPr>
        <p:grpSpPr>
          <a:xfrm>
            <a:off x="1769319" y="5949860"/>
            <a:ext cx="240772" cy="215444"/>
            <a:chOff x="292829" y="1695755"/>
            <a:chExt cx="240772" cy="215444"/>
          </a:xfrm>
        </p:grpSpPr>
        <p:sp>
          <p:nvSpPr>
            <p:cNvPr id="1550" name="Google Shape;1550;p2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1" name="Google Shape;1551;p2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52" name="Google Shape;1552;p22"/>
          <p:cNvGrpSpPr/>
          <p:nvPr/>
        </p:nvGrpSpPr>
        <p:grpSpPr>
          <a:xfrm>
            <a:off x="21378" y="4113366"/>
            <a:ext cx="240772" cy="215444"/>
            <a:chOff x="292829" y="1695755"/>
            <a:chExt cx="240772" cy="215444"/>
          </a:xfrm>
        </p:grpSpPr>
        <p:sp>
          <p:nvSpPr>
            <p:cNvPr id="1553" name="Google Shape;1553;p2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4" name="Google Shape;1554;p2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55" name="Google Shape;1555;p22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6" name="Google Shape;1556;p22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7" name="Google Shape;1557;p22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8" name="Google Shape;1558;p22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9" name="Google Shape;1559;p22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0" name="Google Shape;1560;p22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1" name="Google Shape;1561;p22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2" name="Google Shape;1562;p22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3" name="Google Shape;1563;p22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4" name="Google Shape;1564;p22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5" name="Google Shape;1565;p22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6" name="Google Shape;1566;p22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7" name="Google Shape;1567;p22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8" name="Google Shape;1568;p22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9" name="Google Shape;1569;p22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0" name="Google Shape;1570;p22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1571" name="Google Shape;1571;p22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2" name="Google Shape;1572;p22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3" name="Google Shape;1573;p22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4" name="Google Shape;1574;p22"/>
          <p:cNvSpPr/>
          <p:nvPr/>
        </p:nvSpPr>
        <p:spPr>
          <a:xfrm>
            <a:off x="1547664" y="1988840"/>
            <a:ext cx="4752527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75" name="Google Shape;1575;p22"/>
          <p:cNvGrpSpPr/>
          <p:nvPr/>
        </p:nvGrpSpPr>
        <p:grpSpPr>
          <a:xfrm>
            <a:off x="1643809" y="2870687"/>
            <a:ext cx="240772" cy="215444"/>
            <a:chOff x="292829" y="1695755"/>
            <a:chExt cx="240772" cy="215444"/>
          </a:xfrm>
        </p:grpSpPr>
        <p:sp>
          <p:nvSpPr>
            <p:cNvPr id="1576" name="Google Shape;1576;p2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7" name="Google Shape;1577;p22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578" name="Google Shape;1578;p22"/>
          <p:cNvGraphicFramePr/>
          <p:nvPr/>
        </p:nvGraphicFramePr>
        <p:xfrm>
          <a:off x="1731502" y="24744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1464125"/>
                <a:gridCol w="2770675"/>
              </a:tblGrid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년도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회차</a:t>
                      </a:r>
                      <a:endParaRPr sz="700"/>
                    </a:p>
                  </a:txBody>
                  <a:tcPr marT="45725" marB="45725" marR="91450" marL="91450"/>
                </a:tc>
              </a:tr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XXXX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XX</a:t>
                      </a:r>
                      <a:endParaRPr sz="7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23"/>
          <p:cNvSpPr/>
          <p:nvPr/>
        </p:nvSpPr>
        <p:spPr>
          <a:xfrm>
            <a:off x="53261" y="4083208"/>
            <a:ext cx="1494403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85" name="Google Shape;1585;p23"/>
          <p:cNvGraphicFramePr/>
          <p:nvPr/>
        </p:nvGraphicFramePr>
        <p:xfrm>
          <a:off x="9247" y="274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{2957763F-24D2-41EC-9536-3C23DF745574}</a:tableStyleId>
              </a:tblPr>
              <a:tblGrid>
                <a:gridCol w="1062025"/>
                <a:gridCol w="1062025"/>
                <a:gridCol w="1062025"/>
                <a:gridCol w="1520675"/>
                <a:gridCol w="603400"/>
                <a:gridCol w="1062025"/>
              </a:tblGrid>
              <a:tr h="39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최종합격자관리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 ID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SS-RC-05-00-02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160610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 Path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최종합격자관리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93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   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면접전형관리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 최종합격자 지원자 상세 정보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586" name="Google Shape;1586;p23"/>
          <p:cNvGraphicFramePr/>
          <p:nvPr/>
        </p:nvGraphicFramePr>
        <p:xfrm>
          <a:off x="6443663" y="31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432050"/>
                <a:gridCol w="21839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Detail</a:t>
                      </a: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 Description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지원자 상세 정보 탭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 버튼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지원자 상세 정보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합격 등록 및 취소 버튼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전</a:t>
                      </a: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 화면으로 돌아가기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지원자의 정보를 상세하게 볼 수 있게 하는 화면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587" name="Google Shape;1587;p23"/>
          <p:cNvSpPr/>
          <p:nvPr/>
        </p:nvSpPr>
        <p:spPr>
          <a:xfrm>
            <a:off x="35495" y="1988840"/>
            <a:ext cx="1512169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8" name="Google Shape;1588;p23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9" name="Google Shape;1589;p23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 메인화면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90" name="Google Shape;1590;p23"/>
          <p:cNvGrpSpPr/>
          <p:nvPr/>
        </p:nvGrpSpPr>
        <p:grpSpPr>
          <a:xfrm>
            <a:off x="1543851" y="2985195"/>
            <a:ext cx="240772" cy="215444"/>
            <a:chOff x="292829" y="1695755"/>
            <a:chExt cx="240772" cy="215444"/>
          </a:xfrm>
        </p:grpSpPr>
        <p:sp>
          <p:nvSpPr>
            <p:cNvPr id="1591" name="Google Shape;1591;p2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2" name="Google Shape;1592;p2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93" name="Google Shape;1593;p23"/>
          <p:cNvGrpSpPr/>
          <p:nvPr/>
        </p:nvGrpSpPr>
        <p:grpSpPr>
          <a:xfrm>
            <a:off x="5323108" y="5960105"/>
            <a:ext cx="655656" cy="230832"/>
            <a:chOff x="5451298" y="5918293"/>
            <a:chExt cx="438648" cy="230832"/>
          </a:xfrm>
        </p:grpSpPr>
        <p:sp>
          <p:nvSpPr>
            <p:cNvPr id="1594" name="Google Shape;1594;p23"/>
            <p:cNvSpPr/>
            <p:nvPr/>
          </p:nvSpPr>
          <p:spPr>
            <a:xfrm>
              <a:off x="5451300" y="5934639"/>
              <a:ext cx="438646" cy="21448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5" name="Google Shape;1595;p23"/>
            <p:cNvSpPr txBox="1"/>
            <p:nvPr/>
          </p:nvSpPr>
          <p:spPr>
            <a:xfrm>
              <a:off x="5451298" y="5918293"/>
              <a:ext cx="438647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뒤로가기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96" name="Google Shape;1596;p23"/>
          <p:cNvGrpSpPr/>
          <p:nvPr/>
        </p:nvGrpSpPr>
        <p:grpSpPr>
          <a:xfrm>
            <a:off x="1535422" y="2523683"/>
            <a:ext cx="240772" cy="215444"/>
            <a:chOff x="292829" y="1695755"/>
            <a:chExt cx="240772" cy="215444"/>
          </a:xfrm>
        </p:grpSpPr>
        <p:sp>
          <p:nvSpPr>
            <p:cNvPr id="1597" name="Google Shape;1597;p2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8" name="Google Shape;1598;p2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99" name="Google Shape;1599;p2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0" name="Google Shape;1600;p23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1" name="Google Shape;1601;p23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2" name="Google Shape;1602;p23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3" name="Google Shape;1603;p23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4" name="Google Shape;1604;p23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5" name="Google Shape;1605;p23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6" name="Google Shape;1606;p23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7" name="Google Shape;1607;p23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8" name="Google Shape;1608;p23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9" name="Google Shape;1609;p23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0" name="Google Shape;1610;p23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1" name="Google Shape;1611;p23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2" name="Google Shape;1612;p23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3" name="Google Shape;1613;p23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4" name="Google Shape;1614;p23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1615" name="Google Shape;1615;p23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6" name="Google Shape;1616;p23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7" name="Google Shape;1617;p23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8" name="Google Shape;1618;p23"/>
          <p:cNvSpPr/>
          <p:nvPr/>
        </p:nvSpPr>
        <p:spPr>
          <a:xfrm>
            <a:off x="1547664" y="1988840"/>
            <a:ext cx="4752527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19" name="Google Shape;1619;p23"/>
          <p:cNvGraphicFramePr/>
          <p:nvPr/>
        </p:nvGraphicFramePr>
        <p:xfrm>
          <a:off x="1724428" y="27152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608250"/>
                <a:gridCol w="936100"/>
                <a:gridCol w="820125"/>
                <a:gridCol w="935150"/>
                <a:gridCol w="935150"/>
              </a:tblGrid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기초정보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과정 인지도 설문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선수 지식 평가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사전 인성 평가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면접 평가</a:t>
                      </a:r>
                      <a:endParaRPr sz="7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1620" name="Google Shape;1620;p23"/>
          <p:cNvGrpSpPr/>
          <p:nvPr/>
        </p:nvGrpSpPr>
        <p:grpSpPr>
          <a:xfrm>
            <a:off x="4741574" y="5960105"/>
            <a:ext cx="438646" cy="230832"/>
            <a:chOff x="4868308" y="5927413"/>
            <a:chExt cx="438646" cy="230832"/>
          </a:xfrm>
        </p:grpSpPr>
        <p:sp>
          <p:nvSpPr>
            <p:cNvPr id="1621" name="Google Shape;1621;p23"/>
            <p:cNvSpPr/>
            <p:nvPr/>
          </p:nvSpPr>
          <p:spPr>
            <a:xfrm>
              <a:off x="4868308" y="5943759"/>
              <a:ext cx="438646" cy="21448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2" name="Google Shape;1622;p23"/>
            <p:cNvSpPr txBox="1"/>
            <p:nvPr/>
          </p:nvSpPr>
          <p:spPr>
            <a:xfrm>
              <a:off x="4881435" y="5927413"/>
              <a:ext cx="42428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합격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23" name="Google Shape;1623;p23"/>
          <p:cNvGrpSpPr/>
          <p:nvPr/>
        </p:nvGrpSpPr>
        <p:grpSpPr>
          <a:xfrm>
            <a:off x="1735074" y="3092917"/>
            <a:ext cx="4231219" cy="2628473"/>
            <a:chOff x="1735074" y="3092917"/>
            <a:chExt cx="4231219" cy="2628473"/>
          </a:xfrm>
        </p:grpSpPr>
        <p:sp>
          <p:nvSpPr>
            <p:cNvPr id="1624" name="Google Shape;1624;p23"/>
            <p:cNvSpPr/>
            <p:nvPr/>
          </p:nvSpPr>
          <p:spPr>
            <a:xfrm>
              <a:off x="1735074" y="3092917"/>
              <a:ext cx="4231219" cy="262847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625" name="Google Shape;1625;p23"/>
            <p:cNvGrpSpPr/>
            <p:nvPr/>
          </p:nvGrpSpPr>
          <p:grpSpPr>
            <a:xfrm>
              <a:off x="2672387" y="3425311"/>
              <a:ext cx="1529422" cy="233478"/>
              <a:chOff x="2782982" y="3191847"/>
              <a:chExt cx="1529422" cy="233478"/>
            </a:xfrm>
          </p:grpSpPr>
          <p:sp>
            <p:nvSpPr>
              <p:cNvPr id="1626" name="Google Shape;1626;p23"/>
              <p:cNvSpPr/>
              <p:nvPr/>
            </p:nvSpPr>
            <p:spPr>
              <a:xfrm>
                <a:off x="2782982" y="3191847"/>
                <a:ext cx="701330" cy="227612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접수번호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27" name="Google Shape;1627;p23"/>
              <p:cNvSpPr/>
              <p:nvPr/>
            </p:nvSpPr>
            <p:spPr>
              <a:xfrm>
                <a:off x="3484312" y="3197713"/>
                <a:ext cx="828092" cy="227612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28" name="Google Shape;1628;p23"/>
            <p:cNvGrpSpPr/>
            <p:nvPr/>
          </p:nvGrpSpPr>
          <p:grpSpPr>
            <a:xfrm>
              <a:off x="4202130" y="3428251"/>
              <a:ext cx="1529422" cy="230538"/>
              <a:chOff x="2782982" y="3197713"/>
              <a:chExt cx="1529422" cy="230538"/>
            </a:xfrm>
          </p:grpSpPr>
          <p:sp>
            <p:nvSpPr>
              <p:cNvPr id="1629" name="Google Shape;1629;p23"/>
              <p:cNvSpPr/>
              <p:nvPr/>
            </p:nvSpPr>
            <p:spPr>
              <a:xfrm>
                <a:off x="2782982" y="3200639"/>
                <a:ext cx="701330" cy="227612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이름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30" name="Google Shape;1630;p23"/>
              <p:cNvSpPr/>
              <p:nvPr/>
            </p:nvSpPr>
            <p:spPr>
              <a:xfrm>
                <a:off x="3484312" y="3197713"/>
                <a:ext cx="828092" cy="227612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31" name="Google Shape;1631;p23"/>
            <p:cNvGrpSpPr/>
            <p:nvPr/>
          </p:nvGrpSpPr>
          <p:grpSpPr>
            <a:xfrm>
              <a:off x="2672708" y="4040235"/>
              <a:ext cx="1713049" cy="228071"/>
              <a:chOff x="2782982" y="3200180"/>
              <a:chExt cx="1535856" cy="228071"/>
            </a:xfrm>
          </p:grpSpPr>
          <p:sp>
            <p:nvSpPr>
              <p:cNvPr id="1632" name="Google Shape;1632;p23"/>
              <p:cNvSpPr/>
              <p:nvPr/>
            </p:nvSpPr>
            <p:spPr>
              <a:xfrm>
                <a:off x="2782982" y="3200639"/>
                <a:ext cx="763080" cy="227612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주민등록번호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33" name="Google Shape;1633;p23"/>
              <p:cNvSpPr/>
              <p:nvPr/>
            </p:nvSpPr>
            <p:spPr>
              <a:xfrm>
                <a:off x="3546062" y="3200180"/>
                <a:ext cx="772776" cy="227612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34" name="Google Shape;1634;p23"/>
            <p:cNvGrpSpPr/>
            <p:nvPr/>
          </p:nvGrpSpPr>
          <p:grpSpPr>
            <a:xfrm>
              <a:off x="4201809" y="3655863"/>
              <a:ext cx="1529422" cy="233478"/>
              <a:chOff x="2782982" y="3200639"/>
              <a:chExt cx="1529422" cy="233478"/>
            </a:xfrm>
          </p:grpSpPr>
          <p:sp>
            <p:nvSpPr>
              <p:cNvPr id="1635" name="Google Shape;1635;p23"/>
              <p:cNvSpPr/>
              <p:nvPr/>
            </p:nvSpPr>
            <p:spPr>
              <a:xfrm>
                <a:off x="2782982" y="3200639"/>
                <a:ext cx="701330" cy="227612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비밀번호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36" name="Google Shape;1636;p23"/>
              <p:cNvSpPr/>
              <p:nvPr/>
            </p:nvSpPr>
            <p:spPr>
              <a:xfrm>
                <a:off x="3484312" y="3206505"/>
                <a:ext cx="828092" cy="227612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37" name="Google Shape;1637;p23"/>
            <p:cNvGrpSpPr/>
            <p:nvPr/>
          </p:nvGrpSpPr>
          <p:grpSpPr>
            <a:xfrm>
              <a:off x="2674227" y="3655863"/>
              <a:ext cx="1527903" cy="233464"/>
              <a:chOff x="2782982" y="3191847"/>
              <a:chExt cx="1527903" cy="233464"/>
            </a:xfrm>
          </p:grpSpPr>
          <p:sp>
            <p:nvSpPr>
              <p:cNvPr id="1638" name="Google Shape;1638;p23"/>
              <p:cNvSpPr/>
              <p:nvPr/>
            </p:nvSpPr>
            <p:spPr>
              <a:xfrm>
                <a:off x="2782982" y="3191847"/>
                <a:ext cx="701330" cy="227612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아이디</a:t>
                </a:r>
                <a:endParaRPr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39" name="Google Shape;1639;p23"/>
              <p:cNvSpPr/>
              <p:nvPr/>
            </p:nvSpPr>
            <p:spPr>
              <a:xfrm>
                <a:off x="3482793" y="3197699"/>
                <a:ext cx="828092" cy="227612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640" name="Google Shape;1640;p23"/>
          <p:cNvGrpSpPr/>
          <p:nvPr/>
        </p:nvGrpSpPr>
        <p:grpSpPr>
          <a:xfrm>
            <a:off x="4486513" y="5887264"/>
            <a:ext cx="240772" cy="215444"/>
            <a:chOff x="292829" y="1695755"/>
            <a:chExt cx="240772" cy="215444"/>
          </a:xfrm>
        </p:grpSpPr>
        <p:sp>
          <p:nvSpPr>
            <p:cNvPr id="1641" name="Google Shape;1641;p2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2" name="Google Shape;1642;p2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43" name="Google Shape;1643;p23"/>
          <p:cNvGrpSpPr/>
          <p:nvPr/>
        </p:nvGrpSpPr>
        <p:grpSpPr>
          <a:xfrm>
            <a:off x="5131459" y="5852383"/>
            <a:ext cx="240772" cy="215444"/>
            <a:chOff x="292829" y="1695755"/>
            <a:chExt cx="240772" cy="215444"/>
          </a:xfrm>
        </p:grpSpPr>
        <p:sp>
          <p:nvSpPr>
            <p:cNvPr id="1644" name="Google Shape;1644;p2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5" name="Google Shape;1645;p2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bff01ce5ee_2_0"/>
          <p:cNvSpPr/>
          <p:nvPr/>
        </p:nvSpPr>
        <p:spPr>
          <a:xfrm>
            <a:off x="53261" y="4083208"/>
            <a:ext cx="1494300" cy="282000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2" name="Google Shape;1652;gbff01ce5ee_2_0"/>
          <p:cNvGraphicFramePr/>
          <p:nvPr/>
        </p:nvGraphicFramePr>
        <p:xfrm>
          <a:off x="9247" y="274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{2957763F-24D2-41EC-9536-3C23DF745574}</a:tableStyleId>
              </a:tblPr>
              <a:tblGrid>
                <a:gridCol w="1062025"/>
                <a:gridCol w="1062025"/>
                <a:gridCol w="1062025"/>
                <a:gridCol w="1520675"/>
                <a:gridCol w="603400"/>
                <a:gridCol w="1062025"/>
              </a:tblGrid>
              <a:tr h="39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최종합격자관리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 ID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SS-RC-05-00-03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160610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 Path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최종합격자관리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93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   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면접전형관리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 최종합격자 지원자 설문 상세 정보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653" name="Google Shape;1653;gbff01ce5ee_2_0"/>
          <p:cNvGraphicFramePr/>
          <p:nvPr/>
        </p:nvGraphicFramePr>
        <p:xfrm>
          <a:off x="6443663" y="31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432050"/>
                <a:gridCol w="21839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Detail</a:t>
                      </a: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 Description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지원자 설문 정보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총평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지원자의 정보를 상세하게 볼 수 있게 하는 화면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654" name="Google Shape;1654;gbff01ce5ee_2_0"/>
          <p:cNvSpPr/>
          <p:nvPr/>
        </p:nvSpPr>
        <p:spPr>
          <a:xfrm>
            <a:off x="35495" y="1988840"/>
            <a:ext cx="15123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5" name="Google Shape;1655;gbff01ce5ee_2_0"/>
          <p:cNvSpPr/>
          <p:nvPr/>
        </p:nvSpPr>
        <p:spPr>
          <a:xfrm>
            <a:off x="35496" y="1556792"/>
            <a:ext cx="6264600" cy="4320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6" name="Google Shape;1656;gbff01ce5ee_2_0"/>
          <p:cNvSpPr txBox="1"/>
          <p:nvPr/>
        </p:nvSpPr>
        <p:spPr>
          <a:xfrm>
            <a:off x="1634911" y="2060848"/>
            <a:ext cx="1148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 메인화면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57" name="Google Shape;1657;gbff01ce5ee_2_0"/>
          <p:cNvGrpSpPr/>
          <p:nvPr/>
        </p:nvGrpSpPr>
        <p:grpSpPr>
          <a:xfrm>
            <a:off x="5322998" y="5960105"/>
            <a:ext cx="655578" cy="230846"/>
            <a:chOff x="5451298" y="5918293"/>
            <a:chExt cx="438602" cy="230846"/>
          </a:xfrm>
        </p:grpSpPr>
        <p:sp>
          <p:nvSpPr>
            <p:cNvPr id="1658" name="Google Shape;1658;gbff01ce5ee_2_0"/>
            <p:cNvSpPr/>
            <p:nvPr/>
          </p:nvSpPr>
          <p:spPr>
            <a:xfrm>
              <a:off x="5451300" y="5934639"/>
              <a:ext cx="438600" cy="2145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9" name="Google Shape;1659;gbff01ce5ee_2_0"/>
            <p:cNvSpPr txBox="1"/>
            <p:nvPr/>
          </p:nvSpPr>
          <p:spPr>
            <a:xfrm>
              <a:off x="5451298" y="5918293"/>
              <a:ext cx="4386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뒤로가기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60" name="Google Shape;1660;gbff01ce5ee_2_0"/>
          <p:cNvGrpSpPr/>
          <p:nvPr/>
        </p:nvGrpSpPr>
        <p:grpSpPr>
          <a:xfrm>
            <a:off x="1542450" y="2893534"/>
            <a:ext cx="240900" cy="215400"/>
            <a:chOff x="292829" y="1695755"/>
            <a:chExt cx="240900" cy="215400"/>
          </a:xfrm>
        </p:grpSpPr>
        <p:sp>
          <p:nvSpPr>
            <p:cNvPr id="1661" name="Google Shape;1661;gbff01ce5ee_2_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62" name="Google Shape;1662;gbff01ce5ee_2_0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63" name="Google Shape;1663;gbff01ce5ee_2_0"/>
          <p:cNvSpPr txBox="1"/>
          <p:nvPr/>
        </p:nvSpPr>
        <p:spPr>
          <a:xfrm>
            <a:off x="35496" y="3539108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4" name="Google Shape;1664;gbff01ce5ee_2_0"/>
          <p:cNvSpPr txBox="1"/>
          <p:nvPr/>
        </p:nvSpPr>
        <p:spPr>
          <a:xfrm>
            <a:off x="35496" y="27747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5" name="Google Shape;1665;gbff01ce5ee_2_0"/>
          <p:cNvSpPr txBox="1"/>
          <p:nvPr/>
        </p:nvSpPr>
        <p:spPr>
          <a:xfrm>
            <a:off x="35496" y="221589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6" name="Google Shape;1666;gbff01ce5ee_2_0"/>
          <p:cNvSpPr txBox="1"/>
          <p:nvPr/>
        </p:nvSpPr>
        <p:spPr>
          <a:xfrm>
            <a:off x="35496" y="2492896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7" name="Google Shape;1667;gbff01ce5ee_2_0"/>
          <p:cNvSpPr txBox="1"/>
          <p:nvPr/>
        </p:nvSpPr>
        <p:spPr>
          <a:xfrm>
            <a:off x="35496" y="303829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8" name="Google Shape;1668;gbff01ce5ee_2_0"/>
          <p:cNvSpPr txBox="1"/>
          <p:nvPr/>
        </p:nvSpPr>
        <p:spPr>
          <a:xfrm>
            <a:off x="35496" y="3289752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9" name="Google Shape;1669;gbff01ce5ee_2_0"/>
          <p:cNvSpPr txBox="1"/>
          <p:nvPr/>
        </p:nvSpPr>
        <p:spPr>
          <a:xfrm>
            <a:off x="35496" y="3782948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0" name="Google Shape;1670;gbff01ce5ee_2_0"/>
          <p:cNvSpPr txBox="1"/>
          <p:nvPr/>
        </p:nvSpPr>
        <p:spPr>
          <a:xfrm>
            <a:off x="35497" y="4031337"/>
            <a:ext cx="151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1" name="Google Shape;1671;gbff01ce5ee_2_0"/>
          <p:cNvSpPr txBox="1"/>
          <p:nvPr/>
        </p:nvSpPr>
        <p:spPr>
          <a:xfrm>
            <a:off x="1655808" y="1671667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2" name="Google Shape;1672;gbff01ce5ee_2_0"/>
          <p:cNvSpPr txBox="1"/>
          <p:nvPr/>
        </p:nvSpPr>
        <p:spPr>
          <a:xfrm>
            <a:off x="2025572" y="1677550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3" name="Google Shape;1673;gbff01ce5ee_2_0"/>
          <p:cNvSpPr txBox="1"/>
          <p:nvPr/>
        </p:nvSpPr>
        <p:spPr>
          <a:xfrm>
            <a:off x="2428144" y="1672788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4" name="Google Shape;1674;gbff01ce5ee_2_0"/>
          <p:cNvSpPr txBox="1"/>
          <p:nvPr/>
        </p:nvSpPr>
        <p:spPr>
          <a:xfrm>
            <a:off x="2811328" y="1672788"/>
            <a:ext cx="53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5" name="Google Shape;1675;gbff01ce5ee_2_0"/>
          <p:cNvSpPr txBox="1"/>
          <p:nvPr/>
        </p:nvSpPr>
        <p:spPr>
          <a:xfrm>
            <a:off x="3250915" y="1677195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6" name="Google Shape;1676;gbff01ce5ee_2_0"/>
          <p:cNvSpPr txBox="1"/>
          <p:nvPr/>
        </p:nvSpPr>
        <p:spPr>
          <a:xfrm>
            <a:off x="3615718" y="1681756"/>
            <a:ext cx="62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7" name="Google Shape;1677;gbff01ce5ee_2_0"/>
          <p:cNvSpPr txBox="1"/>
          <p:nvPr/>
        </p:nvSpPr>
        <p:spPr>
          <a:xfrm>
            <a:off x="4158441" y="1688199"/>
            <a:ext cx="44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8" name="Google Shape;1678;gbff01ce5ee_2_0"/>
          <p:cNvSpPr txBox="1"/>
          <p:nvPr/>
        </p:nvSpPr>
        <p:spPr>
          <a:xfrm>
            <a:off x="4494103" y="1686519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1679" name="Google Shape;1679;gbff01ce5ee_2_0"/>
          <p:cNvSpPr txBox="1"/>
          <p:nvPr/>
        </p:nvSpPr>
        <p:spPr>
          <a:xfrm>
            <a:off x="4894216" y="1681756"/>
            <a:ext cx="47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0" name="Google Shape;1680;gbff01ce5ee_2_0"/>
          <p:cNvSpPr txBox="1"/>
          <p:nvPr/>
        </p:nvSpPr>
        <p:spPr>
          <a:xfrm>
            <a:off x="5310638" y="1687561"/>
            <a:ext cx="46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1" name="Google Shape;1681;gbff01ce5ee_2_0"/>
          <p:cNvSpPr txBox="1"/>
          <p:nvPr/>
        </p:nvSpPr>
        <p:spPr>
          <a:xfrm>
            <a:off x="5776177" y="1682873"/>
            <a:ext cx="38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2" name="Google Shape;1682;gbff01ce5ee_2_0"/>
          <p:cNvSpPr/>
          <p:nvPr/>
        </p:nvSpPr>
        <p:spPr>
          <a:xfrm>
            <a:off x="1547664" y="1988840"/>
            <a:ext cx="4752600" cy="4464600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83" name="Google Shape;1683;gbff01ce5ee_2_0"/>
          <p:cNvGraphicFramePr/>
          <p:nvPr/>
        </p:nvGraphicFramePr>
        <p:xfrm>
          <a:off x="1724428" y="27152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608250"/>
                <a:gridCol w="936100"/>
                <a:gridCol w="820125"/>
                <a:gridCol w="935150"/>
                <a:gridCol w="935150"/>
              </a:tblGrid>
              <a:tr h="8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기초정보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과정 인지도 설문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선수 지식 평가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사전 인성 평가</a:t>
                      </a:r>
                      <a:endParaRPr sz="7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면접 평가</a:t>
                      </a:r>
                      <a:endParaRPr sz="7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1684" name="Google Shape;1684;gbff01ce5ee_2_0"/>
          <p:cNvGrpSpPr/>
          <p:nvPr/>
        </p:nvGrpSpPr>
        <p:grpSpPr>
          <a:xfrm>
            <a:off x="4741574" y="5960105"/>
            <a:ext cx="438600" cy="230846"/>
            <a:chOff x="4868308" y="5927413"/>
            <a:chExt cx="438600" cy="230846"/>
          </a:xfrm>
        </p:grpSpPr>
        <p:sp>
          <p:nvSpPr>
            <p:cNvPr id="1685" name="Google Shape;1685;gbff01ce5ee_2_0"/>
            <p:cNvSpPr/>
            <p:nvPr/>
          </p:nvSpPr>
          <p:spPr>
            <a:xfrm>
              <a:off x="4868308" y="5943759"/>
              <a:ext cx="438600" cy="2145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6" name="Google Shape;1686;gbff01ce5ee_2_0"/>
            <p:cNvSpPr txBox="1"/>
            <p:nvPr/>
          </p:nvSpPr>
          <p:spPr>
            <a:xfrm>
              <a:off x="4881435" y="5927413"/>
              <a:ext cx="4242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합격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687" name="Google Shape;1687;gbff01ce5ee_2_0"/>
          <p:cNvGraphicFramePr/>
          <p:nvPr/>
        </p:nvGraphicFramePr>
        <p:xfrm>
          <a:off x="1711161" y="31899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700600"/>
                <a:gridCol w="936100"/>
                <a:gridCol w="1080125"/>
                <a:gridCol w="1538300"/>
              </a:tblGrid>
              <a:tr h="246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접수 번호</a:t>
                      </a:r>
                      <a:endParaRPr sz="9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지원자 명</a:t>
                      </a:r>
                      <a:endParaRPr sz="9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담당자 명</a:t>
                      </a:r>
                      <a:endParaRPr sz="9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작성일</a:t>
                      </a:r>
                      <a:endParaRPr sz="900"/>
                    </a:p>
                  </a:txBody>
                  <a:tcPr marT="45725" marB="45725" marR="91450" marL="91450"/>
                </a:tc>
              </a:tr>
              <a:tr h="246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88" name="Google Shape;1688;gbff01ce5ee_2_0"/>
          <p:cNvSpPr txBox="1"/>
          <p:nvPr/>
        </p:nvSpPr>
        <p:spPr>
          <a:xfrm>
            <a:off x="1742102" y="3921447"/>
            <a:ext cx="415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총평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9" name="Google Shape;1689;gbff01ce5ee_2_0"/>
          <p:cNvSpPr/>
          <p:nvPr/>
        </p:nvSpPr>
        <p:spPr>
          <a:xfrm>
            <a:off x="1742102" y="4224156"/>
            <a:ext cx="4224300" cy="12210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90" name="Google Shape;1690;gbff01ce5ee_2_0"/>
          <p:cNvGrpSpPr/>
          <p:nvPr/>
        </p:nvGrpSpPr>
        <p:grpSpPr>
          <a:xfrm>
            <a:off x="1557974" y="3921447"/>
            <a:ext cx="240900" cy="215400"/>
            <a:chOff x="292829" y="1695755"/>
            <a:chExt cx="240900" cy="215400"/>
          </a:xfrm>
        </p:grpSpPr>
        <p:sp>
          <p:nvSpPr>
            <p:cNvPr id="1691" name="Google Shape;1691;gbff01ce5ee_2_0"/>
            <p:cNvSpPr/>
            <p:nvPr/>
          </p:nvSpPr>
          <p:spPr>
            <a:xfrm>
              <a:off x="324713" y="1719603"/>
              <a:ext cx="167700" cy="1677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2" name="Google Shape;1692;gbff01ce5ee_2_0"/>
            <p:cNvSpPr txBox="1"/>
            <p:nvPr/>
          </p:nvSpPr>
          <p:spPr>
            <a:xfrm>
              <a:off x="292829" y="1695755"/>
              <a:ext cx="240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8" name="Google Shape;1698;p24"/>
          <p:cNvGraphicFramePr/>
          <p:nvPr/>
        </p:nvGraphicFramePr>
        <p:xfrm>
          <a:off x="9247" y="274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{2957763F-24D2-41EC-9536-3C23DF745574}</a:tableStyleId>
              </a:tblPr>
              <a:tblGrid>
                <a:gridCol w="1062025"/>
                <a:gridCol w="1062025"/>
                <a:gridCol w="1062025"/>
                <a:gridCol w="1520675"/>
                <a:gridCol w="603400"/>
                <a:gridCol w="1062025"/>
              </a:tblGrid>
              <a:tr h="39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여행시작 클릭시 화면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 ID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210224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Screen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 Path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전체 상품 페이지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93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   </a:t>
                      </a:r>
                      <a:r>
                        <a:rPr b="1" lang="ko-KR" sz="1100">
                          <a:solidFill>
                            <a:srgbClr val="0C0C0C"/>
                          </a:solidFill>
                        </a:rPr>
                        <a:t>전체 상품 목록 페이지</a:t>
                      </a:r>
                      <a:endParaRPr b="1"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699" name="Google Shape;1699;p24"/>
          <p:cNvGraphicFramePr/>
          <p:nvPr/>
        </p:nvGraphicFramePr>
        <p:xfrm>
          <a:off x="6443663" y="31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432050"/>
                <a:gridCol w="21839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Detail</a:t>
                      </a: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 Description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지원자 설문 정보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총평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rgbClr val="0C0C0C"/>
                          </a:solidFill>
                        </a:rPr>
                        <a:t>지원자의 정보를 상세하게 볼 수 있게 하는 화면</a:t>
                      </a:r>
                      <a:endParaRPr sz="8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id="1700" name="Google Shape;17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0" y="1081075"/>
            <a:ext cx="6434424" cy="57769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1" name="Google Shape;1701;p24"/>
          <p:cNvSpPr/>
          <p:nvPr/>
        </p:nvSpPr>
        <p:spPr>
          <a:xfrm>
            <a:off x="-243050" y="2882100"/>
            <a:ext cx="416700" cy="4167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35496" y="2221952"/>
            <a:ext cx="1536165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0" name="Google Shape;120;p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{2957763F-24D2-41EC-9536-3C23DF745574}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SS-RC-01-00-01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160511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모집전형 메인 페이지 및 좌측 메뉴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21" name="Google Shape;121;p3"/>
          <p:cNvSpPr/>
          <p:nvPr/>
        </p:nvSpPr>
        <p:spPr>
          <a:xfrm>
            <a:off x="1547664" y="1988840"/>
            <a:ext cx="4752528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2" name="Google Shape;122;p3"/>
          <p:cNvGraphicFramePr/>
          <p:nvPr/>
        </p:nvGraphicFramePr>
        <p:xfrm>
          <a:off x="6443663" y="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432050"/>
                <a:gridCol w="2183900"/>
              </a:tblGrid>
              <a:tr h="35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모집전형 상단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모집전형 메인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상담 스케줄 관리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지원자관리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서류전형관리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 전형 관리 좌측 메뉴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면접위원위촉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(면접전형 관리 하위 메뉴)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면접평가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(면접전형 관리 하위 메뉴)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최종합격자 관리 좌측 메뉴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10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모집전형 메인 화면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모집 전형에 대한 통계를 한눈에 확인할수 있는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메임 페이지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원형 통계와, 막대 통계들이 있음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23" name="Google Shape;123;p3"/>
          <p:cNvSpPr/>
          <p:nvPr/>
        </p:nvSpPr>
        <p:spPr>
          <a:xfrm>
            <a:off x="35496" y="1988840"/>
            <a:ext cx="1512168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5" name="Google Shape;125;p3"/>
          <p:cNvGrpSpPr/>
          <p:nvPr/>
        </p:nvGrpSpPr>
        <p:grpSpPr>
          <a:xfrm>
            <a:off x="108938" y="2246674"/>
            <a:ext cx="240772" cy="215444"/>
            <a:chOff x="292829" y="1695755"/>
            <a:chExt cx="240772" cy="215444"/>
          </a:xfrm>
        </p:grpSpPr>
        <p:sp>
          <p:nvSpPr>
            <p:cNvPr id="126" name="Google Shape;126;p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8" name="Google Shape;128;p3"/>
          <p:cNvGrpSpPr/>
          <p:nvPr/>
        </p:nvGrpSpPr>
        <p:grpSpPr>
          <a:xfrm>
            <a:off x="103365" y="2510958"/>
            <a:ext cx="240772" cy="215444"/>
            <a:chOff x="292829" y="1695755"/>
            <a:chExt cx="240772" cy="215444"/>
          </a:xfrm>
        </p:grpSpPr>
        <p:sp>
          <p:nvSpPr>
            <p:cNvPr id="129" name="Google Shape;129;p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130;p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1" name="Google Shape;131;p3"/>
          <p:cNvGrpSpPr/>
          <p:nvPr/>
        </p:nvGrpSpPr>
        <p:grpSpPr>
          <a:xfrm>
            <a:off x="108939" y="2801437"/>
            <a:ext cx="240772" cy="234654"/>
            <a:chOff x="292829" y="1695755"/>
            <a:chExt cx="240772" cy="215444"/>
          </a:xfrm>
        </p:grpSpPr>
        <p:sp>
          <p:nvSpPr>
            <p:cNvPr id="132" name="Google Shape;132;p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4" name="Google Shape;134;p3"/>
          <p:cNvGrpSpPr/>
          <p:nvPr/>
        </p:nvGrpSpPr>
        <p:grpSpPr>
          <a:xfrm>
            <a:off x="105672" y="3059455"/>
            <a:ext cx="240772" cy="215444"/>
            <a:chOff x="292829" y="1695755"/>
            <a:chExt cx="240772" cy="197807"/>
          </a:xfrm>
        </p:grpSpPr>
        <p:sp>
          <p:nvSpPr>
            <p:cNvPr id="135" name="Google Shape;135;p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" name="Google Shape;136;p3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7" name="Google Shape;137;p3"/>
          <p:cNvGrpSpPr/>
          <p:nvPr/>
        </p:nvGrpSpPr>
        <p:grpSpPr>
          <a:xfrm>
            <a:off x="103312" y="3314230"/>
            <a:ext cx="240772" cy="215444"/>
            <a:chOff x="292829" y="1695755"/>
            <a:chExt cx="240772" cy="197807"/>
          </a:xfrm>
        </p:grpSpPr>
        <p:sp>
          <p:nvSpPr>
            <p:cNvPr id="138" name="Google Shape;138;p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292829" y="1695755"/>
              <a:ext cx="240772" cy="1978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0" name="Google Shape;140;p3"/>
          <p:cNvGrpSpPr/>
          <p:nvPr/>
        </p:nvGrpSpPr>
        <p:grpSpPr>
          <a:xfrm>
            <a:off x="103312" y="3579196"/>
            <a:ext cx="240772" cy="215444"/>
            <a:chOff x="292829" y="1695755"/>
            <a:chExt cx="240772" cy="217588"/>
          </a:xfrm>
        </p:grpSpPr>
        <p:sp>
          <p:nvSpPr>
            <p:cNvPr id="141" name="Google Shape;141;p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2" name="Google Shape;142;p3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3" name="Google Shape;143;p3"/>
          <p:cNvGrpSpPr/>
          <p:nvPr/>
        </p:nvGrpSpPr>
        <p:grpSpPr>
          <a:xfrm>
            <a:off x="103312" y="3815416"/>
            <a:ext cx="240772" cy="215444"/>
            <a:chOff x="292829" y="1695755"/>
            <a:chExt cx="240772" cy="217588"/>
          </a:xfrm>
        </p:grpSpPr>
        <p:sp>
          <p:nvSpPr>
            <p:cNvPr id="144" name="Google Shape;144;p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3"/>
            <p:cNvSpPr txBox="1"/>
            <p:nvPr/>
          </p:nvSpPr>
          <p:spPr>
            <a:xfrm>
              <a:off x="292829" y="1695755"/>
              <a:ext cx="240772" cy="217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6" name="Google Shape;146;p3"/>
          <p:cNvGrpSpPr/>
          <p:nvPr/>
        </p:nvGrpSpPr>
        <p:grpSpPr>
          <a:xfrm>
            <a:off x="95692" y="4077072"/>
            <a:ext cx="240772" cy="215444"/>
            <a:chOff x="285209" y="1695755"/>
            <a:chExt cx="240772" cy="217588"/>
          </a:xfrm>
        </p:grpSpPr>
        <p:sp>
          <p:nvSpPr>
            <p:cNvPr id="147" name="Google Shape;147;p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3"/>
            <p:cNvSpPr txBox="1"/>
            <p:nvPr/>
          </p:nvSpPr>
          <p:spPr>
            <a:xfrm>
              <a:off x="285209" y="1695755"/>
              <a:ext cx="240772" cy="217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1547664" y="2238357"/>
            <a:ext cx="296876" cy="215444"/>
            <a:chOff x="267981" y="1695755"/>
            <a:chExt cx="296876" cy="217588"/>
          </a:xfrm>
        </p:grpSpPr>
        <p:sp>
          <p:nvSpPr>
            <p:cNvPr id="150" name="Google Shape;150;p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" name="Google Shape;151;p3"/>
            <p:cNvSpPr txBox="1"/>
            <p:nvPr/>
          </p:nvSpPr>
          <p:spPr>
            <a:xfrm>
              <a:off x="267981" y="1695755"/>
              <a:ext cx="296876" cy="217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2" name="Google Shape;152;p3"/>
          <p:cNvSpPr/>
          <p:nvPr/>
        </p:nvSpPr>
        <p:spPr>
          <a:xfrm>
            <a:off x="1968720" y="2492896"/>
            <a:ext cx="800219" cy="800219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2979693" y="2478128"/>
            <a:ext cx="800219" cy="800219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4059813" y="2484765"/>
            <a:ext cx="800219" cy="800219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5076056" y="2478127"/>
            <a:ext cx="800219" cy="800219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6" name="Google Shape;156;p3"/>
          <p:cNvGrpSpPr/>
          <p:nvPr/>
        </p:nvGrpSpPr>
        <p:grpSpPr>
          <a:xfrm>
            <a:off x="2192288" y="3677608"/>
            <a:ext cx="1443608" cy="1047536"/>
            <a:chOff x="2195736" y="3965640"/>
            <a:chExt cx="1443608" cy="1047536"/>
          </a:xfrm>
        </p:grpSpPr>
        <p:sp>
          <p:nvSpPr>
            <p:cNvPr id="157" name="Google Shape;157;p3"/>
            <p:cNvSpPr/>
            <p:nvPr/>
          </p:nvSpPr>
          <p:spPr>
            <a:xfrm>
              <a:off x="2195736" y="4005144"/>
              <a:ext cx="72008" cy="1008032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348136" y="4211170"/>
              <a:ext cx="72008" cy="801926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2500536" y="4103448"/>
              <a:ext cx="72008" cy="909728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2652936" y="4005064"/>
              <a:ext cx="72008" cy="1008032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2805336" y="4070980"/>
              <a:ext cx="72008" cy="942116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957736" y="4211170"/>
              <a:ext cx="72008" cy="801926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110136" y="4542038"/>
              <a:ext cx="72008" cy="471058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262536" y="4211170"/>
              <a:ext cx="72008" cy="801926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414936" y="4347978"/>
              <a:ext cx="72008" cy="665117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567336" y="3965640"/>
              <a:ext cx="72008" cy="1047536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7" name="Google Shape;167;p3"/>
          <p:cNvGrpSpPr/>
          <p:nvPr/>
        </p:nvGrpSpPr>
        <p:grpSpPr>
          <a:xfrm>
            <a:off x="4208512" y="3717112"/>
            <a:ext cx="1443608" cy="1008032"/>
            <a:chOff x="2195736" y="4005144"/>
            <a:chExt cx="1443608" cy="1008032"/>
          </a:xfrm>
        </p:grpSpPr>
        <p:sp>
          <p:nvSpPr>
            <p:cNvPr id="168" name="Google Shape;168;p3"/>
            <p:cNvSpPr/>
            <p:nvPr/>
          </p:nvSpPr>
          <p:spPr>
            <a:xfrm>
              <a:off x="2195736" y="4869160"/>
              <a:ext cx="72008" cy="144016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348136" y="4777566"/>
              <a:ext cx="72008" cy="235529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500536" y="4680536"/>
              <a:ext cx="72008" cy="332640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652936" y="4596368"/>
              <a:ext cx="72008" cy="416728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805336" y="4509160"/>
              <a:ext cx="72008" cy="503936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957736" y="4388716"/>
              <a:ext cx="72008" cy="624379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110136" y="4318892"/>
              <a:ext cx="72008" cy="694204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262536" y="4293176"/>
              <a:ext cx="72008" cy="719920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14936" y="4211170"/>
              <a:ext cx="72008" cy="801926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567336" y="4005144"/>
              <a:ext cx="72008" cy="1008032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8" name="Google Shape;178;p3"/>
          <p:cNvSpPr txBox="1"/>
          <p:nvPr/>
        </p:nvSpPr>
        <p:spPr>
          <a:xfrm>
            <a:off x="1851229" y="2242964"/>
            <a:ext cx="9925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기수별모집현황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2771800" y="2246864"/>
            <a:ext cx="110799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기수별과정인지도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3"/>
          <p:cNvSpPr txBox="1"/>
          <p:nvPr/>
        </p:nvSpPr>
        <p:spPr>
          <a:xfrm>
            <a:off x="3905924" y="2123564"/>
            <a:ext cx="1223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기수별선행학습정도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평가결과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3"/>
          <p:cNvSpPr txBox="1"/>
          <p:nvPr/>
        </p:nvSpPr>
        <p:spPr>
          <a:xfrm>
            <a:off x="5220072" y="2169730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인성평가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3"/>
          <p:cNvSpPr txBox="1"/>
          <p:nvPr/>
        </p:nvSpPr>
        <p:spPr>
          <a:xfrm>
            <a:off x="4194464" y="4797152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연령별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2343961" y="4797152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학력별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4" name="Google Shape;184;p3"/>
          <p:cNvGrpSpPr/>
          <p:nvPr/>
        </p:nvGrpSpPr>
        <p:grpSpPr>
          <a:xfrm>
            <a:off x="1601072" y="5308828"/>
            <a:ext cx="1658016" cy="1000492"/>
            <a:chOff x="1601072" y="5308828"/>
            <a:chExt cx="1658016" cy="1000492"/>
          </a:xfrm>
        </p:grpSpPr>
        <p:sp>
          <p:nvSpPr>
            <p:cNvPr id="185" name="Google Shape;185;p3"/>
            <p:cNvSpPr/>
            <p:nvPr/>
          </p:nvSpPr>
          <p:spPr>
            <a:xfrm>
              <a:off x="2018220" y="5308828"/>
              <a:ext cx="863296" cy="72008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2019376" y="5453608"/>
              <a:ext cx="1239712" cy="72008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2019376" y="5589240"/>
              <a:ext cx="863296" cy="72008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2019376" y="5741640"/>
              <a:ext cx="863296" cy="72008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019376" y="5894040"/>
              <a:ext cx="863296" cy="72008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0" name="Google Shape;190;p3"/>
            <p:cNvSpPr txBox="1"/>
            <p:nvPr/>
          </p:nvSpPr>
          <p:spPr>
            <a:xfrm>
              <a:off x="1601072" y="5380836"/>
              <a:ext cx="49244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205호</a:t>
              </a:r>
              <a:endPara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1" name="Google Shape;191;p3"/>
            <p:cNvSpPr txBox="1"/>
            <p:nvPr/>
          </p:nvSpPr>
          <p:spPr>
            <a:xfrm>
              <a:off x="2040649" y="6078488"/>
              <a:ext cx="53091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취업률</a:t>
              </a:r>
              <a:endPara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2" name="Google Shape;192;p3"/>
          <p:cNvGrpSpPr/>
          <p:nvPr/>
        </p:nvGrpSpPr>
        <p:grpSpPr>
          <a:xfrm>
            <a:off x="3872708" y="5229200"/>
            <a:ext cx="1658016" cy="1000492"/>
            <a:chOff x="1601072" y="5308828"/>
            <a:chExt cx="1658016" cy="1000492"/>
          </a:xfrm>
        </p:grpSpPr>
        <p:sp>
          <p:nvSpPr>
            <p:cNvPr id="193" name="Google Shape;193;p3"/>
            <p:cNvSpPr/>
            <p:nvPr/>
          </p:nvSpPr>
          <p:spPr>
            <a:xfrm>
              <a:off x="2018220" y="5308828"/>
              <a:ext cx="259460" cy="72008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019376" y="5453608"/>
              <a:ext cx="1239712" cy="72008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2019376" y="5575880"/>
              <a:ext cx="294308" cy="85368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019376" y="5741640"/>
              <a:ext cx="226618" cy="72008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2019376" y="5894040"/>
              <a:ext cx="45719" cy="72008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8" name="Google Shape;198;p3"/>
            <p:cNvSpPr txBox="1"/>
            <p:nvPr/>
          </p:nvSpPr>
          <p:spPr>
            <a:xfrm>
              <a:off x="1601072" y="5380836"/>
              <a:ext cx="49244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205호</a:t>
              </a:r>
              <a:endPara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9" name="Google Shape;199;p3"/>
            <p:cNvSpPr txBox="1"/>
            <p:nvPr/>
          </p:nvSpPr>
          <p:spPr>
            <a:xfrm>
              <a:off x="2040649" y="6078488"/>
              <a:ext cx="41549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외모</a:t>
              </a:r>
              <a:endPara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0" name="Google Shape;200;p3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3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3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3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3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3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3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3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208" name="Google Shape;208;p3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3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3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"/>
          <p:cNvSpPr/>
          <p:nvPr/>
        </p:nvSpPr>
        <p:spPr>
          <a:xfrm>
            <a:off x="35496" y="2492896"/>
            <a:ext cx="1536165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4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8" name="Google Shape;218;p4"/>
          <p:cNvGraphicFramePr/>
          <p:nvPr/>
        </p:nvGraphicFramePr>
        <p:xfrm>
          <a:off x="0" y="91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{2957763F-24D2-41EC-9536-3C23DF745574}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SS-RC-02-00-01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160511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상담스케줄관리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19" name="Google Shape;219;p4"/>
          <p:cNvSpPr/>
          <p:nvPr/>
        </p:nvSpPr>
        <p:spPr>
          <a:xfrm>
            <a:off x="1571661" y="1988840"/>
            <a:ext cx="4728532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0" name="Google Shape;220;p4"/>
          <p:cNvGraphicFramePr/>
          <p:nvPr/>
        </p:nvGraphicFramePr>
        <p:xfrm>
          <a:off x="6444208" y="15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432050"/>
                <a:gridCol w="2183900"/>
              </a:tblGrid>
              <a:tr h="3950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이전달 버튼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다음달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주간일정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월간일정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하루 일정 버튼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Json데이터를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달력에 넣어준다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날짜를 클릭하면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등록 모달창이 출력된다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등록된 일정(이름)을 누르면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상세 보기 및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상담내용 수정, 삭제 버튼이 출력된다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등록된 상담 스케쥴이 출력되고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요일별로 상담 내역 건수가 조회된다.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상담예약 버튼을 누르면 상담이 등록된다.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221" name="Google Shape;221;p4"/>
          <p:cNvSpPr/>
          <p:nvPr/>
        </p:nvSpPr>
        <p:spPr>
          <a:xfrm>
            <a:off x="35496" y="1988840"/>
            <a:ext cx="1536165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4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3" name="Google Shape;223;p4"/>
          <p:cNvGrpSpPr/>
          <p:nvPr/>
        </p:nvGrpSpPr>
        <p:grpSpPr>
          <a:xfrm>
            <a:off x="1780312" y="2008692"/>
            <a:ext cx="240772" cy="215444"/>
            <a:chOff x="292829" y="1695755"/>
            <a:chExt cx="240772" cy="215444"/>
          </a:xfrm>
        </p:grpSpPr>
        <p:sp>
          <p:nvSpPr>
            <p:cNvPr id="224" name="Google Shape;224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5" name="Google Shape;225;p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26" name="Google Shape;226;p4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4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4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4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4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4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4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4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4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4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4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4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4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4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4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241" name="Google Shape;241;p4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4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4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4"/>
          <p:cNvSpPr/>
          <p:nvPr/>
        </p:nvSpPr>
        <p:spPr>
          <a:xfrm>
            <a:off x="1715434" y="2229058"/>
            <a:ext cx="4368733" cy="408026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4"/>
          <p:cNvSpPr/>
          <p:nvPr/>
        </p:nvSpPr>
        <p:spPr>
          <a:xfrm>
            <a:off x="1715434" y="2229058"/>
            <a:ext cx="4368733" cy="312985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4"/>
          <p:cNvSpPr/>
          <p:nvPr/>
        </p:nvSpPr>
        <p:spPr>
          <a:xfrm>
            <a:off x="1780312" y="2224136"/>
            <a:ext cx="342289" cy="31790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4"/>
          <p:cNvSpPr/>
          <p:nvPr/>
        </p:nvSpPr>
        <p:spPr>
          <a:xfrm>
            <a:off x="2123728" y="2227947"/>
            <a:ext cx="368638" cy="31790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4"/>
          <p:cNvSpPr/>
          <p:nvPr/>
        </p:nvSpPr>
        <p:spPr>
          <a:xfrm>
            <a:off x="2492365" y="2227947"/>
            <a:ext cx="527201" cy="31790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4"/>
          <p:cNvSpPr txBox="1"/>
          <p:nvPr/>
        </p:nvSpPr>
        <p:spPr>
          <a:xfrm>
            <a:off x="1773376" y="2252489"/>
            <a:ext cx="3257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◀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4"/>
          <p:cNvSpPr txBox="1"/>
          <p:nvPr/>
        </p:nvSpPr>
        <p:spPr>
          <a:xfrm>
            <a:off x="2133093" y="2248297"/>
            <a:ext cx="3257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4"/>
          <p:cNvSpPr txBox="1"/>
          <p:nvPr/>
        </p:nvSpPr>
        <p:spPr>
          <a:xfrm>
            <a:off x="5089404" y="2262014"/>
            <a:ext cx="52931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month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5580112" y="2227947"/>
            <a:ext cx="407616" cy="31790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5076056" y="2227947"/>
            <a:ext cx="504056" cy="31790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4"/>
          <p:cNvSpPr txBox="1"/>
          <p:nvPr/>
        </p:nvSpPr>
        <p:spPr>
          <a:xfrm>
            <a:off x="5618716" y="2271539"/>
            <a:ext cx="36901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day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4572000" y="2227947"/>
            <a:ext cx="504056" cy="31790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4"/>
          <p:cNvSpPr txBox="1"/>
          <p:nvPr/>
        </p:nvSpPr>
        <p:spPr>
          <a:xfrm>
            <a:off x="4597844" y="2271539"/>
            <a:ext cx="45236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week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4"/>
          <p:cNvSpPr txBox="1"/>
          <p:nvPr/>
        </p:nvSpPr>
        <p:spPr>
          <a:xfrm>
            <a:off x="2529554" y="2271539"/>
            <a:ext cx="47801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today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8" name="Google Shape;258;p4"/>
          <p:cNvGraphicFramePr/>
          <p:nvPr/>
        </p:nvGraphicFramePr>
        <p:xfrm>
          <a:off x="1773376" y="28916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599175"/>
                <a:gridCol w="599175"/>
                <a:gridCol w="599175"/>
                <a:gridCol w="599175"/>
                <a:gridCol w="599175"/>
                <a:gridCol w="599175"/>
                <a:gridCol w="599175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Sun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Mon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Tue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Wed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Thu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Fri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Sat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29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30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31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6730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30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9" name="Google Shape;259;p4"/>
          <p:cNvSpPr txBox="1"/>
          <p:nvPr/>
        </p:nvSpPr>
        <p:spPr>
          <a:xfrm>
            <a:off x="2905266" y="2620511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June 2016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2960589" y="3267073"/>
            <a:ext cx="599701" cy="161178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정호성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4"/>
          <p:cNvSpPr/>
          <p:nvPr/>
        </p:nvSpPr>
        <p:spPr>
          <a:xfrm>
            <a:off x="3560290" y="3840858"/>
            <a:ext cx="599701" cy="161178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이성준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3560290" y="4001287"/>
            <a:ext cx="599701" cy="161178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정강훈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4159991" y="4437112"/>
            <a:ext cx="599701" cy="161178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김현식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2960589" y="5085184"/>
            <a:ext cx="599701" cy="161178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성연몽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4175653" y="3289752"/>
            <a:ext cx="599701" cy="161178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김선도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2360888" y="4437112"/>
            <a:ext cx="599701" cy="161178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한국희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4163630" y="5661248"/>
            <a:ext cx="599701" cy="161178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황재하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4164290" y="5822426"/>
            <a:ext cx="599701" cy="161178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문익수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4158441" y="5983604"/>
            <a:ext cx="599701" cy="161178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이우철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4159991" y="5085184"/>
            <a:ext cx="599701" cy="161178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지인규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1" name="Google Shape;271;p4"/>
          <p:cNvGrpSpPr/>
          <p:nvPr/>
        </p:nvGrpSpPr>
        <p:grpSpPr>
          <a:xfrm>
            <a:off x="2168611" y="2008503"/>
            <a:ext cx="240772" cy="215444"/>
            <a:chOff x="292829" y="1695755"/>
            <a:chExt cx="240772" cy="215444"/>
          </a:xfrm>
        </p:grpSpPr>
        <p:sp>
          <p:nvSpPr>
            <p:cNvPr id="272" name="Google Shape;272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3" name="Google Shape;273;p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74" name="Google Shape;274;p4"/>
          <p:cNvGrpSpPr/>
          <p:nvPr/>
        </p:nvGrpSpPr>
        <p:grpSpPr>
          <a:xfrm>
            <a:off x="4643605" y="2008503"/>
            <a:ext cx="240772" cy="215444"/>
            <a:chOff x="292829" y="1695755"/>
            <a:chExt cx="240772" cy="215444"/>
          </a:xfrm>
        </p:grpSpPr>
        <p:sp>
          <p:nvSpPr>
            <p:cNvPr id="275" name="Google Shape;275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6" name="Google Shape;276;p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77" name="Google Shape;277;p4"/>
          <p:cNvGrpSpPr/>
          <p:nvPr/>
        </p:nvGrpSpPr>
        <p:grpSpPr>
          <a:xfrm>
            <a:off x="5190252" y="1998365"/>
            <a:ext cx="240772" cy="215444"/>
            <a:chOff x="292829" y="1695755"/>
            <a:chExt cx="240772" cy="215444"/>
          </a:xfrm>
        </p:grpSpPr>
        <p:sp>
          <p:nvSpPr>
            <p:cNvPr id="278" name="Google Shape;278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9" name="Google Shape;279;p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80" name="Google Shape;280;p4"/>
          <p:cNvGrpSpPr/>
          <p:nvPr/>
        </p:nvGrpSpPr>
        <p:grpSpPr>
          <a:xfrm>
            <a:off x="5682836" y="1994564"/>
            <a:ext cx="240772" cy="215444"/>
            <a:chOff x="292829" y="1695755"/>
            <a:chExt cx="240772" cy="215444"/>
          </a:xfrm>
        </p:grpSpPr>
        <p:sp>
          <p:nvSpPr>
            <p:cNvPr id="281" name="Google Shape;281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2" name="Google Shape;282;p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1775694" y="2633844"/>
            <a:ext cx="240772" cy="215444"/>
            <a:chOff x="292829" y="1695755"/>
            <a:chExt cx="240772" cy="215444"/>
          </a:xfrm>
        </p:grpSpPr>
        <p:sp>
          <p:nvSpPr>
            <p:cNvPr id="284" name="Google Shape;284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5" name="Google Shape;285;p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86" name="Google Shape;286;p4"/>
          <p:cNvGrpSpPr/>
          <p:nvPr/>
        </p:nvGrpSpPr>
        <p:grpSpPr>
          <a:xfrm>
            <a:off x="2409168" y="3860698"/>
            <a:ext cx="240772" cy="215444"/>
            <a:chOff x="292829" y="1695755"/>
            <a:chExt cx="240772" cy="215444"/>
          </a:xfrm>
        </p:grpSpPr>
        <p:sp>
          <p:nvSpPr>
            <p:cNvPr id="287" name="Google Shape;287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8" name="Google Shape;288;p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89" name="Google Shape;289;p4"/>
          <p:cNvGrpSpPr/>
          <p:nvPr/>
        </p:nvGrpSpPr>
        <p:grpSpPr>
          <a:xfrm>
            <a:off x="2258969" y="4409979"/>
            <a:ext cx="240772" cy="215444"/>
            <a:chOff x="292829" y="1695755"/>
            <a:chExt cx="240772" cy="215444"/>
          </a:xfrm>
        </p:grpSpPr>
        <p:sp>
          <p:nvSpPr>
            <p:cNvPr id="290" name="Google Shape;290;p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1" name="Google Shape;291;p4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"/>
          <p:cNvSpPr/>
          <p:nvPr/>
        </p:nvSpPr>
        <p:spPr>
          <a:xfrm>
            <a:off x="35496" y="2492896"/>
            <a:ext cx="1536165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5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5"/>
          <p:cNvSpPr/>
          <p:nvPr/>
        </p:nvSpPr>
        <p:spPr>
          <a:xfrm>
            <a:off x="35498" y="1556792"/>
            <a:ext cx="6264694" cy="4896544"/>
          </a:xfrm>
          <a:prstGeom prst="rect">
            <a:avLst/>
          </a:prstGeom>
          <a:solidFill>
            <a:schemeClr val="dk1">
              <a:alpha val="45882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0" name="Google Shape;300;p5"/>
          <p:cNvGraphicFramePr/>
          <p:nvPr/>
        </p:nvGraphicFramePr>
        <p:xfrm>
          <a:off x="1773376" y="28916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599175"/>
                <a:gridCol w="599175"/>
                <a:gridCol w="599175"/>
                <a:gridCol w="599175"/>
                <a:gridCol w="599175"/>
                <a:gridCol w="599175"/>
                <a:gridCol w="599175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Sun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Mon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Tue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Wed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Thu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Fri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Sat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29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30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31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6730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30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1" name="Google Shape;301;p5"/>
          <p:cNvSpPr/>
          <p:nvPr/>
        </p:nvSpPr>
        <p:spPr>
          <a:xfrm>
            <a:off x="2175572" y="2934544"/>
            <a:ext cx="3216610" cy="243867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2" name="Google Shape;302;p5"/>
          <p:cNvGraphicFramePr/>
          <p:nvPr/>
        </p:nvGraphicFramePr>
        <p:xfrm>
          <a:off x="0" y="91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{2957763F-24D2-41EC-9536-3C23DF745574}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SS-RC-02-00-02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160511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상담예약 등록 페이지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03" name="Google Shape;303;p5"/>
          <p:cNvSpPr/>
          <p:nvPr/>
        </p:nvSpPr>
        <p:spPr>
          <a:xfrm>
            <a:off x="1571661" y="1988840"/>
            <a:ext cx="4728532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4" name="Google Shape;304;p5"/>
          <p:cNvGraphicFramePr/>
          <p:nvPr/>
        </p:nvGraphicFramePr>
        <p:xfrm>
          <a:off x="6444208" y="15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432050"/>
                <a:gridCol w="2183900"/>
              </a:tblGrid>
              <a:tr h="3950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상담 스케쥴 들록 모달 창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모달 이외엔 음영처리됨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모달창 닫기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달력에서 누른 날짜를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가져오고 날짜를 클릭하면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date picker창이 나옴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선택하세요를 누르면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검색, 지원자 리스트가 나옴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선택하세요를 누르면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검색, 교직원 리스트가 출력됨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검색 창, 칸에 글을 타이핑하면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검색이 된다.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교직원 리스트가 출력된다.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4번도 동일하다.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저장 버튼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달력에서 날자를 누르면 해당 날자를 가져오고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날짜를 변경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지원자, 상담교수를 검색해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상담 스케쥴을 등록하는 모달 창.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305" name="Google Shape;305;p5"/>
          <p:cNvSpPr/>
          <p:nvPr/>
        </p:nvSpPr>
        <p:spPr>
          <a:xfrm>
            <a:off x="35496" y="1988840"/>
            <a:ext cx="1536165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5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7" name="Google Shape;307;p5"/>
          <p:cNvGrpSpPr/>
          <p:nvPr/>
        </p:nvGrpSpPr>
        <p:grpSpPr>
          <a:xfrm>
            <a:off x="64249" y="2530996"/>
            <a:ext cx="240772" cy="215444"/>
            <a:chOff x="292829" y="1695755"/>
            <a:chExt cx="240772" cy="215444"/>
          </a:xfrm>
        </p:grpSpPr>
        <p:sp>
          <p:nvSpPr>
            <p:cNvPr id="308" name="Google Shape;308;p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9" name="Google Shape;309;p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10" name="Google Shape;310;p5"/>
          <p:cNvSpPr/>
          <p:nvPr/>
        </p:nvSpPr>
        <p:spPr>
          <a:xfrm>
            <a:off x="1715434" y="2229058"/>
            <a:ext cx="4368733" cy="408026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p5"/>
          <p:cNvSpPr/>
          <p:nvPr/>
        </p:nvSpPr>
        <p:spPr>
          <a:xfrm>
            <a:off x="1715434" y="2229058"/>
            <a:ext cx="4368733" cy="312985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5"/>
          <p:cNvSpPr/>
          <p:nvPr/>
        </p:nvSpPr>
        <p:spPr>
          <a:xfrm>
            <a:off x="1780312" y="2224136"/>
            <a:ext cx="342289" cy="31790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5"/>
          <p:cNvSpPr txBox="1"/>
          <p:nvPr/>
        </p:nvSpPr>
        <p:spPr>
          <a:xfrm>
            <a:off x="2316677" y="2934544"/>
            <a:ext cx="118814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 모달 창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p5"/>
          <p:cNvSpPr txBox="1"/>
          <p:nvPr/>
        </p:nvSpPr>
        <p:spPr>
          <a:xfrm>
            <a:off x="2468348" y="3936845"/>
            <a:ext cx="59663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: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5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p5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5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5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5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5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p5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5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p5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5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p5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5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5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5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5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330" name="Google Shape;330;p5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5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p5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5"/>
          <p:cNvSpPr txBox="1"/>
          <p:nvPr/>
        </p:nvSpPr>
        <p:spPr>
          <a:xfrm>
            <a:off x="2361560" y="3645024"/>
            <a:ext cx="75212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상담날짜 : 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5"/>
          <p:cNvSpPr txBox="1"/>
          <p:nvPr/>
        </p:nvSpPr>
        <p:spPr>
          <a:xfrm>
            <a:off x="2347900" y="4224877"/>
            <a:ext cx="71205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상담교수 :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5"/>
          <p:cNvSpPr/>
          <p:nvPr/>
        </p:nvSpPr>
        <p:spPr>
          <a:xfrm>
            <a:off x="3045008" y="3979172"/>
            <a:ext cx="1199408" cy="188505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5"/>
          <p:cNvSpPr/>
          <p:nvPr/>
        </p:nvSpPr>
        <p:spPr>
          <a:xfrm>
            <a:off x="4667439" y="5035183"/>
            <a:ext cx="421965" cy="144016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/>
          </a:p>
        </p:txBody>
      </p:sp>
      <p:grpSp>
        <p:nvGrpSpPr>
          <p:cNvPr id="337" name="Google Shape;337;p5"/>
          <p:cNvGrpSpPr/>
          <p:nvPr/>
        </p:nvGrpSpPr>
        <p:grpSpPr>
          <a:xfrm>
            <a:off x="4394215" y="5007153"/>
            <a:ext cx="240772" cy="215444"/>
            <a:chOff x="292829" y="1695755"/>
            <a:chExt cx="240772" cy="215444"/>
          </a:xfrm>
        </p:grpSpPr>
        <p:sp>
          <p:nvSpPr>
            <p:cNvPr id="338" name="Google Shape;338;p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9" name="Google Shape;339;p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40" name="Google Shape;340;p5"/>
          <p:cNvSpPr/>
          <p:nvPr/>
        </p:nvSpPr>
        <p:spPr>
          <a:xfrm>
            <a:off x="2123728" y="2227947"/>
            <a:ext cx="368638" cy="31790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5"/>
          <p:cNvSpPr/>
          <p:nvPr/>
        </p:nvSpPr>
        <p:spPr>
          <a:xfrm>
            <a:off x="2492365" y="2227947"/>
            <a:ext cx="527201" cy="31790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p5"/>
          <p:cNvSpPr txBox="1"/>
          <p:nvPr/>
        </p:nvSpPr>
        <p:spPr>
          <a:xfrm>
            <a:off x="1773376" y="2252489"/>
            <a:ext cx="3257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◀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p5"/>
          <p:cNvSpPr/>
          <p:nvPr/>
        </p:nvSpPr>
        <p:spPr>
          <a:xfrm>
            <a:off x="2212084" y="3192922"/>
            <a:ext cx="3160147" cy="2180293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5"/>
          <p:cNvSpPr txBox="1"/>
          <p:nvPr/>
        </p:nvSpPr>
        <p:spPr>
          <a:xfrm>
            <a:off x="2133093" y="2248297"/>
            <a:ext cx="3257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p5"/>
          <p:cNvSpPr txBox="1"/>
          <p:nvPr/>
        </p:nvSpPr>
        <p:spPr>
          <a:xfrm>
            <a:off x="5089404" y="2262014"/>
            <a:ext cx="52931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month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p5"/>
          <p:cNvSpPr/>
          <p:nvPr/>
        </p:nvSpPr>
        <p:spPr>
          <a:xfrm>
            <a:off x="5580112" y="2227947"/>
            <a:ext cx="407616" cy="31790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5"/>
          <p:cNvSpPr/>
          <p:nvPr/>
        </p:nvSpPr>
        <p:spPr>
          <a:xfrm>
            <a:off x="5076056" y="2227947"/>
            <a:ext cx="504056" cy="31790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5"/>
          <p:cNvSpPr txBox="1"/>
          <p:nvPr/>
        </p:nvSpPr>
        <p:spPr>
          <a:xfrm>
            <a:off x="5618716" y="2271539"/>
            <a:ext cx="36901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day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p5"/>
          <p:cNvSpPr/>
          <p:nvPr/>
        </p:nvSpPr>
        <p:spPr>
          <a:xfrm>
            <a:off x="4572000" y="2227947"/>
            <a:ext cx="504056" cy="31790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p5"/>
          <p:cNvSpPr txBox="1"/>
          <p:nvPr/>
        </p:nvSpPr>
        <p:spPr>
          <a:xfrm>
            <a:off x="4597844" y="2271539"/>
            <a:ext cx="45236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week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p5"/>
          <p:cNvSpPr txBox="1"/>
          <p:nvPr/>
        </p:nvSpPr>
        <p:spPr>
          <a:xfrm>
            <a:off x="2529554" y="2271539"/>
            <a:ext cx="47801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today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5"/>
          <p:cNvSpPr/>
          <p:nvPr/>
        </p:nvSpPr>
        <p:spPr>
          <a:xfrm>
            <a:off x="2361560" y="3266266"/>
            <a:ext cx="987095" cy="161985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5"/>
          <p:cNvSpPr/>
          <p:nvPr/>
        </p:nvSpPr>
        <p:spPr>
          <a:xfrm>
            <a:off x="3045008" y="4267204"/>
            <a:ext cx="1199408" cy="188505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5"/>
          <p:cNvSpPr/>
          <p:nvPr/>
        </p:nvSpPr>
        <p:spPr>
          <a:xfrm>
            <a:off x="3041686" y="3688695"/>
            <a:ext cx="1199408" cy="188505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p5"/>
          <p:cNvSpPr/>
          <p:nvPr/>
        </p:nvSpPr>
        <p:spPr>
          <a:xfrm>
            <a:off x="2374185" y="3270126"/>
            <a:ext cx="2858512" cy="161986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5"/>
          <p:cNvSpPr txBox="1"/>
          <p:nvPr/>
        </p:nvSpPr>
        <p:spPr>
          <a:xfrm>
            <a:off x="2368399" y="3232026"/>
            <a:ext cx="93877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 등록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5"/>
          <p:cNvSpPr txBox="1"/>
          <p:nvPr/>
        </p:nvSpPr>
        <p:spPr>
          <a:xfrm>
            <a:off x="5004048" y="3232026"/>
            <a:ext cx="25359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p5"/>
          <p:cNvSpPr txBox="1"/>
          <p:nvPr/>
        </p:nvSpPr>
        <p:spPr>
          <a:xfrm>
            <a:off x="3087408" y="3667531"/>
            <a:ext cx="79380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2016-06-10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5"/>
          <p:cNvSpPr txBox="1"/>
          <p:nvPr/>
        </p:nvSpPr>
        <p:spPr>
          <a:xfrm>
            <a:off x="3926402" y="3952144"/>
            <a:ext cx="37542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▼</a:t>
            </a:r>
            <a:endParaRPr/>
          </a:p>
        </p:txBody>
      </p:sp>
      <p:sp>
        <p:nvSpPr>
          <p:cNvPr id="360" name="Google Shape;360;p5"/>
          <p:cNvSpPr txBox="1"/>
          <p:nvPr/>
        </p:nvSpPr>
        <p:spPr>
          <a:xfrm>
            <a:off x="3926402" y="4239407"/>
            <a:ext cx="37542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▼</a:t>
            </a:r>
            <a:endParaRPr/>
          </a:p>
        </p:txBody>
      </p:sp>
      <p:sp>
        <p:nvSpPr>
          <p:cNvPr id="361" name="Google Shape;361;p5"/>
          <p:cNvSpPr/>
          <p:nvPr/>
        </p:nvSpPr>
        <p:spPr>
          <a:xfrm>
            <a:off x="3048895" y="4644214"/>
            <a:ext cx="1199408" cy="470671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5"/>
          <p:cNvSpPr/>
          <p:nvPr/>
        </p:nvSpPr>
        <p:spPr>
          <a:xfrm>
            <a:off x="3048895" y="4455709"/>
            <a:ext cx="1199408" cy="188505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5"/>
          <p:cNvSpPr txBox="1"/>
          <p:nvPr/>
        </p:nvSpPr>
        <p:spPr>
          <a:xfrm>
            <a:off x="3087932" y="4644875"/>
            <a:ext cx="53091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김주식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김형응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하재관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4" name="Google Shape;364;p5"/>
          <p:cNvCxnSpPr/>
          <p:nvPr/>
        </p:nvCxnSpPr>
        <p:spPr>
          <a:xfrm>
            <a:off x="4078248" y="4528658"/>
            <a:ext cx="109832" cy="8345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65" name="Google Shape;365;p5"/>
          <p:cNvGrpSpPr/>
          <p:nvPr/>
        </p:nvGrpSpPr>
        <p:grpSpPr>
          <a:xfrm>
            <a:off x="4027057" y="4469055"/>
            <a:ext cx="120386" cy="129908"/>
            <a:chOff x="292829" y="1695755"/>
            <a:chExt cx="199652" cy="215444"/>
          </a:xfrm>
        </p:grpSpPr>
        <p:sp>
          <p:nvSpPr>
            <p:cNvPr id="366" name="Google Shape;366;p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7" name="Google Shape;367;p5"/>
            <p:cNvSpPr txBox="1"/>
            <p:nvPr/>
          </p:nvSpPr>
          <p:spPr>
            <a:xfrm>
              <a:off x="292829" y="1695755"/>
              <a:ext cx="184731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68" name="Google Shape;368;p5"/>
          <p:cNvSpPr txBox="1"/>
          <p:nvPr/>
        </p:nvSpPr>
        <p:spPr>
          <a:xfrm>
            <a:off x="3064986" y="3967533"/>
            <a:ext cx="76174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선택하세요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p5"/>
          <p:cNvSpPr txBox="1"/>
          <p:nvPr/>
        </p:nvSpPr>
        <p:spPr>
          <a:xfrm>
            <a:off x="3064986" y="4252603"/>
            <a:ext cx="76174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선택하세요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70" name="Google Shape;370;p5"/>
          <p:cNvGrpSpPr/>
          <p:nvPr/>
        </p:nvGrpSpPr>
        <p:grpSpPr>
          <a:xfrm>
            <a:off x="2175572" y="2944069"/>
            <a:ext cx="240772" cy="215444"/>
            <a:chOff x="292829" y="1695755"/>
            <a:chExt cx="240772" cy="215444"/>
          </a:xfrm>
        </p:grpSpPr>
        <p:sp>
          <p:nvSpPr>
            <p:cNvPr id="371" name="Google Shape;371;p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2" name="Google Shape;372;p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73" name="Google Shape;373;p5"/>
          <p:cNvGrpSpPr/>
          <p:nvPr/>
        </p:nvGrpSpPr>
        <p:grpSpPr>
          <a:xfrm>
            <a:off x="4835284" y="3239536"/>
            <a:ext cx="240772" cy="215444"/>
            <a:chOff x="292829" y="1695755"/>
            <a:chExt cx="240772" cy="215444"/>
          </a:xfrm>
        </p:grpSpPr>
        <p:sp>
          <p:nvSpPr>
            <p:cNvPr id="374" name="Google Shape;374;p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5" name="Google Shape;375;p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76" name="Google Shape;376;p5"/>
          <p:cNvGrpSpPr/>
          <p:nvPr/>
        </p:nvGrpSpPr>
        <p:grpSpPr>
          <a:xfrm>
            <a:off x="2222801" y="3677607"/>
            <a:ext cx="240772" cy="215444"/>
            <a:chOff x="292829" y="1695755"/>
            <a:chExt cx="240772" cy="215444"/>
          </a:xfrm>
        </p:grpSpPr>
        <p:sp>
          <p:nvSpPr>
            <p:cNvPr id="377" name="Google Shape;377;p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8" name="Google Shape;378;p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79" name="Google Shape;379;p5"/>
          <p:cNvGrpSpPr/>
          <p:nvPr/>
        </p:nvGrpSpPr>
        <p:grpSpPr>
          <a:xfrm>
            <a:off x="2227613" y="3975227"/>
            <a:ext cx="240772" cy="215444"/>
            <a:chOff x="292829" y="1695755"/>
            <a:chExt cx="240772" cy="215444"/>
          </a:xfrm>
        </p:grpSpPr>
        <p:sp>
          <p:nvSpPr>
            <p:cNvPr id="380" name="Google Shape;380;p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1" name="Google Shape;381;p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2" name="Google Shape;382;p5"/>
          <p:cNvGrpSpPr/>
          <p:nvPr/>
        </p:nvGrpSpPr>
        <p:grpSpPr>
          <a:xfrm>
            <a:off x="2239169" y="4240138"/>
            <a:ext cx="240772" cy="215444"/>
            <a:chOff x="292829" y="1695755"/>
            <a:chExt cx="240772" cy="215444"/>
          </a:xfrm>
        </p:grpSpPr>
        <p:sp>
          <p:nvSpPr>
            <p:cNvPr id="383" name="Google Shape;383;p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4" name="Google Shape;384;p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5" name="Google Shape;385;p5"/>
          <p:cNvGrpSpPr/>
          <p:nvPr/>
        </p:nvGrpSpPr>
        <p:grpSpPr>
          <a:xfrm>
            <a:off x="3779414" y="4420936"/>
            <a:ext cx="240772" cy="215444"/>
            <a:chOff x="292829" y="1695755"/>
            <a:chExt cx="240772" cy="215444"/>
          </a:xfrm>
        </p:grpSpPr>
        <p:sp>
          <p:nvSpPr>
            <p:cNvPr id="386" name="Google Shape;386;p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7" name="Google Shape;387;p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8" name="Google Shape;388;p5"/>
          <p:cNvGrpSpPr/>
          <p:nvPr/>
        </p:nvGrpSpPr>
        <p:grpSpPr>
          <a:xfrm>
            <a:off x="2939568" y="4646625"/>
            <a:ext cx="240772" cy="215444"/>
            <a:chOff x="292829" y="1695755"/>
            <a:chExt cx="240772" cy="215444"/>
          </a:xfrm>
        </p:grpSpPr>
        <p:sp>
          <p:nvSpPr>
            <p:cNvPr id="389" name="Google Shape;389;p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0" name="Google Shape;390;p5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"/>
          <p:cNvSpPr/>
          <p:nvPr/>
        </p:nvSpPr>
        <p:spPr>
          <a:xfrm>
            <a:off x="35496" y="2492896"/>
            <a:ext cx="1536165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6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p6"/>
          <p:cNvSpPr/>
          <p:nvPr/>
        </p:nvSpPr>
        <p:spPr>
          <a:xfrm>
            <a:off x="35498" y="1556792"/>
            <a:ext cx="6264694" cy="4896544"/>
          </a:xfrm>
          <a:prstGeom prst="rect">
            <a:avLst/>
          </a:prstGeom>
          <a:solidFill>
            <a:schemeClr val="dk1">
              <a:alpha val="45882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9" name="Google Shape;399;p6"/>
          <p:cNvGraphicFramePr/>
          <p:nvPr/>
        </p:nvGraphicFramePr>
        <p:xfrm>
          <a:off x="1773376" y="28916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599175"/>
                <a:gridCol w="599175"/>
                <a:gridCol w="599175"/>
                <a:gridCol w="599175"/>
                <a:gridCol w="599175"/>
                <a:gridCol w="599175"/>
                <a:gridCol w="599175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Sun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Mon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Tue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Wed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Thu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Fri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Sat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29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30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31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596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19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22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23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24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25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6730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26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27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28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29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30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938953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938953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00" name="Google Shape;400;p6"/>
          <p:cNvSpPr/>
          <p:nvPr/>
        </p:nvSpPr>
        <p:spPr>
          <a:xfrm>
            <a:off x="2175572" y="2934544"/>
            <a:ext cx="3216610" cy="243867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01" name="Google Shape;401;p6"/>
          <p:cNvGraphicFramePr/>
          <p:nvPr/>
        </p:nvGraphicFramePr>
        <p:xfrm>
          <a:off x="0" y="91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{2957763F-24D2-41EC-9536-3C23DF745574}</a:tableStyleId>
              </a:tblPr>
              <a:tblGrid>
                <a:gridCol w="1062025"/>
                <a:gridCol w="1062025"/>
                <a:gridCol w="1062025"/>
                <a:gridCol w="1313900"/>
                <a:gridCol w="81017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SS-RC-02-00-03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160511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상담스케줄 수정페이지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02" name="Google Shape;402;p6"/>
          <p:cNvSpPr/>
          <p:nvPr/>
        </p:nvSpPr>
        <p:spPr>
          <a:xfrm>
            <a:off x="1571661" y="1988840"/>
            <a:ext cx="4728532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03" name="Google Shape;403;p6"/>
          <p:cNvGraphicFramePr/>
          <p:nvPr/>
        </p:nvGraphicFramePr>
        <p:xfrm>
          <a:off x="6444208" y="15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432050"/>
                <a:gridCol w="2183900"/>
              </a:tblGrid>
              <a:tr h="3950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상담 스케쥴  수정 모달 창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모달 이외엔 음영처리됨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모달창 닫기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상담날짜를 출력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등록시 입력한 지원자 명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등록시 입력한 상담교수 출력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상담 내용을 입력할 수  있다.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7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총평을 등록할 수 있다..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8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수정 버튼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9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삭제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2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달력에서 날자를 누르면 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해당 상세 내용을 가져 온다.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404" name="Google Shape;404;p6"/>
          <p:cNvSpPr/>
          <p:nvPr/>
        </p:nvSpPr>
        <p:spPr>
          <a:xfrm>
            <a:off x="35496" y="1988840"/>
            <a:ext cx="1536165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p6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6"/>
          <p:cNvSpPr/>
          <p:nvPr/>
        </p:nvSpPr>
        <p:spPr>
          <a:xfrm>
            <a:off x="1715434" y="2229058"/>
            <a:ext cx="4368733" cy="408026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6"/>
          <p:cNvSpPr/>
          <p:nvPr/>
        </p:nvSpPr>
        <p:spPr>
          <a:xfrm>
            <a:off x="1715434" y="2229058"/>
            <a:ext cx="4368733" cy="312985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6"/>
          <p:cNvSpPr/>
          <p:nvPr/>
        </p:nvSpPr>
        <p:spPr>
          <a:xfrm>
            <a:off x="1780312" y="2224136"/>
            <a:ext cx="342289" cy="31790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p6"/>
          <p:cNvSpPr txBox="1"/>
          <p:nvPr/>
        </p:nvSpPr>
        <p:spPr>
          <a:xfrm>
            <a:off x="2316677" y="2934544"/>
            <a:ext cx="118814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 수정 창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p6"/>
          <p:cNvSpPr txBox="1"/>
          <p:nvPr/>
        </p:nvSpPr>
        <p:spPr>
          <a:xfrm>
            <a:off x="2468348" y="3936845"/>
            <a:ext cx="59663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: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p6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p6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p6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p6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p6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p6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p6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p6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p6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" name="Google Shape;420;p6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1" name="Google Shape;421;p6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" name="Google Shape;422;p6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" name="Google Shape;423;p6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p6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" name="Google Shape;425;p6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426" name="Google Shape;426;p6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6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p6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p6"/>
          <p:cNvSpPr txBox="1"/>
          <p:nvPr/>
        </p:nvSpPr>
        <p:spPr>
          <a:xfrm>
            <a:off x="2361560" y="3645024"/>
            <a:ext cx="75212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상담날짜 : 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p6"/>
          <p:cNvSpPr txBox="1"/>
          <p:nvPr/>
        </p:nvSpPr>
        <p:spPr>
          <a:xfrm>
            <a:off x="2347900" y="4224877"/>
            <a:ext cx="71205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상담교수 :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6"/>
          <p:cNvSpPr/>
          <p:nvPr/>
        </p:nvSpPr>
        <p:spPr>
          <a:xfrm>
            <a:off x="3045008" y="3979172"/>
            <a:ext cx="1199408" cy="188505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6"/>
          <p:cNvSpPr/>
          <p:nvPr/>
        </p:nvSpPr>
        <p:spPr>
          <a:xfrm>
            <a:off x="4667439" y="5035183"/>
            <a:ext cx="421965" cy="144016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3" name="Google Shape;433;p6"/>
          <p:cNvGrpSpPr/>
          <p:nvPr/>
        </p:nvGrpSpPr>
        <p:grpSpPr>
          <a:xfrm>
            <a:off x="4413265" y="5007153"/>
            <a:ext cx="240772" cy="215444"/>
            <a:chOff x="292829" y="1695755"/>
            <a:chExt cx="240772" cy="215444"/>
          </a:xfrm>
        </p:grpSpPr>
        <p:sp>
          <p:nvSpPr>
            <p:cNvPr id="434" name="Google Shape;434;p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5" name="Google Shape;435;p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6" name="Google Shape;436;p6"/>
          <p:cNvSpPr/>
          <p:nvPr/>
        </p:nvSpPr>
        <p:spPr>
          <a:xfrm>
            <a:off x="2123728" y="2227947"/>
            <a:ext cx="368638" cy="31790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p6"/>
          <p:cNvSpPr/>
          <p:nvPr/>
        </p:nvSpPr>
        <p:spPr>
          <a:xfrm>
            <a:off x="2492365" y="2227947"/>
            <a:ext cx="527201" cy="31790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8" name="Google Shape;438;p6"/>
          <p:cNvSpPr txBox="1"/>
          <p:nvPr/>
        </p:nvSpPr>
        <p:spPr>
          <a:xfrm>
            <a:off x="1773376" y="2252489"/>
            <a:ext cx="3257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◀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9" name="Google Shape;439;p6"/>
          <p:cNvSpPr/>
          <p:nvPr/>
        </p:nvSpPr>
        <p:spPr>
          <a:xfrm>
            <a:off x="2212084" y="3192922"/>
            <a:ext cx="3160147" cy="2180293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0" name="Google Shape;440;p6"/>
          <p:cNvSpPr txBox="1"/>
          <p:nvPr/>
        </p:nvSpPr>
        <p:spPr>
          <a:xfrm>
            <a:off x="2133093" y="2248297"/>
            <a:ext cx="32573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" name="Google Shape;441;p6"/>
          <p:cNvSpPr txBox="1"/>
          <p:nvPr/>
        </p:nvSpPr>
        <p:spPr>
          <a:xfrm>
            <a:off x="5089404" y="2262014"/>
            <a:ext cx="52931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month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p6"/>
          <p:cNvSpPr/>
          <p:nvPr/>
        </p:nvSpPr>
        <p:spPr>
          <a:xfrm>
            <a:off x="5580112" y="2227947"/>
            <a:ext cx="407616" cy="31790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p6"/>
          <p:cNvSpPr/>
          <p:nvPr/>
        </p:nvSpPr>
        <p:spPr>
          <a:xfrm>
            <a:off x="5076056" y="2227947"/>
            <a:ext cx="504056" cy="31790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p6"/>
          <p:cNvSpPr txBox="1"/>
          <p:nvPr/>
        </p:nvSpPr>
        <p:spPr>
          <a:xfrm>
            <a:off x="5618716" y="2271539"/>
            <a:ext cx="36901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day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p6"/>
          <p:cNvSpPr/>
          <p:nvPr/>
        </p:nvSpPr>
        <p:spPr>
          <a:xfrm>
            <a:off x="4572000" y="2227947"/>
            <a:ext cx="504056" cy="317907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p6"/>
          <p:cNvSpPr txBox="1"/>
          <p:nvPr/>
        </p:nvSpPr>
        <p:spPr>
          <a:xfrm>
            <a:off x="4597844" y="2271539"/>
            <a:ext cx="45236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week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7" name="Google Shape;447;p6"/>
          <p:cNvSpPr txBox="1"/>
          <p:nvPr/>
        </p:nvSpPr>
        <p:spPr>
          <a:xfrm>
            <a:off x="2529554" y="2271539"/>
            <a:ext cx="47801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today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p6"/>
          <p:cNvSpPr/>
          <p:nvPr/>
        </p:nvSpPr>
        <p:spPr>
          <a:xfrm>
            <a:off x="2361560" y="3266266"/>
            <a:ext cx="987095" cy="161985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p6"/>
          <p:cNvSpPr/>
          <p:nvPr/>
        </p:nvSpPr>
        <p:spPr>
          <a:xfrm>
            <a:off x="3045008" y="4267204"/>
            <a:ext cx="1199408" cy="188505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p6"/>
          <p:cNvSpPr/>
          <p:nvPr/>
        </p:nvSpPr>
        <p:spPr>
          <a:xfrm>
            <a:off x="3041686" y="3688695"/>
            <a:ext cx="1199408" cy="188505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p6"/>
          <p:cNvSpPr/>
          <p:nvPr/>
        </p:nvSpPr>
        <p:spPr>
          <a:xfrm>
            <a:off x="2374185" y="3270126"/>
            <a:ext cx="2858512" cy="161986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6"/>
          <p:cNvSpPr txBox="1"/>
          <p:nvPr/>
        </p:nvSpPr>
        <p:spPr>
          <a:xfrm>
            <a:off x="2368399" y="3232026"/>
            <a:ext cx="103265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 수정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6"/>
          <p:cNvSpPr txBox="1"/>
          <p:nvPr/>
        </p:nvSpPr>
        <p:spPr>
          <a:xfrm>
            <a:off x="5004048" y="3232026"/>
            <a:ext cx="25359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p6"/>
          <p:cNvSpPr txBox="1"/>
          <p:nvPr/>
        </p:nvSpPr>
        <p:spPr>
          <a:xfrm>
            <a:off x="3087408" y="3667531"/>
            <a:ext cx="79380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2016-06-10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p6"/>
          <p:cNvSpPr txBox="1"/>
          <p:nvPr/>
        </p:nvSpPr>
        <p:spPr>
          <a:xfrm>
            <a:off x="3064986" y="3967533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p6"/>
          <p:cNvSpPr txBox="1"/>
          <p:nvPr/>
        </p:nvSpPr>
        <p:spPr>
          <a:xfrm>
            <a:off x="3064986" y="4252603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김주식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7" name="Google Shape;457;p6"/>
          <p:cNvGrpSpPr/>
          <p:nvPr/>
        </p:nvGrpSpPr>
        <p:grpSpPr>
          <a:xfrm>
            <a:off x="2175572" y="2944069"/>
            <a:ext cx="240772" cy="215444"/>
            <a:chOff x="292829" y="1695755"/>
            <a:chExt cx="240772" cy="215444"/>
          </a:xfrm>
        </p:grpSpPr>
        <p:sp>
          <p:nvSpPr>
            <p:cNvPr id="458" name="Google Shape;458;p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9" name="Google Shape;459;p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60" name="Google Shape;460;p6"/>
          <p:cNvGrpSpPr/>
          <p:nvPr/>
        </p:nvGrpSpPr>
        <p:grpSpPr>
          <a:xfrm>
            <a:off x="4835284" y="3239536"/>
            <a:ext cx="240772" cy="215444"/>
            <a:chOff x="292829" y="1695755"/>
            <a:chExt cx="240772" cy="215444"/>
          </a:xfrm>
        </p:grpSpPr>
        <p:sp>
          <p:nvSpPr>
            <p:cNvPr id="461" name="Google Shape;461;p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2" name="Google Shape;462;p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63" name="Google Shape;463;p6"/>
          <p:cNvGrpSpPr/>
          <p:nvPr/>
        </p:nvGrpSpPr>
        <p:grpSpPr>
          <a:xfrm>
            <a:off x="2222801" y="3677607"/>
            <a:ext cx="240772" cy="215444"/>
            <a:chOff x="292829" y="1695755"/>
            <a:chExt cx="240772" cy="215444"/>
          </a:xfrm>
        </p:grpSpPr>
        <p:sp>
          <p:nvSpPr>
            <p:cNvPr id="464" name="Google Shape;464;p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5" name="Google Shape;465;p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66" name="Google Shape;466;p6"/>
          <p:cNvGrpSpPr/>
          <p:nvPr/>
        </p:nvGrpSpPr>
        <p:grpSpPr>
          <a:xfrm>
            <a:off x="2227613" y="3975227"/>
            <a:ext cx="240772" cy="215444"/>
            <a:chOff x="292829" y="1695755"/>
            <a:chExt cx="240772" cy="215444"/>
          </a:xfrm>
        </p:grpSpPr>
        <p:sp>
          <p:nvSpPr>
            <p:cNvPr id="467" name="Google Shape;467;p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8" name="Google Shape;468;p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69" name="Google Shape;469;p6"/>
          <p:cNvGrpSpPr/>
          <p:nvPr/>
        </p:nvGrpSpPr>
        <p:grpSpPr>
          <a:xfrm>
            <a:off x="2239169" y="4240138"/>
            <a:ext cx="240772" cy="215444"/>
            <a:chOff x="292829" y="1695755"/>
            <a:chExt cx="240772" cy="215444"/>
          </a:xfrm>
        </p:grpSpPr>
        <p:sp>
          <p:nvSpPr>
            <p:cNvPr id="470" name="Google Shape;470;p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1" name="Google Shape;471;p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72" name="Google Shape;472;p6"/>
          <p:cNvGrpSpPr/>
          <p:nvPr/>
        </p:nvGrpSpPr>
        <p:grpSpPr>
          <a:xfrm>
            <a:off x="2235788" y="4468561"/>
            <a:ext cx="240772" cy="215444"/>
            <a:chOff x="292829" y="1695755"/>
            <a:chExt cx="240772" cy="215444"/>
          </a:xfrm>
        </p:grpSpPr>
        <p:sp>
          <p:nvSpPr>
            <p:cNvPr id="473" name="Google Shape;473;p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4" name="Google Shape;474;p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75" name="Google Shape;475;p6"/>
          <p:cNvGrpSpPr/>
          <p:nvPr/>
        </p:nvGrpSpPr>
        <p:grpSpPr>
          <a:xfrm>
            <a:off x="2237101" y="4697161"/>
            <a:ext cx="240772" cy="215444"/>
            <a:chOff x="292829" y="1695755"/>
            <a:chExt cx="240772" cy="215444"/>
          </a:xfrm>
        </p:grpSpPr>
        <p:sp>
          <p:nvSpPr>
            <p:cNvPr id="476" name="Google Shape;476;p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7" name="Google Shape;477;p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78" name="Google Shape;478;p6"/>
          <p:cNvSpPr txBox="1"/>
          <p:nvPr/>
        </p:nvSpPr>
        <p:spPr>
          <a:xfrm>
            <a:off x="2344485" y="4492409"/>
            <a:ext cx="73770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상담내용 :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p6"/>
          <p:cNvSpPr/>
          <p:nvPr/>
        </p:nvSpPr>
        <p:spPr>
          <a:xfrm>
            <a:off x="3059954" y="4534736"/>
            <a:ext cx="1199408" cy="188505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p6"/>
          <p:cNvSpPr/>
          <p:nvPr/>
        </p:nvSpPr>
        <p:spPr>
          <a:xfrm>
            <a:off x="3059954" y="4794524"/>
            <a:ext cx="1199408" cy="188505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6"/>
          <p:cNvSpPr txBox="1"/>
          <p:nvPr/>
        </p:nvSpPr>
        <p:spPr>
          <a:xfrm>
            <a:off x="2355131" y="4708140"/>
            <a:ext cx="70724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총평 :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p6"/>
          <p:cNvSpPr txBox="1"/>
          <p:nvPr/>
        </p:nvSpPr>
        <p:spPr>
          <a:xfrm>
            <a:off x="3061679" y="4513572"/>
            <a:ext cx="108555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자바란 무엇인가?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p6"/>
          <p:cNvSpPr txBox="1"/>
          <p:nvPr/>
        </p:nvSpPr>
        <p:spPr>
          <a:xfrm>
            <a:off x="3045008" y="4784999"/>
            <a:ext cx="82747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 잘했어요.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84" name="Google Shape;484;p6"/>
          <p:cNvGrpSpPr/>
          <p:nvPr/>
        </p:nvGrpSpPr>
        <p:grpSpPr>
          <a:xfrm>
            <a:off x="3767916" y="5006306"/>
            <a:ext cx="240772" cy="215444"/>
            <a:chOff x="292829" y="1695755"/>
            <a:chExt cx="240772" cy="215444"/>
          </a:xfrm>
        </p:grpSpPr>
        <p:sp>
          <p:nvSpPr>
            <p:cNvPr id="485" name="Google Shape;485;p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6" name="Google Shape;486;p6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87" name="Google Shape;487;p6"/>
          <p:cNvSpPr/>
          <p:nvPr/>
        </p:nvSpPr>
        <p:spPr>
          <a:xfrm>
            <a:off x="3994509" y="5035183"/>
            <a:ext cx="421965" cy="144016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"/>
          <p:cNvSpPr/>
          <p:nvPr/>
        </p:nvSpPr>
        <p:spPr>
          <a:xfrm>
            <a:off x="36240" y="2787064"/>
            <a:ext cx="1501780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94" name="Google Shape;494;p7"/>
          <p:cNvGraphicFramePr/>
          <p:nvPr/>
        </p:nvGraphicFramePr>
        <p:xfrm>
          <a:off x="0" y="141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{2957763F-24D2-41EC-9536-3C23DF745574}</a:tableStyleId>
              </a:tblPr>
              <a:tblGrid>
                <a:gridCol w="1062025"/>
                <a:gridCol w="1062025"/>
                <a:gridCol w="1062025"/>
                <a:gridCol w="1673925"/>
                <a:gridCol w="45012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면접전형관리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SS-RC-03-00-01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160511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면접전형관리 면접평가 목록 화면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면접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495" name="Google Shape;495;p7"/>
          <p:cNvGraphicFramePr/>
          <p:nvPr/>
        </p:nvGraphicFramePr>
        <p:xfrm>
          <a:off x="6444208" y="2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432050"/>
                <a:gridCol w="21839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면접평가 목록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지원자 관리 메인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교육 회차 목록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연도 및 회차 (select)를 선택하여 해당 연도 회차의 지원자 리스트를 출력하는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496" name="Google Shape;496;p7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" name="Google Shape;497;p7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p7"/>
          <p:cNvSpPr txBox="1"/>
          <p:nvPr/>
        </p:nvSpPr>
        <p:spPr>
          <a:xfrm>
            <a:off x="1634911" y="2060848"/>
            <a:ext cx="130356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 메인화면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99" name="Google Shape;499;p7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500" name="Google Shape;500;p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1" name="Google Shape;501;p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02" name="Google Shape;502;p7"/>
          <p:cNvGrpSpPr/>
          <p:nvPr/>
        </p:nvGrpSpPr>
        <p:grpSpPr>
          <a:xfrm>
            <a:off x="107504" y="2834441"/>
            <a:ext cx="240772" cy="215444"/>
            <a:chOff x="292829" y="1695755"/>
            <a:chExt cx="240772" cy="215444"/>
          </a:xfrm>
        </p:grpSpPr>
        <p:sp>
          <p:nvSpPr>
            <p:cNvPr id="503" name="Google Shape;503;p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4" name="Google Shape;504;p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05" name="Google Shape;505;p7"/>
          <p:cNvGrpSpPr/>
          <p:nvPr/>
        </p:nvGrpSpPr>
        <p:grpSpPr>
          <a:xfrm>
            <a:off x="1524266" y="2577366"/>
            <a:ext cx="240772" cy="215444"/>
            <a:chOff x="292829" y="1695755"/>
            <a:chExt cx="240772" cy="215444"/>
          </a:xfrm>
        </p:grpSpPr>
        <p:sp>
          <p:nvSpPr>
            <p:cNvPr id="506" name="Google Shape;506;p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7" name="Google Shape;507;p7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08" name="Google Shape;508;p7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9" name="Google Shape;509;p7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0" name="Google Shape;510;p7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" name="Google Shape;511;p7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" name="Google Shape;512;p7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3" name="Google Shape;513;p7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p7"/>
          <p:cNvSpPr txBox="1"/>
          <p:nvPr/>
        </p:nvSpPr>
        <p:spPr>
          <a:xfrm>
            <a:off x="18673" y="3789040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p7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p7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p7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p7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p7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0" name="Google Shape;520;p7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p7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2" name="Google Shape;522;p7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p7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524" name="Google Shape;524;p7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" name="Google Shape;525;p7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6" name="Google Shape;526;p7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p7"/>
          <p:cNvSpPr/>
          <p:nvPr/>
        </p:nvSpPr>
        <p:spPr>
          <a:xfrm>
            <a:off x="1752660" y="2569682"/>
            <a:ext cx="4043476" cy="205111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p7"/>
          <p:cNvSpPr/>
          <p:nvPr/>
        </p:nvSpPr>
        <p:spPr>
          <a:xfrm>
            <a:off x="1752660" y="2750458"/>
            <a:ext cx="4043476" cy="564834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p7"/>
          <p:cNvSpPr/>
          <p:nvPr/>
        </p:nvSpPr>
        <p:spPr>
          <a:xfrm>
            <a:off x="2095060" y="2967875"/>
            <a:ext cx="984931" cy="179409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" name="Google Shape;530;p7"/>
          <p:cNvSpPr/>
          <p:nvPr/>
        </p:nvSpPr>
        <p:spPr>
          <a:xfrm>
            <a:off x="4017669" y="2967875"/>
            <a:ext cx="770355" cy="179409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1" name="Google Shape;531;p7"/>
          <p:cNvSpPr txBox="1"/>
          <p:nvPr/>
        </p:nvSpPr>
        <p:spPr>
          <a:xfrm>
            <a:off x="1691680" y="2924944"/>
            <a:ext cx="4242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년도</a:t>
            </a:r>
            <a:endParaRPr/>
          </a:p>
        </p:txBody>
      </p:sp>
      <p:sp>
        <p:nvSpPr>
          <p:cNvPr id="532" name="Google Shape;532;p7"/>
          <p:cNvSpPr txBox="1"/>
          <p:nvPr/>
        </p:nvSpPr>
        <p:spPr>
          <a:xfrm>
            <a:off x="3643664" y="2924944"/>
            <a:ext cx="4242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회차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3" name="Google Shape;533;p7"/>
          <p:cNvSpPr txBox="1"/>
          <p:nvPr/>
        </p:nvSpPr>
        <p:spPr>
          <a:xfrm>
            <a:off x="2071767" y="2942163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/>
          </a:p>
        </p:txBody>
      </p:sp>
      <p:sp>
        <p:nvSpPr>
          <p:cNvPr id="534" name="Google Shape;534;p7"/>
          <p:cNvSpPr txBox="1"/>
          <p:nvPr/>
        </p:nvSpPr>
        <p:spPr>
          <a:xfrm>
            <a:off x="4027364" y="2938034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/>
          </a:p>
        </p:txBody>
      </p:sp>
      <p:sp>
        <p:nvSpPr>
          <p:cNvPr id="535" name="Google Shape;535;p7"/>
          <p:cNvSpPr txBox="1"/>
          <p:nvPr/>
        </p:nvSpPr>
        <p:spPr>
          <a:xfrm>
            <a:off x="1734939" y="2538150"/>
            <a:ext cx="95731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 회차 목록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6" name="Google Shape;536;p7"/>
          <p:cNvSpPr/>
          <p:nvPr/>
        </p:nvSpPr>
        <p:spPr>
          <a:xfrm>
            <a:off x="1756682" y="3437933"/>
            <a:ext cx="4043476" cy="225432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p7"/>
          <p:cNvSpPr/>
          <p:nvPr/>
        </p:nvSpPr>
        <p:spPr>
          <a:xfrm>
            <a:off x="1756682" y="3639030"/>
            <a:ext cx="4043476" cy="564834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p7"/>
          <p:cNvSpPr txBox="1"/>
          <p:nvPr/>
        </p:nvSpPr>
        <p:spPr>
          <a:xfrm>
            <a:off x="1767123" y="3408198"/>
            <a:ext cx="91723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리스트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36240" y="2780928"/>
            <a:ext cx="1501780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45" name="Google Shape;545;p8"/>
          <p:cNvGraphicFramePr/>
          <p:nvPr/>
        </p:nvGraphicFramePr>
        <p:xfrm>
          <a:off x="0" y="141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{2957763F-24D2-41EC-9536-3C23DF745574}</a:tableStyleId>
              </a:tblPr>
              <a:tblGrid>
                <a:gridCol w="1062025"/>
                <a:gridCol w="1062025"/>
                <a:gridCol w="1062025"/>
                <a:gridCol w="1673925"/>
                <a:gridCol w="450125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면접전형관리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SS-RC-03-00-02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160511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면접전형관리 면접평가 목록 화면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면접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546" name="Google Shape;546;p8"/>
          <p:cNvGraphicFramePr/>
          <p:nvPr/>
        </p:nvGraphicFramePr>
        <p:xfrm>
          <a:off x="6444208" y="2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432050"/>
                <a:gridCol w="21839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면접평가 대상 지원자 리스트 출력화면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선택된 연도 회차 선택 테이블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출력된 지원자 리스트를 특정 키워드를 통한 검색 기능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지원자 리스트 출력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페이징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6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서류합격 지원자들 대상 면접일정 등록을 위한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7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뒤로가기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연도 및 회차 (select)를 선택하여 해당 연도 회차의 지원자 리스트를 출력하는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547" name="Google Shape;547;p8"/>
          <p:cNvSpPr/>
          <p:nvPr/>
        </p:nvSpPr>
        <p:spPr>
          <a:xfrm>
            <a:off x="35496" y="1988840"/>
            <a:ext cx="1502524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p8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9" name="Google Shape;549;p8"/>
          <p:cNvSpPr txBox="1"/>
          <p:nvPr/>
        </p:nvSpPr>
        <p:spPr>
          <a:xfrm>
            <a:off x="1634911" y="2060848"/>
            <a:ext cx="114807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 메인화면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0" name="Google Shape;550;p8"/>
          <p:cNvGrpSpPr/>
          <p:nvPr/>
        </p:nvGrpSpPr>
        <p:grpSpPr>
          <a:xfrm>
            <a:off x="1506136" y="2080479"/>
            <a:ext cx="240772" cy="215444"/>
            <a:chOff x="292829" y="1695755"/>
            <a:chExt cx="240772" cy="215444"/>
          </a:xfrm>
        </p:grpSpPr>
        <p:sp>
          <p:nvSpPr>
            <p:cNvPr id="551" name="Google Shape;551;p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2" name="Google Shape;552;p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53" name="Google Shape;553;p8"/>
          <p:cNvSpPr/>
          <p:nvPr/>
        </p:nvSpPr>
        <p:spPr>
          <a:xfrm>
            <a:off x="2026448" y="5227779"/>
            <a:ext cx="259504" cy="230832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4" name="Google Shape;554;p8"/>
          <p:cNvSpPr txBox="1"/>
          <p:nvPr/>
        </p:nvSpPr>
        <p:spPr>
          <a:xfrm>
            <a:off x="2285657" y="5227779"/>
            <a:ext cx="240177" cy="2308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p8"/>
          <p:cNvSpPr txBox="1"/>
          <p:nvPr/>
        </p:nvSpPr>
        <p:spPr>
          <a:xfrm>
            <a:off x="2037258" y="5227779"/>
            <a:ext cx="2487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6" name="Google Shape;556;p8"/>
          <p:cNvSpPr/>
          <p:nvPr/>
        </p:nvSpPr>
        <p:spPr>
          <a:xfrm>
            <a:off x="4640304" y="3356432"/>
            <a:ext cx="765229" cy="199678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7" name="Google Shape;557;p8"/>
          <p:cNvSpPr/>
          <p:nvPr/>
        </p:nvSpPr>
        <p:spPr>
          <a:xfrm>
            <a:off x="5468326" y="3367073"/>
            <a:ext cx="396813" cy="1996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8" name="Google Shape;558;p8"/>
          <p:cNvSpPr txBox="1"/>
          <p:nvPr/>
        </p:nvSpPr>
        <p:spPr>
          <a:xfrm>
            <a:off x="5458984" y="3335919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9" name="Google Shape;559;p8"/>
          <p:cNvGrpSpPr/>
          <p:nvPr/>
        </p:nvGrpSpPr>
        <p:grpSpPr>
          <a:xfrm>
            <a:off x="1524266" y="2577366"/>
            <a:ext cx="240772" cy="215444"/>
            <a:chOff x="292829" y="1695755"/>
            <a:chExt cx="240772" cy="215444"/>
          </a:xfrm>
        </p:grpSpPr>
        <p:sp>
          <p:nvSpPr>
            <p:cNvPr id="560" name="Google Shape;560;p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1" name="Google Shape;561;p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62" name="Google Shape;562;p8"/>
          <p:cNvGrpSpPr/>
          <p:nvPr/>
        </p:nvGrpSpPr>
        <p:grpSpPr>
          <a:xfrm>
            <a:off x="4338166" y="3356992"/>
            <a:ext cx="240772" cy="215444"/>
            <a:chOff x="292829" y="1695755"/>
            <a:chExt cx="240772" cy="215444"/>
          </a:xfrm>
        </p:grpSpPr>
        <p:sp>
          <p:nvSpPr>
            <p:cNvPr id="563" name="Google Shape;563;p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4" name="Google Shape;564;p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65" name="Google Shape;565;p8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6" name="Google Shape;566;p8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7" name="Google Shape;567;p8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8" name="Google Shape;568;p8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9" name="Google Shape;569;p8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0" name="Google Shape;570;p8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1" name="Google Shape;571;p8"/>
          <p:cNvSpPr txBox="1"/>
          <p:nvPr/>
        </p:nvSpPr>
        <p:spPr>
          <a:xfrm>
            <a:off x="425406" y="3782948"/>
            <a:ext cx="11222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2" name="Google Shape;572;p8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3" name="Google Shape;573;p8"/>
          <p:cNvSpPr txBox="1"/>
          <p:nvPr/>
        </p:nvSpPr>
        <p:spPr>
          <a:xfrm>
            <a:off x="1655808" y="167166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4" name="Google Shape;574;p8"/>
          <p:cNvSpPr txBox="1"/>
          <p:nvPr/>
        </p:nvSpPr>
        <p:spPr>
          <a:xfrm>
            <a:off x="2025572" y="167755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5" name="Google Shape;575;p8"/>
          <p:cNvSpPr txBox="1"/>
          <p:nvPr/>
        </p:nvSpPr>
        <p:spPr>
          <a:xfrm>
            <a:off x="2428144" y="167278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6" name="Google Shape;576;p8"/>
          <p:cNvSpPr txBox="1"/>
          <p:nvPr/>
        </p:nvSpPr>
        <p:spPr>
          <a:xfrm>
            <a:off x="2811328" y="167278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7" name="Google Shape;577;p8"/>
          <p:cNvSpPr txBox="1"/>
          <p:nvPr/>
        </p:nvSpPr>
        <p:spPr>
          <a:xfrm>
            <a:off x="3250915" y="167719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8" name="Google Shape;578;p8"/>
          <p:cNvSpPr txBox="1"/>
          <p:nvPr/>
        </p:nvSpPr>
        <p:spPr>
          <a:xfrm>
            <a:off x="3615718" y="168175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9" name="Google Shape;579;p8"/>
          <p:cNvSpPr txBox="1"/>
          <p:nvPr/>
        </p:nvSpPr>
        <p:spPr>
          <a:xfrm>
            <a:off x="4158441" y="168819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0" name="Google Shape;580;p8"/>
          <p:cNvSpPr txBox="1"/>
          <p:nvPr/>
        </p:nvSpPr>
        <p:spPr>
          <a:xfrm>
            <a:off x="4494103" y="168651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581" name="Google Shape;581;p8"/>
          <p:cNvSpPr txBox="1"/>
          <p:nvPr/>
        </p:nvSpPr>
        <p:spPr>
          <a:xfrm>
            <a:off x="4894216" y="168175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2" name="Google Shape;582;p8"/>
          <p:cNvSpPr txBox="1"/>
          <p:nvPr/>
        </p:nvSpPr>
        <p:spPr>
          <a:xfrm>
            <a:off x="5310638" y="168756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3" name="Google Shape;583;p8"/>
          <p:cNvSpPr txBox="1"/>
          <p:nvPr/>
        </p:nvSpPr>
        <p:spPr>
          <a:xfrm>
            <a:off x="5776177" y="168287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4" name="Google Shape;584;p8"/>
          <p:cNvSpPr/>
          <p:nvPr/>
        </p:nvSpPr>
        <p:spPr>
          <a:xfrm>
            <a:off x="1752660" y="2750458"/>
            <a:ext cx="4043476" cy="564834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5" name="Google Shape;585;p8"/>
          <p:cNvSpPr/>
          <p:nvPr/>
        </p:nvSpPr>
        <p:spPr>
          <a:xfrm>
            <a:off x="2095060" y="2967875"/>
            <a:ext cx="984931" cy="179409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6" name="Google Shape;586;p8"/>
          <p:cNvSpPr/>
          <p:nvPr/>
        </p:nvSpPr>
        <p:spPr>
          <a:xfrm>
            <a:off x="4017669" y="2967875"/>
            <a:ext cx="770355" cy="179409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7" name="Google Shape;587;p8"/>
          <p:cNvSpPr txBox="1"/>
          <p:nvPr/>
        </p:nvSpPr>
        <p:spPr>
          <a:xfrm>
            <a:off x="1691680" y="2924944"/>
            <a:ext cx="4242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년도</a:t>
            </a:r>
            <a:endParaRPr/>
          </a:p>
        </p:txBody>
      </p:sp>
      <p:sp>
        <p:nvSpPr>
          <p:cNvPr id="588" name="Google Shape;588;p8"/>
          <p:cNvSpPr txBox="1"/>
          <p:nvPr/>
        </p:nvSpPr>
        <p:spPr>
          <a:xfrm>
            <a:off x="3643664" y="2924944"/>
            <a:ext cx="4242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회차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9" name="Google Shape;589;p8"/>
          <p:cNvSpPr txBox="1"/>
          <p:nvPr/>
        </p:nvSpPr>
        <p:spPr>
          <a:xfrm>
            <a:off x="2286044" y="2924944"/>
            <a:ext cx="62977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2016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0" name="Google Shape;590;p8"/>
          <p:cNvSpPr txBox="1"/>
          <p:nvPr/>
        </p:nvSpPr>
        <p:spPr>
          <a:xfrm>
            <a:off x="4302268" y="2942163"/>
            <a:ext cx="62977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91" name="Google Shape;591;p8"/>
          <p:cNvGrpSpPr/>
          <p:nvPr/>
        </p:nvGrpSpPr>
        <p:grpSpPr>
          <a:xfrm>
            <a:off x="1748372" y="5229200"/>
            <a:ext cx="240772" cy="215444"/>
            <a:chOff x="292829" y="1695755"/>
            <a:chExt cx="240772" cy="215444"/>
          </a:xfrm>
        </p:grpSpPr>
        <p:sp>
          <p:nvSpPr>
            <p:cNvPr id="592" name="Google Shape;592;p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3" name="Google Shape;593;p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594" name="Google Shape;594;p8"/>
          <p:cNvGraphicFramePr/>
          <p:nvPr/>
        </p:nvGraphicFramePr>
        <p:xfrm>
          <a:off x="1705788" y="36046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864100"/>
                <a:gridCol w="936100"/>
                <a:gridCol w="936100"/>
                <a:gridCol w="648075"/>
                <a:gridCol w="1080075"/>
              </a:tblGrid>
              <a:tr h="15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/>
                        <a:t>면접지원자명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전화번호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EMAIL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합격점수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합격/불합격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1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김선도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010-1111-1111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ab@naver.com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50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Y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122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이성준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/>
                        <a:t>010-1111-1111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/>
                        <a:t>ab@naver.com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40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Y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124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정강훈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/>
                        <a:t>010-1111-1111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/>
                        <a:t>ab@naver.com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127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정호성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/>
                        <a:t>010-1111-1111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/>
                        <a:t>ab@naver.com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/>
                        <a:t>10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13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한국희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/>
                        <a:t>010-1111-1111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/>
                        <a:t>ab@naver.com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30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Y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95" name="Google Shape;595;p8"/>
          <p:cNvSpPr/>
          <p:nvPr/>
        </p:nvSpPr>
        <p:spPr>
          <a:xfrm>
            <a:off x="4723330" y="5316785"/>
            <a:ext cx="893961" cy="1996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6" name="Google Shape;596;p8"/>
          <p:cNvSpPr txBox="1"/>
          <p:nvPr/>
        </p:nvSpPr>
        <p:spPr>
          <a:xfrm>
            <a:off x="4744298" y="5301208"/>
            <a:ext cx="87716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면접정보등록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7" name="Google Shape;597;p8"/>
          <p:cNvSpPr/>
          <p:nvPr/>
        </p:nvSpPr>
        <p:spPr>
          <a:xfrm>
            <a:off x="5653861" y="5316785"/>
            <a:ext cx="646331" cy="197592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8" name="Google Shape;598;p8"/>
          <p:cNvSpPr txBox="1"/>
          <p:nvPr/>
        </p:nvSpPr>
        <p:spPr>
          <a:xfrm>
            <a:off x="5642377" y="5301208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99" name="Google Shape;599;p8"/>
          <p:cNvGrpSpPr/>
          <p:nvPr/>
        </p:nvGrpSpPr>
        <p:grpSpPr>
          <a:xfrm>
            <a:off x="4754236" y="5097650"/>
            <a:ext cx="240772" cy="215444"/>
            <a:chOff x="292829" y="1695755"/>
            <a:chExt cx="240772" cy="215444"/>
          </a:xfrm>
        </p:grpSpPr>
        <p:sp>
          <p:nvSpPr>
            <p:cNvPr id="600" name="Google Shape;600;p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1" name="Google Shape;601;p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02" name="Google Shape;602;p8"/>
          <p:cNvGrpSpPr/>
          <p:nvPr/>
        </p:nvGrpSpPr>
        <p:grpSpPr>
          <a:xfrm>
            <a:off x="5652120" y="5104491"/>
            <a:ext cx="240772" cy="215444"/>
            <a:chOff x="292829" y="1695755"/>
            <a:chExt cx="240772" cy="215444"/>
          </a:xfrm>
        </p:grpSpPr>
        <p:sp>
          <p:nvSpPr>
            <p:cNvPr id="603" name="Google Shape;603;p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4" name="Google Shape;604;p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05" name="Google Shape;605;p8"/>
          <p:cNvGrpSpPr/>
          <p:nvPr/>
        </p:nvGrpSpPr>
        <p:grpSpPr>
          <a:xfrm>
            <a:off x="1511888" y="3674609"/>
            <a:ext cx="240772" cy="215444"/>
            <a:chOff x="292829" y="1695755"/>
            <a:chExt cx="240772" cy="215444"/>
          </a:xfrm>
        </p:grpSpPr>
        <p:sp>
          <p:nvSpPr>
            <p:cNvPr id="606" name="Google Shape;606;p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7" name="Google Shape;607;p8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9"/>
          <p:cNvSpPr/>
          <p:nvPr/>
        </p:nvSpPr>
        <p:spPr>
          <a:xfrm>
            <a:off x="35496" y="2780928"/>
            <a:ext cx="1512167" cy="281896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4" name="Google Shape;614;p9"/>
          <p:cNvSpPr txBox="1"/>
          <p:nvPr/>
        </p:nvSpPr>
        <p:spPr>
          <a:xfrm>
            <a:off x="35496" y="27747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15" name="Google Shape;615;p9"/>
          <p:cNvGraphicFramePr/>
          <p:nvPr/>
        </p:nvGraphicFramePr>
        <p:xfrm>
          <a:off x="0" y="-77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{2957763F-24D2-41EC-9536-3C23DF745574}</a:tableStyleId>
              </a:tblPr>
              <a:tblGrid>
                <a:gridCol w="1062025"/>
                <a:gridCol w="1062025"/>
                <a:gridCol w="1062025"/>
                <a:gridCol w="1601925"/>
                <a:gridCol w="522150"/>
                <a:gridCol w="1062025"/>
              </a:tblGrid>
              <a:tr h="28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Page Title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ID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SS-RC-03-00-03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100"/>
                        <a:buFont typeface="Malgun Gothic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Date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160511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Author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Screen Path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모집전형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 hMerge="1"/>
                <a:tc hMerge="1"/>
              </a:tr>
              <a:tr h="28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지원자 관리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616" name="Google Shape;616;p9"/>
          <p:cNvSpPr/>
          <p:nvPr/>
        </p:nvSpPr>
        <p:spPr>
          <a:xfrm>
            <a:off x="1547663" y="1988840"/>
            <a:ext cx="4752529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17" name="Google Shape;617;p9"/>
          <p:cNvGraphicFramePr/>
          <p:nvPr/>
        </p:nvGraphicFramePr>
        <p:xfrm>
          <a:off x="6444208" y="91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432050"/>
                <a:gridCol w="2183900"/>
              </a:tblGrid>
              <a:tr h="3950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Detail Description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지원자 기초정보 출력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2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지원자 관리 기초정보 화면 출력 탭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3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지원자 기초정보 리스트 출력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4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지원자 지원자가 응시한 각 설문 점수 결과 출력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395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5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뒤로가기 버튼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415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C0C0C"/>
                          </a:solidFill>
                        </a:rPr>
                        <a:t>화면 설명</a:t>
                      </a:r>
                      <a:endParaRPr sz="11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7F7F7F"/>
                    </a:solidFill>
                  </a:tcPr>
                </a:tc>
                <a:tc hMerge="1"/>
              </a:tr>
              <a:tr h="12630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rgbClr val="0C0C0C"/>
                          </a:solidFill>
                        </a:rPr>
                        <a:t>출력된 지원자 정보를 선택하여 상세정보를 확인하는 화면</a:t>
                      </a:r>
                      <a:endParaRPr sz="8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618" name="Google Shape;618;p9"/>
          <p:cNvSpPr/>
          <p:nvPr/>
        </p:nvSpPr>
        <p:spPr>
          <a:xfrm>
            <a:off x="35496" y="1988840"/>
            <a:ext cx="1512169" cy="4464496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9" name="Google Shape;619;p9"/>
          <p:cNvSpPr/>
          <p:nvPr/>
        </p:nvSpPr>
        <p:spPr>
          <a:xfrm>
            <a:off x="35496" y="1556792"/>
            <a:ext cx="6264696" cy="43204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0" name="Google Shape;620;p9"/>
          <p:cNvSpPr txBox="1"/>
          <p:nvPr/>
        </p:nvSpPr>
        <p:spPr>
          <a:xfrm>
            <a:off x="1727582" y="1664047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모집전형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1" name="Google Shape;621;p9"/>
          <p:cNvSpPr txBox="1"/>
          <p:nvPr/>
        </p:nvSpPr>
        <p:spPr>
          <a:xfrm>
            <a:off x="2097346" y="1669930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2" name="Google Shape;622;p9"/>
          <p:cNvSpPr txBox="1"/>
          <p:nvPr/>
        </p:nvSpPr>
        <p:spPr>
          <a:xfrm>
            <a:off x="2499918" y="1665168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학급관리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3" name="Google Shape;623;p9"/>
          <p:cNvSpPr txBox="1"/>
          <p:nvPr/>
        </p:nvSpPr>
        <p:spPr>
          <a:xfrm>
            <a:off x="2883102" y="1665168"/>
            <a:ext cx="5373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교직원관리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4" name="Google Shape;624;p9"/>
          <p:cNvSpPr txBox="1"/>
          <p:nvPr/>
        </p:nvSpPr>
        <p:spPr>
          <a:xfrm>
            <a:off x="3322689" y="1669575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5" name="Google Shape;625;p9"/>
          <p:cNvSpPr txBox="1"/>
          <p:nvPr/>
        </p:nvSpPr>
        <p:spPr>
          <a:xfrm>
            <a:off x="3687492" y="1674136"/>
            <a:ext cx="62869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취업/이직지원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6" name="Google Shape;626;p9"/>
          <p:cNvSpPr txBox="1"/>
          <p:nvPr/>
        </p:nvSpPr>
        <p:spPr>
          <a:xfrm>
            <a:off x="4230215" y="1680579"/>
            <a:ext cx="4491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MyMenu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7" name="Google Shape;627;p9"/>
          <p:cNvSpPr txBox="1"/>
          <p:nvPr/>
        </p:nvSpPr>
        <p:spPr>
          <a:xfrm>
            <a:off x="4565877" y="1678899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</a:t>
            </a:r>
            <a:endParaRPr/>
          </a:p>
        </p:txBody>
      </p:sp>
      <p:sp>
        <p:nvSpPr>
          <p:cNvPr id="628" name="Google Shape;628;p9"/>
          <p:cNvSpPr txBox="1"/>
          <p:nvPr/>
        </p:nvSpPr>
        <p:spPr>
          <a:xfrm>
            <a:off x="4965990" y="1674136"/>
            <a:ext cx="47801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SMS/메일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9" name="Google Shape;629;p9"/>
          <p:cNvSpPr txBox="1"/>
          <p:nvPr/>
        </p:nvSpPr>
        <p:spPr>
          <a:xfrm>
            <a:off x="5382412" y="1679941"/>
            <a:ext cx="46679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기본설정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0" name="Google Shape;630;p9"/>
          <p:cNvSpPr txBox="1"/>
          <p:nvPr/>
        </p:nvSpPr>
        <p:spPr>
          <a:xfrm>
            <a:off x="5847951" y="1675253"/>
            <a:ext cx="3802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 O 님</a:t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1" name="Google Shape;631;p9"/>
          <p:cNvSpPr txBox="1"/>
          <p:nvPr/>
        </p:nvSpPr>
        <p:spPr>
          <a:xfrm>
            <a:off x="35496" y="221589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2" name="Google Shape;632;p9"/>
          <p:cNvSpPr txBox="1"/>
          <p:nvPr/>
        </p:nvSpPr>
        <p:spPr>
          <a:xfrm>
            <a:off x="35496" y="2492896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상담스케줄관리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3" name="Google Shape;633;p9"/>
          <p:cNvSpPr txBox="1"/>
          <p:nvPr/>
        </p:nvSpPr>
        <p:spPr>
          <a:xfrm>
            <a:off x="35496" y="303829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4" name="Google Shape;634;p9"/>
          <p:cNvSpPr txBox="1"/>
          <p:nvPr/>
        </p:nvSpPr>
        <p:spPr>
          <a:xfrm>
            <a:off x="35496" y="3289752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면접전형관리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5" name="Google Shape;635;p9"/>
          <p:cNvSpPr txBox="1"/>
          <p:nvPr/>
        </p:nvSpPr>
        <p:spPr>
          <a:xfrm>
            <a:off x="35496" y="353910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면접위원위촉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6" name="Google Shape;636;p9"/>
          <p:cNvSpPr txBox="1"/>
          <p:nvPr/>
        </p:nvSpPr>
        <p:spPr>
          <a:xfrm>
            <a:off x="35496" y="3782948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면접평가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7" name="Google Shape;637;p9"/>
          <p:cNvSpPr txBox="1"/>
          <p:nvPr/>
        </p:nvSpPr>
        <p:spPr>
          <a:xfrm>
            <a:off x="35497" y="4031337"/>
            <a:ext cx="15121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최종합격자 관리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38" name="Google Shape;638;p9"/>
          <p:cNvGrpSpPr/>
          <p:nvPr/>
        </p:nvGrpSpPr>
        <p:grpSpPr>
          <a:xfrm>
            <a:off x="1641936" y="2095942"/>
            <a:ext cx="240772" cy="258454"/>
            <a:chOff x="292829" y="1695755"/>
            <a:chExt cx="240772" cy="215444"/>
          </a:xfrm>
        </p:grpSpPr>
        <p:sp>
          <p:nvSpPr>
            <p:cNvPr id="639" name="Google Shape;639;p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0" name="Google Shape;640;p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41" name="Google Shape;641;p9"/>
          <p:cNvSpPr/>
          <p:nvPr/>
        </p:nvSpPr>
        <p:spPr>
          <a:xfrm>
            <a:off x="1765038" y="2871643"/>
            <a:ext cx="799102" cy="196548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2" name="Google Shape;642;p9"/>
          <p:cNvSpPr/>
          <p:nvPr/>
        </p:nvSpPr>
        <p:spPr>
          <a:xfrm>
            <a:off x="5436096" y="6037634"/>
            <a:ext cx="655266" cy="1996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3" name="Google Shape;643;p9"/>
          <p:cNvSpPr txBox="1"/>
          <p:nvPr/>
        </p:nvSpPr>
        <p:spPr>
          <a:xfrm>
            <a:off x="5453011" y="6021288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44" name="Google Shape;644;p9"/>
          <p:cNvGrpSpPr/>
          <p:nvPr/>
        </p:nvGrpSpPr>
        <p:grpSpPr>
          <a:xfrm>
            <a:off x="1540126" y="2871642"/>
            <a:ext cx="240772" cy="215444"/>
            <a:chOff x="292829" y="1695755"/>
            <a:chExt cx="240772" cy="215444"/>
          </a:xfrm>
        </p:grpSpPr>
        <p:sp>
          <p:nvSpPr>
            <p:cNvPr id="645" name="Google Shape;645;p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6" name="Google Shape;646;p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47" name="Google Shape;647;p9"/>
          <p:cNvSpPr/>
          <p:nvPr/>
        </p:nvSpPr>
        <p:spPr>
          <a:xfrm>
            <a:off x="1763687" y="3064612"/>
            <a:ext cx="4274379" cy="2668643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8" name="Google Shape;648;p9"/>
          <p:cNvSpPr/>
          <p:nvPr/>
        </p:nvSpPr>
        <p:spPr>
          <a:xfrm>
            <a:off x="2555776" y="2871643"/>
            <a:ext cx="1000310" cy="19731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9" name="Google Shape;649;p9"/>
          <p:cNvSpPr txBox="1"/>
          <p:nvPr/>
        </p:nvSpPr>
        <p:spPr>
          <a:xfrm>
            <a:off x="2555776" y="2840544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과정인지도설문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0" name="Google Shape;650;p9"/>
          <p:cNvSpPr txBox="1"/>
          <p:nvPr/>
        </p:nvSpPr>
        <p:spPr>
          <a:xfrm>
            <a:off x="1907704" y="2118048"/>
            <a:ext cx="103265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지원자 기초정보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51" name="Google Shape;651;p9"/>
          <p:cNvGrpSpPr/>
          <p:nvPr/>
        </p:nvGrpSpPr>
        <p:grpSpPr>
          <a:xfrm>
            <a:off x="5627372" y="5805264"/>
            <a:ext cx="240772" cy="215444"/>
            <a:chOff x="292829" y="1695755"/>
            <a:chExt cx="240772" cy="215444"/>
          </a:xfrm>
        </p:grpSpPr>
        <p:sp>
          <p:nvSpPr>
            <p:cNvPr id="652" name="Google Shape;652;p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3" name="Google Shape;653;p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54" name="Google Shape;654;p9"/>
          <p:cNvSpPr txBox="1"/>
          <p:nvPr/>
        </p:nvSpPr>
        <p:spPr>
          <a:xfrm>
            <a:off x="1795128" y="2871642"/>
            <a:ext cx="70479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기초정보</a:t>
            </a:r>
            <a:endParaRPr/>
          </a:p>
        </p:txBody>
      </p:sp>
      <p:sp>
        <p:nvSpPr>
          <p:cNvPr id="655" name="Google Shape;655;p9"/>
          <p:cNvSpPr txBox="1"/>
          <p:nvPr/>
        </p:nvSpPr>
        <p:spPr>
          <a:xfrm>
            <a:off x="4572000" y="2864711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사전인성평가</a:t>
            </a:r>
            <a:endParaRPr/>
          </a:p>
        </p:txBody>
      </p:sp>
      <p:sp>
        <p:nvSpPr>
          <p:cNvPr id="656" name="Google Shape;656;p9"/>
          <p:cNvSpPr/>
          <p:nvPr/>
        </p:nvSpPr>
        <p:spPr>
          <a:xfrm>
            <a:off x="3556086" y="2871642"/>
            <a:ext cx="1000310" cy="19731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7" name="Google Shape;657;p9"/>
          <p:cNvSpPr/>
          <p:nvPr/>
        </p:nvSpPr>
        <p:spPr>
          <a:xfrm>
            <a:off x="4565877" y="2871710"/>
            <a:ext cx="1000310" cy="197318"/>
          </a:xfrm>
          <a:prstGeom prst="rect">
            <a:avLst/>
          </a:prstGeom>
          <a:noFill/>
          <a:ln cap="flat" cmpd="sng" w="25400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8" name="Google Shape;658;p9"/>
          <p:cNvSpPr txBox="1"/>
          <p:nvPr/>
        </p:nvSpPr>
        <p:spPr>
          <a:xfrm>
            <a:off x="3556795" y="2863948"/>
            <a:ext cx="10331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선수지식평가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59" name="Google Shape;659;p9"/>
          <p:cNvGraphicFramePr/>
          <p:nvPr/>
        </p:nvGraphicFramePr>
        <p:xfrm>
          <a:off x="1828867" y="31336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654900"/>
                <a:gridCol w="1008100"/>
                <a:gridCol w="1191550"/>
                <a:gridCol w="1335550"/>
              </a:tblGrid>
              <a:tr h="2529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기초정보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275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접수번호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이름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전화번호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이메일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23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왕건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010-0000-1234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gogo@naver.com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60" name="Google Shape;660;p9"/>
          <p:cNvGraphicFramePr/>
          <p:nvPr/>
        </p:nvGraphicFramePr>
        <p:xfrm>
          <a:off x="1796646" y="43989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{E5377020-D7C4-4BB1-8649-A64C93E27006}</a:tableStyleId>
              </a:tblPr>
              <a:tblGrid>
                <a:gridCol w="872950"/>
                <a:gridCol w="1588250"/>
                <a:gridCol w="1780225"/>
              </a:tblGrid>
              <a:tr h="225525"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각 설문 점수 평가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28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과정인지도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선수지식평가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사전인성평가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  <a:tr h="24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9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10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</a:t>
                      </a:r>
                      <a:endParaRPr sz="7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661" name="Google Shape;661;p9"/>
          <p:cNvGrpSpPr/>
          <p:nvPr/>
        </p:nvGrpSpPr>
        <p:grpSpPr>
          <a:xfrm>
            <a:off x="1554356" y="4509120"/>
            <a:ext cx="240772" cy="215444"/>
            <a:chOff x="292829" y="1695755"/>
            <a:chExt cx="240772" cy="215444"/>
          </a:xfrm>
        </p:grpSpPr>
        <p:sp>
          <p:nvSpPr>
            <p:cNvPr id="662" name="Google Shape;662;p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3" name="Google Shape;663;p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64" name="Google Shape;664;p9"/>
          <p:cNvGrpSpPr/>
          <p:nvPr/>
        </p:nvGrpSpPr>
        <p:grpSpPr>
          <a:xfrm>
            <a:off x="1547664" y="3286509"/>
            <a:ext cx="240772" cy="215444"/>
            <a:chOff x="292829" y="1695755"/>
            <a:chExt cx="240772" cy="215444"/>
          </a:xfrm>
        </p:grpSpPr>
        <p:sp>
          <p:nvSpPr>
            <p:cNvPr id="665" name="Google Shape;665;p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6" name="Google Shape;666;p9"/>
            <p:cNvSpPr txBox="1"/>
            <p:nvPr/>
          </p:nvSpPr>
          <p:spPr>
            <a:xfrm>
              <a:off x="292829" y="1695755"/>
              <a:ext cx="2407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80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2016-02-22T11:51:01Z</dcterms:created>
  <dc:creator>AutoBVT</dc:creator>
</cp:coreProperties>
</file>