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F545F-27C0-477D-AE0C-2CE8F47D2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D3F4C9-0937-46CB-A82F-0F7C74280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920EC-0333-4B7D-82A4-E9F53D4A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A9C-A1F4-4B48-834B-84EB612419F8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921B0-44BB-4C6B-AF88-0FB29211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5D9DB-A562-43E9-B8E1-B0A8E496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88C-4560-4972-A619-5D14A932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77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2CFA5-810C-4676-9277-64E4044F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8F5483-175D-4E88-9F9C-E47AA8BCB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AC855-A32E-43BC-ABE0-7242E19F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A9C-A1F4-4B48-834B-84EB612419F8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558CF-78B3-4BB1-87B0-47741CA4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73229-6CB3-417D-A7D6-2D6508FC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88C-4560-4972-A619-5D14A932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7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99CA79-7130-43CF-BC0A-EF596413D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445B3E-3AE5-44A6-9D52-FAD7DB7EA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0585B-3C01-47B2-B5D8-62E59F7A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A9C-A1F4-4B48-834B-84EB612419F8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93959-588B-48A9-B950-ECB492FB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A0737-BA91-43C0-AEC9-1863D5A6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88C-4560-4972-A619-5D14A932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4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B597D-216E-4958-9815-9D1863BD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A4985-F2A5-416D-A074-617D15B8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E8AF8-F0B1-4317-888B-F33B3C6E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A9C-A1F4-4B48-834B-84EB612419F8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A55AF-A3B2-47FE-A092-726FD0D9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ADEEC-50D7-40C4-B5E2-B11D6B80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88C-4560-4972-A619-5D14A932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0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490A9-7145-4874-8BFD-402EA3D5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9CFB61-BC84-4B35-AEDE-86E0CC633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5E9E4-A592-4FCF-AC81-8822EDA7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A9C-A1F4-4B48-834B-84EB612419F8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480A7-851A-47E4-9A34-90ACC9B1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690CB-835E-4DD0-AC93-3DB02C96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88C-4560-4972-A619-5D14A932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9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615BE-DA84-4A56-B756-14FFEB3E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48AF4-3FC4-425F-AEB9-60B531AAD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C72896-02E3-4124-8EEA-FD9FA48FD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F6C001-46E5-4151-AB42-EC791EC6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A9C-A1F4-4B48-834B-84EB612419F8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DB1DB3-DC6F-428A-AA42-0D83D62A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9F4649-D440-40C9-9C5F-24928AE7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88C-4560-4972-A619-5D14A932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8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93F20-1E5A-4675-B069-E4491627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1BE824-8F49-41EF-984C-72673A8A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D955B-748D-4F9E-A5EC-80E889B21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25E83C-29A7-419F-9AA6-F27840F85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197457-2103-4AA7-9CEA-6F0CB8D24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892FFD-9057-4101-84B1-0A5A4AB5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A9C-A1F4-4B48-834B-84EB612419F8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9C114F-92BA-49D9-837B-63E862A1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E5D1CC-40A4-44F4-902D-B4AF6189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88C-4560-4972-A619-5D14A932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2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715BB-A8EE-4434-917E-E1FEFA08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084ED5-7AC1-4F42-AF12-963F4C3B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A9C-A1F4-4B48-834B-84EB612419F8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1122D6-16D8-43C9-888B-EEC28D2E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284461-8921-4EE0-9658-69C2E540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88C-4560-4972-A619-5D14A932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8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24D8C6-0C68-4828-9E97-B99B2D49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A9C-A1F4-4B48-834B-84EB612419F8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7D64DC-058F-40DB-A1E6-E5E253D4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1B577-81BF-4499-A0EF-44104658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88C-4560-4972-A619-5D14A932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8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D35F5-EB98-4D29-9648-2375DD88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ECF3B-0390-4256-930B-91F77AB6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62C828-63D8-4753-9584-F45B4AE66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515FBE-5DD8-46AC-849A-D2B1133F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A9C-A1F4-4B48-834B-84EB612419F8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38D264-D1AA-4F99-8E78-90CFA8B4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7CA4C-D7CF-4CC0-A858-8A8F5CCD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88C-4560-4972-A619-5D14A932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65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D7907-8852-4678-B98B-9378CC36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7E2CF5-6B81-444A-A70A-12DF1B4D0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256DE-3E72-4A4E-AE2F-AF6296281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16F388-9C6C-4C38-9251-72DCB6E7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A9C-A1F4-4B48-834B-84EB612419F8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FB8D2-136A-459B-8ADF-A872DA71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E39D47-5803-4B36-85F4-AF5B5383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88C-4560-4972-A619-5D14A932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80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BF137A-C828-4EBA-A038-984100FF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3FF557-B138-4C9F-9932-6D4E72F0D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FD8AB-129D-4D40-93CE-A30A840DA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C1A9C-A1F4-4B48-834B-84EB612419F8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54BD3-7B24-4B4D-9250-F600298AB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44331-4722-4B53-837E-2BF0E1109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F688C-4560-4972-A619-5D14A932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4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B312B-96FF-4652-BDA1-2E84B953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983"/>
          </a:xfrm>
        </p:spPr>
        <p:txBody>
          <a:bodyPr>
            <a:noAutofit/>
          </a:bodyPr>
          <a:lstStyle/>
          <a:p>
            <a:r>
              <a:rPr lang="zh-CN" altLang="en-US" dirty="0"/>
              <a:t>输入文件   </a:t>
            </a:r>
            <a:r>
              <a:rPr lang="en-US" altLang="zh-CN" dirty="0" err="1"/>
              <a:t>StaticSettings.json</a:t>
            </a:r>
            <a:r>
              <a:rPr lang="zh-CN" altLang="en-US" dirty="0"/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AF0A07-834D-4D96-AAB5-8C1C516D6C48}"/>
              </a:ext>
            </a:extLst>
          </p:cNvPr>
          <p:cNvSpPr txBox="1"/>
          <p:nvPr/>
        </p:nvSpPr>
        <p:spPr>
          <a:xfrm>
            <a:off x="934902" y="1279340"/>
            <a:ext cx="1060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capacity_passengers</a:t>
            </a:r>
            <a:r>
              <a:rPr lang="zh-CN" altLang="en-US" dirty="0"/>
              <a:t>”</a:t>
            </a:r>
            <a:r>
              <a:rPr lang="en-US" altLang="zh-CN" dirty="0"/>
              <a:t>: {</a:t>
            </a:r>
            <a:r>
              <a:rPr lang="zh-CN" altLang="en-US" dirty="0"/>
              <a:t>车辆编号：最大乘客数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capacity_packages</a:t>
            </a:r>
            <a:r>
              <a:rPr lang="en-US" altLang="zh-CN" dirty="0"/>
              <a:t>”:{</a:t>
            </a:r>
            <a:r>
              <a:rPr lang="zh-CN" altLang="en-US" dirty="0"/>
              <a:t>车辆编号：最大货物数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“</a:t>
            </a:r>
            <a:r>
              <a:rPr lang="en-US" altLang="zh-CN" dirty="0" err="1"/>
              <a:t>travel_cost</a:t>
            </a:r>
            <a:r>
              <a:rPr lang="zh-CN" altLang="en-US" dirty="0"/>
              <a:t>”</a:t>
            </a:r>
            <a:r>
              <a:rPr lang="en-US" altLang="zh-CN" dirty="0"/>
              <a:t>:{</a:t>
            </a:r>
            <a:r>
              <a:rPr lang="zh-CN" altLang="en-US" dirty="0"/>
              <a:t>车辆编号：单位时间的成本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“</a:t>
            </a:r>
            <a:r>
              <a:rPr lang="en-US" altLang="zh-CN" dirty="0" err="1"/>
              <a:t>travel_time</a:t>
            </a:r>
            <a:r>
              <a:rPr lang="zh-CN" altLang="en-US" dirty="0"/>
              <a:t>”</a:t>
            </a:r>
            <a:r>
              <a:rPr lang="en-US" altLang="zh-CN" dirty="0"/>
              <a:t>:{</a:t>
            </a:r>
            <a:r>
              <a:rPr lang="zh-CN" altLang="en-US" dirty="0"/>
              <a:t>站点：</a:t>
            </a:r>
            <a:r>
              <a:rPr lang="en-US" altLang="zh-CN" dirty="0"/>
              <a:t>{</a:t>
            </a:r>
            <a:r>
              <a:rPr lang="zh-CN" altLang="en-US" dirty="0"/>
              <a:t>站点：时间</a:t>
            </a:r>
            <a:r>
              <a:rPr lang="en-US" altLang="zh-CN" dirty="0"/>
              <a:t>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47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B312B-96FF-4652-BDA1-2E84B953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输入文件 </a:t>
            </a:r>
            <a:r>
              <a:rPr lang="en-US" altLang="zh-CN" dirty="0" err="1"/>
              <a:t>OrderSettings.json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DD49EB-2123-4120-B1CE-E2CF943FF488}"/>
              </a:ext>
            </a:extLst>
          </p:cNvPr>
          <p:cNvSpPr txBox="1"/>
          <p:nvPr/>
        </p:nvSpPr>
        <p:spPr>
          <a:xfrm>
            <a:off x="838200" y="1506701"/>
            <a:ext cx="60953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“1”</a:t>
            </a:r>
            <a:r>
              <a:rPr lang="zh-CN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订单编号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startstation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zh-CN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开始站点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endstation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zh-CN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结束站点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number_passengers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zh-CN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乘客数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number_packages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zh-CN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货物数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starttime_earliest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zh-CN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最早出发时间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starttime_lastest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zh-CN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最晚出发时间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endtime_earliest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zh-CN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最早到达时间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endtime_lastest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zh-CN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最晚到达时间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“profit”</a:t>
            </a:r>
            <a:r>
              <a:rPr lang="zh-CN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利润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E88F22-91A4-4247-B1DD-D593FE7CFA86}"/>
              </a:ext>
            </a:extLst>
          </p:cNvPr>
          <p:cNvSpPr txBox="1"/>
          <p:nvPr/>
        </p:nvSpPr>
        <p:spPr>
          <a:xfrm>
            <a:off x="6933516" y="1849302"/>
            <a:ext cx="45764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开始站点和结束站点实际值为除以千取整，后面是</a:t>
            </a:r>
            <a:r>
              <a:rPr lang="en-US" altLang="zh-CN" dirty="0"/>
              <a:t>copy</a:t>
            </a:r>
            <a:r>
              <a:rPr lang="zh-CN" altLang="en-US" dirty="0"/>
              <a:t>用作区分的；输入文件中的站点都是除以千取整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订单的开始结束时间记得要符合路网行驶时间，不能瞬移之类的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同一个订单不能同时有乘客数和货物数，如果订单同时存在乘客和货物，需要拆分成两个订单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最早到达时间可以为</a:t>
            </a:r>
            <a:r>
              <a:rPr lang="en-US" altLang="zh-CN" dirty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利润的计算还没确定，随便整一个符合逻辑的函数就可以</a:t>
            </a:r>
          </a:p>
        </p:txBody>
      </p:sp>
    </p:spTree>
    <p:extLst>
      <p:ext uri="{BB962C8B-B14F-4D97-AF65-F5344CB8AC3E}">
        <p14:creationId xmlns:p14="http://schemas.microsoft.com/office/powerpoint/2010/main" val="141532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DF5C-863A-42FE-B15E-2659504A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路网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6F2FEBA-A208-4A62-B4F8-8AFCB8D8BC74}"/>
              </a:ext>
            </a:extLst>
          </p:cNvPr>
          <p:cNvSpPr/>
          <p:nvPr/>
        </p:nvSpPr>
        <p:spPr>
          <a:xfrm>
            <a:off x="2964627" y="1168635"/>
            <a:ext cx="528958" cy="52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82A953-93DD-47EF-AC07-C90AA3E554EC}"/>
              </a:ext>
            </a:extLst>
          </p:cNvPr>
          <p:cNvSpPr/>
          <p:nvPr/>
        </p:nvSpPr>
        <p:spPr>
          <a:xfrm>
            <a:off x="4919175" y="1168635"/>
            <a:ext cx="528958" cy="52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EBB9616-D6B1-4404-8E7F-38DEC5B338B2}"/>
              </a:ext>
            </a:extLst>
          </p:cNvPr>
          <p:cNvSpPr/>
          <p:nvPr/>
        </p:nvSpPr>
        <p:spPr>
          <a:xfrm>
            <a:off x="6873723" y="1168635"/>
            <a:ext cx="528958" cy="52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8A9A75C-84E4-4E03-92F9-94CB31AE4B76}"/>
              </a:ext>
            </a:extLst>
          </p:cNvPr>
          <p:cNvSpPr/>
          <p:nvPr/>
        </p:nvSpPr>
        <p:spPr>
          <a:xfrm>
            <a:off x="2964627" y="2588073"/>
            <a:ext cx="528958" cy="52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50FD8A9-5A80-4B8A-8DCB-9F82EE9EF3BF}"/>
              </a:ext>
            </a:extLst>
          </p:cNvPr>
          <p:cNvSpPr/>
          <p:nvPr/>
        </p:nvSpPr>
        <p:spPr>
          <a:xfrm>
            <a:off x="4919175" y="2588073"/>
            <a:ext cx="528958" cy="52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07F8F76-310B-4118-BF90-F4DE48A43F9C}"/>
              </a:ext>
            </a:extLst>
          </p:cNvPr>
          <p:cNvSpPr/>
          <p:nvPr/>
        </p:nvSpPr>
        <p:spPr>
          <a:xfrm>
            <a:off x="6873723" y="2588073"/>
            <a:ext cx="528958" cy="52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7DAE38C-9317-48ED-945F-5BEBB9E39468}"/>
              </a:ext>
            </a:extLst>
          </p:cNvPr>
          <p:cNvSpPr/>
          <p:nvPr/>
        </p:nvSpPr>
        <p:spPr>
          <a:xfrm>
            <a:off x="2964627" y="4007511"/>
            <a:ext cx="528958" cy="52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46FD05B-26EE-4F97-AF52-17071F5742B1}"/>
              </a:ext>
            </a:extLst>
          </p:cNvPr>
          <p:cNvSpPr/>
          <p:nvPr/>
        </p:nvSpPr>
        <p:spPr>
          <a:xfrm>
            <a:off x="4919175" y="4007511"/>
            <a:ext cx="528958" cy="52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892F506-D5F3-4F48-9268-70D5A80DE81A}"/>
              </a:ext>
            </a:extLst>
          </p:cNvPr>
          <p:cNvSpPr/>
          <p:nvPr/>
        </p:nvSpPr>
        <p:spPr>
          <a:xfrm>
            <a:off x="6873723" y="4007511"/>
            <a:ext cx="528958" cy="52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B6771D7-3809-4BF8-948C-3B3FA31FFF22}"/>
              </a:ext>
            </a:extLst>
          </p:cNvPr>
          <p:cNvSpPr/>
          <p:nvPr/>
        </p:nvSpPr>
        <p:spPr>
          <a:xfrm>
            <a:off x="8828271" y="1168635"/>
            <a:ext cx="528958" cy="52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9A827A0-310D-4286-8F23-0367282624F0}"/>
              </a:ext>
            </a:extLst>
          </p:cNvPr>
          <p:cNvSpPr/>
          <p:nvPr/>
        </p:nvSpPr>
        <p:spPr>
          <a:xfrm>
            <a:off x="8828271" y="2588073"/>
            <a:ext cx="528958" cy="52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A8AC12B-87B1-4DD2-B721-EA3BF46FD16B}"/>
              </a:ext>
            </a:extLst>
          </p:cNvPr>
          <p:cNvSpPr/>
          <p:nvPr/>
        </p:nvSpPr>
        <p:spPr>
          <a:xfrm>
            <a:off x="8828271" y="4007511"/>
            <a:ext cx="528958" cy="52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C9AE396-747F-4F9C-9C11-25C1E139D8EB}"/>
              </a:ext>
            </a:extLst>
          </p:cNvPr>
          <p:cNvSpPr/>
          <p:nvPr/>
        </p:nvSpPr>
        <p:spPr>
          <a:xfrm>
            <a:off x="2964627" y="5595068"/>
            <a:ext cx="528958" cy="52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0A19DCD-D59F-437B-BB5E-C677211E3DCC}"/>
              </a:ext>
            </a:extLst>
          </p:cNvPr>
          <p:cNvSpPr/>
          <p:nvPr/>
        </p:nvSpPr>
        <p:spPr>
          <a:xfrm>
            <a:off x="4919175" y="5595068"/>
            <a:ext cx="528958" cy="52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0D8F94F-0C61-4B72-BDEC-16FF690AB270}"/>
              </a:ext>
            </a:extLst>
          </p:cNvPr>
          <p:cNvSpPr/>
          <p:nvPr/>
        </p:nvSpPr>
        <p:spPr>
          <a:xfrm>
            <a:off x="6873723" y="5595068"/>
            <a:ext cx="528958" cy="52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E278C77-A7F0-482D-A4E8-2AD0E2CCDA83}"/>
              </a:ext>
            </a:extLst>
          </p:cNvPr>
          <p:cNvSpPr/>
          <p:nvPr/>
        </p:nvSpPr>
        <p:spPr>
          <a:xfrm>
            <a:off x="8828271" y="5595068"/>
            <a:ext cx="528958" cy="52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9181D9F-A044-41AC-859F-6CAB148E518C}"/>
              </a:ext>
            </a:extLst>
          </p:cNvPr>
          <p:cNvSpPr txBox="1"/>
          <p:nvPr/>
        </p:nvSpPr>
        <p:spPr>
          <a:xfrm>
            <a:off x="10193832" y="1401806"/>
            <a:ext cx="955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现在的数据输入不是按照这个路网编的，仅作参考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2E40D00-AE37-4FC5-A6D3-25922FAA7125}"/>
              </a:ext>
            </a:extLst>
          </p:cNvPr>
          <p:cNvCxnSpPr>
            <a:stCxn id="3" idx="6"/>
          </p:cNvCxnSpPr>
          <p:nvPr/>
        </p:nvCxnSpPr>
        <p:spPr>
          <a:xfrm>
            <a:off x="3493585" y="1433114"/>
            <a:ext cx="1574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3B92EE9-A161-4F52-97B0-B8F4D4CB15F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448133" y="1433114"/>
            <a:ext cx="1425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DEC5497-2650-41F3-B3CF-A7777597C58E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7402681" y="1433114"/>
            <a:ext cx="1425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0B67C72-75F7-4BD5-B4B8-398C3A32B04F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493585" y="2852552"/>
            <a:ext cx="1425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76A3BD1-886A-453D-ACDF-C4547988EAFB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448133" y="2852552"/>
            <a:ext cx="1425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169C2D9-A575-43C5-AEED-7ADE89EB5C5B}"/>
              </a:ext>
            </a:extLst>
          </p:cNvPr>
          <p:cNvCxnSpPr>
            <a:stCxn id="8" idx="6"/>
            <a:endCxn id="13" idx="6"/>
          </p:cNvCxnSpPr>
          <p:nvPr/>
        </p:nvCxnSpPr>
        <p:spPr>
          <a:xfrm>
            <a:off x="7402681" y="2852552"/>
            <a:ext cx="1954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869CB49-9848-4BCB-9D53-548EA3666B9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3493585" y="4271990"/>
            <a:ext cx="1425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6BA08FB-5C0B-45C1-8C0A-A3BA6666CBF3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5448133" y="4271990"/>
            <a:ext cx="1425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8BE7F02-83E6-4ED9-904F-C3CB5F005E9C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>
            <a:off x="7402681" y="4271990"/>
            <a:ext cx="1425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D72E874-2167-4A12-8264-C3B6C37C40BC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3493585" y="5859547"/>
            <a:ext cx="1425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96A0F23-5AE2-4CC9-ADA7-B8EAE249096C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5448133" y="5859547"/>
            <a:ext cx="1425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E80D596-FDFF-43BE-991D-C400BBF801D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7402681" y="5859547"/>
            <a:ext cx="1425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4CF226F-8BD8-436D-8D7A-AB017AF84C22}"/>
              </a:ext>
            </a:extLst>
          </p:cNvPr>
          <p:cNvCxnSpPr>
            <a:stCxn id="3" idx="4"/>
          </p:cNvCxnSpPr>
          <p:nvPr/>
        </p:nvCxnSpPr>
        <p:spPr>
          <a:xfrm>
            <a:off x="3229106" y="1697593"/>
            <a:ext cx="0" cy="101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6B4F146-9CE4-4842-BF10-FEFE5FEFE4D9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3229106" y="3117031"/>
            <a:ext cx="0" cy="89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CA0D419-AB96-4213-8426-2742EC4DD59D}"/>
              </a:ext>
            </a:extLst>
          </p:cNvPr>
          <p:cNvCxnSpPr>
            <a:stCxn id="9" idx="4"/>
            <a:endCxn id="15" idx="0"/>
          </p:cNvCxnSpPr>
          <p:nvPr/>
        </p:nvCxnSpPr>
        <p:spPr>
          <a:xfrm>
            <a:off x="3229106" y="4536469"/>
            <a:ext cx="0" cy="1058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DA070AC-0354-4D76-80CE-CA346FAA2430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5183654" y="1697593"/>
            <a:ext cx="0" cy="89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63E1FE8-FBA3-4F39-BBA2-8EFD6FAC23FF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183654" y="3117031"/>
            <a:ext cx="0" cy="89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D6047A-CDE7-40F4-88A1-83B2276536CA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>
            <a:off x="5183654" y="4536469"/>
            <a:ext cx="0" cy="1058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395C897-0CDF-4DA7-872A-E63F4EECFA8F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7138202" y="1697593"/>
            <a:ext cx="0" cy="89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7BC4F45-B904-4722-82A7-B190E311D875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7138202" y="3117031"/>
            <a:ext cx="0" cy="89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2EDEC6A-4F13-4277-BF6A-56DF2C8DD902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>
            <a:off x="7138202" y="4536469"/>
            <a:ext cx="0" cy="1058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EBFF790-7ED0-4431-9716-E564F7DC29B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9092750" y="1697593"/>
            <a:ext cx="0" cy="89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C1A0D0F-326D-4BDE-901D-D509DEAEF057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>
            <a:off x="9092750" y="3117031"/>
            <a:ext cx="0" cy="89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4443982-15EA-44B7-A35A-27D0A75DBB05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>
            <a:off x="9092750" y="4536469"/>
            <a:ext cx="0" cy="1058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7729FC29-AE9C-44C9-90A5-47CCCA1D29AE}"/>
              </a:ext>
            </a:extLst>
          </p:cNvPr>
          <p:cNvSpPr/>
          <p:nvPr/>
        </p:nvSpPr>
        <p:spPr>
          <a:xfrm>
            <a:off x="5875950" y="3297792"/>
            <a:ext cx="528958" cy="52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2A60E95-C422-4347-9F42-4822659180C8}"/>
              </a:ext>
            </a:extLst>
          </p:cNvPr>
          <p:cNvSpPr txBox="1"/>
          <p:nvPr/>
        </p:nvSpPr>
        <p:spPr>
          <a:xfrm>
            <a:off x="5912504" y="3331439"/>
            <a:ext cx="520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-1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9999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CB0AF32-D662-4C85-8345-9B6B66423A7E}"/>
              </a:ext>
            </a:extLst>
          </p:cNvPr>
          <p:cNvCxnSpPr>
            <a:stCxn id="7" idx="5"/>
          </p:cNvCxnSpPr>
          <p:nvPr/>
        </p:nvCxnSpPr>
        <p:spPr>
          <a:xfrm>
            <a:off x="5370669" y="3039567"/>
            <a:ext cx="541835" cy="3894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9B21E703-8B1A-43B6-9F87-745CB8E08114}"/>
              </a:ext>
            </a:extLst>
          </p:cNvPr>
          <p:cNvCxnSpPr>
            <a:stCxn id="8" idx="3"/>
          </p:cNvCxnSpPr>
          <p:nvPr/>
        </p:nvCxnSpPr>
        <p:spPr>
          <a:xfrm flipH="1">
            <a:off x="6404908" y="3039567"/>
            <a:ext cx="546279" cy="4085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2D20576-2313-4F47-86CD-E5B91AB9ABA2}"/>
              </a:ext>
            </a:extLst>
          </p:cNvPr>
          <p:cNvCxnSpPr>
            <a:cxnSpLocks/>
          </p:cNvCxnSpPr>
          <p:nvPr/>
        </p:nvCxnSpPr>
        <p:spPr>
          <a:xfrm flipV="1">
            <a:off x="5374769" y="3738933"/>
            <a:ext cx="538870" cy="3419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A20438F-A4F4-4008-98D8-56BB5487FD71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377798" y="3710130"/>
            <a:ext cx="573389" cy="3748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5DF7CA0F-1EFE-4808-A842-B57B6065B90A}"/>
              </a:ext>
            </a:extLst>
          </p:cNvPr>
          <p:cNvSpPr txBox="1"/>
          <p:nvPr/>
        </p:nvSpPr>
        <p:spPr>
          <a:xfrm>
            <a:off x="464726" y="2282129"/>
            <a:ext cx="21740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行驶时间：</a:t>
            </a:r>
            <a:endParaRPr lang="en-US" altLang="zh-CN" dirty="0"/>
          </a:p>
          <a:p>
            <a:r>
              <a:rPr lang="zh-CN" altLang="en-US" dirty="0"/>
              <a:t>蓝线 </a:t>
            </a:r>
            <a:r>
              <a:rPr lang="en-US" altLang="zh-CN" dirty="0"/>
              <a:t>15</a:t>
            </a:r>
          </a:p>
          <a:p>
            <a:r>
              <a:rPr lang="zh-CN" altLang="en-US" dirty="0"/>
              <a:t>橘色线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16</a:t>
            </a:r>
          </a:p>
          <a:p>
            <a:endParaRPr lang="en-US" altLang="zh-CN" dirty="0"/>
          </a:p>
          <a:p>
            <a:r>
              <a:rPr lang="zh-CN" altLang="en-US" dirty="0"/>
              <a:t>上下客站点：</a:t>
            </a:r>
            <a:r>
              <a:rPr lang="en-US" altLang="zh-CN" dirty="0"/>
              <a:t>1-16</a:t>
            </a:r>
          </a:p>
          <a:p>
            <a:r>
              <a:rPr lang="zh-CN" altLang="en-US" dirty="0"/>
              <a:t>车场：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货物中转站：</a:t>
            </a:r>
            <a:r>
              <a:rPr lang="en-US" altLang="zh-CN" dirty="0"/>
              <a:t>9999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DC3EFF4-AF9B-43F1-A6D3-E304DE54C0AC}"/>
              </a:ext>
            </a:extLst>
          </p:cNvPr>
          <p:cNvSpPr txBox="1"/>
          <p:nvPr/>
        </p:nvSpPr>
        <p:spPr>
          <a:xfrm>
            <a:off x="228600" y="5029200"/>
            <a:ext cx="220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通过设置</a:t>
            </a:r>
            <a:r>
              <a:rPr lang="en-US" altLang="zh-CN" dirty="0">
                <a:solidFill>
                  <a:srgbClr val="C00000"/>
                </a:solidFill>
              </a:rPr>
              <a:t>cost</a:t>
            </a:r>
            <a:r>
              <a:rPr lang="zh-CN" altLang="en-US" dirty="0">
                <a:solidFill>
                  <a:srgbClr val="C00000"/>
                </a:solidFill>
              </a:rPr>
              <a:t>实现不能从</a:t>
            </a:r>
            <a:r>
              <a:rPr lang="en-US" altLang="zh-CN" dirty="0">
                <a:solidFill>
                  <a:srgbClr val="C00000"/>
                </a:solidFill>
              </a:rPr>
              <a:t>9999</a:t>
            </a:r>
            <a:r>
              <a:rPr lang="zh-CN" altLang="en-US" dirty="0">
                <a:solidFill>
                  <a:srgbClr val="C00000"/>
                </a:solidFill>
              </a:rPr>
              <a:t>绕行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必须是</a:t>
            </a:r>
            <a:r>
              <a:rPr lang="en-US" altLang="zh-CN" dirty="0">
                <a:solidFill>
                  <a:srgbClr val="C00000"/>
                </a:solidFill>
              </a:rPr>
              <a:t>6-10-11</a:t>
            </a:r>
            <a:r>
              <a:rPr lang="zh-CN" altLang="en-US" dirty="0">
                <a:solidFill>
                  <a:srgbClr val="C00000"/>
                </a:solidFill>
              </a:rPr>
              <a:t>；不能是</a:t>
            </a:r>
            <a:r>
              <a:rPr lang="en-US" altLang="zh-CN" dirty="0">
                <a:solidFill>
                  <a:srgbClr val="C00000"/>
                </a:solidFill>
              </a:rPr>
              <a:t>6-9999-11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6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D4FC3-EB6F-4CEF-BACB-33161F66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场景设置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974096-BE09-40F4-BAE1-C1EDE2144B46}"/>
              </a:ext>
            </a:extLst>
          </p:cNvPr>
          <p:cNvSpPr txBox="1"/>
          <p:nvPr/>
        </p:nvSpPr>
        <p:spPr>
          <a:xfrm>
            <a:off x="668373" y="1824700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三种大场景。固定货物的时刻表路线，灵活人的需求；固定人的时刻表路线，灵活货的需求；货物和人都是灵活的。如何将固定时刻表路线体现在输入中：</a:t>
            </a:r>
            <a:r>
              <a:rPr lang="en-US" altLang="zh-CN" dirty="0" err="1"/>
              <a:t>Xvij</a:t>
            </a:r>
            <a:r>
              <a:rPr lang="en-US" altLang="zh-CN" dirty="0"/>
              <a:t>=1</a:t>
            </a:r>
            <a:r>
              <a:rPr lang="zh-CN" altLang="en-US" dirty="0"/>
              <a:t>，以及</a:t>
            </a:r>
            <a:r>
              <a:rPr lang="en-US" altLang="zh-CN" dirty="0" err="1"/>
              <a:t>ij</a:t>
            </a:r>
            <a:r>
              <a:rPr lang="zh-CN" altLang="en-US" dirty="0"/>
              <a:t>的时间窗，时间窗可以松一些，这样才能插入灵活的需求。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多种小场景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不同的车型：暂定为纯人车、纯货车、大人货车，小人货车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不同的时间段：这个还没想好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不同的紧急程度：时间窗较紧的人，时间窗较紧的货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未完待续。。。。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大小场景排列组合。每种排列组合下，还要区分输入的数量。探究饱和状态下的规律，以及饱和状态前的趋势。每个场景计算时间不宜过长，结果突出进行了很多很多很多场景的测试。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935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D4FC3-EB6F-4CEF-BACB-33161F66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场景设置</a:t>
            </a:r>
            <a:r>
              <a:rPr lang="en-US" altLang="zh-CN" dirty="0"/>
              <a:t>-</a:t>
            </a:r>
            <a:r>
              <a:rPr lang="zh-CN" altLang="en-US" dirty="0"/>
              <a:t>三种大场景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974096-BE09-40F4-BAE1-C1EDE2144B46}"/>
              </a:ext>
            </a:extLst>
          </p:cNvPr>
          <p:cNvSpPr txBox="1"/>
          <p:nvPr/>
        </p:nvSpPr>
        <p:spPr>
          <a:xfrm>
            <a:off x="668373" y="182470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三种大场景。固定货物的时刻表路线，灵活人的需求；固定人的时刻表路线，灵活货的需求；货物和人都是灵活的。如何将固定时刻表路线体现在输入中：</a:t>
            </a:r>
            <a:r>
              <a:rPr lang="en-US" altLang="zh-CN" dirty="0" err="1"/>
              <a:t>Xvij</a:t>
            </a:r>
            <a:r>
              <a:rPr lang="en-US" altLang="zh-CN" dirty="0"/>
              <a:t>=1</a:t>
            </a:r>
            <a:r>
              <a:rPr lang="zh-CN" altLang="en-US" dirty="0"/>
              <a:t>，以及</a:t>
            </a:r>
            <a:r>
              <a:rPr lang="en-US" altLang="zh-CN" dirty="0" err="1"/>
              <a:t>ij</a:t>
            </a:r>
            <a:r>
              <a:rPr lang="zh-CN" altLang="en-US" dirty="0"/>
              <a:t>的时间窗，时间窗可以松一些，这样才能插入灵活的需求。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79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4B4D5-4212-4D5A-9A99-6398A787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6AFF31-2C93-41AC-BFF0-74201AC21942}"/>
              </a:ext>
            </a:extLst>
          </p:cNvPr>
          <p:cNvSpPr txBox="1"/>
          <p:nvPr/>
        </p:nvSpPr>
        <p:spPr>
          <a:xfrm>
            <a:off x="838200" y="1816768"/>
            <a:ext cx="965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最小车队怎么融入</a:t>
            </a:r>
          </a:p>
        </p:txBody>
      </p:sp>
    </p:spTree>
    <p:extLst>
      <p:ext uri="{BB962C8B-B14F-4D97-AF65-F5344CB8AC3E}">
        <p14:creationId xmlns:p14="http://schemas.microsoft.com/office/powerpoint/2010/main" val="343565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03C0C-0B64-4DB0-A742-E9E0BD71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BFEAE9D-BE6C-4C0A-8BCA-8578E45190C6}"/>
              </a:ext>
            </a:extLst>
          </p:cNvPr>
          <p:cNvSpPr/>
          <p:nvPr/>
        </p:nvSpPr>
        <p:spPr>
          <a:xfrm>
            <a:off x="2664774" y="2041611"/>
            <a:ext cx="625331" cy="625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BC5A57E-FA1C-4D48-B24C-E1C632510540}"/>
              </a:ext>
            </a:extLst>
          </p:cNvPr>
          <p:cNvSpPr/>
          <p:nvPr/>
        </p:nvSpPr>
        <p:spPr>
          <a:xfrm>
            <a:off x="5418790" y="2041610"/>
            <a:ext cx="625331" cy="625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C06E0F9-01F8-406B-A969-0DF6BE732841}"/>
              </a:ext>
            </a:extLst>
          </p:cNvPr>
          <p:cNvSpPr/>
          <p:nvPr/>
        </p:nvSpPr>
        <p:spPr>
          <a:xfrm>
            <a:off x="2664773" y="3963818"/>
            <a:ext cx="625331" cy="625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206D1B9-D3BE-4D84-8FA2-901506BE9719}"/>
              </a:ext>
            </a:extLst>
          </p:cNvPr>
          <p:cNvSpPr/>
          <p:nvPr/>
        </p:nvSpPr>
        <p:spPr>
          <a:xfrm>
            <a:off x="5418790" y="3963818"/>
            <a:ext cx="625331" cy="625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6C01A0-C255-49BD-8BCC-358DE33E322E}"/>
              </a:ext>
            </a:extLst>
          </p:cNvPr>
          <p:cNvGrpSpPr/>
          <p:nvPr/>
        </p:nvGrpSpPr>
        <p:grpSpPr>
          <a:xfrm>
            <a:off x="616714" y="2951587"/>
            <a:ext cx="625331" cy="625331"/>
            <a:chOff x="1574144" y="2913298"/>
            <a:chExt cx="625331" cy="62533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9981A6E-09B4-45C4-BA5A-75C4662E237F}"/>
                </a:ext>
              </a:extLst>
            </p:cNvPr>
            <p:cNvSpPr/>
            <p:nvPr/>
          </p:nvSpPr>
          <p:spPr>
            <a:xfrm>
              <a:off x="1574144" y="2913298"/>
              <a:ext cx="625331" cy="625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0A101F0-5592-47F5-870F-41E362576178}"/>
                </a:ext>
              </a:extLst>
            </p:cNvPr>
            <p:cNvSpPr txBox="1"/>
            <p:nvPr/>
          </p:nvSpPr>
          <p:spPr>
            <a:xfrm>
              <a:off x="1678709" y="2967335"/>
              <a:ext cx="5207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-1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</a:rPr>
                <a:t>9999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1E71D5E-03BC-4F43-98EC-8A83FD77F0CE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290105" y="2354276"/>
            <a:ext cx="21286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68CF6B3-A981-46C7-BAD6-07DBF0805063}"/>
              </a:ext>
            </a:extLst>
          </p:cNvPr>
          <p:cNvCxnSpPr>
            <a:stCxn id="5" idx="6"/>
          </p:cNvCxnSpPr>
          <p:nvPr/>
        </p:nvCxnSpPr>
        <p:spPr>
          <a:xfrm flipV="1">
            <a:off x="3290104" y="4276483"/>
            <a:ext cx="22653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247C541-92DE-4472-8FF0-58C30C41EAC0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flipH="1">
            <a:off x="2977439" y="2666942"/>
            <a:ext cx="1" cy="129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F5C3EAE-241A-4F78-A616-4D3969CD61A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731456" y="2666941"/>
            <a:ext cx="0" cy="12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8ED38C8-17AC-4628-A242-3E96FE8E1143}"/>
              </a:ext>
            </a:extLst>
          </p:cNvPr>
          <p:cNvSpPr txBox="1"/>
          <p:nvPr/>
        </p:nvSpPr>
        <p:spPr>
          <a:xfrm>
            <a:off x="4278246" y="1841098"/>
            <a:ext cx="2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BA1481-6FBB-4C13-BB00-E0179858EB91}"/>
              </a:ext>
            </a:extLst>
          </p:cNvPr>
          <p:cNvSpPr txBox="1"/>
          <p:nvPr/>
        </p:nvSpPr>
        <p:spPr>
          <a:xfrm>
            <a:off x="4278246" y="4483026"/>
            <a:ext cx="2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4A7BAB-A1EC-4294-87E6-D1531683E172}"/>
              </a:ext>
            </a:extLst>
          </p:cNvPr>
          <p:cNvSpPr txBox="1"/>
          <p:nvPr/>
        </p:nvSpPr>
        <p:spPr>
          <a:xfrm>
            <a:off x="6044121" y="3079586"/>
            <a:ext cx="2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1A3C88D-C87F-4D16-89FB-973D53115C3E}"/>
              </a:ext>
            </a:extLst>
          </p:cNvPr>
          <p:cNvSpPr txBox="1"/>
          <p:nvPr/>
        </p:nvSpPr>
        <p:spPr>
          <a:xfrm>
            <a:off x="2474518" y="3079586"/>
            <a:ext cx="2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1761B50-4498-4772-BAA0-746702FB058E}"/>
              </a:ext>
            </a:extLst>
          </p:cNvPr>
          <p:cNvCxnSpPr>
            <a:stCxn id="8" idx="3"/>
            <a:endCxn id="3" idx="3"/>
          </p:cNvCxnSpPr>
          <p:nvPr/>
        </p:nvCxnSpPr>
        <p:spPr>
          <a:xfrm flipV="1">
            <a:off x="1242045" y="2575364"/>
            <a:ext cx="1514307" cy="66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A555D84-8A97-4403-963C-2EB536D7D63A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1242045" y="3236457"/>
            <a:ext cx="1422728" cy="1040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13C2256-1243-42E3-8AB6-84BC3B9B707D}"/>
              </a:ext>
            </a:extLst>
          </p:cNvPr>
          <p:cNvSpPr txBox="1"/>
          <p:nvPr/>
        </p:nvSpPr>
        <p:spPr>
          <a:xfrm>
            <a:off x="1833947" y="2390698"/>
            <a:ext cx="2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64513CD-D23C-4976-8D67-F9D71E11C360}"/>
              </a:ext>
            </a:extLst>
          </p:cNvPr>
          <p:cNvSpPr txBox="1"/>
          <p:nvPr/>
        </p:nvSpPr>
        <p:spPr>
          <a:xfrm>
            <a:off x="1833947" y="4091817"/>
            <a:ext cx="2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71A0F12-132A-4304-B5A5-5408D1489373}"/>
              </a:ext>
            </a:extLst>
          </p:cNvPr>
          <p:cNvSpPr txBox="1"/>
          <p:nvPr/>
        </p:nvSpPr>
        <p:spPr>
          <a:xfrm>
            <a:off x="6895596" y="2359293"/>
            <a:ext cx="3664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Capacity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10+10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10+10</a:t>
            </a:r>
          </a:p>
          <a:p>
            <a:r>
              <a:rPr lang="en-US" altLang="zh-CN" dirty="0"/>
              <a:t>Travel cost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96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165E1C-431B-486B-A3C2-9CAF3FBF637C}"/>
              </a:ext>
            </a:extLst>
          </p:cNvPr>
          <p:cNvGrpSpPr/>
          <p:nvPr/>
        </p:nvGrpSpPr>
        <p:grpSpPr>
          <a:xfrm>
            <a:off x="379524" y="108942"/>
            <a:ext cx="5716476" cy="3011260"/>
            <a:chOff x="616714" y="1841098"/>
            <a:chExt cx="5716476" cy="301126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13A96BA-C5F0-4D23-81B2-D9771E74AFF4}"/>
                </a:ext>
              </a:extLst>
            </p:cNvPr>
            <p:cNvSpPr/>
            <p:nvPr/>
          </p:nvSpPr>
          <p:spPr>
            <a:xfrm>
              <a:off x="2664774" y="2041611"/>
              <a:ext cx="625331" cy="625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BE19E9B-15F8-4A40-997C-95BC3DFB2DBC}"/>
                </a:ext>
              </a:extLst>
            </p:cNvPr>
            <p:cNvSpPr/>
            <p:nvPr/>
          </p:nvSpPr>
          <p:spPr>
            <a:xfrm>
              <a:off x="5418790" y="2041610"/>
              <a:ext cx="625331" cy="625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170A32B-18FD-4CD3-9B03-A3A761838A18}"/>
                </a:ext>
              </a:extLst>
            </p:cNvPr>
            <p:cNvSpPr/>
            <p:nvPr/>
          </p:nvSpPr>
          <p:spPr>
            <a:xfrm>
              <a:off x="2664773" y="3963818"/>
              <a:ext cx="625331" cy="625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3A06A66-9CDE-44B9-BEAE-6441B0B7076C}"/>
                </a:ext>
              </a:extLst>
            </p:cNvPr>
            <p:cNvSpPr/>
            <p:nvPr/>
          </p:nvSpPr>
          <p:spPr>
            <a:xfrm>
              <a:off x="5418790" y="3963818"/>
              <a:ext cx="625331" cy="625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6DA93FE-A31A-4744-AEA9-3E0DB4C39DE2}"/>
                </a:ext>
              </a:extLst>
            </p:cNvPr>
            <p:cNvGrpSpPr/>
            <p:nvPr/>
          </p:nvGrpSpPr>
          <p:grpSpPr>
            <a:xfrm>
              <a:off x="616714" y="2951587"/>
              <a:ext cx="625331" cy="625331"/>
              <a:chOff x="1574144" y="2913298"/>
              <a:chExt cx="625331" cy="62533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4BDC32E-A11A-4C3C-88FC-B3DF40795332}"/>
                  </a:ext>
                </a:extLst>
              </p:cNvPr>
              <p:cNvSpPr/>
              <p:nvPr/>
            </p:nvSpPr>
            <p:spPr>
              <a:xfrm>
                <a:off x="1574144" y="2913298"/>
                <a:ext cx="625331" cy="6253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66AD707-B6E2-4685-9FF5-671F82CF6085}"/>
                  </a:ext>
                </a:extLst>
              </p:cNvPr>
              <p:cNvSpPr txBox="1"/>
              <p:nvPr/>
            </p:nvSpPr>
            <p:spPr>
              <a:xfrm>
                <a:off x="1678709" y="2967335"/>
                <a:ext cx="5207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-1</a:t>
                </a:r>
              </a:p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9999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C033071-9F67-4B85-9F8F-8D39F92BFB19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3290105" y="2354276"/>
              <a:ext cx="212868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DDF3D48-5F41-4994-86FA-10CB32735CAE}"/>
                </a:ext>
              </a:extLst>
            </p:cNvPr>
            <p:cNvCxnSpPr>
              <a:stCxn id="6" idx="6"/>
            </p:cNvCxnSpPr>
            <p:nvPr/>
          </p:nvCxnSpPr>
          <p:spPr>
            <a:xfrm flipV="1">
              <a:off x="3290104" y="4276483"/>
              <a:ext cx="226535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8A593AC-2619-4148-A28C-C8A1C0DCD91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 flipH="1">
              <a:off x="2977439" y="2666942"/>
              <a:ext cx="1" cy="1296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A1871DA-1F14-4A12-A1AC-5330EA660D28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5731456" y="2666941"/>
              <a:ext cx="0" cy="1296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23ADC59-EE30-4855-9266-F657A1D09E5D}"/>
                </a:ext>
              </a:extLst>
            </p:cNvPr>
            <p:cNvSpPr txBox="1"/>
            <p:nvPr/>
          </p:nvSpPr>
          <p:spPr>
            <a:xfrm>
              <a:off x="4278246" y="1841098"/>
              <a:ext cx="289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02870CE-3B72-4E24-8872-8455AC490CF5}"/>
                </a:ext>
              </a:extLst>
            </p:cNvPr>
            <p:cNvSpPr txBox="1"/>
            <p:nvPr/>
          </p:nvSpPr>
          <p:spPr>
            <a:xfrm>
              <a:off x="4278246" y="4483026"/>
              <a:ext cx="289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65A2252-8D75-417A-A903-74CF13469CD7}"/>
                </a:ext>
              </a:extLst>
            </p:cNvPr>
            <p:cNvSpPr txBox="1"/>
            <p:nvPr/>
          </p:nvSpPr>
          <p:spPr>
            <a:xfrm>
              <a:off x="6044121" y="3079586"/>
              <a:ext cx="289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CBBD348-BB4C-478B-B2CB-B60B3946E2AD}"/>
                </a:ext>
              </a:extLst>
            </p:cNvPr>
            <p:cNvSpPr txBox="1"/>
            <p:nvPr/>
          </p:nvSpPr>
          <p:spPr>
            <a:xfrm>
              <a:off x="2474518" y="3079586"/>
              <a:ext cx="289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18B9E2C-83E1-4EDB-A104-2DAA06149BFD}"/>
                </a:ext>
              </a:extLst>
            </p:cNvPr>
            <p:cNvCxnSpPr>
              <a:stCxn id="10" idx="3"/>
              <a:endCxn id="4" idx="3"/>
            </p:cNvCxnSpPr>
            <p:nvPr/>
          </p:nvCxnSpPr>
          <p:spPr>
            <a:xfrm flipV="1">
              <a:off x="1242045" y="2575364"/>
              <a:ext cx="1514307" cy="6610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201C0EB-6D33-4D1E-BA9D-EFFE9A188A00}"/>
                </a:ext>
              </a:extLst>
            </p:cNvPr>
            <p:cNvCxnSpPr>
              <a:stCxn id="10" idx="3"/>
              <a:endCxn id="6" idx="2"/>
            </p:cNvCxnSpPr>
            <p:nvPr/>
          </p:nvCxnSpPr>
          <p:spPr>
            <a:xfrm>
              <a:off x="1242045" y="3236457"/>
              <a:ext cx="1422728" cy="1040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F99970E-226B-4139-B08A-AB526CFCA1A5}"/>
                </a:ext>
              </a:extLst>
            </p:cNvPr>
            <p:cNvSpPr txBox="1"/>
            <p:nvPr/>
          </p:nvSpPr>
          <p:spPr>
            <a:xfrm>
              <a:off x="1833947" y="2390698"/>
              <a:ext cx="289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76600FB-6BF6-48D0-9EA0-7196C3CA22A2}"/>
                </a:ext>
              </a:extLst>
            </p:cNvPr>
            <p:cNvSpPr txBox="1"/>
            <p:nvPr/>
          </p:nvSpPr>
          <p:spPr>
            <a:xfrm>
              <a:off x="1833947" y="4091817"/>
              <a:ext cx="289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8FD2ACD-460A-4A01-ACDE-D8F1C3210584}"/>
              </a:ext>
            </a:extLst>
          </p:cNvPr>
          <p:cNvSpPr txBox="1"/>
          <p:nvPr/>
        </p:nvSpPr>
        <p:spPr>
          <a:xfrm>
            <a:off x="463098" y="3429000"/>
            <a:ext cx="1422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Capacity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10+10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10+10</a:t>
            </a:r>
          </a:p>
          <a:p>
            <a:r>
              <a:rPr lang="en-US" altLang="zh-CN" dirty="0"/>
              <a:t>Travel cost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75CE19-31A2-4477-8C71-D8F431305A16}"/>
              </a:ext>
            </a:extLst>
          </p:cNvPr>
          <p:cNvSpPr txBox="1"/>
          <p:nvPr/>
        </p:nvSpPr>
        <p:spPr>
          <a:xfrm>
            <a:off x="379525" y="5183326"/>
            <a:ext cx="5716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最优路径：</a:t>
            </a:r>
            <a:endParaRPr lang="en-US" altLang="zh-CN" dirty="0"/>
          </a:p>
          <a:p>
            <a:r>
              <a:rPr lang="zh-CN" altLang="en-US" dirty="0"/>
              <a:t>车</a:t>
            </a: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/>
              <a:t>-1 ---- </a:t>
            </a:r>
            <a:r>
              <a:rPr lang="zh-CN" altLang="en-US" dirty="0"/>
              <a:t>订单</a:t>
            </a:r>
            <a:r>
              <a:rPr lang="en-US" altLang="zh-CN" dirty="0"/>
              <a:t>1</a:t>
            </a:r>
            <a:r>
              <a:rPr lang="zh-CN" altLang="en-US" dirty="0"/>
              <a:t>（</a:t>
            </a:r>
            <a:r>
              <a:rPr lang="en-US" altLang="zh-CN" dirty="0"/>
              <a:t>1-2</a:t>
            </a:r>
            <a:r>
              <a:rPr lang="zh-CN" altLang="en-US" dirty="0"/>
              <a:t>）</a:t>
            </a:r>
            <a:r>
              <a:rPr lang="en-US" altLang="zh-CN" dirty="0"/>
              <a:t>----</a:t>
            </a:r>
            <a:r>
              <a:rPr lang="zh-CN" altLang="en-US" dirty="0"/>
              <a:t>订单</a:t>
            </a:r>
            <a:r>
              <a:rPr lang="en-US" altLang="zh-CN" dirty="0"/>
              <a:t>2</a:t>
            </a:r>
            <a:r>
              <a:rPr lang="zh-CN" altLang="en-US" dirty="0"/>
              <a:t>（</a:t>
            </a:r>
            <a:r>
              <a:rPr lang="en-US" altLang="zh-CN" dirty="0"/>
              <a:t>2-4</a:t>
            </a:r>
            <a:r>
              <a:rPr lang="zh-CN" altLang="en-US" dirty="0"/>
              <a:t>）</a:t>
            </a:r>
            <a:r>
              <a:rPr lang="en-US" altLang="zh-CN" dirty="0"/>
              <a:t>---- -1</a:t>
            </a:r>
          </a:p>
          <a:p>
            <a:r>
              <a:rPr lang="zh-CN" altLang="en-US" dirty="0"/>
              <a:t>车</a:t>
            </a:r>
            <a:r>
              <a:rPr lang="en-US" altLang="zh-CN" dirty="0"/>
              <a:t>2</a:t>
            </a:r>
            <a:r>
              <a:rPr lang="zh-CN" altLang="en-US" dirty="0"/>
              <a:t>：无</a:t>
            </a:r>
            <a:endParaRPr lang="en-US" altLang="zh-CN" dirty="0"/>
          </a:p>
          <a:p>
            <a:r>
              <a:rPr lang="zh-CN" altLang="en-US" dirty="0"/>
              <a:t>最优解：</a:t>
            </a:r>
            <a:r>
              <a:rPr lang="en-US" altLang="zh-CN" dirty="0"/>
              <a:t>175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F3D8984-AEF9-406A-AEC1-25B45985BBDA}"/>
              </a:ext>
            </a:extLst>
          </p:cNvPr>
          <p:cNvSpPr txBox="1"/>
          <p:nvPr/>
        </p:nvSpPr>
        <p:spPr>
          <a:xfrm>
            <a:off x="6188425" y="605335"/>
            <a:ext cx="321155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"1":{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startstation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1001,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endstation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2001,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number_passengers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2,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number_packages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0,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starttime_earliest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10,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starttime_lastest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20,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endtime_earliest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0,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endtime_lastest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110,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"profit": 100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28C73F8-6B09-48FB-9B17-803C55A6BB68}"/>
              </a:ext>
            </a:extLst>
          </p:cNvPr>
          <p:cNvSpPr txBox="1"/>
          <p:nvPr/>
        </p:nvSpPr>
        <p:spPr>
          <a:xfrm>
            <a:off x="6188424" y="2856993"/>
            <a:ext cx="321155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“2":{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startstation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2002,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endstation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4001,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number_passengers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2,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number_packages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0,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starttime_earliest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110,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starttime_lastest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120,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endtime_earliest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0,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endtime_lastest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150,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"profit": 100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120F72B-55D0-4941-AB68-23D406AF6928}"/>
              </a:ext>
            </a:extLst>
          </p:cNvPr>
          <p:cNvSpPr txBox="1"/>
          <p:nvPr/>
        </p:nvSpPr>
        <p:spPr>
          <a:xfrm>
            <a:off x="6554414" y="4987913"/>
            <a:ext cx="3624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 dirty="0">
                <a:solidFill>
                  <a:srgbClr val="C00000"/>
                </a:solidFill>
              </a:rPr>
              <a:t>未校核站点</a:t>
            </a:r>
            <a:r>
              <a:rPr lang="en-US" altLang="zh-CN" strike="sngStrike" dirty="0">
                <a:solidFill>
                  <a:srgbClr val="C00000"/>
                </a:solidFill>
              </a:rPr>
              <a:t>2</a:t>
            </a:r>
            <a:r>
              <a:rPr lang="zh-CN" altLang="en-US" strike="sngStrike" dirty="0">
                <a:solidFill>
                  <a:srgbClr val="C00000"/>
                </a:solidFill>
              </a:rPr>
              <a:t>等待；</a:t>
            </a:r>
            <a:endParaRPr lang="en-US" altLang="zh-CN" strike="sngStrike" dirty="0">
              <a:solidFill>
                <a:srgbClr val="C00000"/>
              </a:solidFill>
            </a:endParaRPr>
          </a:p>
          <a:p>
            <a:r>
              <a:rPr lang="zh-CN" altLang="en-US" strike="sngStrike" dirty="0">
                <a:solidFill>
                  <a:srgbClr val="C00000"/>
                </a:solidFill>
              </a:rPr>
              <a:t>未校验最早到达（到达后能否原地等待）</a:t>
            </a:r>
            <a:endParaRPr lang="en-US" altLang="zh-CN" strike="sngStrike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未校验转运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未校验容量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2A5FDF-31A9-4796-A100-5506080CF94A}"/>
              </a:ext>
            </a:extLst>
          </p:cNvPr>
          <p:cNvSpPr txBox="1"/>
          <p:nvPr/>
        </p:nvSpPr>
        <p:spPr>
          <a:xfrm>
            <a:off x="2427583" y="4066674"/>
            <a:ext cx="226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校验基本</a:t>
            </a:r>
          </a:p>
        </p:txBody>
      </p:sp>
    </p:spTree>
    <p:extLst>
      <p:ext uri="{BB962C8B-B14F-4D97-AF65-F5344CB8AC3E}">
        <p14:creationId xmlns:p14="http://schemas.microsoft.com/office/powerpoint/2010/main" val="65768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13A96BA-C5F0-4D23-81B2-D9771E74AFF4}"/>
              </a:ext>
            </a:extLst>
          </p:cNvPr>
          <p:cNvSpPr/>
          <p:nvPr/>
        </p:nvSpPr>
        <p:spPr>
          <a:xfrm>
            <a:off x="2526397" y="1422467"/>
            <a:ext cx="625331" cy="625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BE19E9B-15F8-4A40-997C-95BC3DFB2DBC}"/>
              </a:ext>
            </a:extLst>
          </p:cNvPr>
          <p:cNvSpPr/>
          <p:nvPr/>
        </p:nvSpPr>
        <p:spPr>
          <a:xfrm>
            <a:off x="4994788" y="1404096"/>
            <a:ext cx="625331" cy="625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70A32B-18FD-4CD3-9B03-A3A761838A18}"/>
              </a:ext>
            </a:extLst>
          </p:cNvPr>
          <p:cNvSpPr/>
          <p:nvPr/>
        </p:nvSpPr>
        <p:spPr>
          <a:xfrm>
            <a:off x="3824760" y="3018163"/>
            <a:ext cx="625331" cy="625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6DA93FE-A31A-4744-AEA9-3E0DB4C39DE2}"/>
              </a:ext>
            </a:extLst>
          </p:cNvPr>
          <p:cNvGrpSpPr/>
          <p:nvPr/>
        </p:nvGrpSpPr>
        <p:grpSpPr>
          <a:xfrm>
            <a:off x="3824760" y="2059758"/>
            <a:ext cx="625331" cy="625331"/>
            <a:chOff x="1574144" y="2913298"/>
            <a:chExt cx="625331" cy="625331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BDC32E-A11A-4C3C-88FC-B3DF40795332}"/>
                </a:ext>
              </a:extLst>
            </p:cNvPr>
            <p:cNvSpPr/>
            <p:nvPr/>
          </p:nvSpPr>
          <p:spPr>
            <a:xfrm>
              <a:off x="1574144" y="2913298"/>
              <a:ext cx="625331" cy="625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66AD707-B6E2-4685-9FF5-671F82CF6085}"/>
                </a:ext>
              </a:extLst>
            </p:cNvPr>
            <p:cNvSpPr txBox="1"/>
            <p:nvPr/>
          </p:nvSpPr>
          <p:spPr>
            <a:xfrm>
              <a:off x="1678709" y="2967335"/>
              <a:ext cx="520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9999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965A2252-8D75-417A-A903-74CF13469CD7}"/>
              </a:ext>
            </a:extLst>
          </p:cNvPr>
          <p:cNvSpPr txBox="1"/>
          <p:nvPr/>
        </p:nvSpPr>
        <p:spPr>
          <a:xfrm>
            <a:off x="4822341" y="2654758"/>
            <a:ext cx="60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BBD348-BB4C-478B-B2CB-B60B3946E2AD}"/>
              </a:ext>
            </a:extLst>
          </p:cNvPr>
          <p:cNvSpPr txBox="1"/>
          <p:nvPr/>
        </p:nvSpPr>
        <p:spPr>
          <a:xfrm>
            <a:off x="3383686" y="1863132"/>
            <a:ext cx="2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99970E-226B-4139-B08A-AB526CFCA1A5}"/>
              </a:ext>
            </a:extLst>
          </p:cNvPr>
          <p:cNvSpPr txBox="1"/>
          <p:nvPr/>
        </p:nvSpPr>
        <p:spPr>
          <a:xfrm>
            <a:off x="3104025" y="890823"/>
            <a:ext cx="2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76600FB-6BF6-48D0-9EA0-7196C3CA22A2}"/>
              </a:ext>
            </a:extLst>
          </p:cNvPr>
          <p:cNvSpPr txBox="1"/>
          <p:nvPr/>
        </p:nvSpPr>
        <p:spPr>
          <a:xfrm>
            <a:off x="4145702" y="2632647"/>
            <a:ext cx="56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8FD2ACD-460A-4A01-ACDE-D8F1C3210584}"/>
              </a:ext>
            </a:extLst>
          </p:cNvPr>
          <p:cNvSpPr txBox="1"/>
          <p:nvPr/>
        </p:nvSpPr>
        <p:spPr>
          <a:xfrm>
            <a:off x="463098" y="3429000"/>
            <a:ext cx="1422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Capacity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10+10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10+10</a:t>
            </a:r>
          </a:p>
          <a:p>
            <a:r>
              <a:rPr lang="en-US" altLang="zh-CN" dirty="0"/>
              <a:t>Travel cost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75CE19-31A2-4477-8C71-D8F431305A16}"/>
              </a:ext>
            </a:extLst>
          </p:cNvPr>
          <p:cNvSpPr txBox="1"/>
          <p:nvPr/>
        </p:nvSpPr>
        <p:spPr>
          <a:xfrm>
            <a:off x="379523" y="5570952"/>
            <a:ext cx="10360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转运路径：</a:t>
            </a:r>
            <a:endParaRPr lang="en-US" altLang="zh-CN" dirty="0"/>
          </a:p>
          <a:p>
            <a:r>
              <a:rPr lang="zh-CN" altLang="en-US" dirty="0"/>
              <a:t>车</a:t>
            </a: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/>
              <a:t>-1 ---- 1</a:t>
            </a:r>
            <a:r>
              <a:rPr lang="zh-CN" altLang="en-US" dirty="0"/>
              <a:t>（接货）</a:t>
            </a:r>
            <a:r>
              <a:rPr lang="en-US" altLang="zh-CN" dirty="0"/>
              <a:t>----9999</a:t>
            </a:r>
            <a:r>
              <a:rPr lang="zh-CN" altLang="en-US" dirty="0"/>
              <a:t>（放货）</a:t>
            </a:r>
            <a:r>
              <a:rPr lang="en-US" altLang="zh-CN" dirty="0"/>
              <a:t>---- -1</a:t>
            </a:r>
          </a:p>
          <a:p>
            <a:r>
              <a:rPr lang="zh-CN" altLang="en-US" dirty="0"/>
              <a:t>车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-1----9999</a:t>
            </a:r>
            <a:r>
              <a:rPr lang="zh-CN" altLang="en-US" dirty="0"/>
              <a:t>（接货）</a:t>
            </a:r>
            <a:r>
              <a:rPr lang="en-US" altLang="zh-CN" dirty="0"/>
              <a:t>----</a:t>
            </a:r>
            <a:r>
              <a:rPr lang="zh-CN" altLang="en-US" dirty="0"/>
              <a:t>订单</a:t>
            </a:r>
            <a:r>
              <a:rPr lang="en-US" altLang="zh-CN" dirty="0"/>
              <a:t>2</a:t>
            </a:r>
            <a:r>
              <a:rPr lang="zh-CN" altLang="en-US" dirty="0"/>
              <a:t>（</a:t>
            </a:r>
            <a:r>
              <a:rPr lang="en-US" altLang="zh-CN" dirty="0"/>
              <a:t>2-3</a:t>
            </a:r>
            <a:r>
              <a:rPr lang="zh-CN" altLang="en-US" dirty="0"/>
              <a:t>）</a:t>
            </a:r>
            <a:r>
              <a:rPr lang="en-US" altLang="zh-CN" dirty="0"/>
              <a:t>---- -1</a:t>
            </a:r>
          </a:p>
          <a:p>
            <a:r>
              <a:rPr lang="zh-CN" altLang="en-US" dirty="0"/>
              <a:t>解：</a:t>
            </a:r>
            <a:r>
              <a:rPr lang="en-US" altLang="zh-CN" dirty="0"/>
              <a:t>1000-15-215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F3D8984-AEF9-406A-AEC1-25B45985BBDA}"/>
              </a:ext>
            </a:extLst>
          </p:cNvPr>
          <p:cNvSpPr txBox="1"/>
          <p:nvPr/>
        </p:nvSpPr>
        <p:spPr>
          <a:xfrm>
            <a:off x="6188425" y="605335"/>
            <a:ext cx="321155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"1":{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startstation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1001,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endstation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3001,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number_passengers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0,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number_packages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5,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starttime_earliest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00,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starttime_lastest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40,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endtime_earliest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0,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endtime_lastest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160,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"profit": 500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28C73F8-6B09-48FB-9B17-803C55A6BB68}"/>
              </a:ext>
            </a:extLst>
          </p:cNvPr>
          <p:cNvSpPr txBox="1"/>
          <p:nvPr/>
        </p:nvSpPr>
        <p:spPr>
          <a:xfrm>
            <a:off x="6188424" y="2856993"/>
            <a:ext cx="321155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“2":{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startstation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2001,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endstation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3002,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number_passengers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0,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number_packages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5,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starttime_earliest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00,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starttime_lastest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60,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endtime_earliest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0,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endtime_lastest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": 250,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"profit": 500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120F72B-55D0-4941-AB68-23D406AF6928}"/>
              </a:ext>
            </a:extLst>
          </p:cNvPr>
          <p:cNvSpPr txBox="1"/>
          <p:nvPr/>
        </p:nvSpPr>
        <p:spPr>
          <a:xfrm>
            <a:off x="6554414" y="4987913"/>
            <a:ext cx="362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未校验转运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strike="sngStrike" dirty="0">
                <a:solidFill>
                  <a:srgbClr val="C00000"/>
                </a:solidFill>
              </a:rPr>
              <a:t>未校验容量</a:t>
            </a:r>
            <a:endParaRPr lang="en-US" altLang="zh-CN" strike="sngStrike" dirty="0">
              <a:solidFill>
                <a:srgbClr val="C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2A5FDF-31A9-4796-A100-5506080CF94A}"/>
              </a:ext>
            </a:extLst>
          </p:cNvPr>
          <p:cNvSpPr txBox="1"/>
          <p:nvPr/>
        </p:nvSpPr>
        <p:spPr>
          <a:xfrm>
            <a:off x="2427583" y="4066674"/>
            <a:ext cx="177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校验转运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51CA75F-8251-44AA-965E-C0E2926BDBB3}"/>
              </a:ext>
            </a:extLst>
          </p:cNvPr>
          <p:cNvGrpSpPr/>
          <p:nvPr/>
        </p:nvGrpSpPr>
        <p:grpSpPr>
          <a:xfrm>
            <a:off x="3760592" y="356070"/>
            <a:ext cx="625331" cy="625331"/>
            <a:chOff x="1574144" y="2913298"/>
            <a:chExt cx="625331" cy="625331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D9840757-2EC7-4354-9D72-E684F0BE0CAF}"/>
                </a:ext>
              </a:extLst>
            </p:cNvPr>
            <p:cNvSpPr/>
            <p:nvPr/>
          </p:nvSpPr>
          <p:spPr>
            <a:xfrm>
              <a:off x="1574144" y="2913298"/>
              <a:ext cx="625331" cy="625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61253A0-9E1B-4EAC-A2AF-F42B46E5DCED}"/>
                </a:ext>
              </a:extLst>
            </p:cNvPr>
            <p:cNvSpPr txBox="1"/>
            <p:nvPr/>
          </p:nvSpPr>
          <p:spPr>
            <a:xfrm>
              <a:off x="1678709" y="2967335"/>
              <a:ext cx="520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-1</a:t>
              </a:r>
            </a:p>
          </p:txBody>
        </p: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E2EA677-A4D5-453B-93D8-1400768B7C05}"/>
              </a:ext>
            </a:extLst>
          </p:cNvPr>
          <p:cNvCxnSpPr>
            <a:stCxn id="34" idx="3"/>
            <a:endCxn id="4" idx="7"/>
          </p:cNvCxnSpPr>
          <p:nvPr/>
        </p:nvCxnSpPr>
        <p:spPr>
          <a:xfrm flipH="1">
            <a:off x="3060150" y="889823"/>
            <a:ext cx="792020" cy="624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3C492FA-55A2-40A3-B7BA-32B91B79A576}"/>
              </a:ext>
            </a:extLst>
          </p:cNvPr>
          <p:cNvCxnSpPr>
            <a:stCxn id="34" idx="5"/>
            <a:endCxn id="5" idx="1"/>
          </p:cNvCxnSpPr>
          <p:nvPr/>
        </p:nvCxnSpPr>
        <p:spPr>
          <a:xfrm>
            <a:off x="4294345" y="889823"/>
            <a:ext cx="792021" cy="60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065EF23-899F-4FF7-BFF7-CC7F72390527}"/>
              </a:ext>
            </a:extLst>
          </p:cNvPr>
          <p:cNvCxnSpPr>
            <a:stCxn id="4" idx="6"/>
          </p:cNvCxnSpPr>
          <p:nvPr/>
        </p:nvCxnSpPr>
        <p:spPr>
          <a:xfrm flipV="1">
            <a:off x="3151728" y="1728721"/>
            <a:ext cx="2013920" cy="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028C8AF-C322-499D-AB86-40F63C62D2B4}"/>
              </a:ext>
            </a:extLst>
          </p:cNvPr>
          <p:cNvCxnSpPr>
            <a:stCxn id="4" idx="5"/>
            <a:endCxn id="9" idx="2"/>
          </p:cNvCxnSpPr>
          <p:nvPr/>
        </p:nvCxnSpPr>
        <p:spPr>
          <a:xfrm>
            <a:off x="3060150" y="1956220"/>
            <a:ext cx="764610" cy="416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C61A1FE-094F-4DA8-9DE1-97C1DE1BE3F8}"/>
              </a:ext>
            </a:extLst>
          </p:cNvPr>
          <p:cNvCxnSpPr>
            <a:stCxn id="10" idx="3"/>
            <a:endCxn id="5" idx="3"/>
          </p:cNvCxnSpPr>
          <p:nvPr/>
        </p:nvCxnSpPr>
        <p:spPr>
          <a:xfrm flipV="1">
            <a:off x="4450091" y="1937849"/>
            <a:ext cx="636275" cy="31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CBB2A62-4624-4B8A-A8E2-C6ED41F71DCF}"/>
              </a:ext>
            </a:extLst>
          </p:cNvPr>
          <p:cNvCxnSpPr>
            <a:cxnSpLocks/>
            <a:stCxn id="4" idx="4"/>
            <a:endCxn id="6" idx="2"/>
          </p:cNvCxnSpPr>
          <p:nvPr/>
        </p:nvCxnSpPr>
        <p:spPr>
          <a:xfrm>
            <a:off x="2839063" y="2047798"/>
            <a:ext cx="985697" cy="1283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5F11538-ADEB-44EF-BDFF-462B1286ECDB}"/>
              </a:ext>
            </a:extLst>
          </p:cNvPr>
          <p:cNvCxnSpPr>
            <a:stCxn id="5" idx="4"/>
            <a:endCxn id="6" idx="6"/>
          </p:cNvCxnSpPr>
          <p:nvPr/>
        </p:nvCxnSpPr>
        <p:spPr>
          <a:xfrm flipH="1">
            <a:off x="4450091" y="2029427"/>
            <a:ext cx="857363" cy="1301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F0AE099-3A83-400D-9767-744D3C18535D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>
            <a:off x="4137426" y="2685089"/>
            <a:ext cx="0" cy="33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9D06637-D6BB-4845-8A2B-547580210344}"/>
              </a:ext>
            </a:extLst>
          </p:cNvPr>
          <p:cNvSpPr txBox="1"/>
          <p:nvPr/>
        </p:nvSpPr>
        <p:spPr>
          <a:xfrm>
            <a:off x="4809694" y="832048"/>
            <a:ext cx="2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0A51473-8DC9-43AB-B4DB-282604F2ED18}"/>
              </a:ext>
            </a:extLst>
          </p:cNvPr>
          <p:cNvSpPr txBox="1"/>
          <p:nvPr/>
        </p:nvSpPr>
        <p:spPr>
          <a:xfrm>
            <a:off x="4459846" y="1863132"/>
            <a:ext cx="2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1A2A362-E2E6-47A8-91DE-9A408B4BCFE4}"/>
              </a:ext>
            </a:extLst>
          </p:cNvPr>
          <p:cNvSpPr txBox="1"/>
          <p:nvPr/>
        </p:nvSpPr>
        <p:spPr>
          <a:xfrm>
            <a:off x="3460445" y="1411590"/>
            <a:ext cx="58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D351583-A83B-43F3-832A-AC154AADD302}"/>
              </a:ext>
            </a:extLst>
          </p:cNvPr>
          <p:cNvSpPr txBox="1"/>
          <p:nvPr/>
        </p:nvSpPr>
        <p:spPr>
          <a:xfrm>
            <a:off x="2831563" y="2709551"/>
            <a:ext cx="60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4F31FB6-B927-4C38-8175-C53300580B98}"/>
              </a:ext>
            </a:extLst>
          </p:cNvPr>
          <p:cNvCxnSpPr>
            <a:stCxn id="9" idx="0"/>
            <a:endCxn id="34" idx="4"/>
          </p:cNvCxnSpPr>
          <p:nvPr/>
        </p:nvCxnSpPr>
        <p:spPr>
          <a:xfrm flipH="1" flipV="1">
            <a:off x="4073258" y="981401"/>
            <a:ext cx="64168" cy="1078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E10DA392-7F97-4705-8AE3-45D9CA89C06D}"/>
              </a:ext>
            </a:extLst>
          </p:cNvPr>
          <p:cNvSpPr txBox="1"/>
          <p:nvPr/>
        </p:nvSpPr>
        <p:spPr>
          <a:xfrm>
            <a:off x="4162711" y="1179542"/>
            <a:ext cx="2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87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6029</TotalTime>
  <Words>1395</Words>
  <Application>Microsoft Office PowerPoint</Application>
  <PresentationFormat>宽屏</PresentationFormat>
  <Paragraphs>180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输入文件   StaticSettings.json </vt:lpstr>
      <vt:lpstr>输入文件 OrderSettings.json</vt:lpstr>
      <vt:lpstr>路网</vt:lpstr>
      <vt:lpstr>场景设置</vt:lpstr>
      <vt:lpstr>场景设置-三种大场景</vt:lpstr>
      <vt:lpstr>Q</vt:lpstr>
      <vt:lpstr>样例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作宁 贾</dc:creator>
  <cp:lastModifiedBy>作宁 贾</cp:lastModifiedBy>
  <cp:revision>26</cp:revision>
  <dcterms:created xsi:type="dcterms:W3CDTF">2024-10-09T07:38:38Z</dcterms:created>
  <dcterms:modified xsi:type="dcterms:W3CDTF">2024-10-15T03:13:43Z</dcterms:modified>
</cp:coreProperties>
</file>