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/>
    <p:restoredTop sz="94626"/>
  </p:normalViewPr>
  <p:slideViewPr>
    <p:cSldViewPr snapToGrid="0">
      <p:cViewPr varScale="1">
        <p:scale>
          <a:sx n="105" d="100"/>
          <a:sy n="105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9450E470-BE71-1167-E1D3-F0CDFA63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80A135-36A4-DA29-3A21-F0E501CF6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zh-TW" altLang="en-US" sz="4400" dirty="0"/>
              <a:t>機器學習概論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3919F-3605-2509-5053-252859C9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r>
              <a:rPr kumimoji="1" lang="zh-TW" altLang="en-US" sz="1900" dirty="0"/>
              <a:t>作業二</a:t>
            </a:r>
          </a:p>
        </p:txBody>
      </p:sp>
    </p:spTree>
    <p:extLst>
      <p:ext uri="{BB962C8B-B14F-4D97-AF65-F5344CB8AC3E}">
        <p14:creationId xmlns:p14="http://schemas.microsoft.com/office/powerpoint/2010/main" val="36167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00AB-3894-B806-3C6B-99F2D76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B41091A1-FCA3-45C6-192A-B2EF8487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C6FBB31-89C0-E0E0-857C-6A469BFDE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1942"/>
              </p:ext>
            </p:extLst>
          </p:nvPr>
        </p:nvGraphicFramePr>
        <p:xfrm>
          <a:off x="387212" y="381000"/>
          <a:ext cx="11475604" cy="557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36">
                  <a:extLst>
                    <a:ext uri="{9D8B030D-6E8A-4147-A177-3AD203B41FA5}">
                      <a16:colId xmlns:a16="http://schemas.microsoft.com/office/drawing/2014/main" val="1570494869"/>
                    </a:ext>
                  </a:extLst>
                </a:gridCol>
                <a:gridCol w="2877312">
                  <a:extLst>
                    <a:ext uri="{9D8B030D-6E8A-4147-A177-3AD203B41FA5}">
                      <a16:colId xmlns:a16="http://schemas.microsoft.com/office/drawing/2014/main" val="4049608992"/>
                    </a:ext>
                  </a:extLst>
                </a:gridCol>
                <a:gridCol w="2950464">
                  <a:extLst>
                    <a:ext uri="{9D8B030D-6E8A-4147-A177-3AD203B41FA5}">
                      <a16:colId xmlns:a16="http://schemas.microsoft.com/office/drawing/2014/main" val="2768210380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1842698925"/>
                    </a:ext>
                  </a:extLst>
                </a:gridCol>
              </a:tblGrid>
              <a:tr h="739857"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/>
                        <a:t>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SBS</a:t>
                      </a:r>
                      <a:r>
                        <a:rPr lang="zh-TW" altLang="en-US" dirty="0"/>
                        <a:t>選取特徵</a:t>
                      </a:r>
                      <a:endParaRPr lang="en-US" altLang="zh-TW" dirty="0"/>
                    </a:p>
                    <a:p>
                      <a:pPr algn="just"/>
                      <a:r>
                        <a:rPr lang="zh-TW" altLang="en-US" dirty="0"/>
                        <a:t>正確率：訓練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測試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RF</a:t>
                      </a:r>
                      <a:r>
                        <a:rPr lang="zh-TW" altLang="en-US" dirty="0"/>
                        <a:t>選取特徵</a:t>
                      </a:r>
                      <a:endParaRPr lang="en-US" altLang="zh-TW" dirty="0"/>
                    </a:p>
                    <a:p>
                      <a:pPr algn="just"/>
                      <a:r>
                        <a:rPr lang="zh-TW" altLang="en-US" dirty="0"/>
                        <a:t>正確率：訓練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測試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35440"/>
                  </a:ext>
                </a:extLst>
              </a:tr>
              <a:tr h="759759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1.Perceptron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0.645161/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0.722222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0.911290</a:t>
                      </a:r>
                      <a:r>
                        <a:rPr lang="en-US" altLang="zh-TW" dirty="0"/>
                        <a:t>/0.851852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Perceptron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是一種簡單的線性分類器，適合於線性可分的資料集。它通過調整權重來將資料點分類到不同的類別中。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34887"/>
                  </a:ext>
                </a:extLst>
              </a:tr>
              <a:tr h="725198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2.Logistic 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0.790323</a:t>
                      </a:r>
                      <a:r>
                        <a:rPr lang="en-US" altLang="zh-TW" dirty="0"/>
                        <a:t>/0.777778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0.895161</a:t>
                      </a:r>
                      <a:r>
                        <a:rPr lang="en-US" altLang="zh-TW" dirty="0"/>
                        <a:t>/0.888889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是一種線性分類器，使用邏輯函數來預測類別概率。它適合於線性可分的資料集。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03864"/>
                  </a:ext>
                </a:extLst>
              </a:tr>
              <a:tr h="856714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3.Support </a:t>
                      </a:r>
                    </a:p>
                    <a:p>
                      <a:pPr algn="just"/>
                      <a:r>
                        <a:rPr lang="en-US" altLang="zh-TW" dirty="0"/>
                        <a:t>Vector Machine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0.806452</a:t>
                      </a:r>
                      <a:r>
                        <a:rPr lang="en-US" altLang="zh-TW" dirty="0"/>
                        <a:t>/0.796296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0.879032</a:t>
                      </a:r>
                      <a:r>
                        <a:rPr lang="en-US" altLang="zh-TW" dirty="0"/>
                        <a:t>/0.851852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是一種強大的分類器，適合於線性和非線性可分的資料集。它通過找到最大間隔的超平面來進行分類。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55867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4.Decision 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0.862903</a:t>
                      </a:r>
                      <a:r>
                        <a:rPr lang="en-US" altLang="zh-TW" dirty="0"/>
                        <a:t>/0.851852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0.911290</a:t>
                      </a:r>
                      <a:r>
                        <a:rPr lang="en-US" altLang="zh-TW" dirty="0"/>
                        <a:t>/0.814815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是一種非線性分類器，通過樹狀結構來進行分類。它容易過擬合，特別是在樹的深度較大時。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70010"/>
                  </a:ext>
                </a:extLst>
              </a:tr>
              <a:tr h="894999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5.Random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0.862903/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0.870370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0.935484</a:t>
                      </a:r>
                      <a:r>
                        <a:rPr lang="en-US" altLang="zh-TW" dirty="0"/>
                        <a:t>/0.870370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是一種集成方法，通過多個決策樹來提高分類性能，並減少過擬合的風險。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97236"/>
                  </a:ext>
                </a:extLst>
              </a:tr>
              <a:tr h="865262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6.K-Nearest Neighbors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0.806452/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0.833333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0.879032</a:t>
                      </a:r>
                      <a:r>
                        <a:rPr lang="en-US" altLang="zh-TW" dirty="0"/>
                        <a:t>/0.851852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是一種基於距離的分類器，適合於小型資料集。它通過計算測試點與訓練點之間的距離來進行分類。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4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4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91291-566B-8177-232F-C1FA3C318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49B86AE2-5833-2F53-5E3E-72DFB0AE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ABAF96D-2555-FC6C-DAF5-240E075B1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2C798-B579-9C12-7DD0-4C15DA6F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endParaRPr kumimoji="1" lang="zh-TW" altLang="en-US" sz="1900"/>
          </a:p>
        </p:txBody>
      </p:sp>
      <p:pic>
        <p:nvPicPr>
          <p:cNvPr id="8" name="圖片 7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17C2D55B-B56C-468F-6E7E-AE732BE4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006648"/>
            <a:ext cx="6107010" cy="4575410"/>
          </a:xfrm>
          <a:prstGeom prst="rect">
            <a:avLst/>
          </a:prstGeom>
        </p:spPr>
      </p:pic>
      <p:pic>
        <p:nvPicPr>
          <p:cNvPr id="10" name="圖片 9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92E86010-ED28-B01C-82EC-9866E1D5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415" y="1006648"/>
            <a:ext cx="5974080" cy="45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6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8225-A631-DA56-CB09-50061D7F2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EA66AD73-EF14-816F-2902-F7F9047D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3884BDA-BDF4-B357-4962-BC3AF772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63EBFC-089B-B68C-181E-053B31D8B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endParaRPr kumimoji="1" lang="zh-TW" altLang="en-US" sz="1900"/>
          </a:p>
        </p:txBody>
      </p:sp>
      <p:pic>
        <p:nvPicPr>
          <p:cNvPr id="6" name="圖片 5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8D572554-9586-8A5F-ADC0-A4FF344F6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319"/>
            <a:ext cx="6212740" cy="4337889"/>
          </a:xfrm>
          <a:prstGeom prst="rect">
            <a:avLst/>
          </a:prstGeom>
        </p:spPr>
      </p:pic>
      <p:pic>
        <p:nvPicPr>
          <p:cNvPr id="8" name="圖片 7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9A891A05-5E13-EC60-4A20-20BF71AF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740" y="1036318"/>
            <a:ext cx="5996494" cy="43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076B5-FC58-CA1D-8DC8-7D517618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2CDE23A5-2BDB-15EB-8356-E2700CF9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77E5DD-9B26-7A42-890F-3C495055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2BBB0C-11AB-15C6-0141-671907E6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endParaRPr kumimoji="1" lang="zh-TW" altLang="en-US" sz="1900"/>
          </a:p>
        </p:txBody>
      </p:sp>
      <p:pic>
        <p:nvPicPr>
          <p:cNvPr id="6" name="圖片 5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88D04EC5-90CD-5FE1-9830-A5F676E3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72" y="945172"/>
            <a:ext cx="5991728" cy="4662405"/>
          </a:xfrm>
          <a:prstGeom prst="rect">
            <a:avLst/>
          </a:prstGeom>
        </p:spPr>
      </p:pic>
      <p:pic>
        <p:nvPicPr>
          <p:cNvPr id="8" name="圖片 7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5B41E35D-A704-5AE9-5A82-DC55BCE79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5172"/>
            <a:ext cx="6200272" cy="47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59F9D-A424-E50A-AA0F-25CC525D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5C8E1D43-A058-79CA-3DDD-F64F1C6E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75DE297-04FC-8988-12D5-7224FB6F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C7F027-04D1-2BD6-1C5D-DA45BC748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endParaRPr kumimoji="1" lang="zh-TW" altLang="en-US" sz="1900"/>
          </a:p>
        </p:txBody>
      </p:sp>
      <p:pic>
        <p:nvPicPr>
          <p:cNvPr id="6" name="圖片 5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F14D9B0E-507D-F43C-322A-32BF3A5D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00" y="1304155"/>
            <a:ext cx="5802000" cy="4513712"/>
          </a:xfrm>
          <a:prstGeom prst="rect">
            <a:avLst/>
          </a:prstGeom>
        </p:spPr>
      </p:pic>
      <p:pic>
        <p:nvPicPr>
          <p:cNvPr id="8" name="圖片 7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71925C7B-02A7-4916-B394-E96A1170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2" y="1304155"/>
            <a:ext cx="6193537" cy="45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371E2-4E3F-C51E-C22F-527BB863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0EC400A3-3700-A32D-5710-49492AE9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889059-82EC-0F1C-75FF-0B082C9F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2A33DD-2DE9-53E0-B56E-84C43C0BC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endParaRPr kumimoji="1" lang="zh-TW" altLang="en-US" sz="1900"/>
          </a:p>
        </p:txBody>
      </p:sp>
      <p:pic>
        <p:nvPicPr>
          <p:cNvPr id="6" name="圖片 5" descr="一張含有 文字, 螢幕擷取畫面, 地圖, 圖表 的圖片&#10;&#10;自動產生的描述">
            <a:extLst>
              <a:ext uri="{FF2B5EF4-FFF2-40B4-BE49-F238E27FC236}">
                <a16:creationId xmlns:a16="http://schemas.microsoft.com/office/drawing/2014/main" id="{0672844B-3E50-16A0-4546-62B23CE4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26" y="969906"/>
            <a:ext cx="5899052" cy="4511040"/>
          </a:xfrm>
          <a:prstGeom prst="rect">
            <a:avLst/>
          </a:prstGeom>
        </p:spPr>
      </p:pic>
      <p:pic>
        <p:nvPicPr>
          <p:cNvPr id="10" name="圖片 9" descr="一張含有 文字, 螢幕擷取畫面, 圖表, 地圖 的圖片&#10;&#10;自動產生的描述">
            <a:extLst>
              <a:ext uri="{FF2B5EF4-FFF2-40B4-BE49-F238E27FC236}">
                <a16:creationId xmlns:a16="http://schemas.microsoft.com/office/drawing/2014/main" id="{11943A7E-F02F-FDB7-01CB-0747B885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2" y="969906"/>
            <a:ext cx="6055873" cy="46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09C92-B937-012C-BC23-65A441A8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DD7E4330-373E-4C22-18B2-FF4BD962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47434F-4485-6B26-D48A-DBE4DC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F3125E-D6B6-C9A3-BDDF-0EF1BEED5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endParaRPr kumimoji="1" lang="zh-TW" altLang="en-US" sz="1900"/>
          </a:p>
        </p:txBody>
      </p:sp>
      <p:pic>
        <p:nvPicPr>
          <p:cNvPr id="8" name="圖片 7" descr="一張含有 文字, 螢幕擷取畫面, 圖表, 地圖 的圖片&#10;&#10;自動產生的描述">
            <a:extLst>
              <a:ext uri="{FF2B5EF4-FFF2-40B4-BE49-F238E27FC236}">
                <a16:creationId xmlns:a16="http://schemas.microsoft.com/office/drawing/2014/main" id="{6DCD78FB-6686-DC04-1298-88C96684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75" y="507425"/>
            <a:ext cx="5755009" cy="4669339"/>
          </a:xfrm>
          <a:prstGeom prst="rect">
            <a:avLst/>
          </a:prstGeom>
        </p:spPr>
      </p:pic>
      <p:pic>
        <p:nvPicPr>
          <p:cNvPr id="7" name="圖片 6" descr="一張含有 文字, 螢幕擷取畫面, 圖表, 地圖 的圖片&#10;&#10;自動產生的描述">
            <a:extLst>
              <a:ext uri="{FF2B5EF4-FFF2-40B4-BE49-F238E27FC236}">
                <a16:creationId xmlns:a16="http://schemas.microsoft.com/office/drawing/2014/main" id="{9DB93FDF-8243-6D5A-4B87-BAF6552F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" y="507425"/>
            <a:ext cx="6147963" cy="46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D2D3-5069-8262-1507-9B95661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鮮豔色彩潑灑出的向量背景">
            <a:extLst>
              <a:ext uri="{FF2B5EF4-FFF2-40B4-BE49-F238E27FC236}">
                <a16:creationId xmlns:a16="http://schemas.microsoft.com/office/drawing/2014/main" id="{60A1DC78-394B-6B59-A70A-087E25BC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7893F4C3-8209-7433-D5E0-063FEB694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0" y="1824990"/>
            <a:ext cx="8178501" cy="3208020"/>
          </a:xfrm>
        </p:spPr>
        <p:txBody>
          <a:bodyPr anchor="ctr">
            <a:noAutofit/>
          </a:bodyPr>
          <a:lstStyle/>
          <a:p>
            <a:pPr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模型性能：</a:t>
            </a:r>
          </a:p>
          <a:p>
            <a:pPr lvl="1"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不同的機器學習演算法在使用相同的特徵時，性能會有所不同。這是因為每個演算法的假設和適用性不同。</a:t>
            </a:r>
          </a:p>
          <a:p>
            <a:pPr lvl="1"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在這個實驗中，隨機森林和決策樹在使用前</a:t>
            </a:r>
            <a:r>
              <a:rPr lang="en-US" altLang="zh-TW" sz="1800" i="0" dirty="0">
                <a:effectLst/>
                <a:highlight>
                  <a:srgbClr val="C0C0C0"/>
                </a:highlight>
                <a:latin typeface="-apple-system"/>
              </a:rPr>
              <a:t>2</a:t>
            </a:r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個重要特徵時表現出色，這表明這些特徵對於這些模型來說是非常有用的。</a:t>
            </a:r>
          </a:p>
          <a:p>
            <a:pPr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正則化：</a:t>
            </a:r>
          </a:p>
          <a:p>
            <a:pPr lvl="1"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正則化對於減少過擬合非常重要。對於線性模型（如</a:t>
            </a:r>
            <a:r>
              <a:rPr lang="en-US" altLang="zh-TW" sz="1800" i="0" dirty="0">
                <a:effectLst/>
                <a:highlight>
                  <a:srgbClr val="C0C0C0"/>
                </a:highlight>
                <a:latin typeface="-apple-system"/>
              </a:rPr>
              <a:t>Logistic Regression</a:t>
            </a:r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和</a:t>
            </a:r>
            <a:r>
              <a:rPr lang="en-US" altLang="zh-TW" sz="1800" i="0" dirty="0">
                <a:effectLst/>
                <a:highlight>
                  <a:srgbClr val="C0C0C0"/>
                </a:highlight>
                <a:latin typeface="-apple-system"/>
              </a:rPr>
              <a:t>SVM</a:t>
            </a:r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），</a:t>
            </a:r>
            <a:r>
              <a:rPr lang="en-US" altLang="zh-TW" sz="1800" i="0" dirty="0">
                <a:effectLst/>
                <a:highlight>
                  <a:srgbClr val="C0C0C0"/>
                </a:highlight>
                <a:latin typeface="-apple-system"/>
              </a:rPr>
              <a:t>L2</a:t>
            </a:r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正則化能夠有效地控制模型的複雜度，從而提高泛化能力。</a:t>
            </a:r>
          </a:p>
          <a:p>
            <a:pPr lvl="1"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對於決策樹和隨機森林，通過調整最大深度和最小樣本分裂數，可以有效地控制模型的複雜度，減少過擬合。</a:t>
            </a:r>
          </a:p>
          <a:p>
            <a:pPr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超參數調整：</a:t>
            </a:r>
          </a:p>
          <a:p>
            <a:pPr lvl="1" algn="l"/>
            <a:r>
              <a:rPr lang="zh-TW" altLang="en-US" sz="1800" i="0" dirty="0">
                <a:effectLst/>
                <a:highlight>
                  <a:srgbClr val="C0C0C0"/>
                </a:highlight>
                <a:latin typeface="-apple-system"/>
              </a:rPr>
              <a:t>使用網格搜索進行超參數調整是提高模型性能的有效方法。通過調整模型的超參數，可以找到最佳的參數組合，從而提高模型的準確率和穩定性。</a:t>
            </a:r>
          </a:p>
        </p:txBody>
      </p:sp>
    </p:spTree>
    <p:extLst>
      <p:ext uri="{BB962C8B-B14F-4D97-AF65-F5344CB8AC3E}">
        <p14:creationId xmlns:p14="http://schemas.microsoft.com/office/powerpoint/2010/main" val="176031297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427</Words>
  <Application>Microsoft Macintosh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Bierstadt</vt:lpstr>
      <vt:lpstr>GestaltVTI</vt:lpstr>
      <vt:lpstr>機器學習概論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董承恩</dc:creator>
  <cp:lastModifiedBy>董承恩</cp:lastModifiedBy>
  <cp:revision>1</cp:revision>
  <dcterms:created xsi:type="dcterms:W3CDTF">2024-11-12T14:41:51Z</dcterms:created>
  <dcterms:modified xsi:type="dcterms:W3CDTF">2024-11-12T15:11:10Z</dcterms:modified>
</cp:coreProperties>
</file>