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84241A-9954-49E6-A04D-9D3A09FAE57B}" v="1219" dt="2023-10-16T14:03:49.785"/>
    <p1510:client id="{5272543D-282B-11BA-3C79-FA322D285F9E}" v="464" dt="2023-10-16T13:51:48.734"/>
    <p1510:client id="{C7173978-8592-807F-B3B6-822DCAB0937B}" v="427" dt="2023-10-16T13:46:05.165"/>
    <p1510:client id="{DE18B04B-8C9D-BDA0-EC27-164B986D0B84}" v="149" dt="2023-10-16T13:44:16.5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3"/>
    <p:restoredTop sz="94709"/>
  </p:normalViewPr>
  <p:slideViewPr>
    <p:cSldViewPr snapToGrid="0">
      <p:cViewPr varScale="1">
        <p:scale>
          <a:sx n="140" d="100"/>
          <a:sy n="140" d="100"/>
        </p:scale>
        <p:origin x="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3642B-1ED1-31C4-84C2-1BE747D16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7CEAB-E883-FC59-C5EC-F8FE67C31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7F50F-CDA0-A9AA-F297-CD3FB2094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89BF-9F5C-4EF2-B0BF-28AEDC5450E4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79EF6-B0FC-81A2-2E04-FE34939BE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A7F46-8582-776E-1444-0486D75C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505-C84F-4EC5-A41E-16707F5316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06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8C45C-2161-EFAC-F669-F766BE1F5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D63A6-E096-8B5A-C6E6-CF7620CC8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14BC7-F740-55BF-F12F-9A95E8103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89BF-9F5C-4EF2-B0BF-28AEDC5450E4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5C296-A85D-50E2-997E-9490C9755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66A88-24C5-8E8E-FD97-31CB61F9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505-C84F-4EC5-A41E-16707F5316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048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112B4A-6343-B048-9CCE-D4148887B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1BC1E-7B4F-3996-EC9F-D1D0905C6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21618-30C3-D4FD-C1A2-353EFD9E5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89BF-9F5C-4EF2-B0BF-28AEDC5450E4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5BD3F-EFBB-DF32-E219-B509B730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10FB2-C9B0-F58F-A06E-D0602AE2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505-C84F-4EC5-A41E-16707F5316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66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DC0C-69E3-7FA5-DAD6-AF548AA97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BFF04-0E46-46F4-D3B2-59FB04A11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06D51-2C42-4611-77B0-FDA19A86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89BF-9F5C-4EF2-B0BF-28AEDC5450E4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EE6C3-350F-4E23-E24B-118144C17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7DDEC-900D-8AD2-94C4-391F071A2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505-C84F-4EC5-A41E-16707F5316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4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6C51-9E96-B1BE-D5B6-840F9ADAD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C731B-5ABB-AE7B-502B-523D98F4F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7A363-8395-EBF8-7FAC-5459CCCDB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89BF-9F5C-4EF2-B0BF-28AEDC5450E4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2D356-1247-0125-189C-22EEB75A9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92A5C-300C-B063-BE2A-505DA62F0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505-C84F-4EC5-A41E-16707F5316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08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9B1B-1E67-DFEA-4978-8B010E97E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999FE-2FC3-168E-8492-1ADC25F82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A1629-B4A2-D9E7-20CA-FC69651F4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08E90-040E-65C1-1999-2D22DF329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89BF-9F5C-4EF2-B0BF-28AEDC5450E4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94C5D-3917-0F8B-BBFA-547A171E4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42124-9997-1515-D703-4E9F62ED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505-C84F-4EC5-A41E-16707F5316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725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6FF9E-F8CB-2AEE-9143-C8275E573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722B2-6140-6173-4D46-63BD7F957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CC832-2B84-2B10-3EEF-B496113FF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582EF1-8CDD-95FF-817C-2610AEA7B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0C5694-F253-9AA9-0B72-4593B78D4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41B45B-334B-4412-5E94-960854925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89BF-9F5C-4EF2-B0BF-28AEDC5450E4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FA8F5A-3EEC-89DA-A52E-B4D154A7D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CBBF1F-0979-81D8-99AF-BB2EA8729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505-C84F-4EC5-A41E-16707F5316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12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30B7-08D5-D64B-0668-FA55895B7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E95183-9A33-F956-D4F5-5FBFC8671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89BF-9F5C-4EF2-B0BF-28AEDC5450E4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E1148-9066-3913-7DB9-57F3F0D4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A952CB-6417-9968-2069-E4BE76D90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505-C84F-4EC5-A41E-16707F5316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70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2844BA-4BA2-C592-CF45-BD2E30376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89BF-9F5C-4EF2-B0BF-28AEDC5450E4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13EB5F-E622-210E-DC47-8095E15C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BB710-8C44-6C58-B2DE-373446F24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505-C84F-4EC5-A41E-16707F5316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99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45A9-1FD6-FC4D-47AB-9843AC70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ED130-C0BB-6897-7BB4-33EF754A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18250-8118-F0B9-4126-E9F478139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A2542-F896-4176-27AD-F684CB4E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89BF-9F5C-4EF2-B0BF-28AEDC5450E4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2B2F0-9CDE-8197-EB9E-5E1A8F14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93F6B-D7F9-E501-2BA7-5F1C74701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505-C84F-4EC5-A41E-16707F5316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603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7843D-6BD9-2374-61C0-A0DD32BD3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D5614-44C5-94CD-CDE3-F779A3F64B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DA59E-B3B8-7397-679F-9D6428A40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03C3E-396B-2F34-7E7A-F15B45518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89BF-9F5C-4EF2-B0BF-28AEDC5450E4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A7F43-77F4-0214-DDB3-3018ABA75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F737E-F669-6BF4-88AB-2033BB690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505-C84F-4EC5-A41E-16707F5316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43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08CB10-E163-09E7-33D0-1F33063B0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6E86E-FA89-95FC-D6D1-0337296E1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33226-A72E-AC8A-8584-D6F44B812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089BF-9F5C-4EF2-B0BF-28AEDC5450E4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CCB4A-CF20-5B49-A55D-DD095C453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CAFC9-12E4-A48E-6082-C77756F14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B6505-C84F-4EC5-A41E-16707F5316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94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F36CA75-CFBF-4844-B719-8FE9EBADA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D4A84B9-E564-4DD0-97F8-DBF1C460C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02382E0-0A09-46AE-B955-B911CAFE7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DE75D4A-0965-4973-BE75-DECCAC9A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4A599609-F5C2-4A0B-A992-913F814A6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pic>
        <p:nvPicPr>
          <p:cNvPr id="48" name="Picture 47" descr="Aerial view of a city skyline">
            <a:extLst>
              <a:ext uri="{FF2B5EF4-FFF2-40B4-BE49-F238E27FC236}">
                <a16:creationId xmlns:a16="http://schemas.microsoft.com/office/drawing/2014/main" id="{CBB9DEF4-0D61-0F28-AAFC-B7C4402F84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157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50FC89-B2A5-B9E9-C444-21E90255D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966" y="559633"/>
            <a:ext cx="9801854" cy="27903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>
                <a:solidFill>
                  <a:srgbClr val="FFFFFF"/>
                </a:solidFill>
              </a:rPr>
              <a:t>Group 6-TBD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457A1-43FE-5D8A-A113-DAB47E91E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1966" y="3909587"/>
            <a:ext cx="9801854" cy="261423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FFFFFF"/>
                </a:solidFill>
              </a:rPr>
              <a:t>Karim Hammoud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 err="1">
                <a:solidFill>
                  <a:srgbClr val="FFFFFF"/>
                </a:solidFill>
              </a:rPr>
              <a:t>Dongjie</a:t>
            </a:r>
            <a:r>
              <a:rPr lang="en-US" sz="2000" b="1">
                <a:solidFill>
                  <a:srgbClr val="FFFFFF"/>
                </a:solidFill>
              </a:rPr>
              <a:t> Li 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 err="1">
                <a:solidFill>
                  <a:srgbClr val="FFFFFF"/>
                </a:solidFill>
              </a:rPr>
              <a:t>Adityo</a:t>
            </a:r>
            <a:r>
              <a:rPr lang="en-US" sz="2000" b="1">
                <a:solidFill>
                  <a:srgbClr val="FFFFFF"/>
                </a:solidFill>
              </a:rPr>
              <a:t> Mukti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 err="1">
                <a:solidFill>
                  <a:srgbClr val="FFFFFF"/>
                </a:solidFill>
              </a:rPr>
              <a:t>Yanting</a:t>
            </a:r>
            <a:r>
              <a:rPr lang="en-US" sz="2000" b="1">
                <a:solidFill>
                  <a:srgbClr val="FFFFFF"/>
                </a:solidFill>
              </a:rPr>
              <a:t> Yang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817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robot on a road&#10;&#10;Description automatically generated">
            <a:extLst>
              <a:ext uri="{FF2B5EF4-FFF2-40B4-BE49-F238E27FC236}">
                <a16:creationId xmlns:a16="http://schemas.microsoft.com/office/drawing/2014/main" id="{C5FDE180-FC80-B9FC-3345-7DE11AB209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31" r="10857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EA1FDD-27FF-E8C1-8ECE-2442E1A7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823" y="-1031"/>
            <a:ext cx="5662864" cy="1899912"/>
          </a:xfrm>
        </p:spPr>
        <p:txBody>
          <a:bodyPr>
            <a:normAutofit/>
          </a:bodyPr>
          <a:lstStyle/>
          <a:p>
            <a:r>
              <a:rPr lang="en-GB" sz="4000" u="sng">
                <a:cs typeface="Calibri Light"/>
              </a:rPr>
              <a:t>Automated Delivery</a:t>
            </a:r>
            <a:endParaRPr lang="en-GB" sz="4000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3255-DA52-3B45-C51A-3B94313BE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823" y="1899811"/>
            <a:ext cx="7721253" cy="384172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sz="3500" b="1">
                <a:cs typeface="Calibri" panose="020F0502020204030204"/>
              </a:rPr>
              <a:t>Scenarios</a:t>
            </a:r>
          </a:p>
          <a:p>
            <a:pPr marL="0" indent="0">
              <a:buNone/>
            </a:pPr>
            <a:r>
              <a:rPr lang="en-GB" sz="3200">
                <a:cs typeface="Calibri" panose="020F0502020204030204"/>
              </a:rPr>
              <a:t>1.</a:t>
            </a:r>
            <a:r>
              <a:rPr lang="en-GB" sz="3200">
                <a:ea typeface="+mn-lt"/>
                <a:cs typeface="+mn-lt"/>
              </a:rPr>
              <a:t>Food and goods delivery</a:t>
            </a:r>
            <a:endParaRPr lang="en-GB">
              <a:cs typeface="Calibri" panose="020F0502020204030204"/>
            </a:endParaRPr>
          </a:p>
          <a:p>
            <a:pPr marL="0" indent="0">
              <a:buNone/>
            </a:pPr>
            <a:r>
              <a:rPr lang="en-GB" sz="3200">
                <a:cs typeface="Calibri" panose="020F0502020204030204"/>
              </a:rPr>
              <a:t>2.</a:t>
            </a:r>
            <a:r>
              <a:rPr lang="en-GB" sz="3200">
                <a:ea typeface="+mn-lt"/>
                <a:cs typeface="+mn-lt"/>
              </a:rPr>
              <a:t>Healthcare</a:t>
            </a:r>
          </a:p>
          <a:p>
            <a:pPr marL="0" indent="0">
              <a:buNone/>
            </a:pPr>
            <a:r>
              <a:rPr lang="en-GB" sz="3200">
                <a:cs typeface="Calibri" panose="020F0502020204030204"/>
              </a:rPr>
              <a:t>3.</a:t>
            </a:r>
            <a:r>
              <a:rPr lang="en-GB" sz="3200">
                <a:ea typeface="+mn-lt"/>
                <a:cs typeface="+mn-lt"/>
              </a:rPr>
              <a:t>Urban logistics</a:t>
            </a:r>
          </a:p>
          <a:p>
            <a:pPr marL="0" indent="0">
              <a:buNone/>
            </a:pPr>
            <a:r>
              <a:rPr lang="en-GB" sz="3200">
                <a:cs typeface="Calibri" panose="020F0502020204030204"/>
              </a:rPr>
              <a:t>4.</a:t>
            </a:r>
            <a:r>
              <a:rPr lang="en-GB" sz="3200">
                <a:ea typeface="+mn-lt"/>
                <a:cs typeface="+mn-lt"/>
              </a:rPr>
              <a:t>Postal Services </a:t>
            </a:r>
          </a:p>
          <a:p>
            <a:pPr marL="0" indent="0">
              <a:buNone/>
            </a:pPr>
            <a:endParaRPr lang="en-GB" sz="200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GB" b="1">
                <a:solidFill>
                  <a:schemeClr val="accent6"/>
                </a:solidFill>
                <a:ea typeface="+mn-lt"/>
                <a:cs typeface="+mn-lt"/>
              </a:rPr>
              <a:t>Improve efficiency</a:t>
            </a:r>
            <a:endParaRPr lang="en-GB" b="1">
              <a:solidFill>
                <a:schemeClr val="accent6"/>
              </a:solidFill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GB" b="1">
                <a:solidFill>
                  <a:schemeClr val="accent6"/>
                </a:solidFill>
                <a:ea typeface="+mn-lt"/>
                <a:cs typeface="+mn-lt"/>
              </a:rPr>
              <a:t>Reduce cost</a:t>
            </a:r>
            <a:endParaRPr lang="en-GB" b="1">
              <a:solidFill>
                <a:schemeClr val="accent6"/>
              </a:solidFill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GB" b="1">
                <a:solidFill>
                  <a:schemeClr val="accent6"/>
                </a:solidFill>
                <a:ea typeface="+mn-lt"/>
                <a:cs typeface="+mn-lt"/>
              </a:rPr>
              <a:t>Reduce exposure</a:t>
            </a:r>
            <a:endParaRPr lang="en-GB" b="1">
              <a:solidFill>
                <a:schemeClr val="accent6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GB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1017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ar-view of rows of people watching a film in a theater">
            <a:extLst>
              <a:ext uri="{FF2B5EF4-FFF2-40B4-BE49-F238E27FC236}">
                <a16:creationId xmlns:a16="http://schemas.microsoft.com/office/drawing/2014/main" id="{032BE6DA-C051-5F4E-B279-BBBFBAC58D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40" r="9091" b="12852"/>
          <a:stretch/>
        </p:blipFill>
        <p:spPr>
          <a:xfrm>
            <a:off x="20" y="-357261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0E16127-B8A5-42E6-AF29-764F54D35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809F4-F7FB-F4A4-7A34-449975920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87" y="561975"/>
            <a:ext cx="3657599" cy="133350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US" b="1"/>
            </a:br>
            <a:br>
              <a:rPr lang="en-US" b="1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6A7E97-2425-1781-2A48-6C3E7A5D53C6}"/>
              </a:ext>
            </a:extLst>
          </p:cNvPr>
          <p:cNvSpPr txBox="1"/>
          <p:nvPr/>
        </p:nvSpPr>
        <p:spPr>
          <a:xfrm>
            <a:off x="666749" y="881390"/>
            <a:ext cx="386909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800" u="sng"/>
              <a:t>Live crowd monitoring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954B0F-A58B-DBD2-6AE7-D04C5281592A}"/>
              </a:ext>
            </a:extLst>
          </p:cNvPr>
          <p:cNvSpPr txBox="1"/>
          <p:nvPr/>
        </p:nvSpPr>
        <p:spPr>
          <a:xfrm>
            <a:off x="671463" y="1724025"/>
            <a:ext cx="34861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/>
              <a:t>Use of drones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/>
              <a:t>On site cameras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/>
              <a:t>Filter live footage to enable: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/>
              <a:t>Management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/>
              <a:t>Security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/>
              <a:t>Efficient Transport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/>
              <a:t>Efficient Energy  Distribution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97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ion and a cub on a rock against the sky">
            <a:extLst>
              <a:ext uri="{FF2B5EF4-FFF2-40B4-BE49-F238E27FC236}">
                <a16:creationId xmlns:a16="http://schemas.microsoft.com/office/drawing/2014/main" id="{2E9D55A3-9B8E-5B19-B96B-314EB0CB3C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AC412F-56B3-1411-D397-459B667B8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91" y="335666"/>
            <a:ext cx="4991443" cy="6389225"/>
          </a:xfrm>
          <a:prstGeom prst="rect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228600" indent="-228600" algn="ctr">
              <a:spcBef>
                <a:spcPts val="1000"/>
              </a:spcBef>
            </a:pPr>
            <a:r>
              <a:rPr lang="en-US" sz="2600" u="sng">
                <a:solidFill>
                  <a:srgbClr val="000000"/>
                </a:solidFill>
                <a:latin typeface="Calibri"/>
                <a:cs typeface="Calibri"/>
              </a:rPr>
              <a:t>Anti-Poaching System</a:t>
            </a:r>
            <a:endParaRPr lang="en-US" u="sng"/>
          </a:p>
          <a:p>
            <a:pPr marL="228600" indent="-228600">
              <a:spcBef>
                <a:spcPts val="1000"/>
              </a:spcBef>
            </a:pPr>
            <a:r>
              <a:rPr lang="en-US" sz="2600">
                <a:solidFill>
                  <a:srgbClr val="000000"/>
                </a:solidFill>
                <a:latin typeface="Calibri"/>
                <a:cs typeface="Calibri"/>
              </a:rPr>
              <a:t>Combination of IoT cameras and drones. Real-time data collection and analysis.</a:t>
            </a:r>
          </a:p>
          <a:p>
            <a:pPr>
              <a:spcBef>
                <a:spcPts val="1000"/>
              </a:spcBef>
            </a:pPr>
            <a:r>
              <a:rPr lang="en-US" sz="2600" b="1">
                <a:solidFill>
                  <a:srgbClr val="000000"/>
                </a:solidFill>
                <a:latin typeface="Calibri"/>
                <a:cs typeface="Calibri"/>
              </a:rPr>
              <a:t>IoT-enabled cameras for surveillance.</a:t>
            </a:r>
            <a:br>
              <a:rPr lang="en-US" sz="2600" b="1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sz="2200">
                <a:solidFill>
                  <a:srgbClr val="000000"/>
                </a:solidFill>
                <a:latin typeface="Calibri"/>
                <a:cs typeface="Calibri"/>
              </a:rPr>
              <a:t>- Automatic trespassers, poachers detection</a:t>
            </a:r>
            <a:endParaRPr lang="en-US" sz="260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ts val="1000"/>
              </a:spcBef>
            </a:pPr>
            <a:r>
              <a:rPr lang="en-US" sz="2600" b="1">
                <a:solidFill>
                  <a:srgbClr val="000000"/>
                </a:solidFill>
                <a:latin typeface="Calibri"/>
                <a:cs typeface="Calibri"/>
              </a:rPr>
              <a:t>Drones for aerial monitoring.</a:t>
            </a:r>
            <a:br>
              <a:rPr lang="en-US" sz="2600" b="1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sz="2200">
                <a:solidFill>
                  <a:srgbClr val="000000"/>
                </a:solidFill>
                <a:latin typeface="Calibri"/>
                <a:cs typeface="Calibri"/>
              </a:rPr>
              <a:t>- Poaching activity detection, detect animals that need AID</a:t>
            </a:r>
            <a:endParaRPr lang="en-US" sz="260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ts val="1000"/>
              </a:spcBef>
            </a:pPr>
            <a:r>
              <a:rPr lang="en-US" sz="2600" b="1">
                <a:solidFill>
                  <a:srgbClr val="000000"/>
                </a:solidFill>
                <a:latin typeface="Calibri"/>
                <a:cs typeface="Calibri"/>
              </a:rPr>
              <a:t>Data analytics for threat detection</a:t>
            </a:r>
            <a:br>
              <a:rPr lang="en-US" sz="2600" b="1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sz="2600">
                <a:solidFill>
                  <a:srgbClr val="000000"/>
                </a:solidFill>
                <a:latin typeface="Calibri"/>
                <a:cs typeface="Calibri"/>
              </a:rPr>
              <a:t>- Natural threats: Wildfire</a:t>
            </a:r>
            <a:br>
              <a:rPr lang="en-US" sz="260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sz="2600">
                <a:solidFill>
                  <a:srgbClr val="000000"/>
                </a:solidFill>
                <a:latin typeface="Calibri"/>
                <a:cs typeface="Calibri"/>
              </a:rPr>
              <a:t>- Human threats: </a:t>
            </a:r>
            <a:endParaRPr lang="en-US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3338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vintage robot">
            <a:extLst>
              <a:ext uri="{FF2B5EF4-FFF2-40B4-BE49-F238E27FC236}">
                <a16:creationId xmlns:a16="http://schemas.microsoft.com/office/drawing/2014/main" id="{79313EF1-0584-3487-FFC2-200E2C056E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67" r="-1" b="-1"/>
          <a:stretch/>
        </p:blipFill>
        <p:spPr>
          <a:xfrm>
            <a:off x="-1588" y="10"/>
            <a:ext cx="12182474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6EEF187-8434-4B76-BE40-006EEBB26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2352" cy="6858000"/>
          </a:xfrm>
          <a:prstGeom prst="rect">
            <a:avLst/>
          </a:prstGeom>
          <a:solidFill>
            <a:schemeClr val="bg1">
              <a:lumMod val="95000"/>
              <a:lumOff val="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A04351-2A4B-5B76-F9CD-A6D561070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620" y="1748771"/>
            <a:ext cx="3498979" cy="3360458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/>
              <a:t>Companion Robot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1CD866-52B5-4280-A92B-56BDFD1E9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2352" y="0"/>
            <a:ext cx="6089647" cy="6858000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 descr="A dog sniffing a robot&#10;&#10;Description automatically generated">
            <a:extLst>
              <a:ext uri="{FF2B5EF4-FFF2-40B4-BE49-F238E27FC236}">
                <a16:creationId xmlns:a16="http://schemas.microsoft.com/office/drawing/2014/main" id="{0B5882BD-BD29-9A03-4BAB-C983C5B9B2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90" r="30026" b="-3"/>
          <a:stretch/>
        </p:blipFill>
        <p:spPr>
          <a:xfrm>
            <a:off x="6742641" y="643466"/>
            <a:ext cx="2312987" cy="2377440"/>
          </a:xfrm>
          <a:prstGeom prst="rect">
            <a:avLst/>
          </a:prstGeom>
        </p:spPr>
      </p:pic>
      <p:pic>
        <p:nvPicPr>
          <p:cNvPr id="17" name="Picture 16" descr="A person raising his hands to a robot&#10;&#10;Description automatically generated">
            <a:extLst>
              <a:ext uri="{FF2B5EF4-FFF2-40B4-BE49-F238E27FC236}">
                <a16:creationId xmlns:a16="http://schemas.microsoft.com/office/drawing/2014/main" id="{1564AA1C-615A-CBE8-0FDE-1796DA0441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176" r="4858" b="3"/>
          <a:stretch/>
        </p:blipFill>
        <p:spPr>
          <a:xfrm>
            <a:off x="9216507" y="643468"/>
            <a:ext cx="2312987" cy="237575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3263B6D-F80B-0C4E-D55D-95AB567EF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4972" y="3206187"/>
            <a:ext cx="5474825" cy="3651813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b="1" u="sng">
                <a:cs typeface="Calibri"/>
              </a:rPr>
              <a:t>For Elderly</a:t>
            </a:r>
            <a:endParaRPr lang="en-US" sz="2400" b="1" u="sng"/>
          </a:p>
          <a:p>
            <a:pPr>
              <a:buFont typeface="Calibri" panose="020B0604020202020204" pitchFamily="34" charset="0"/>
              <a:buChar char="-"/>
            </a:pPr>
            <a:r>
              <a:rPr lang="en-US" sz="2400">
                <a:cs typeface="Calibri"/>
              </a:rPr>
              <a:t>Detect physical data like heart rate/body temp(IR)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>
                <a:cs typeface="Calibri"/>
              </a:rPr>
              <a:t>Detect Facial expression/body language to show any symptoms or mental issues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>
                <a:cs typeface="Calibri"/>
              </a:rPr>
              <a:t>Able to communicate with so that they have someone to talk to.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>
                <a:cs typeface="Calibri"/>
              </a:rPr>
              <a:t>Upload the to the Cloud and linked with their children or GPs</a:t>
            </a:r>
          </a:p>
          <a:p>
            <a:pPr marL="0" indent="0">
              <a:buNone/>
            </a:pPr>
            <a:r>
              <a:rPr lang="en-US" sz="2400" b="1">
                <a:cs typeface="Calibri"/>
              </a:rPr>
              <a:t>For Pets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>
                <a:cs typeface="Calibri"/>
              </a:rPr>
              <a:t>Accompany your pets outside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>
                <a:cs typeface="Calibri"/>
              </a:rPr>
              <a:t>Locate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>
                <a:cs typeface="Calibri"/>
              </a:rPr>
              <a:t>Give instructions/Feed</a:t>
            </a:r>
          </a:p>
          <a:p>
            <a:pPr marL="0" indent="0">
              <a:buNone/>
            </a:pPr>
            <a:endParaRPr lang="en-US" sz="11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9070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3948BF9919F44892A8AE3918B3E897" ma:contentTypeVersion="7" ma:contentTypeDescription="Create a new document." ma:contentTypeScope="" ma:versionID="a6a9599d9ad14540fdec4123217dd2a6">
  <xsd:schema xmlns:xsd="http://www.w3.org/2001/XMLSchema" xmlns:xs="http://www.w3.org/2001/XMLSchema" xmlns:p="http://schemas.microsoft.com/office/2006/metadata/properties" xmlns:ns3="9e738a10-cba4-4c84-9c89-11ad7298d1ec" xmlns:ns4="0c9d5ab6-9b81-42d4-bf33-13da4990ed6b" targetNamespace="http://schemas.microsoft.com/office/2006/metadata/properties" ma:root="true" ma:fieldsID="23a840d1e642ca3e3c5119e8270fab46" ns3:_="" ns4:_="">
    <xsd:import namespace="9e738a10-cba4-4c84-9c89-11ad7298d1ec"/>
    <xsd:import namespace="0c9d5ab6-9b81-42d4-bf33-13da4990ed6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738a10-cba4-4c84-9c89-11ad7298d1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9d5ab6-9b81-42d4-bf33-13da4990ed6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e738a10-cba4-4c84-9c89-11ad7298d1ec" xsi:nil="true"/>
  </documentManagement>
</p:properties>
</file>

<file path=customXml/itemProps1.xml><?xml version="1.0" encoding="utf-8"?>
<ds:datastoreItem xmlns:ds="http://schemas.openxmlformats.org/officeDocument/2006/customXml" ds:itemID="{58BCCCDB-7C6C-4763-A86C-F5A4FC1E3B76}">
  <ds:schemaRefs>
    <ds:schemaRef ds:uri="0c9d5ab6-9b81-42d4-bf33-13da4990ed6b"/>
    <ds:schemaRef ds:uri="9e738a10-cba4-4c84-9c89-11ad7298d1e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7B3EBBB-5951-45EA-852E-F370B6784A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65CB12-B6B4-43EF-A173-F1CD7DF53DBE}">
  <ds:schemaRefs>
    <ds:schemaRef ds:uri="http://purl.org/dc/elements/1.1/"/>
    <ds:schemaRef ds:uri="http://purl.org/dc/terms/"/>
    <ds:schemaRef ds:uri="0c9d5ab6-9b81-42d4-bf33-13da4990ed6b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9e738a10-cba4-4c84-9c89-11ad7298d1e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Macintosh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Group 6-TBD</vt:lpstr>
      <vt:lpstr>Automated Delivery</vt:lpstr>
      <vt:lpstr>     </vt:lpstr>
      <vt:lpstr>Anti-Poaching System Combination of IoT cameras and drones. Real-time data collection and analysis. IoT-enabled cameras for surveillance. - Automatic trespassers, poachers detection Drones for aerial monitoring. - Poaching activity detection, detect animals that need AID Data analytics for threat detection - Natural threats: Wildfire - Human threats: </vt:lpstr>
      <vt:lpstr>Companion Robot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TBD</dc:title>
  <dc:creator>Hammoud, Karim</dc:creator>
  <cp:lastModifiedBy>Li, Dongjie</cp:lastModifiedBy>
  <cp:revision>2</cp:revision>
  <dcterms:created xsi:type="dcterms:W3CDTF">2023-10-16T12:10:24Z</dcterms:created>
  <dcterms:modified xsi:type="dcterms:W3CDTF">2023-10-31T20:45:57Z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0x010100293948BF9919F44892A8AE3918B3E897</vt:lpwstr>
  </property>
</Properties>
</file>