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753600" cx="130048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empty or Unclassified class names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Reset the view after events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&amp; rename requested by musicologists</a:t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Issue: saving grouped components </a:t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Gamera functionalities imported as Rodan jobs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Still in progress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Users provide valuable feedback: issues, enhancements</a:t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symbols: numbers, letters, music notation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our case: neumes from medieval music</a:t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Pixel: neume layer -&gt; connected components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Classify -&gt; pitch finding, rendering</a:t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data: image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state, name, confidence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features: used for automatic classification</a:t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Launches a browser window for user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confidence: 1</a:t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classifier models, attempt to classify the rest</a:t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Connected components: 1-bit PNG, all glyphs to be classified from Pixel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Preview image: color PNG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data: manually classified models from prev job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selection: features and weights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Classified glyphs: GameraXML all classified glyphs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data: to chain multiple IC jobs</a:t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only need to give 1 or 2 models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symbols: neumes</a:t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8148" y="91376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1612900" y="25146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1270000" y="4445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70000" y="1600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952500" y="444500"/>
            <a:ext cx="11099800" cy="1238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6195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18148" y="92011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98AF1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11mO9xjdTv0wRyLDAlQILT40Yfyt3Qr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619519" y="1381075"/>
            <a:ext cx="11637571" cy="309175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7000"/>
              <a:buFont typeface="Helvetica Neue Light"/>
              <a:buNone/>
            </a:pPr>
            <a:r>
              <a:rPr b="0" i="0" lang="en-US" sz="7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Updates to RODAN Gamera Interactive Classifier</a:t>
            </a:r>
            <a:endParaRPr/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1270000" y="4948932"/>
            <a:ext cx="10464800" cy="20296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Helvetica Neue Light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Minh Anh Nguyen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100"/>
              <a:buFont typeface="Helvetica Neue Light"/>
              <a:buNone/>
            </a:pPr>
            <a:r>
              <a:rPr b="0" i="0" lang="en-US" sz="3100" u="none" cap="none" strike="noStrike">
                <a:solidFill>
                  <a:srgbClr val="4E4E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DDMAL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100"/>
              <a:buFont typeface="Helvetica Neue Light"/>
              <a:buNone/>
            </a:pPr>
            <a:r>
              <a:rPr b="0" i="0" lang="en-US" sz="3100" u="none" cap="none" strike="noStrike">
                <a:solidFill>
                  <a:srgbClr val="4E4E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McGill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100"/>
              <a:buFont typeface="Helvetica Neue Light"/>
              <a:buNone/>
            </a:pPr>
            <a:r>
              <a:rPr b="0" i="0" lang="en-US" sz="3100" u="none" cap="none" strike="noStrike">
                <a:solidFill>
                  <a:srgbClr val="4E4E4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Montreal, Canada</a:t>
            </a:r>
            <a:endParaRPr/>
          </a:p>
        </p:txBody>
      </p:sp>
      <p:sp>
        <p:nvSpPr>
          <p:cNvPr id="61" name="Shape 61"/>
          <p:cNvSpPr txBox="1"/>
          <p:nvPr>
            <p:ph idx="4294967295" type="sldNum"/>
          </p:nvPr>
        </p:nvSpPr>
        <p:spPr>
          <a:xfrm>
            <a:off x="6381698" y="91376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371600" y="7454700"/>
            <a:ext cx="10464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SIMSSA Workshop XIV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A6B"/>
              </a:buClr>
              <a:buSzPts val="3000"/>
              <a:buFont typeface="Helvetica Neue Light"/>
              <a:buNone/>
            </a:pPr>
            <a:r>
              <a:rPr b="0" i="0" lang="en-US" sz="3000" u="none" cap="none" strike="noStrike">
                <a:solidFill>
                  <a:srgbClr val="6B6A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May 28,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title="IC_fina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300" y="1822000"/>
            <a:ext cx="9686200" cy="72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1270000" y="400050"/>
            <a:ext cx="104649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7200"/>
              <a:buFont typeface="Helvetica Neue Light"/>
              <a:buNone/>
            </a:pPr>
            <a:r>
              <a:rPr lang="en-US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2" r="21663" t="7297"/>
          <a:stretch/>
        </p:blipFill>
        <p:spPr>
          <a:xfrm>
            <a:off x="5059679" y="2415108"/>
            <a:ext cx="7500265" cy="609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270000" y="426738"/>
            <a:ext cx="10464800" cy="132447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Current Work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86675" y="3169725"/>
            <a:ext cx="4473000" cy="4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9050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●"/>
            </a:pPr>
            <a:r>
              <a:rPr b="0" i="0" lang="en-US" sz="3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Sanitize class names</a:t>
            </a:r>
            <a:endParaRPr/>
          </a:p>
          <a:p>
            <a:pPr indent="-190500" lvl="0" marL="11430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●"/>
            </a:pPr>
            <a:r>
              <a:rPr b="0" i="0" lang="en-US" sz="3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Fix logical errors</a:t>
            </a:r>
            <a:endParaRPr b="0" i="0" sz="32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11430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●"/>
            </a:pPr>
            <a:r>
              <a:rPr b="0" i="0" lang="en-US" sz="3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delete a class</a:t>
            </a:r>
            <a:endParaRPr/>
          </a:p>
          <a:p>
            <a:pPr indent="-190500" lvl="0" marL="114300" marR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●"/>
            </a:pPr>
            <a:r>
              <a:rPr lang="en-US"/>
              <a:t> </a:t>
            </a:r>
            <a:r>
              <a:rPr b="0" i="0" lang="en-US" sz="3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rename a class</a:t>
            </a:r>
            <a:endParaRPr/>
          </a:p>
        </p:txBody>
      </p:sp>
      <p:sp>
        <p:nvSpPr>
          <p:cNvPr id="142" name="Shape 142"/>
          <p:cNvSpPr txBox="1"/>
          <p:nvPr>
            <p:ph idx="4294967295" type="sldNum"/>
          </p:nvPr>
        </p:nvSpPr>
        <p:spPr>
          <a:xfrm>
            <a:off x="6311796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Future Enhancements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52500" y="2784475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2475"/>
              <a:buFont typeface="Helvetica Neue Light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import and save classes and subclasses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475"/>
              <a:buFont typeface="Helvetica Neue Light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delete glyphs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475"/>
              <a:buFont typeface="Helvetica Neue Light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Ability to display colour preview images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475"/>
              <a:buFont typeface="Helvetica Neue Light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 the classifier optimization as a RODAN job</a:t>
            </a:r>
            <a:endParaRPr b="0" i="0" sz="3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475"/>
              <a:buFont typeface="Helvetica Neue Light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Fix issues suggested by users </a:t>
            </a:r>
            <a:endParaRPr/>
          </a:p>
        </p:txBody>
      </p:sp>
      <p:sp>
        <p:nvSpPr>
          <p:cNvPr id="149" name="Shape 149"/>
          <p:cNvSpPr txBox="1"/>
          <p:nvPr>
            <p:ph idx="4294967295" type="sldNum"/>
          </p:nvPr>
        </p:nvSpPr>
        <p:spPr>
          <a:xfrm>
            <a:off x="6311796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501" l="0" r="0" t="0"/>
          <a:stretch/>
        </p:blipFill>
        <p:spPr>
          <a:xfrm>
            <a:off x="406400" y="5099670"/>
            <a:ext cx="12192000" cy="326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1270000" y="571698"/>
            <a:ext cx="10464800" cy="15789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/>
          </a:p>
        </p:txBody>
      </p:sp>
      <p:sp>
        <p:nvSpPr>
          <p:cNvPr id="156" name="Shape 156"/>
          <p:cNvSpPr txBox="1"/>
          <p:nvPr>
            <p:ph idx="4294967295" type="sldNum"/>
          </p:nvPr>
        </p:nvSpPr>
        <p:spPr>
          <a:xfrm>
            <a:off x="6311796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52500" y="344487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History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51840" y="2443163"/>
            <a:ext cx="11521440" cy="5678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2325"/>
              <a:buFont typeface="Helvetica Neue Light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Originally a part of Gamera, a framework for document analysis applications by Karl MacMillan, Michael Droettboom, and Ichiro Fujinaga</a:t>
            </a:r>
            <a:endParaRPr b="0" i="0" sz="3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7AAA"/>
              </a:buClr>
              <a:buSzPts val="2325"/>
              <a:buFont typeface="Helvetica Neue Light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Gamera classifier is a standalone application</a:t>
            </a:r>
            <a:endParaRPr b="0" i="0" sz="3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7AAA"/>
              </a:buClr>
              <a:buSzPts val="2325"/>
              <a:buFont typeface="Helvetica Neue Light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Implemented as a RODAN job in 2014 by Andrew Fogarty and extended by Sacha Perry-Fagant and Alex Daigle in 2017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7AAA"/>
              </a:buClr>
              <a:buSzPts val="2325"/>
              <a:buFont typeface="Helvetica Neue Light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Tested and used by SIMSSA project co-investigator Jennifer Bain and collaborator Inga Behrendt</a:t>
            </a:r>
            <a:endParaRPr/>
          </a:p>
        </p:txBody>
      </p:sp>
      <p:sp>
        <p:nvSpPr>
          <p:cNvPr id="69" name="Shape 69"/>
          <p:cNvSpPr txBox="1"/>
          <p:nvPr>
            <p:ph idx="4294967295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14194" y="8412478"/>
            <a:ext cx="10776412" cy="548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Droettboom, Ichiro Fujinaga, Karl MacMillan, G. Sayeed Choudhury, Tim DiLauro, Mark Patton and Teal Anderson. 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“Using the Gamera framework for the recognition of cultural heritage materials.” JCDL (2002)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Classifier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52500" y="2603499"/>
            <a:ext cx="11099800" cy="587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tool for classifying symbols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Two-part classification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‣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Manual correction</a:t>
            </a:r>
            <a:endParaRPr/>
          </a:p>
          <a:p>
            <a:pPr indent="-444500" lvl="1" marL="889000" marR="0" rtl="0" algn="l">
              <a:lnSpc>
                <a:spcPct val="50000"/>
              </a:lnSpc>
              <a:spcBef>
                <a:spcPts val="26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‣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 correction</a:t>
            </a:r>
            <a:endParaRPr/>
          </a:p>
        </p:txBody>
      </p:sp>
      <p:sp>
        <p:nvSpPr>
          <p:cNvPr id="77" name="Shape 77"/>
          <p:cNvSpPr txBox="1"/>
          <p:nvPr>
            <p:ph idx="4294967295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52500" y="1118095"/>
            <a:ext cx="11099800" cy="1951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6800"/>
              <a:buFont typeface="Helvetica Neue Light"/>
              <a:buNone/>
            </a:pPr>
            <a:r>
              <a:rPr b="0" i="0" lang="en-US" sz="6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Classifier in OMR</a:t>
            </a:r>
            <a:endParaRPr/>
          </a:p>
        </p:txBody>
      </p:sp>
      <p:sp>
        <p:nvSpPr>
          <p:cNvPr id="83" name="Shape 83"/>
          <p:cNvSpPr txBox="1"/>
          <p:nvPr>
            <p:ph idx="4294967295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092200" y="4241800"/>
            <a:ext cx="2698651" cy="25636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r="2700000" dist="635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004300" y="4241800"/>
            <a:ext cx="2698651" cy="25636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14300" rotWithShape="0" dir="2700000" dist="635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048250" y="4241800"/>
            <a:ext cx="2698651" cy="25636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r="2700000" dist="635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7705128" y="5523607"/>
            <a:ext cx="1292284" cy="1"/>
          </a:xfrm>
          <a:prstGeom prst="straightConnector1">
            <a:avLst/>
          </a:prstGeom>
          <a:noFill/>
          <a:ln cap="flat" cmpd="sng" w="50800">
            <a:solidFill>
              <a:srgbClr val="183D6B">
                <a:alpha val="72156"/>
              </a:srgbClr>
            </a:solidFill>
            <a:prstDash val="solid"/>
            <a:miter lim="400000"/>
            <a:headEnd len="sm" w="sm" type="none"/>
            <a:tailEnd len="med" w="med" type="triangle"/>
          </a:ln>
          <a:effectLst>
            <a:outerShdw blurRad="50800" rotWithShape="0" dir="2700000" dist="63500">
              <a:srgbClr val="000000">
                <a:alpha val="49803"/>
              </a:srgbClr>
            </a:outerShdw>
          </a:effectLst>
        </p:spPr>
      </p:cxnSp>
      <p:sp>
        <p:nvSpPr>
          <p:cNvPr id="88" name="Shape 88"/>
          <p:cNvSpPr/>
          <p:nvPr/>
        </p:nvSpPr>
        <p:spPr>
          <a:xfrm>
            <a:off x="1359464" y="4953844"/>
            <a:ext cx="2164119" cy="11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 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Analysis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349335" y="4953844"/>
            <a:ext cx="2071079" cy="111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Classifier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9597834" y="4964805"/>
            <a:ext cx="1511580" cy="1117601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Pitch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Finding</a:t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3772339" y="5523607"/>
            <a:ext cx="1292285" cy="1"/>
          </a:xfrm>
          <a:prstGeom prst="straightConnector1">
            <a:avLst/>
          </a:prstGeom>
          <a:noFill/>
          <a:ln cap="flat" cmpd="sng" w="50800">
            <a:solidFill>
              <a:srgbClr val="183D6B">
                <a:alpha val="72156"/>
              </a:srgbClr>
            </a:solidFill>
            <a:prstDash val="solid"/>
            <a:miter lim="400000"/>
            <a:headEnd len="sm" w="sm" type="none"/>
            <a:tailEnd len="med" w="med" type="triangle"/>
          </a:ln>
          <a:effectLst>
            <a:outerShdw blurRad="50800" rotWithShape="0" dir="2700000" dist="635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70000" y="400050"/>
            <a:ext cx="10464800" cy="110363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7200"/>
              <a:buFont typeface="Helvetica Neue Light"/>
              <a:buNone/>
            </a:pPr>
            <a:r>
              <a:rPr b="0" i="0" lang="en-US" sz="72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GameraXML</a:t>
            </a:r>
            <a:endParaRPr b="0" i="0" sz="7200" u="none" cap="none" strike="noStrike">
              <a:solidFill>
                <a:srgbClr val="007AA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400" y="1503675"/>
            <a:ext cx="9906000" cy="77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6044" t="0"/>
          <a:stretch/>
        </p:blipFill>
        <p:spPr>
          <a:xfrm>
            <a:off x="3983698" y="1822740"/>
            <a:ext cx="8309901" cy="686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1270000" y="477589"/>
            <a:ext cx="10464800" cy="107508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5760"/>
              <a:buFont typeface="Helvetica Neue Light"/>
              <a:buNone/>
            </a:pPr>
            <a:r>
              <a:rPr b="0" i="0" lang="en-US" sz="576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Manual Correction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67360" y="2065665"/>
            <a:ext cx="3820160" cy="5869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AAA"/>
              </a:solidFill>
            </a:endParaRPr>
          </a:p>
          <a:p>
            <a:pPr indent="-177800" lvl="0" marL="1143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US" sz="2800"/>
              <a:t>Assign</a:t>
            </a: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 classes</a:t>
            </a: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800" u="none" cap="none" strike="noStrike">
              <a:solidFill>
                <a:srgbClr val="007AA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1143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2800"/>
              <a:buFont typeface="Helvetica Neue Light"/>
              <a:buChar char="•"/>
            </a:pPr>
            <a:r>
              <a:rPr lang="en-US" sz="2800">
                <a:solidFill>
                  <a:srgbClr val="007AAA"/>
                </a:solidFill>
              </a:rPr>
              <a:t>  </a:t>
            </a:r>
            <a:r>
              <a:rPr lang="en-US" sz="2800"/>
              <a:t>Delete classes</a:t>
            </a:r>
            <a:endParaRPr sz="2800"/>
          </a:p>
          <a:p>
            <a:pPr indent="-177800" lvl="0" marL="1143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Rename classes</a:t>
            </a:r>
            <a:endParaRPr/>
          </a:p>
          <a:p>
            <a:pPr indent="-177800" lvl="0" marL="1143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Group glyphs</a:t>
            </a:r>
            <a:endParaRPr/>
          </a:p>
          <a:p>
            <a:pPr indent="-177800" lvl="0" marL="1143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2800"/>
              <a:buFont typeface="Helvetica Neue Light"/>
              <a:buChar char="•"/>
            </a:pP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Split glyphs</a:t>
            </a:r>
            <a:r>
              <a:rPr b="0" i="0" lang="en-US" sz="2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solidFill>
                <a:srgbClr val="007AAA"/>
              </a:solidFill>
            </a:endParaRPr>
          </a:p>
        </p:txBody>
      </p:sp>
      <p:sp>
        <p:nvSpPr>
          <p:cNvPr id="105" name="Shape 105"/>
          <p:cNvSpPr txBox="1"/>
          <p:nvPr>
            <p:ph idx="4294967295" type="sldNum"/>
          </p:nvPr>
        </p:nvSpPr>
        <p:spPr>
          <a:xfrm>
            <a:off x="6375348" y="924560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4790" t="0"/>
          <a:stretch/>
        </p:blipFill>
        <p:spPr>
          <a:xfrm>
            <a:off x="4425674" y="2363790"/>
            <a:ext cx="8196083" cy="594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1270000" y="497581"/>
            <a:ext cx="10464800" cy="116130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6800"/>
              <a:buFont typeface="Helvetica Neue Light"/>
              <a:buNone/>
            </a:pPr>
            <a:r>
              <a:rPr b="0" i="0" lang="en-US" sz="68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 Correction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0411" y="2363789"/>
            <a:ext cx="4094413" cy="5447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3200" u="none" cap="none" strike="noStrike">
              <a:solidFill>
                <a:srgbClr val="007AA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598" lvl="0" marL="228598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•"/>
            </a:pPr>
            <a:r>
              <a:rPr lang="en-US" sz="3000">
                <a:solidFill>
                  <a:srgbClr val="007AAA"/>
                </a:solidFill>
              </a:rPr>
              <a:t> </a:t>
            </a:r>
            <a:r>
              <a:rPr lang="en-US" sz="3000"/>
              <a:t>Uses the k-nearest neighbors algorithm</a:t>
            </a:r>
            <a:endParaRPr b="0" i="0" sz="30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599" lvl="0" marL="228599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•"/>
            </a:pPr>
            <a:r>
              <a:rPr lang="en-US" sz="3000">
                <a:solidFill>
                  <a:srgbClr val="007AAA"/>
                </a:solidFill>
              </a:rPr>
              <a:t> </a:t>
            </a:r>
            <a:r>
              <a:rPr lang="en-US" sz="3000"/>
              <a:t>Match each glyph to the model with the most similar features</a:t>
            </a:r>
            <a:endParaRPr sz="3000"/>
          </a:p>
          <a:p>
            <a:pPr indent="-228599" lvl="0" marL="228599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AAA"/>
              </a:buClr>
              <a:buSzPts val="3000"/>
              <a:buFont typeface="Helvetica Neue Light"/>
              <a:buChar char="•"/>
            </a:pPr>
            <a:r>
              <a:rPr b="0" i="0" lang="en-US" sz="30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0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Each matching has a confidence rating</a:t>
            </a:r>
            <a:endParaRPr/>
          </a:p>
        </p:txBody>
      </p:sp>
      <p:sp>
        <p:nvSpPr>
          <p:cNvPr id="113" name="Shape 113"/>
          <p:cNvSpPr txBox="1"/>
          <p:nvPr>
            <p:ph idx="4294967295" type="sldNum"/>
          </p:nvPr>
        </p:nvSpPr>
        <p:spPr>
          <a:xfrm>
            <a:off x="6375348" y="924560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039" l="4776" r="1434" t="3326"/>
          <a:stretch/>
        </p:blipFill>
        <p:spPr>
          <a:xfrm>
            <a:off x="5132168" y="2507801"/>
            <a:ext cx="7262519" cy="607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1514225" y="673421"/>
            <a:ext cx="9718700" cy="170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5200"/>
              <a:buFont typeface="Helvetica Neue Light"/>
              <a:buNone/>
            </a:pPr>
            <a:r>
              <a:rPr b="0" i="0" lang="en-US" sz="52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Classifier in a RODAN workflow</a:t>
            </a:r>
            <a:endParaRPr/>
          </a:p>
        </p:txBody>
      </p:sp>
      <p:sp>
        <p:nvSpPr>
          <p:cNvPr id="120" name="Shape 120"/>
          <p:cNvSpPr txBox="1"/>
          <p:nvPr>
            <p:ph idx="4294967295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02514" y="3115181"/>
            <a:ext cx="4702760" cy="4842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Inputs: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Connected components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Preview image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</a:t>
            </a:r>
            <a:endParaRPr b="0" i="0" sz="2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selection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•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Outputs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Classified glyphs</a:t>
            </a:r>
            <a:endParaRPr b="0" i="0" sz="2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AAA"/>
              </a:buClr>
              <a:buSzPts val="2100"/>
              <a:buFont typeface="Helvetica Neue Light"/>
              <a:buChar char="‣"/>
            </a:pPr>
            <a:r>
              <a:rPr b="0" i="0" lang="en-US" sz="28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52500" y="722114"/>
            <a:ext cx="11099800" cy="218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6400"/>
              <a:buFont typeface="Helvetica Neue Light"/>
              <a:buNone/>
            </a:pPr>
            <a:r>
              <a:rPr b="0" i="0" lang="en-US" sz="6400" u="none" cap="none" strike="noStrike">
                <a:solidFill>
                  <a:srgbClr val="007AA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Advantages Over a Complete Manual Classification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00113" y="2571750"/>
            <a:ext cx="11152187" cy="631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Faster than solely manual classification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 can switch between automatic correction and manual correction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 can control the number of iterations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7AAA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classify all types of symbols</a:t>
            </a:r>
            <a:endParaRPr/>
          </a:p>
        </p:txBody>
      </p:sp>
      <p:sp>
        <p:nvSpPr>
          <p:cNvPr id="128" name="Shape 128"/>
          <p:cNvSpPr txBox="1"/>
          <p:nvPr>
            <p:ph idx="4294967295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