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3"/>
  </p:notesMasterIdLst>
  <p:sldIdLst>
    <p:sldId id="256" r:id="rId2"/>
    <p:sldId id="258" r:id="rId3"/>
    <p:sldId id="259" r:id="rId4"/>
    <p:sldId id="266" r:id="rId5"/>
    <p:sldId id="260" r:id="rId6"/>
    <p:sldId id="261" r:id="rId7"/>
    <p:sldId id="267" r:id="rId8"/>
    <p:sldId id="268" r:id="rId9"/>
    <p:sldId id="269" r:id="rId10"/>
    <p:sldId id="271" r:id="rId11"/>
    <p:sldId id="273" r:id="rId12"/>
    <p:sldId id="272" r:id="rId13"/>
    <p:sldId id="270" r:id="rId14"/>
    <p:sldId id="274" r:id="rId15"/>
    <p:sldId id="280" r:id="rId16"/>
    <p:sldId id="287" r:id="rId17"/>
    <p:sldId id="288" r:id="rId18"/>
    <p:sldId id="283" r:id="rId19"/>
    <p:sldId id="284" r:id="rId20"/>
    <p:sldId id="285" r:id="rId21"/>
    <p:sldId id="286" r:id="rId22"/>
    <p:sldId id="257" r:id="rId23"/>
    <p:sldId id="275" r:id="rId24"/>
    <p:sldId id="262" r:id="rId25"/>
    <p:sldId id="289" r:id="rId26"/>
    <p:sldId id="276" r:id="rId27"/>
    <p:sldId id="264" r:id="rId28"/>
    <p:sldId id="277" r:id="rId29"/>
    <p:sldId id="279" r:id="rId30"/>
    <p:sldId id="281" r:id="rId31"/>
    <p:sldId id="26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43"/>
    <p:restoredTop sz="75398"/>
  </p:normalViewPr>
  <p:slideViewPr>
    <p:cSldViewPr snapToGrid="0" snapToObjects="1">
      <p:cViewPr varScale="1">
        <p:scale>
          <a:sx n="58" d="100"/>
          <a:sy n="58" d="100"/>
        </p:scale>
        <p:origin x="240" y="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541A49-1D7A-4B45-A9DD-62FD9EB403CE}" type="datetimeFigureOut">
              <a:rPr lang="en-US" smtClean="0"/>
              <a:t>4/23/18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99742-3A07-5547-8377-DA1519DDFF76}" type="slidenum">
              <a:rPr lang="en-US" smtClean="0"/>
              <a:t>‹#›</a:t>
            </a:fld>
            <a:endParaRPr lang="en-US"/>
          </a:p>
        </p:txBody>
      </p:sp>
    </p:spTree>
    <p:extLst>
      <p:ext uri="{BB962C8B-B14F-4D97-AF65-F5344CB8AC3E}">
        <p14:creationId xmlns:p14="http://schemas.microsoft.com/office/powerpoint/2010/main" val="1566839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299742-3A07-5547-8377-DA1519DDFF76}" type="slidenum">
              <a:rPr lang="en-US" smtClean="0"/>
              <a:t>1</a:t>
            </a:fld>
            <a:endParaRPr lang="en-US"/>
          </a:p>
        </p:txBody>
      </p:sp>
    </p:spTree>
    <p:extLst>
      <p:ext uri="{BB962C8B-B14F-4D97-AF65-F5344CB8AC3E}">
        <p14:creationId xmlns:p14="http://schemas.microsoft.com/office/powerpoint/2010/main" val="1030168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There was no single voice or musical feature (leaps or outlines) that best predicted mode family. (Best models all used rows of “totals” data) However, best models all used the data that classified leaps as a fourth-or-greater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31299742-3A07-5547-8377-DA1519DDFF76}" type="slidenum">
              <a:rPr lang="en-US" smtClean="0"/>
              <a:t>11</a:t>
            </a:fld>
            <a:endParaRPr lang="en-US"/>
          </a:p>
        </p:txBody>
      </p:sp>
    </p:spTree>
    <p:extLst>
      <p:ext uri="{BB962C8B-B14F-4D97-AF65-F5344CB8AC3E}">
        <p14:creationId xmlns:p14="http://schemas.microsoft.com/office/powerpoint/2010/main" val="687336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Although there are 8 modes, there are 4 mode “families” (modes that share a final.) [should this go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a:t>
            </a:r>
            <a:r>
              <a:rPr lang="en-US" sz="1200" b="0" i="0" u="none" strike="noStrike" kern="1200" baseline="0" dirty="0" smtClean="0">
                <a:solidFill>
                  <a:schemeClr val="tx1"/>
                </a:solidFill>
                <a:latin typeface="+mn-lt"/>
                <a:ea typeface="+mn-ea"/>
                <a:cs typeface="+mn-cs"/>
              </a:rPr>
              <a:t>Notice that with a 65% accuracy rate for</a:t>
            </a:r>
          </a:p>
          <a:p>
            <a:r>
              <a:rPr lang="en-US" sz="1200" b="0" i="0" u="none" strike="noStrike" kern="1200" baseline="0" dirty="0" smtClean="0">
                <a:solidFill>
                  <a:schemeClr val="tx1"/>
                </a:solidFill>
                <a:latin typeface="+mn-lt"/>
                <a:ea typeface="+mn-ea"/>
                <a:cs typeface="+mn-cs"/>
              </a:rPr>
              <a:t>correctly predicting the mode family, and a subsequent guess of the mode (authentic or</a:t>
            </a:r>
          </a:p>
          <a:p>
            <a:r>
              <a:rPr lang="en-US" sz="1200" b="0" i="0" u="none" strike="noStrike" kern="1200" baseline="0" dirty="0" smtClean="0">
                <a:solidFill>
                  <a:schemeClr val="tx1"/>
                </a:solidFill>
                <a:latin typeface="+mn-lt"/>
                <a:ea typeface="+mn-ea"/>
                <a:cs typeface="+mn-cs"/>
              </a:rPr>
              <a:t>plagal) having a 50/50 probability, that an overall accuracy level based on simply guessing</a:t>
            </a:r>
          </a:p>
          <a:p>
            <a:r>
              <a:rPr lang="en-US" sz="1200" b="0" i="0" u="none" strike="noStrike" kern="1200" baseline="0" dirty="0" smtClean="0">
                <a:solidFill>
                  <a:schemeClr val="tx1"/>
                </a:solidFill>
                <a:latin typeface="+mn-lt"/>
                <a:ea typeface="+mn-ea"/>
                <a:cs typeface="+mn-cs"/>
              </a:rPr>
              <a:t>authentic/plagal after identifying mode family would be approximately 32.5 (or half of 65),</a:t>
            </a:r>
          </a:p>
          <a:p>
            <a:r>
              <a:rPr lang="en-US" sz="1200" b="0" i="0" u="none" strike="noStrike" kern="1200" baseline="0" dirty="0" smtClean="0">
                <a:solidFill>
                  <a:schemeClr val="tx1"/>
                </a:solidFill>
                <a:latin typeface="+mn-lt"/>
                <a:ea typeface="+mn-ea"/>
                <a:cs typeface="+mn-cs"/>
              </a:rPr>
              <a:t>which closely approximates our experts’ accuracy at exact mode prediction.”</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*Based on our particular measure, which was as simple tallies of pcs*</a:t>
            </a:r>
          </a:p>
          <a:p>
            <a:endParaRPr lang="en-US" sz="1200" b="0" i="0" u="none" strike="noStrike" kern="1200" baseline="0" dirty="0" smtClean="0">
              <a:solidFill>
                <a:schemeClr val="tx1"/>
              </a:solidFill>
              <a:latin typeface="+mn-lt"/>
              <a:ea typeface="+mn-ea"/>
              <a:cs typeface="+mn-cs"/>
            </a:endParaRP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31299742-3A07-5547-8377-DA1519DDFF76}" type="slidenum">
              <a:rPr lang="en-US" smtClean="0"/>
              <a:t>12</a:t>
            </a:fld>
            <a:endParaRPr lang="en-US"/>
          </a:p>
        </p:txBody>
      </p:sp>
    </p:spTree>
    <p:extLst>
      <p:ext uri="{BB962C8B-B14F-4D97-AF65-F5344CB8AC3E}">
        <p14:creationId xmlns:p14="http://schemas.microsoft.com/office/powerpoint/2010/main" val="1839473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Marchetto</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points out the role of the pitches, species, size, and direction of the interval, as well as the range in which the leap or outline occurs. </a:t>
            </a:r>
            <a:r>
              <a:rPr lang="en-US" sz="1200" kern="1200" dirty="0" smtClean="0">
                <a:solidFill>
                  <a:schemeClr val="tx1"/>
                </a:solidFill>
                <a:effectLst/>
                <a:latin typeface="+mn-lt"/>
                <a:ea typeface="+mn-ea"/>
                <a:cs typeface="+mn-cs"/>
              </a:rPr>
              <a:t>Our </a:t>
            </a:r>
            <a:r>
              <a:rPr lang="en-US" sz="1200" kern="1200" dirty="0" smtClean="0">
                <a:solidFill>
                  <a:schemeClr val="tx1"/>
                </a:solidFill>
                <a:effectLst/>
                <a:latin typeface="+mn-lt"/>
                <a:ea typeface="+mn-ea"/>
                <a:cs typeface="+mn-cs"/>
              </a:rPr>
              <a:t>hypothesis was that if this additional information </a:t>
            </a:r>
            <a:r>
              <a:rPr lang="en-US" sz="1200" kern="1200" dirty="0" smtClean="0">
                <a:solidFill>
                  <a:schemeClr val="tx1"/>
                </a:solidFill>
                <a:effectLst/>
                <a:latin typeface="+mn-lt"/>
                <a:ea typeface="+mn-ea"/>
                <a:cs typeface="+mn-cs"/>
              </a:rPr>
              <a:t>aligned </a:t>
            </a:r>
            <a:r>
              <a:rPr lang="mr-IN"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Since direction</a:t>
            </a:r>
            <a:r>
              <a:rPr lang="en-US" sz="1200" kern="1200" baseline="0" dirty="0" smtClean="0">
                <a:solidFill>
                  <a:schemeClr val="tx1"/>
                </a:solidFill>
                <a:effectLst/>
                <a:latin typeface="+mn-lt"/>
                <a:ea typeface="+mn-ea"/>
                <a:cs typeface="+mn-cs"/>
              </a:rPr>
              <a:t> and size of intervals, </a:t>
            </a:r>
            <a:r>
              <a:rPr lang="en-US" sz="1200" kern="1200" dirty="0" smtClean="0">
                <a:solidFill>
                  <a:schemeClr val="tx1"/>
                </a:solidFill>
                <a:effectLst/>
                <a:latin typeface="+mn-lt"/>
                <a:ea typeface="+mn-ea"/>
                <a:cs typeface="+mn-cs"/>
              </a:rPr>
              <a:t>and range, are missing from our first set of tables (Study 1), we sought to evaluate the predictive power of a set of tables that would retain this information.  </a:t>
            </a:r>
            <a:r>
              <a:rPr lang="en-US" sz="1200" kern="1200" dirty="0" smtClean="0">
                <a:solidFill>
                  <a:schemeClr val="tx1"/>
                </a:solidFill>
                <a:effectLst/>
                <a:latin typeface="+mn-lt"/>
                <a:ea typeface="+mn-ea"/>
                <a:cs typeface="+mn-cs"/>
              </a:rPr>
              <a:t>with the theoretical predictions, it would dramatically improve our experts’ modal predictions. </a:t>
            </a:r>
            <a:endParaRPr lang="en-US" dirty="0"/>
          </a:p>
        </p:txBody>
      </p:sp>
      <p:sp>
        <p:nvSpPr>
          <p:cNvPr id="4" name="Slide Number Placeholder 3"/>
          <p:cNvSpPr>
            <a:spLocks noGrp="1"/>
          </p:cNvSpPr>
          <p:nvPr>
            <p:ph type="sldNum" sz="quarter" idx="10"/>
          </p:nvPr>
        </p:nvSpPr>
        <p:spPr/>
        <p:txBody>
          <a:bodyPr/>
          <a:lstStyle/>
          <a:p>
            <a:fld id="{31299742-3A07-5547-8377-DA1519DDFF76}" type="slidenum">
              <a:rPr lang="en-US" smtClean="0"/>
              <a:t>13</a:t>
            </a:fld>
            <a:endParaRPr lang="en-US"/>
          </a:p>
        </p:txBody>
      </p:sp>
    </p:spTree>
    <p:extLst>
      <p:ext uri="{BB962C8B-B14F-4D97-AF65-F5344CB8AC3E}">
        <p14:creationId xmlns:p14="http://schemas.microsoft.com/office/powerpoint/2010/main" val="110535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e.g., We have pitch instead of pitch class in study 2.</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*Each expert got a different set of tables (1) based on leaps as &gt;= minor third (2) &gt;= P4.  Since they performed with such similarity the first time around, we felt it was safe to give them different data and see if one resulted in better performance</a:t>
            </a:r>
            <a:r>
              <a:rPr lang="mr-IN" sz="1200" b="0" i="0" u="none" strike="noStrike" kern="1200" baseline="0" dirty="0" smtClean="0">
                <a:solidFill>
                  <a:schemeClr val="tx1"/>
                </a:solidFill>
                <a:latin typeface="+mn-lt"/>
                <a:ea typeface="+mn-ea"/>
                <a:cs typeface="+mn-cs"/>
              </a:rPr>
              <a:t>…</a:t>
            </a:r>
            <a:r>
              <a:rPr lang="en-CA" sz="1200" b="0" i="0" u="none" strike="noStrike" kern="1200" baseline="0" dirty="0" smtClean="0">
                <a:solidFill>
                  <a:schemeClr val="tx1"/>
                </a:solidFill>
                <a:latin typeface="+mn-lt"/>
                <a:ea typeface="+mn-ea"/>
                <a:cs typeface="+mn-cs"/>
              </a:rPr>
              <a:t> it didn’t.</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31299742-3A07-5547-8377-DA1519DDFF76}" type="slidenum">
              <a:rPr lang="en-US" smtClean="0"/>
              <a:t>14</a:t>
            </a:fld>
            <a:endParaRPr lang="en-US"/>
          </a:p>
        </p:txBody>
      </p:sp>
    </p:spTree>
    <p:extLst>
      <p:ext uri="{BB962C8B-B14F-4D97-AF65-F5344CB8AC3E}">
        <p14:creationId xmlns:p14="http://schemas.microsoft.com/office/powerpoint/2010/main" val="1683757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with any empirical investigation, an important question is: against what are we comparing the evidence? In our studies, we first evaluated the success (or failure) of our experts and our models based on greater-than-chance accuracy. This is a common </a:t>
            </a:r>
            <a:r>
              <a:rPr lang="en-US" sz="1200" kern="1200" dirty="0" err="1" smtClean="0">
                <a:solidFill>
                  <a:schemeClr val="tx1"/>
                </a:solidFill>
                <a:effectLst/>
                <a:latin typeface="+mn-lt"/>
                <a:ea typeface="+mn-ea"/>
                <a:cs typeface="+mn-cs"/>
              </a:rPr>
              <a:t>approach..the</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fact that our experts (and </a:t>
            </a:r>
            <a:r>
              <a:rPr lang="en-US" sz="1200" kern="1200" dirty="0" smtClean="0">
                <a:solidFill>
                  <a:schemeClr val="tx1"/>
                </a:solidFill>
                <a:effectLst/>
                <a:latin typeface="+mn-lt"/>
                <a:ea typeface="+mn-ea"/>
                <a:cs typeface="+mn-cs"/>
              </a:rPr>
              <a:t>models) </a:t>
            </a:r>
            <a:r>
              <a:rPr lang="en-US" sz="1200" kern="1200" dirty="0" smtClean="0">
                <a:solidFill>
                  <a:schemeClr val="tx1"/>
                </a:solidFill>
                <a:effectLst/>
                <a:latin typeface="+mn-lt"/>
                <a:ea typeface="+mn-ea"/>
                <a:cs typeface="+mn-cs"/>
              </a:rPr>
              <a:t>were still able to use this to deduce the mode with a rate of accuracy greater than we would expect by chance, might seem to provide evidence in support of our hypothesis. </a:t>
            </a:r>
          </a:p>
          <a:p>
            <a:endParaRPr lang="en-US" sz="1200" kern="1200" dirty="0" smtClean="0">
              <a:solidFill>
                <a:schemeClr val="tx1"/>
              </a:solidFill>
              <a:effectLst/>
              <a:latin typeface="+mn-lt"/>
              <a:ea typeface="+mn-ea"/>
              <a:cs typeface="+mn-cs"/>
            </a:endParaRPr>
          </a:p>
          <a:p>
            <a:r>
              <a:rPr lang="en-US" dirty="0" smtClean="0"/>
              <a:t>*</a:t>
            </a:r>
            <a:endParaRPr lang="en-US" dirty="0"/>
          </a:p>
        </p:txBody>
      </p:sp>
      <p:sp>
        <p:nvSpPr>
          <p:cNvPr id="4" name="Slide Number Placeholder 3"/>
          <p:cNvSpPr>
            <a:spLocks noGrp="1"/>
          </p:cNvSpPr>
          <p:nvPr>
            <p:ph type="sldNum" sz="quarter" idx="10"/>
          </p:nvPr>
        </p:nvSpPr>
        <p:spPr/>
        <p:txBody>
          <a:bodyPr/>
          <a:lstStyle/>
          <a:p>
            <a:fld id="{31299742-3A07-5547-8377-DA1519DDFF76}" type="slidenum">
              <a:rPr lang="en-US" smtClean="0"/>
              <a:t>15</a:t>
            </a:fld>
            <a:endParaRPr lang="en-US"/>
          </a:p>
        </p:txBody>
      </p:sp>
    </p:spTree>
    <p:extLst>
      <p:ext uri="{BB962C8B-B14F-4D97-AF65-F5344CB8AC3E}">
        <p14:creationId xmlns:p14="http://schemas.microsoft.com/office/powerpoint/2010/main" val="921031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Study 1: instead of assuming that some notes are privileged,</a:t>
            </a:r>
            <a:r>
              <a:rPr lang="en-US" baseline="0" dirty="0" smtClean="0"/>
              <a:t> we looked at the predictive power of (a) the notes we initially left out (which is all stepwise motion) and then (b) ALL notes.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Study 3: instead of assuming that some </a:t>
            </a:r>
            <a:r>
              <a:rPr lang="en-US" i="1" baseline="0" dirty="0" smtClean="0"/>
              <a:t>intervals</a:t>
            </a:r>
            <a:r>
              <a:rPr lang="en-US" i="0" baseline="0" dirty="0" smtClean="0"/>
              <a:t> are privileged, we </a:t>
            </a:r>
            <a:r>
              <a:rPr lang="en-US" baseline="0" dirty="0" smtClean="0"/>
              <a:t>looked at the predictive power of (a) the consonant intervals we initially left out (dissonances are likely treated differently) and then (b) ALL intervals built above any note which amounts to the equivalent of the PC distribution of the lower voice.)</a:t>
            </a:r>
          </a:p>
          <a:p>
            <a:endParaRPr lang="en-US" dirty="0"/>
          </a:p>
        </p:txBody>
      </p:sp>
      <p:sp>
        <p:nvSpPr>
          <p:cNvPr id="4" name="Slide Number Placeholder 3"/>
          <p:cNvSpPr>
            <a:spLocks noGrp="1"/>
          </p:cNvSpPr>
          <p:nvPr>
            <p:ph type="sldNum" sz="quarter" idx="10"/>
          </p:nvPr>
        </p:nvSpPr>
        <p:spPr/>
        <p:txBody>
          <a:bodyPr/>
          <a:lstStyle/>
          <a:p>
            <a:fld id="{31299742-3A07-5547-8377-DA1519DDFF76}" type="slidenum">
              <a:rPr lang="en-US" smtClean="0"/>
              <a:t>16</a:t>
            </a:fld>
            <a:endParaRPr lang="en-US"/>
          </a:p>
        </p:txBody>
      </p:sp>
    </p:spTree>
    <p:extLst>
      <p:ext uri="{BB962C8B-B14F-4D97-AF65-F5344CB8AC3E}">
        <p14:creationId xmlns:p14="http://schemas.microsoft.com/office/powerpoint/2010/main" val="456012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That this pattern emerges from “Example 5”, yet fails to prove useful in our</a:t>
            </a:r>
          </a:p>
          <a:p>
            <a:r>
              <a:rPr lang="en-US" sz="1200" b="0" i="0" u="none" strike="noStrike" kern="1200" baseline="0" dirty="0" smtClean="0">
                <a:solidFill>
                  <a:schemeClr val="tx1"/>
                </a:solidFill>
                <a:latin typeface="+mn-lt"/>
                <a:ea typeface="+mn-ea"/>
                <a:cs typeface="+mn-cs"/>
              </a:rPr>
              <a:t>regression model, suggests that these patterns may not be as strong throughout the</a:t>
            </a:r>
          </a:p>
          <a:p>
            <a:r>
              <a:rPr lang="en-US" sz="1200" b="0" i="0" u="none" strike="noStrike" kern="1200" baseline="0" dirty="0" smtClean="0">
                <a:solidFill>
                  <a:schemeClr val="tx1"/>
                </a:solidFill>
                <a:latin typeface="+mn-lt"/>
                <a:ea typeface="+mn-ea"/>
                <a:cs typeface="+mn-cs"/>
              </a:rPr>
              <a:t>remaining mode families; or, it may simply be that these graphs aggregate all the pieces</a:t>
            </a:r>
          </a:p>
          <a:p>
            <a:r>
              <a:rPr lang="en-US" sz="1200" b="0" i="0" u="none" strike="noStrike" kern="1200" baseline="0" dirty="0" smtClean="0">
                <a:solidFill>
                  <a:schemeClr val="tx1"/>
                </a:solidFill>
                <a:latin typeface="+mn-lt"/>
                <a:ea typeface="+mn-ea"/>
                <a:cs typeface="+mn-cs"/>
              </a:rPr>
              <a:t>together into a single collection, whereas our model evaluates the pieces individually.</a:t>
            </a:r>
            <a:endParaRPr lang="en-US" dirty="0"/>
          </a:p>
        </p:txBody>
      </p:sp>
      <p:sp>
        <p:nvSpPr>
          <p:cNvPr id="4" name="Slide Number Placeholder 3"/>
          <p:cNvSpPr>
            <a:spLocks noGrp="1"/>
          </p:cNvSpPr>
          <p:nvPr>
            <p:ph type="sldNum" sz="quarter" idx="10"/>
          </p:nvPr>
        </p:nvSpPr>
        <p:spPr/>
        <p:txBody>
          <a:bodyPr/>
          <a:lstStyle/>
          <a:p>
            <a:fld id="{31299742-3A07-5547-8377-DA1519DDFF76}" type="slidenum">
              <a:rPr lang="en-US" smtClean="0"/>
              <a:t>20</a:t>
            </a:fld>
            <a:endParaRPr lang="en-US"/>
          </a:p>
        </p:txBody>
      </p:sp>
    </p:spTree>
    <p:extLst>
      <p:ext uri="{BB962C8B-B14F-4D97-AF65-F5344CB8AC3E}">
        <p14:creationId xmlns:p14="http://schemas.microsoft.com/office/powerpoint/2010/main" val="215914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a:t>
            </a:r>
            <a:r>
              <a:rPr lang="en-US" baseline="0" dirty="0" smtClean="0"/>
              <a:t> in pieces CHOSEN or COMPOSED to illustrate the modes!</a:t>
            </a:r>
          </a:p>
          <a:p>
            <a:endParaRPr lang="en-US" baseline="0" dirty="0" smtClean="0"/>
          </a:p>
          <a:p>
            <a:r>
              <a:rPr lang="en-US" baseline="0" dirty="0" smtClean="0"/>
              <a:t>This notion (of an imaginary distinction), was, in fact admitted by a select few theorists (e.g. </a:t>
            </a:r>
            <a:r>
              <a:rPr lang="en-US" baseline="0" dirty="0" err="1" smtClean="0"/>
              <a:t>Sebald</a:t>
            </a:r>
            <a:r>
              <a:rPr lang="en-US" baseline="0" dirty="0" smtClean="0"/>
              <a:t> </a:t>
            </a:r>
            <a:r>
              <a:rPr lang="en-US" baseline="0" dirty="0" err="1" smtClean="0"/>
              <a:t>Heyden</a:t>
            </a:r>
            <a:r>
              <a:rPr lang="en-US" baseline="0" dirty="0" smtClean="0"/>
              <a:t>, 1540)</a:t>
            </a:r>
          </a:p>
          <a:p>
            <a:endParaRPr lang="en-US" baseline="0" dirty="0" smtClean="0"/>
          </a:p>
          <a:p>
            <a:r>
              <a:rPr lang="en-US" dirty="0" smtClean="0"/>
              <a:t>CUT:</a:t>
            </a:r>
          </a:p>
          <a:p>
            <a:r>
              <a:rPr lang="en-US" dirty="0" smtClean="0"/>
              <a:t>Of our three test sets, </a:t>
            </a:r>
            <a:r>
              <a:rPr lang="en-US" i="1" dirty="0" smtClean="0"/>
              <a:t>harmonic </a:t>
            </a:r>
            <a:r>
              <a:rPr lang="en-US" dirty="0" smtClean="0"/>
              <a:t>intervals proved greatest predictors </a:t>
            </a:r>
          </a:p>
          <a:p>
            <a:pPr lvl="1"/>
            <a:r>
              <a:rPr lang="en-US" dirty="0" smtClean="0"/>
              <a:t>(though pc distributions still proved equally predictive overall)</a:t>
            </a:r>
          </a:p>
          <a:p>
            <a:endParaRPr lang="en-US" dirty="0"/>
          </a:p>
        </p:txBody>
      </p:sp>
      <p:sp>
        <p:nvSpPr>
          <p:cNvPr id="4" name="Slide Number Placeholder 3"/>
          <p:cNvSpPr>
            <a:spLocks noGrp="1"/>
          </p:cNvSpPr>
          <p:nvPr>
            <p:ph type="sldNum" sz="quarter" idx="10"/>
          </p:nvPr>
        </p:nvSpPr>
        <p:spPr/>
        <p:txBody>
          <a:bodyPr/>
          <a:lstStyle/>
          <a:p>
            <a:fld id="{31299742-3A07-5547-8377-DA1519DDFF76}" type="slidenum">
              <a:rPr lang="en-US" smtClean="0"/>
              <a:t>21</a:t>
            </a:fld>
            <a:endParaRPr lang="en-US"/>
          </a:p>
        </p:txBody>
      </p:sp>
    </p:spTree>
    <p:extLst>
      <p:ext uri="{BB962C8B-B14F-4D97-AF65-F5344CB8AC3E}">
        <p14:creationId xmlns:p14="http://schemas.microsoft.com/office/powerpoint/2010/main" val="644627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While “baseline” performance can be calculated for regression, we can’t really calculate an “optimal” performance.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However, we can assume that for our experts, they would perform with “optimal” accuracy at this task if they had access to the complete score.</a:t>
            </a:r>
          </a:p>
          <a:p>
            <a:r>
              <a:rPr lang="en-US" dirty="0" smtClean="0"/>
              <a:t>(This “optimal performance” experiment demonstrated just how difficult</a:t>
            </a:r>
            <a:r>
              <a:rPr lang="en-US" baseline="0" dirty="0" smtClean="0"/>
              <a:t> this task is, even when experts have access to the full score where the full set of information is available.)</a:t>
            </a:r>
            <a:endParaRPr lang="en-US" dirty="0"/>
          </a:p>
        </p:txBody>
      </p:sp>
      <p:sp>
        <p:nvSpPr>
          <p:cNvPr id="4" name="Slide Number Placeholder 3"/>
          <p:cNvSpPr>
            <a:spLocks noGrp="1"/>
          </p:cNvSpPr>
          <p:nvPr>
            <p:ph type="sldNum" sz="quarter" idx="10"/>
          </p:nvPr>
        </p:nvSpPr>
        <p:spPr/>
        <p:txBody>
          <a:bodyPr/>
          <a:lstStyle/>
          <a:p>
            <a:fld id="{31299742-3A07-5547-8377-DA1519DDFF76}" type="slidenum">
              <a:rPr lang="en-US" smtClean="0"/>
              <a:t>23</a:t>
            </a:fld>
            <a:endParaRPr lang="en-US"/>
          </a:p>
        </p:txBody>
      </p:sp>
    </p:spTree>
    <p:extLst>
      <p:ext uri="{BB962C8B-B14F-4D97-AF65-F5344CB8AC3E}">
        <p14:creationId xmlns:p14="http://schemas.microsoft.com/office/powerpoint/2010/main" val="1829037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eighth mode is expressed by the emphasis on C4 descending to G3. However, outlines in red contradict the basic principle, while outlines in orange show that ascending G3 to C4 is just as common (However, in two cases here, our brackets do not align with slur-markings from </a:t>
            </a:r>
            <a:r>
              <a:rPr lang="en-US" sz="1200" b="0" i="0" u="none" strike="noStrike" kern="1200" baseline="0" dirty="0" err="1" smtClean="0">
                <a:solidFill>
                  <a:schemeClr val="tx1"/>
                </a:solidFill>
                <a:latin typeface="+mn-lt"/>
                <a:ea typeface="+mn-ea"/>
                <a:cs typeface="+mn-cs"/>
              </a:rPr>
              <a:t>Marchetto</a:t>
            </a:r>
            <a:r>
              <a:rPr lang="en-US" sz="1200" b="0" i="0" u="none" strike="noStrike" kern="1200" baseline="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of course, originally for CHANT (and was transcribed in chant notation.</a:t>
            </a:r>
            <a:r>
              <a:rPr lang="en-US" baseline="0" dirty="0" smtClean="0"/>
              <a:t>)</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[of course, we use </a:t>
            </a:r>
            <a:r>
              <a:rPr lang="en-US" sz="1200" b="0" i="0" u="none" strike="noStrike" kern="1200" baseline="0" dirty="0" err="1" smtClean="0">
                <a:solidFill>
                  <a:schemeClr val="tx1"/>
                </a:solidFill>
                <a:latin typeface="+mn-lt"/>
                <a:ea typeface="+mn-ea"/>
                <a:cs typeface="+mn-cs"/>
              </a:rPr>
              <a:t>Marchetto</a:t>
            </a:r>
            <a:r>
              <a:rPr lang="en-US" sz="1200" b="0" i="0" u="none" strike="noStrike" kern="1200" baseline="0" dirty="0" smtClean="0">
                <a:solidFill>
                  <a:schemeClr val="tx1"/>
                </a:solidFill>
                <a:latin typeface="+mn-lt"/>
                <a:ea typeface="+mn-ea"/>
                <a:cs typeface="+mn-cs"/>
              </a:rPr>
              <a:t> here only as an illustration. We don’t actually include </a:t>
            </a:r>
            <a:r>
              <a:rPr lang="en-US" sz="1200" b="0" i="0" u="none" strike="noStrike" kern="1200" baseline="0" dirty="0" err="1" smtClean="0">
                <a:solidFill>
                  <a:schemeClr val="tx1"/>
                </a:solidFill>
                <a:latin typeface="+mn-lt"/>
                <a:ea typeface="+mn-ea"/>
                <a:cs typeface="+mn-cs"/>
              </a:rPr>
              <a:t>Marchetto</a:t>
            </a:r>
            <a:r>
              <a:rPr lang="en-US" sz="1200" b="0" i="0" u="none" strike="noStrike" kern="1200" baseline="0" dirty="0" smtClean="0">
                <a:solidFill>
                  <a:schemeClr val="tx1"/>
                </a:solidFill>
                <a:latin typeface="+mn-lt"/>
                <a:ea typeface="+mn-ea"/>
                <a:cs typeface="+mn-cs"/>
              </a:rPr>
              <a:t> (or any monophonic examples) in our corpus, but as will be discussed, </a:t>
            </a:r>
            <a:r>
              <a:rPr lang="en-US" sz="1200" b="1" i="0" u="none" strike="noStrike" kern="1200" baseline="0" dirty="0" smtClean="0">
                <a:solidFill>
                  <a:schemeClr val="tx1"/>
                </a:solidFill>
                <a:latin typeface="+mn-lt"/>
                <a:ea typeface="+mn-ea"/>
                <a:cs typeface="+mn-cs"/>
              </a:rPr>
              <a:t>phrase boundaries </a:t>
            </a:r>
            <a:r>
              <a:rPr lang="en-US" sz="1200" b="1" i="1" u="none" strike="noStrike" kern="1200" baseline="0" dirty="0" smtClean="0">
                <a:solidFill>
                  <a:schemeClr val="tx1"/>
                </a:solidFill>
                <a:latin typeface="+mn-lt"/>
                <a:ea typeface="+mn-ea"/>
                <a:cs typeface="+mn-cs"/>
              </a:rPr>
              <a:t>are</a:t>
            </a:r>
            <a:r>
              <a:rPr lang="en-US" sz="1200" b="1" i="0" u="none" strike="noStrike" kern="1200" baseline="0" dirty="0" smtClean="0">
                <a:solidFill>
                  <a:schemeClr val="tx1"/>
                </a:solidFill>
                <a:latin typeface="+mn-lt"/>
                <a:ea typeface="+mn-ea"/>
                <a:cs typeface="+mn-cs"/>
              </a:rPr>
              <a:t> taken into consideration in our corpus</a:t>
            </a:r>
            <a:r>
              <a:rPr lang="en-US" sz="1200" b="0" i="0" u="none" strike="noStrike" kern="1200" baseline="0" dirty="0" smtClean="0">
                <a:solidFill>
                  <a:schemeClr val="tx1"/>
                </a:solidFill>
                <a:latin typeface="+mn-lt"/>
                <a:ea typeface="+mn-ea"/>
                <a:cs typeface="+mn-cs"/>
              </a:rPr>
              <a:t>.]</a:t>
            </a:r>
            <a:endParaRPr lang="en-US" dirty="0" smtClean="0"/>
          </a:p>
          <a:p>
            <a:endParaRPr lang="en-US" baseline="0" dirty="0" smtClean="0"/>
          </a:p>
          <a:p>
            <a:r>
              <a:rPr lang="en-US" sz="1200" b="0" i="0" u="none" strike="noStrike" kern="1200" baseline="0" dirty="0" smtClean="0">
                <a:solidFill>
                  <a:schemeClr val="tx1"/>
                </a:solidFill>
                <a:latin typeface="+mn-lt"/>
                <a:ea typeface="+mn-ea"/>
                <a:cs typeface="+mn-cs"/>
              </a:rPr>
              <a:t>our study aims to find out to what extent composers adhered to “correct” modal behavior ***</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1299742-3A07-5547-8377-DA1519DDFF76}" type="slidenum">
              <a:rPr lang="en-US" smtClean="0"/>
              <a:t>24</a:t>
            </a:fld>
            <a:endParaRPr lang="en-US"/>
          </a:p>
        </p:txBody>
      </p:sp>
    </p:spTree>
    <p:extLst>
      <p:ext uri="{BB962C8B-B14F-4D97-AF65-F5344CB8AC3E}">
        <p14:creationId xmlns:p14="http://schemas.microsoft.com/office/powerpoint/2010/main" val="544138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Mode</a:t>
            </a:r>
            <a:r>
              <a:rPr lang="en-US" baseline="0" dirty="0" smtClean="0"/>
              <a:t> is a term or concept that is inherently linked to melody and has its origins in chant (which is of course a monophonic tradition).</a:t>
            </a:r>
          </a:p>
          <a:p>
            <a:endParaRPr lang="en-US" dirty="0" smtClean="0"/>
          </a:p>
          <a:p>
            <a:r>
              <a:rPr lang="en-US" dirty="0" smtClean="0"/>
              <a:t>Common questions include</a:t>
            </a:r>
            <a:r>
              <a:rPr lang="mr-IN" dirty="0" smtClean="0"/>
              <a:t>…</a:t>
            </a:r>
            <a:endParaRPr lang="en-US" dirty="0"/>
          </a:p>
        </p:txBody>
      </p:sp>
      <p:sp>
        <p:nvSpPr>
          <p:cNvPr id="4" name="Slide Number Placeholder 3"/>
          <p:cNvSpPr>
            <a:spLocks noGrp="1"/>
          </p:cNvSpPr>
          <p:nvPr>
            <p:ph type="sldNum" sz="quarter" idx="10"/>
          </p:nvPr>
        </p:nvSpPr>
        <p:spPr/>
        <p:txBody>
          <a:bodyPr/>
          <a:lstStyle/>
          <a:p>
            <a:fld id="{31299742-3A07-5547-8377-DA1519DDFF76}" type="slidenum">
              <a:rPr lang="en-US" smtClean="0"/>
              <a:t>2</a:t>
            </a:fld>
            <a:endParaRPr lang="en-US"/>
          </a:p>
        </p:txBody>
      </p:sp>
    </p:spTree>
    <p:extLst>
      <p:ext uri="{BB962C8B-B14F-4D97-AF65-F5344CB8AC3E}">
        <p14:creationId xmlns:p14="http://schemas.microsoft.com/office/powerpoint/2010/main" val="1221778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There was no single voice or musical feature (leaps or outlines) that best predicted mode family. (Best models all used rows of “totals” data) However, best models all used the data that classified leaps as a fourth-or-greater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31299742-3A07-5547-8377-DA1519DDFF76}" type="slidenum">
              <a:rPr lang="en-US" smtClean="0"/>
              <a:t>25</a:t>
            </a:fld>
            <a:endParaRPr lang="en-US"/>
          </a:p>
        </p:txBody>
      </p:sp>
    </p:spTree>
    <p:extLst>
      <p:ext uri="{BB962C8B-B14F-4D97-AF65-F5344CB8AC3E}">
        <p14:creationId xmlns:p14="http://schemas.microsoft.com/office/powerpoint/2010/main" val="1830806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goes beyond the scope of the title, but it was an integral part of our study, so I’m going to tell you about it.</a:t>
            </a:r>
          </a:p>
          <a:p>
            <a:endParaRPr lang="en-US" baseline="0" dirty="0" smtClean="0"/>
          </a:p>
          <a:p>
            <a:r>
              <a:rPr lang="en-US" baseline="0" dirty="0" smtClean="0"/>
              <a:t>-Peter Schubert thought this was important too, so we wanted to test it.</a:t>
            </a:r>
          </a:p>
          <a:p>
            <a:endParaRPr lang="en-US" baseline="0" dirty="0" smtClean="0"/>
          </a:p>
          <a:p>
            <a:r>
              <a:rPr lang="en-US" sz="1200" b="0" i="0" u="none" strike="noStrike" kern="1200" baseline="0" dirty="0" smtClean="0">
                <a:solidFill>
                  <a:schemeClr val="tx1"/>
                </a:solidFill>
                <a:latin typeface="+mn-lt"/>
                <a:ea typeface="+mn-ea"/>
                <a:cs typeface="+mn-cs"/>
              </a:rPr>
              <a:t>He shows two examples of </a:t>
            </a:r>
            <a:r>
              <a:rPr lang="en-US" sz="1200" b="0" i="0" u="none" strike="noStrike" kern="1200" baseline="0" dirty="0" err="1" smtClean="0">
                <a:solidFill>
                  <a:schemeClr val="tx1"/>
                </a:solidFill>
                <a:latin typeface="+mn-lt"/>
                <a:ea typeface="+mn-ea"/>
                <a:cs typeface="+mn-cs"/>
              </a:rPr>
              <a:t>noteagainst</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note counterpoint above a Dorian cantus </a:t>
            </a:r>
            <a:r>
              <a:rPr lang="en-US" sz="1200" b="0" i="0" u="none" strike="noStrike" kern="1200" baseline="0" dirty="0" err="1" smtClean="0">
                <a:solidFill>
                  <a:schemeClr val="tx1"/>
                </a:solidFill>
                <a:latin typeface="+mn-lt"/>
                <a:ea typeface="+mn-ea"/>
                <a:cs typeface="+mn-cs"/>
              </a:rPr>
              <a:t>firmus</a:t>
            </a:r>
            <a:r>
              <a:rPr lang="en-US" sz="1200" b="0" i="0" u="none" strike="noStrike" kern="1200" baseline="0" dirty="0" smtClean="0">
                <a:solidFill>
                  <a:schemeClr val="tx1"/>
                </a:solidFill>
                <a:latin typeface="+mn-lt"/>
                <a:ea typeface="+mn-ea"/>
                <a:cs typeface="+mn-cs"/>
              </a:rPr>
              <a:t>. He comments that the second one (shown here)</a:t>
            </a:r>
          </a:p>
          <a:p>
            <a:r>
              <a:rPr lang="en-US" sz="1200" b="0" i="0" u="none" strike="noStrike" kern="1200" baseline="0" dirty="0" smtClean="0">
                <a:solidFill>
                  <a:schemeClr val="tx1"/>
                </a:solidFill>
                <a:latin typeface="+mn-lt"/>
                <a:ea typeface="+mn-ea"/>
                <a:cs typeface="+mn-cs"/>
              </a:rPr>
              <a:t>exhibits the “organization” of the Dorian mode (</a:t>
            </a:r>
            <a:r>
              <a:rPr lang="en-US" sz="1200" b="0" i="0" u="none" strike="noStrike" kern="1200" baseline="0" dirty="0" err="1" smtClean="0">
                <a:solidFill>
                  <a:schemeClr val="tx1"/>
                </a:solidFill>
                <a:latin typeface="+mn-lt"/>
                <a:ea typeface="+mn-ea"/>
                <a:cs typeface="+mn-cs"/>
              </a:rPr>
              <a:t>Ramis</a:t>
            </a:r>
            <a:r>
              <a:rPr lang="en-US" sz="1200" b="0" i="0" u="none" strike="noStrike" kern="1200" baseline="0" dirty="0" smtClean="0">
                <a:solidFill>
                  <a:schemeClr val="tx1"/>
                </a:solidFill>
                <a:latin typeface="+mn-lt"/>
                <a:ea typeface="+mn-ea"/>
                <a:cs typeface="+mn-cs"/>
              </a:rPr>
              <a:t> 1482, 128). We can see in this</a:t>
            </a:r>
          </a:p>
          <a:p>
            <a:r>
              <a:rPr lang="en-US" sz="1200" b="0" i="0" u="none" strike="noStrike" kern="1200" baseline="0" dirty="0" smtClean="0">
                <a:solidFill>
                  <a:schemeClr val="tx1"/>
                </a:solidFill>
                <a:latin typeface="+mn-lt"/>
                <a:ea typeface="+mn-ea"/>
                <a:cs typeface="+mn-cs"/>
              </a:rPr>
              <a:t>example, that it contains three vertical D octaves and two fifths below D. Thus the</a:t>
            </a:r>
          </a:p>
          <a:p>
            <a:r>
              <a:rPr lang="en-US" sz="1200" b="0" i="0" u="none" strike="noStrike" kern="1200" baseline="0" dirty="0" smtClean="0">
                <a:solidFill>
                  <a:schemeClr val="tx1"/>
                </a:solidFill>
                <a:latin typeface="+mn-lt"/>
                <a:ea typeface="+mn-ea"/>
                <a:cs typeface="+mn-cs"/>
              </a:rPr>
              <a:t>added line emphasizes D4 and is implicated in five perfect intervals involving D.</a:t>
            </a:r>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1299742-3A07-5547-8377-DA1519DDFF76}" type="slidenum">
              <a:rPr lang="en-US" smtClean="0"/>
              <a:t>26</a:t>
            </a:fld>
            <a:endParaRPr lang="en-US"/>
          </a:p>
        </p:txBody>
      </p:sp>
    </p:spTree>
    <p:extLst>
      <p:ext uri="{BB962C8B-B14F-4D97-AF65-F5344CB8AC3E}">
        <p14:creationId xmlns:p14="http://schemas.microsoft.com/office/powerpoint/2010/main" val="599606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299742-3A07-5547-8377-DA1519DDFF76}" type="slidenum">
              <a:rPr lang="en-US" smtClean="0"/>
              <a:t>27</a:t>
            </a:fld>
            <a:endParaRPr lang="en-US"/>
          </a:p>
        </p:txBody>
      </p:sp>
    </p:spTree>
    <p:extLst>
      <p:ext uri="{BB962C8B-B14F-4D97-AF65-F5344CB8AC3E}">
        <p14:creationId xmlns:p14="http://schemas.microsoft.com/office/powerpoint/2010/main" val="7201607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table shows the number of perfect intervals built on (or forming the bottom of) the </a:t>
            </a:r>
            <a:r>
              <a:rPr lang="en-US" i="0" baseline="0" dirty="0" smtClean="0"/>
              <a:t>given PC that formed either unisons, fifths or octaves. So, for instance, there is a single instance of a P5 on A in this piece while there are 12 built on G (or, alternatively, that have D as the upper note.)</a:t>
            </a:r>
            <a:endParaRPr lang="en-US" dirty="0"/>
          </a:p>
        </p:txBody>
      </p:sp>
      <p:sp>
        <p:nvSpPr>
          <p:cNvPr id="4" name="Slide Number Placeholder 3"/>
          <p:cNvSpPr>
            <a:spLocks noGrp="1"/>
          </p:cNvSpPr>
          <p:nvPr>
            <p:ph type="sldNum" sz="quarter" idx="10"/>
          </p:nvPr>
        </p:nvSpPr>
        <p:spPr/>
        <p:txBody>
          <a:bodyPr/>
          <a:lstStyle/>
          <a:p>
            <a:fld id="{31299742-3A07-5547-8377-DA1519DDFF76}" type="slidenum">
              <a:rPr lang="en-US" smtClean="0"/>
              <a:t>28</a:t>
            </a:fld>
            <a:endParaRPr lang="en-US"/>
          </a:p>
        </p:txBody>
      </p:sp>
    </p:spTree>
    <p:extLst>
      <p:ext uri="{BB962C8B-B14F-4D97-AF65-F5344CB8AC3E}">
        <p14:creationId xmlns:p14="http://schemas.microsoft.com/office/powerpoint/2010/main" val="2112169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There was no single voice or musical feature (leaps or outlines) that best predicted mode family. (Best models all used rows of “totals” data) However, best models all used the data that classified leaps as a fourth-or-greater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31299742-3A07-5547-8377-DA1519DDFF76}" type="slidenum">
              <a:rPr lang="en-US" smtClean="0"/>
              <a:t>29</a:t>
            </a:fld>
            <a:endParaRPr lang="en-US"/>
          </a:p>
        </p:txBody>
      </p:sp>
    </p:spTree>
    <p:extLst>
      <p:ext uri="{BB962C8B-B14F-4D97-AF65-F5344CB8AC3E}">
        <p14:creationId xmlns:p14="http://schemas.microsoft.com/office/powerpoint/2010/main" val="20217117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Study 1: instead of assuming that some notes are privileged,</a:t>
            </a:r>
            <a:r>
              <a:rPr lang="en-US" baseline="0" dirty="0" smtClean="0"/>
              <a:t> we looked at the predictive power of (a) the notes we initially left out (which is all stepwise motion) and then (b) ALL notes.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Study 3: instead of assuming that some </a:t>
            </a:r>
            <a:r>
              <a:rPr lang="en-US" i="1" baseline="0" dirty="0" smtClean="0"/>
              <a:t>intervals</a:t>
            </a:r>
            <a:r>
              <a:rPr lang="en-US" i="0" baseline="0" dirty="0" smtClean="0"/>
              <a:t> are privileged, we </a:t>
            </a:r>
            <a:r>
              <a:rPr lang="en-US" baseline="0" dirty="0" smtClean="0"/>
              <a:t>looked at the predictive power of (a) the consonant intervals we initially left out (dissonances are likely treated differently) and then (b) ALL intervals built above any note which amounts to the equivalent of the PC distribution of the lower voice.)</a:t>
            </a:r>
          </a:p>
          <a:p>
            <a:endParaRPr lang="en-US" dirty="0"/>
          </a:p>
        </p:txBody>
      </p:sp>
      <p:sp>
        <p:nvSpPr>
          <p:cNvPr id="4" name="Slide Number Placeholder 3"/>
          <p:cNvSpPr>
            <a:spLocks noGrp="1"/>
          </p:cNvSpPr>
          <p:nvPr>
            <p:ph type="sldNum" sz="quarter" idx="10"/>
          </p:nvPr>
        </p:nvSpPr>
        <p:spPr/>
        <p:txBody>
          <a:bodyPr/>
          <a:lstStyle/>
          <a:p>
            <a:fld id="{31299742-3A07-5547-8377-DA1519DDFF76}" type="slidenum">
              <a:rPr lang="en-US" smtClean="0"/>
              <a:t>30</a:t>
            </a:fld>
            <a:endParaRPr lang="en-US"/>
          </a:p>
        </p:txBody>
      </p:sp>
    </p:spTree>
    <p:extLst>
      <p:ext uri="{BB962C8B-B14F-4D97-AF65-F5344CB8AC3E}">
        <p14:creationId xmlns:p14="http://schemas.microsoft.com/office/powerpoint/2010/main" val="8462337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should come later</a:t>
            </a:r>
            <a:endParaRPr lang="en-US" dirty="0"/>
          </a:p>
        </p:txBody>
      </p:sp>
      <p:sp>
        <p:nvSpPr>
          <p:cNvPr id="4" name="Slide Number Placeholder 3"/>
          <p:cNvSpPr>
            <a:spLocks noGrp="1"/>
          </p:cNvSpPr>
          <p:nvPr>
            <p:ph type="sldNum" sz="quarter" idx="10"/>
          </p:nvPr>
        </p:nvSpPr>
        <p:spPr/>
        <p:txBody>
          <a:bodyPr/>
          <a:lstStyle/>
          <a:p>
            <a:fld id="{31299742-3A07-5547-8377-DA1519DDFF76}" type="slidenum">
              <a:rPr lang="en-US" smtClean="0"/>
              <a:t>31</a:t>
            </a:fld>
            <a:endParaRPr lang="en-US"/>
          </a:p>
        </p:txBody>
      </p:sp>
    </p:spTree>
    <p:extLst>
      <p:ext uri="{BB962C8B-B14F-4D97-AF65-F5344CB8AC3E}">
        <p14:creationId xmlns:p14="http://schemas.microsoft.com/office/powerpoint/2010/main" val="1496503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pieces were used in the treatises as illustrative of mode or else were taken from didactic collections</a:t>
            </a:r>
            <a:r>
              <a:rPr lang="mr-IN" baseline="0" dirty="0" smtClean="0"/>
              <a:t>…</a:t>
            </a:r>
            <a:endParaRPr lang="en-US" dirty="0"/>
          </a:p>
        </p:txBody>
      </p:sp>
      <p:sp>
        <p:nvSpPr>
          <p:cNvPr id="4" name="Slide Number Placeholder 3"/>
          <p:cNvSpPr>
            <a:spLocks noGrp="1"/>
          </p:cNvSpPr>
          <p:nvPr>
            <p:ph type="sldNum" sz="quarter" idx="10"/>
          </p:nvPr>
        </p:nvSpPr>
        <p:spPr/>
        <p:txBody>
          <a:bodyPr/>
          <a:lstStyle/>
          <a:p>
            <a:fld id="{31299742-3A07-5547-8377-DA1519DDFF76}" type="slidenum">
              <a:rPr lang="en-US" smtClean="0"/>
              <a:t>3</a:t>
            </a:fld>
            <a:endParaRPr lang="en-US"/>
          </a:p>
        </p:txBody>
      </p:sp>
    </p:spTree>
    <p:extLst>
      <p:ext uri="{BB962C8B-B14F-4D97-AF65-F5344CB8AC3E}">
        <p14:creationId xmlns:p14="http://schemas.microsoft.com/office/powerpoint/2010/main" val="2114558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 Families: 15   </a:t>
            </a:r>
            <a:r>
              <a:rPr lang="en-US" dirty="0" smtClean="0"/>
              <a:t>7 </a:t>
            </a:r>
            <a:r>
              <a:rPr lang="en-US" dirty="0" smtClean="0"/>
              <a:t>  11   11</a:t>
            </a:r>
          </a:p>
          <a:p>
            <a:r>
              <a:rPr lang="en-US" dirty="0" smtClean="0"/>
              <a:t>*</a:t>
            </a:r>
            <a:endParaRPr lang="en-US" dirty="0"/>
          </a:p>
        </p:txBody>
      </p:sp>
      <p:sp>
        <p:nvSpPr>
          <p:cNvPr id="4" name="Slide Number Placeholder 3"/>
          <p:cNvSpPr>
            <a:spLocks noGrp="1"/>
          </p:cNvSpPr>
          <p:nvPr>
            <p:ph type="sldNum" sz="quarter" idx="10"/>
          </p:nvPr>
        </p:nvSpPr>
        <p:spPr/>
        <p:txBody>
          <a:bodyPr/>
          <a:lstStyle/>
          <a:p>
            <a:fld id="{31299742-3A07-5547-8377-DA1519DDFF76}" type="slidenum">
              <a:rPr lang="en-US" smtClean="0"/>
              <a:t>4</a:t>
            </a:fld>
            <a:endParaRPr lang="en-US"/>
          </a:p>
        </p:txBody>
      </p:sp>
    </p:spTree>
    <p:extLst>
      <p:ext uri="{BB962C8B-B14F-4D97-AF65-F5344CB8AC3E}">
        <p14:creationId xmlns:p14="http://schemas.microsoft.com/office/powerpoint/2010/main" val="1688072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 info</a:t>
            </a:r>
            <a:r>
              <a:rPr lang="en-US" baseline="0" dirty="0" smtClean="0"/>
              <a:t> about criteria for plagal and authentic:</a:t>
            </a:r>
          </a:p>
          <a:p>
            <a:r>
              <a:rPr lang="en-US" baseline="0" dirty="0" smtClean="0"/>
              <a:t>“These criteria were well established by the beginning of the eleventh century” (Cohen 2002).</a:t>
            </a:r>
          </a:p>
          <a:p>
            <a:endParaRPr lang="en-US" baseline="0" dirty="0" smtClean="0"/>
          </a:p>
          <a:p>
            <a:r>
              <a:rPr lang="en-US" dirty="0" smtClean="0"/>
              <a:t>+</a:t>
            </a:r>
            <a:endParaRPr lang="en-US" dirty="0"/>
          </a:p>
        </p:txBody>
      </p:sp>
      <p:sp>
        <p:nvSpPr>
          <p:cNvPr id="4" name="Slide Number Placeholder 3"/>
          <p:cNvSpPr>
            <a:spLocks noGrp="1"/>
          </p:cNvSpPr>
          <p:nvPr>
            <p:ph type="sldNum" sz="quarter" idx="10"/>
          </p:nvPr>
        </p:nvSpPr>
        <p:spPr/>
        <p:txBody>
          <a:bodyPr/>
          <a:lstStyle/>
          <a:p>
            <a:fld id="{31299742-3A07-5547-8377-DA1519DDFF76}" type="slidenum">
              <a:rPr lang="en-US" smtClean="0"/>
              <a:t>5</a:t>
            </a:fld>
            <a:endParaRPr lang="en-US"/>
          </a:p>
        </p:txBody>
      </p:sp>
    </p:spTree>
    <p:extLst>
      <p:ext uri="{BB962C8B-B14F-4D97-AF65-F5344CB8AC3E}">
        <p14:creationId xmlns:p14="http://schemas.microsoft.com/office/powerpoint/2010/main" val="1425131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Music theorists have often claimed, however,  that it is not solely the </a:t>
            </a:r>
            <a:r>
              <a:rPr lang="en-US" sz="1200" i="1" kern="1200" dirty="0" err="1" smtClean="0">
                <a:solidFill>
                  <a:schemeClr val="tx1"/>
                </a:solidFill>
                <a:effectLst/>
                <a:latin typeface="+mn-lt"/>
                <a:ea typeface="+mn-ea"/>
                <a:cs typeface="+mn-cs"/>
              </a:rPr>
              <a:t>finalis</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range</a:t>
            </a:r>
            <a:r>
              <a:rPr lang="en-US" sz="1200" kern="1200" dirty="0" smtClean="0">
                <a:solidFill>
                  <a:schemeClr val="tx1"/>
                </a:solidFill>
                <a:effectLst/>
                <a:latin typeface="+mn-lt"/>
                <a:ea typeface="+mn-ea"/>
                <a:cs typeface="+mn-cs"/>
              </a:rPr>
              <a:t> that determines mode, but that leaps within a melody and “turning points” (outlines) are largely responsible for establishing the mode by highlighting the boundary pitches of the principal interval species (specie</a:t>
            </a:r>
            <a:r>
              <a:rPr lang="en-US" sz="1200" kern="1200" baseline="0" dirty="0" smtClean="0">
                <a:solidFill>
                  <a:schemeClr val="tx1"/>
                </a:solidFill>
                <a:effectLst/>
                <a:latin typeface="+mn-lt"/>
                <a:ea typeface="+mn-ea"/>
                <a:cs typeface="+mn-cs"/>
              </a:rPr>
              <a:t>s of 4ths and 5ths; in other words the location of the semitone)</a:t>
            </a:r>
          </a:p>
          <a:p>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leaps and outlines &amp; mention the contention of leap as 3</a:t>
            </a:r>
            <a:r>
              <a:rPr lang="en-US" baseline="30000" dirty="0" smtClean="0"/>
              <a:t>rd</a:t>
            </a:r>
            <a:r>
              <a:rPr lang="en-US" baseline="0" dirty="0" smtClean="0"/>
              <a:t> or 4</a:t>
            </a:r>
            <a:r>
              <a:rPr lang="en-US" baseline="30000" dirty="0" smtClean="0"/>
              <a:t>th</a:t>
            </a:r>
            <a:r>
              <a:rPr lang="en-US" baseline="0" dirty="0" smtClean="0"/>
              <a:t> and that you’ll come back to it.]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Notice that an outline can also be a leap**</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Most </a:t>
            </a:r>
            <a:r>
              <a:rPr lang="en-US" sz="1200" b="0" i="0" u="none" strike="noStrike" kern="1200" baseline="0" dirty="0" smtClean="0">
                <a:solidFill>
                  <a:schemeClr val="tx1"/>
                </a:solidFill>
                <a:latin typeface="+mn-lt"/>
                <a:ea typeface="+mn-ea"/>
                <a:cs typeface="+mn-cs"/>
              </a:rPr>
              <a:t>of </a:t>
            </a:r>
            <a:r>
              <a:rPr lang="en-US" sz="1200" b="0" i="0" u="none" strike="noStrike" kern="1200" baseline="0" dirty="0" smtClean="0">
                <a:solidFill>
                  <a:schemeClr val="tx1"/>
                </a:solidFill>
                <a:latin typeface="+mn-lt"/>
                <a:ea typeface="+mn-ea"/>
                <a:cs typeface="+mn-cs"/>
              </a:rPr>
              <a:t>the leaps(below) </a:t>
            </a:r>
            <a:r>
              <a:rPr lang="en-US" sz="1200" b="0" i="0" u="none" strike="noStrike" kern="1200" baseline="0" dirty="0" smtClean="0">
                <a:solidFill>
                  <a:schemeClr val="tx1"/>
                </a:solidFill>
                <a:latin typeface="+mn-lt"/>
                <a:ea typeface="+mn-ea"/>
                <a:cs typeface="+mn-cs"/>
              </a:rPr>
              <a:t>and </a:t>
            </a:r>
            <a:r>
              <a:rPr lang="en-US" sz="1200" b="0" i="0" u="none" strike="noStrike" kern="1200" baseline="0" dirty="0" smtClean="0">
                <a:solidFill>
                  <a:schemeClr val="tx1"/>
                </a:solidFill>
                <a:latin typeface="+mn-lt"/>
                <a:ea typeface="+mn-ea"/>
                <a:cs typeface="+mn-cs"/>
              </a:rPr>
              <a:t>outlines (above) </a:t>
            </a:r>
            <a:r>
              <a:rPr lang="en-US" sz="1200" b="0" i="0" u="none" strike="noStrike" kern="1200" baseline="0" dirty="0" smtClean="0">
                <a:solidFill>
                  <a:schemeClr val="tx1"/>
                </a:solidFill>
                <a:latin typeface="+mn-lt"/>
                <a:ea typeface="+mn-ea"/>
                <a:cs typeface="+mn-cs"/>
              </a:rPr>
              <a:t>in Example 1 are between D and A, but there is one outline between G3 and D4 that contradicts the basic principle (shown in red).</a:t>
            </a:r>
            <a:endParaRPr lang="en-US" dirty="0" smtClean="0"/>
          </a:p>
          <a:p>
            <a:endParaRPr lang="en-US" baseline="0" dirty="0" smtClean="0"/>
          </a:p>
          <a:p>
            <a:r>
              <a:rPr lang="en-US" baseline="0" dirty="0" smtClean="0"/>
              <a:t>*</a:t>
            </a:r>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1299742-3A07-5547-8377-DA1519DDFF76}" type="slidenum">
              <a:rPr lang="en-US" smtClean="0"/>
              <a:t>6</a:t>
            </a:fld>
            <a:endParaRPr lang="en-US"/>
          </a:p>
        </p:txBody>
      </p:sp>
    </p:spTree>
    <p:extLst>
      <p:ext uri="{BB962C8B-B14F-4D97-AF65-F5344CB8AC3E}">
        <p14:creationId xmlns:p14="http://schemas.microsoft.com/office/powerpoint/2010/main" val="1307761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a:t>
            </a:r>
            <a:r>
              <a:rPr lang="en-US" baseline="0" dirty="0" smtClean="0"/>
              <a:t> (FROM PAPER):</a:t>
            </a:r>
          </a:p>
          <a:p>
            <a:r>
              <a:rPr lang="en-US" baseline="0" dirty="0" smtClean="0"/>
              <a:t>“</a:t>
            </a:r>
            <a:r>
              <a:rPr lang="en-US" sz="1200" b="0" i="0" u="none" strike="noStrike" kern="1200" baseline="0" dirty="0" smtClean="0">
                <a:solidFill>
                  <a:schemeClr val="tx1"/>
                </a:solidFill>
                <a:latin typeface="+mn-lt"/>
                <a:ea typeface="+mn-ea"/>
                <a:cs typeface="+mn-cs"/>
              </a:rPr>
              <a:t>Note that the theorists suggest that one ought to compose in such a way that focuses on</a:t>
            </a:r>
          </a:p>
          <a:p>
            <a:r>
              <a:rPr lang="en-US" sz="1200" b="0" i="0" u="none" strike="noStrike" kern="1200" baseline="0" dirty="0" smtClean="0">
                <a:solidFill>
                  <a:schemeClr val="tx1"/>
                </a:solidFill>
                <a:latin typeface="+mn-lt"/>
                <a:ea typeface="+mn-ea"/>
                <a:cs typeface="+mn-cs"/>
              </a:rPr>
              <a:t>leaps and outlines of fourths and fifths, particularly emphasizing notes that form the</a:t>
            </a:r>
          </a:p>
          <a:p>
            <a:r>
              <a:rPr lang="en-US" sz="1200" b="0" i="0" u="none" strike="noStrike" kern="1200" baseline="0" dirty="0" smtClean="0">
                <a:solidFill>
                  <a:schemeClr val="tx1"/>
                </a:solidFill>
                <a:latin typeface="+mn-lt"/>
                <a:ea typeface="+mn-ea"/>
                <a:cs typeface="+mn-cs"/>
              </a:rPr>
              <a:t>boundary tones of the appropriate interval species (or mode). While we could simply count</a:t>
            </a:r>
          </a:p>
          <a:p>
            <a:r>
              <a:rPr lang="en-US" sz="1200" b="0" i="0" u="none" strike="noStrike" kern="1200" baseline="0" dirty="0" smtClean="0">
                <a:solidFill>
                  <a:schemeClr val="tx1"/>
                </a:solidFill>
                <a:latin typeface="+mn-lt"/>
                <a:ea typeface="+mn-ea"/>
                <a:cs typeface="+mn-cs"/>
              </a:rPr>
              <a:t>only leaps or outlines of fourths and fifths, this fails to evaluate the underlying assumption</a:t>
            </a:r>
          </a:p>
          <a:p>
            <a:r>
              <a:rPr lang="en-US" sz="1200" b="0" i="0" u="none" strike="noStrike" kern="1200" baseline="0" dirty="0" smtClean="0">
                <a:solidFill>
                  <a:schemeClr val="tx1"/>
                </a:solidFill>
                <a:latin typeface="+mn-lt"/>
                <a:ea typeface="+mn-ea"/>
                <a:cs typeface="+mn-cs"/>
              </a:rPr>
              <a:t>that composers did compose in this way. That is, by only counting such leaps and outlines</a:t>
            </a:r>
          </a:p>
          <a:p>
            <a:r>
              <a:rPr lang="en-US" sz="1200" b="0" i="0" u="none" strike="noStrike" kern="1200" baseline="0" dirty="0" smtClean="0">
                <a:solidFill>
                  <a:schemeClr val="tx1"/>
                </a:solidFill>
                <a:latin typeface="+mn-lt"/>
                <a:ea typeface="+mn-ea"/>
                <a:cs typeface="+mn-cs"/>
              </a:rPr>
              <a:t>we might find that those notes do align with the theoretical prediction, but it could also be</a:t>
            </a:r>
          </a:p>
          <a:p>
            <a:r>
              <a:rPr lang="en-US" sz="1200" b="0" i="0" u="none" strike="noStrike" kern="1200" baseline="0" dirty="0" smtClean="0">
                <a:solidFill>
                  <a:schemeClr val="tx1"/>
                </a:solidFill>
                <a:latin typeface="+mn-lt"/>
                <a:ea typeface="+mn-ea"/>
                <a:cs typeface="+mn-cs"/>
              </a:rPr>
              <a:t>the case, for instance, that there are just as many leaps and outlines of thirds, sixths and</a:t>
            </a:r>
          </a:p>
          <a:p>
            <a:r>
              <a:rPr lang="en-US" sz="1200" b="0" i="0" u="none" strike="noStrike" kern="1200" baseline="0" dirty="0" smtClean="0">
                <a:solidFill>
                  <a:schemeClr val="tx1"/>
                </a:solidFill>
                <a:latin typeface="+mn-lt"/>
                <a:ea typeface="+mn-ea"/>
                <a:cs typeface="+mn-cs"/>
              </a:rPr>
              <a:t>sevenths. How, then, could we argue that fourths and fifths are privileged? If leaps and</a:t>
            </a:r>
          </a:p>
          <a:p>
            <a:r>
              <a:rPr lang="en-US" sz="1200" b="0" i="0" u="none" strike="noStrike" kern="1200" baseline="0" dirty="0" smtClean="0">
                <a:solidFill>
                  <a:schemeClr val="tx1"/>
                </a:solidFill>
                <a:latin typeface="+mn-lt"/>
                <a:ea typeface="+mn-ea"/>
                <a:cs typeface="+mn-cs"/>
              </a:rPr>
              <a:t>outlines are meant to be used in a way that highlights the mode, then it would be prudent</a:t>
            </a:r>
          </a:p>
          <a:p>
            <a:r>
              <a:rPr lang="en-US" sz="1200" b="0" i="0" u="none" strike="noStrike" kern="1200" baseline="0" dirty="0" smtClean="0">
                <a:solidFill>
                  <a:schemeClr val="tx1"/>
                </a:solidFill>
                <a:latin typeface="+mn-lt"/>
                <a:ea typeface="+mn-ea"/>
                <a:cs typeface="+mn-cs"/>
              </a:rPr>
              <a:t>to investigate all leaps and outlines. This is the approach we take here.”</a:t>
            </a:r>
            <a:endParaRPr lang="en-US" dirty="0"/>
          </a:p>
        </p:txBody>
      </p:sp>
      <p:sp>
        <p:nvSpPr>
          <p:cNvPr id="4" name="Slide Number Placeholder 3"/>
          <p:cNvSpPr>
            <a:spLocks noGrp="1"/>
          </p:cNvSpPr>
          <p:nvPr>
            <p:ph type="sldNum" sz="quarter" idx="10"/>
          </p:nvPr>
        </p:nvSpPr>
        <p:spPr/>
        <p:txBody>
          <a:bodyPr/>
          <a:lstStyle/>
          <a:p>
            <a:fld id="{31299742-3A07-5547-8377-DA1519DDFF76}" type="slidenum">
              <a:rPr lang="en-US" smtClean="0"/>
              <a:t>8</a:t>
            </a:fld>
            <a:endParaRPr lang="en-US"/>
          </a:p>
        </p:txBody>
      </p:sp>
    </p:spTree>
    <p:extLst>
      <p:ext uri="{BB962C8B-B14F-4D97-AF65-F5344CB8AC3E}">
        <p14:creationId xmlns:p14="http://schemas.microsoft.com/office/powerpoint/2010/main" val="983478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the methodology:</a:t>
            </a:r>
          </a:p>
          <a:p>
            <a:pPr marL="228600" indent="-228600">
              <a:buAutoNum type="arabicParenR"/>
            </a:pPr>
            <a:r>
              <a:rPr lang="en-US" baseline="0" dirty="0" smtClean="0"/>
              <a:t>2 Experts were given the complete set of tables, and challenged to guess a single mode (1 through 8) for each table.</a:t>
            </a:r>
          </a:p>
          <a:p>
            <a:pPr marL="228600" indent="-228600">
              <a:buAutoNum type="arabicParenR"/>
            </a:pPr>
            <a:r>
              <a:rPr lang="en-US" baseline="0" dirty="0" smtClean="0"/>
              <a:t>The set of tables was used in a multinomial regression model &gt; each row tested independently; counts used as predictor variables; possible interactions were limited based on theoretical predictions to avoid over-fitting the models to our small data set. Train and test procedure: randomly selects piece from each mode family and puts aside for testing, remainder goes to training the models. This is repeated 100x and the results are an average of the performance across all iterations.</a:t>
            </a:r>
          </a:p>
          <a:p>
            <a:pPr marL="228600" indent="-228600">
              <a:buAutoNum type="arabicParenR"/>
            </a:pPr>
            <a:endParaRPr lang="en-US" baseline="0" dirty="0" smtClean="0"/>
          </a:p>
          <a:p>
            <a:pPr marL="228600" indent="-228600">
              <a:buAutoNum type="arabicParenR"/>
            </a:pPr>
            <a:endParaRPr lang="en-US" baseline="0" dirty="0" smtClean="0"/>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31299742-3A07-5547-8377-DA1519DDFF76}" type="slidenum">
              <a:rPr lang="en-US" smtClean="0"/>
              <a:t>9</a:t>
            </a:fld>
            <a:endParaRPr lang="en-US"/>
          </a:p>
        </p:txBody>
      </p:sp>
    </p:spTree>
    <p:extLst>
      <p:ext uri="{BB962C8B-B14F-4D97-AF65-F5344CB8AC3E}">
        <p14:creationId xmlns:p14="http://schemas.microsoft.com/office/powerpoint/2010/main" val="1899507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Remind: </a:t>
            </a:r>
            <a:r>
              <a:rPr lang="en-US" dirty="0" smtClean="0"/>
              <a:t>there are 8 modes, there are 4 mode “families” (modes that share a final</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a:t>
            </a:r>
            <a:r>
              <a:rPr lang="en-US" sz="1200" b="0" i="0" u="none" strike="noStrike" kern="1200" baseline="0" dirty="0" smtClean="0">
                <a:solidFill>
                  <a:schemeClr val="tx1"/>
                </a:solidFill>
                <a:latin typeface="+mn-lt"/>
                <a:ea typeface="+mn-ea"/>
                <a:cs typeface="+mn-cs"/>
              </a:rPr>
              <a:t>Notice that with a 65% accuracy rate for</a:t>
            </a:r>
          </a:p>
          <a:p>
            <a:r>
              <a:rPr lang="en-US" sz="1200" b="0" i="0" u="none" strike="noStrike" kern="1200" baseline="0" dirty="0" smtClean="0">
                <a:solidFill>
                  <a:schemeClr val="tx1"/>
                </a:solidFill>
                <a:latin typeface="+mn-lt"/>
                <a:ea typeface="+mn-ea"/>
                <a:cs typeface="+mn-cs"/>
              </a:rPr>
              <a:t>correctly predicting the mode family, and a subsequent guess of the mode (authentic or</a:t>
            </a:r>
          </a:p>
          <a:p>
            <a:r>
              <a:rPr lang="en-US" sz="1200" b="0" i="0" u="none" strike="noStrike" kern="1200" baseline="0" dirty="0" smtClean="0">
                <a:solidFill>
                  <a:schemeClr val="tx1"/>
                </a:solidFill>
                <a:latin typeface="+mn-lt"/>
                <a:ea typeface="+mn-ea"/>
                <a:cs typeface="+mn-cs"/>
              </a:rPr>
              <a:t>plagal) having a 50/50 probability, that an overall accuracy level based on simply guessing</a:t>
            </a:r>
          </a:p>
          <a:p>
            <a:r>
              <a:rPr lang="en-US" sz="1200" b="0" i="0" u="none" strike="noStrike" kern="1200" baseline="0" dirty="0" smtClean="0">
                <a:solidFill>
                  <a:schemeClr val="tx1"/>
                </a:solidFill>
                <a:latin typeface="+mn-lt"/>
                <a:ea typeface="+mn-ea"/>
                <a:cs typeface="+mn-cs"/>
              </a:rPr>
              <a:t>authentic/plagal after identifying mode family would be approximately 32.5 (or half of 65),</a:t>
            </a:r>
          </a:p>
          <a:p>
            <a:r>
              <a:rPr lang="en-US" sz="1200" b="0" i="0" u="none" strike="noStrike" kern="1200" baseline="0" dirty="0" smtClean="0">
                <a:solidFill>
                  <a:schemeClr val="tx1"/>
                </a:solidFill>
                <a:latin typeface="+mn-lt"/>
                <a:ea typeface="+mn-ea"/>
                <a:cs typeface="+mn-cs"/>
              </a:rPr>
              <a:t>which closely approximates our experts’ accuracy at exact mode prediction.”</a:t>
            </a:r>
          </a:p>
          <a:p>
            <a:endParaRPr lang="en-US" sz="1200" b="0" i="0" u="none" strike="noStrike" kern="1200" baseline="0" dirty="0" smtClean="0">
              <a:solidFill>
                <a:schemeClr val="tx1"/>
              </a:solidFill>
              <a:latin typeface="+mn-lt"/>
              <a:ea typeface="+mn-ea"/>
              <a:cs typeface="+mn-cs"/>
            </a:endParaRP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31299742-3A07-5547-8377-DA1519DDFF76}" type="slidenum">
              <a:rPr lang="en-US" smtClean="0"/>
              <a:t>10</a:t>
            </a:fld>
            <a:endParaRPr lang="en-US"/>
          </a:p>
        </p:txBody>
      </p:sp>
    </p:spTree>
    <p:extLst>
      <p:ext uri="{BB962C8B-B14F-4D97-AF65-F5344CB8AC3E}">
        <p14:creationId xmlns:p14="http://schemas.microsoft.com/office/powerpoint/2010/main" val="321357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8904B9-C232-5941-8125-4ABFA0951C25}" type="datetime1">
              <a:rPr lang="en-CA" smtClean="0"/>
              <a:t>2018-04-26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463B1-E776-5C47-A568-475CCB4BB03B}" type="slidenum">
              <a:rPr lang="en-US" smtClean="0"/>
              <a:t>‹#›</a:t>
            </a:fld>
            <a:endParaRPr lang="en-US"/>
          </a:p>
        </p:txBody>
      </p:sp>
    </p:spTree>
    <p:extLst>
      <p:ext uri="{BB962C8B-B14F-4D97-AF65-F5344CB8AC3E}">
        <p14:creationId xmlns:p14="http://schemas.microsoft.com/office/powerpoint/2010/main" val="556360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59A80A-0FA3-CA42-A9EA-974B044871DA}" type="datetime1">
              <a:rPr lang="en-CA" smtClean="0"/>
              <a:t>2018-04-26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463B1-E776-5C47-A568-475CCB4BB03B}" type="slidenum">
              <a:rPr lang="en-US" smtClean="0"/>
              <a:t>‹#›</a:t>
            </a:fld>
            <a:endParaRPr lang="en-US"/>
          </a:p>
        </p:txBody>
      </p:sp>
    </p:spTree>
    <p:extLst>
      <p:ext uri="{BB962C8B-B14F-4D97-AF65-F5344CB8AC3E}">
        <p14:creationId xmlns:p14="http://schemas.microsoft.com/office/powerpoint/2010/main" val="529772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FF8B3-FD65-4542-8369-09747F0D78D4}" type="datetime1">
              <a:rPr lang="en-CA" smtClean="0"/>
              <a:t>2018-04-26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463B1-E776-5C47-A568-475CCB4BB03B}" type="slidenum">
              <a:rPr lang="en-US" smtClean="0"/>
              <a:t>‹#›</a:t>
            </a:fld>
            <a:endParaRPr lang="en-US"/>
          </a:p>
        </p:txBody>
      </p:sp>
    </p:spTree>
    <p:extLst>
      <p:ext uri="{BB962C8B-B14F-4D97-AF65-F5344CB8AC3E}">
        <p14:creationId xmlns:p14="http://schemas.microsoft.com/office/powerpoint/2010/main" val="42127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FE6305-6BBA-D749-BAED-6701AFFB23A2}" type="datetime1">
              <a:rPr lang="en-CA" smtClean="0"/>
              <a:t>2018-04-26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800"/>
            </a:lvl1pPr>
          </a:lstStyle>
          <a:p>
            <a:fld id="{D1E463B1-E776-5C47-A568-475CCB4BB03B}" type="slidenum">
              <a:rPr lang="en-US" smtClean="0"/>
              <a:pPr/>
              <a:t>‹#›</a:t>
            </a:fld>
            <a:endParaRPr lang="en-US" dirty="0"/>
          </a:p>
        </p:txBody>
      </p:sp>
    </p:spTree>
    <p:extLst>
      <p:ext uri="{BB962C8B-B14F-4D97-AF65-F5344CB8AC3E}">
        <p14:creationId xmlns:p14="http://schemas.microsoft.com/office/powerpoint/2010/main" val="16251067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182AB5-0097-604B-9051-F5A217046484}" type="datetime1">
              <a:rPr lang="en-CA" smtClean="0"/>
              <a:t>2018-04-26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463B1-E776-5C47-A568-475CCB4BB03B}" type="slidenum">
              <a:rPr lang="en-US" smtClean="0"/>
              <a:t>‹#›</a:t>
            </a:fld>
            <a:endParaRPr lang="en-US"/>
          </a:p>
        </p:txBody>
      </p:sp>
    </p:spTree>
    <p:extLst>
      <p:ext uri="{BB962C8B-B14F-4D97-AF65-F5344CB8AC3E}">
        <p14:creationId xmlns:p14="http://schemas.microsoft.com/office/powerpoint/2010/main" val="209108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3C0972-BD8A-BC4D-9386-CB70E91F264C}" type="datetime1">
              <a:rPr lang="en-CA" smtClean="0"/>
              <a:t>2018-04-26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E463B1-E776-5C47-A568-475CCB4BB03B}" type="slidenum">
              <a:rPr lang="en-US" smtClean="0"/>
              <a:t>‹#›</a:t>
            </a:fld>
            <a:endParaRPr lang="en-US"/>
          </a:p>
        </p:txBody>
      </p:sp>
    </p:spTree>
    <p:extLst>
      <p:ext uri="{BB962C8B-B14F-4D97-AF65-F5344CB8AC3E}">
        <p14:creationId xmlns:p14="http://schemas.microsoft.com/office/powerpoint/2010/main" val="1204069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B7FED5-737E-7743-B1CB-3F57978E22C7}" type="datetime1">
              <a:rPr lang="en-CA" smtClean="0"/>
              <a:t>2018-04-26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E463B1-E776-5C47-A568-475CCB4BB03B}" type="slidenum">
              <a:rPr lang="en-US" smtClean="0"/>
              <a:t>‹#›</a:t>
            </a:fld>
            <a:endParaRPr lang="en-US"/>
          </a:p>
        </p:txBody>
      </p:sp>
    </p:spTree>
    <p:extLst>
      <p:ext uri="{BB962C8B-B14F-4D97-AF65-F5344CB8AC3E}">
        <p14:creationId xmlns:p14="http://schemas.microsoft.com/office/powerpoint/2010/main" val="1054705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F67BD6-AF49-0747-BEFE-5FF3E7A829D0}" type="datetime1">
              <a:rPr lang="en-CA" smtClean="0"/>
              <a:t>2018-04-26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E463B1-E776-5C47-A568-475CCB4BB03B}" type="slidenum">
              <a:rPr lang="en-US" smtClean="0"/>
              <a:t>‹#›</a:t>
            </a:fld>
            <a:endParaRPr lang="en-US"/>
          </a:p>
        </p:txBody>
      </p:sp>
    </p:spTree>
    <p:extLst>
      <p:ext uri="{BB962C8B-B14F-4D97-AF65-F5344CB8AC3E}">
        <p14:creationId xmlns:p14="http://schemas.microsoft.com/office/powerpoint/2010/main" val="1113383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765C2B-F05A-904A-AE8E-739841B889C7}" type="datetime1">
              <a:rPr lang="en-CA" smtClean="0"/>
              <a:t>2018-04-26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E463B1-E776-5C47-A568-475CCB4BB03B}" type="slidenum">
              <a:rPr lang="en-US" smtClean="0"/>
              <a:t>‹#›</a:t>
            </a:fld>
            <a:endParaRPr lang="en-US"/>
          </a:p>
        </p:txBody>
      </p:sp>
    </p:spTree>
    <p:extLst>
      <p:ext uri="{BB962C8B-B14F-4D97-AF65-F5344CB8AC3E}">
        <p14:creationId xmlns:p14="http://schemas.microsoft.com/office/powerpoint/2010/main" val="1611837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D24C70-8CEB-5B4E-B583-04DCEE44EBF2}" type="datetime1">
              <a:rPr lang="en-CA" smtClean="0"/>
              <a:t>2018-04-26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E463B1-E776-5C47-A568-475CCB4BB03B}" type="slidenum">
              <a:rPr lang="en-US" smtClean="0"/>
              <a:t>‹#›</a:t>
            </a:fld>
            <a:endParaRPr lang="en-US"/>
          </a:p>
        </p:txBody>
      </p:sp>
    </p:spTree>
    <p:extLst>
      <p:ext uri="{BB962C8B-B14F-4D97-AF65-F5344CB8AC3E}">
        <p14:creationId xmlns:p14="http://schemas.microsoft.com/office/powerpoint/2010/main" val="1801584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B44EFA-8A93-9044-9414-C7D0131CA407}" type="datetime1">
              <a:rPr lang="en-CA" smtClean="0"/>
              <a:t>2018-04-26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E463B1-E776-5C47-A568-475CCB4BB03B}" type="slidenum">
              <a:rPr lang="en-US" smtClean="0"/>
              <a:t>‹#›</a:t>
            </a:fld>
            <a:endParaRPr lang="en-US"/>
          </a:p>
        </p:txBody>
      </p:sp>
    </p:spTree>
    <p:extLst>
      <p:ext uri="{BB962C8B-B14F-4D97-AF65-F5344CB8AC3E}">
        <p14:creationId xmlns:p14="http://schemas.microsoft.com/office/powerpoint/2010/main" val="18628365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366C33-2B43-F447-B9F3-E06A085B0663}" type="datetime1">
              <a:rPr lang="en-CA" smtClean="0"/>
              <a:t>2018-04-26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E463B1-E776-5C47-A568-475CCB4BB03B}" type="slidenum">
              <a:rPr lang="en-US" smtClean="0"/>
              <a:t>‹#›</a:t>
            </a:fld>
            <a:endParaRPr lang="en-US"/>
          </a:p>
        </p:txBody>
      </p:sp>
    </p:spTree>
    <p:extLst>
      <p:ext uri="{BB962C8B-B14F-4D97-AF65-F5344CB8AC3E}">
        <p14:creationId xmlns:p14="http://schemas.microsoft.com/office/powerpoint/2010/main" val="336332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jpeg"/><Relationship Id="rId7" Type="http://schemas.openxmlformats.org/officeDocument/2006/relationships/image" Target="../media/image10.png"/><Relationship Id="rId8"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22270"/>
            <a:ext cx="9144000" cy="2387600"/>
          </a:xfrm>
        </p:spPr>
        <p:txBody>
          <a:bodyPr/>
          <a:lstStyle/>
          <a:p>
            <a:r>
              <a:rPr lang="en-US" dirty="0" smtClean="0"/>
              <a:t>Whose Line is it Anyway?</a:t>
            </a:r>
            <a:endParaRPr lang="en-US" dirty="0"/>
          </a:p>
        </p:txBody>
      </p:sp>
      <p:sp>
        <p:nvSpPr>
          <p:cNvPr id="3" name="Subtitle 2"/>
          <p:cNvSpPr>
            <a:spLocks noGrp="1"/>
          </p:cNvSpPr>
          <p:nvPr>
            <p:ph type="subTitle" idx="1"/>
          </p:nvPr>
        </p:nvSpPr>
        <p:spPr>
          <a:xfrm>
            <a:off x="1524000" y="2801945"/>
            <a:ext cx="9144000" cy="1655762"/>
          </a:xfrm>
        </p:spPr>
        <p:txBody>
          <a:bodyPr>
            <a:normAutofit/>
          </a:bodyPr>
          <a:lstStyle/>
          <a:p>
            <a:r>
              <a:rPr lang="en-US" sz="3200" b="1" dirty="0" smtClean="0">
                <a:latin typeface="+mj-lt"/>
              </a:rPr>
              <a:t>Assessing melodic features of mode in polyphony</a:t>
            </a:r>
            <a:endParaRPr lang="en-US" sz="3200" b="1" dirty="0">
              <a:latin typeface="+mj-lt"/>
            </a:endParaRPr>
          </a:p>
        </p:txBody>
      </p:sp>
      <p:sp>
        <p:nvSpPr>
          <p:cNvPr id="4" name="TextBox 3"/>
          <p:cNvSpPr txBox="1"/>
          <p:nvPr/>
        </p:nvSpPr>
        <p:spPr>
          <a:xfrm>
            <a:off x="3252183" y="5257800"/>
            <a:ext cx="5687634" cy="1200329"/>
          </a:xfrm>
          <a:prstGeom prst="rect">
            <a:avLst/>
          </a:prstGeom>
          <a:noFill/>
        </p:spPr>
        <p:txBody>
          <a:bodyPr wrap="square" rtlCol="0">
            <a:spAutoFit/>
          </a:bodyPr>
          <a:lstStyle/>
          <a:p>
            <a:pPr algn="ctr"/>
            <a:r>
              <a:rPr lang="en-US" sz="2400" dirty="0" smtClean="0"/>
              <a:t>CIRMMT </a:t>
            </a:r>
            <a:r>
              <a:rPr lang="en-US" sz="2400" dirty="0" smtClean="0"/>
              <a:t>Workshop on </a:t>
            </a:r>
            <a:r>
              <a:rPr lang="en-US" sz="2400" smtClean="0"/>
              <a:t>Digital Musicology</a:t>
            </a:r>
            <a:endParaRPr lang="en-US" sz="2400" dirty="0" smtClean="0"/>
          </a:p>
          <a:p>
            <a:pPr algn="ctr"/>
            <a:r>
              <a:rPr lang="en-US" sz="2400" dirty="0" smtClean="0"/>
              <a:t>April 27</a:t>
            </a:r>
            <a:r>
              <a:rPr lang="en-US" sz="2400" baseline="30000" dirty="0" smtClean="0"/>
              <a:t>th</a:t>
            </a:r>
            <a:r>
              <a:rPr lang="en-US" sz="2400" dirty="0" smtClean="0"/>
              <a:t>, 2018</a:t>
            </a:r>
          </a:p>
          <a:p>
            <a:pPr algn="ctr"/>
            <a:r>
              <a:rPr lang="en-US" sz="2400" dirty="0" smtClean="0"/>
              <a:t>McGill University</a:t>
            </a:r>
            <a:endParaRPr lang="en-US" sz="2400" dirty="0"/>
          </a:p>
        </p:txBody>
      </p:sp>
      <p:sp>
        <p:nvSpPr>
          <p:cNvPr id="5" name="TextBox 4"/>
          <p:cNvSpPr txBox="1"/>
          <p:nvPr/>
        </p:nvSpPr>
        <p:spPr>
          <a:xfrm>
            <a:off x="2881993" y="4090309"/>
            <a:ext cx="6474278" cy="461665"/>
          </a:xfrm>
          <a:prstGeom prst="rect">
            <a:avLst/>
          </a:prstGeom>
          <a:noFill/>
        </p:spPr>
        <p:txBody>
          <a:bodyPr wrap="square" rtlCol="0">
            <a:spAutoFit/>
          </a:bodyPr>
          <a:lstStyle/>
          <a:p>
            <a:pPr algn="ctr"/>
            <a:r>
              <a:rPr lang="en-US" sz="2400" dirty="0" smtClean="0">
                <a:latin typeface="+mj-lt"/>
                <a:ea typeface="Futura Medium" charset="0"/>
                <a:cs typeface="Futura Medium" charset="0"/>
              </a:rPr>
              <a:t>Claire Arthur, Julie Cumming, Peter Schubert</a:t>
            </a:r>
            <a:endParaRPr lang="en-US" sz="2400" dirty="0">
              <a:latin typeface="+mj-lt"/>
              <a:ea typeface="Futura Medium" charset="0"/>
              <a:cs typeface="Futura Medium" charset="0"/>
            </a:endParaRPr>
          </a:p>
        </p:txBody>
      </p:sp>
      <p:pic>
        <p:nvPicPr>
          <p:cNvPr id="6" name="Content Placeholder 3"/>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2136799" y="0"/>
            <a:ext cx="4120534" cy="7379909"/>
          </a:xfrm>
          <a:prstGeom prst="rect">
            <a:avLst/>
          </a:prstGeom>
        </p:spPr>
      </p:pic>
      <p:pic>
        <p:nvPicPr>
          <p:cNvPr id="7" name="Content Placeholder 3"/>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0212009" y="8025"/>
            <a:ext cx="4120534" cy="7379909"/>
          </a:xfrm>
          <a:prstGeom prst="rect">
            <a:avLst/>
          </a:prstGeom>
        </p:spPr>
      </p:pic>
    </p:spTree>
    <p:extLst>
      <p:ext uri="{BB962C8B-B14F-4D97-AF65-F5344CB8AC3E}">
        <p14:creationId xmlns:p14="http://schemas.microsoft.com/office/powerpoint/2010/main" val="600015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Futura Medium" charset="0"/>
                <a:ea typeface="Futura Medium" charset="0"/>
                <a:cs typeface="Futura Medium" charset="0"/>
              </a:rPr>
              <a:t>Results: Study 1</a:t>
            </a:r>
            <a:endParaRPr lang="en-US" dirty="0">
              <a:latin typeface="Futura Medium" charset="0"/>
              <a:ea typeface="Futura Medium" charset="0"/>
              <a:cs typeface="Futura Medium" charset="0"/>
            </a:endParaRPr>
          </a:p>
        </p:txBody>
      </p:sp>
      <p:sp>
        <p:nvSpPr>
          <p:cNvPr id="3" name="Content Placeholder 2"/>
          <p:cNvSpPr>
            <a:spLocks noGrp="1"/>
          </p:cNvSpPr>
          <p:nvPr>
            <p:ph idx="1"/>
          </p:nvPr>
        </p:nvSpPr>
        <p:spPr/>
        <p:txBody>
          <a:bodyPr/>
          <a:lstStyle/>
          <a:p>
            <a:r>
              <a:rPr lang="en-US" dirty="0" smtClean="0"/>
              <a:t>Expert Guesses:</a:t>
            </a:r>
          </a:p>
          <a:p>
            <a:endParaRPr lang="en-US" dirty="0" smtClean="0"/>
          </a:p>
          <a:p>
            <a:pPr lvl="1"/>
            <a:r>
              <a:rPr lang="en-US" dirty="0" smtClean="0"/>
              <a:t>Chance accuracy at mode* = 12.5%; Chance accuracy at mode family = 25</a:t>
            </a:r>
            <a:r>
              <a:rPr lang="en-US" dirty="0" smtClean="0"/>
              <a:t>%</a:t>
            </a:r>
          </a:p>
          <a:p>
            <a:pPr lvl="1"/>
            <a:endParaRPr lang="en-US" sz="2400" dirty="0" smtClean="0"/>
          </a:p>
          <a:p>
            <a:pPr lvl="1"/>
            <a:r>
              <a:rPr lang="en-US" dirty="0" smtClean="0"/>
              <a:t>Expert </a:t>
            </a:r>
            <a:r>
              <a:rPr lang="en-US" i="1" dirty="0" smtClean="0"/>
              <a:t>mode</a:t>
            </a:r>
            <a:r>
              <a:rPr lang="en-US" dirty="0" smtClean="0"/>
              <a:t> accuracy = 35%; Expert mode </a:t>
            </a:r>
            <a:r>
              <a:rPr lang="en-US" i="1" dirty="0" smtClean="0"/>
              <a:t>family</a:t>
            </a:r>
            <a:r>
              <a:rPr lang="en-US" dirty="0" smtClean="0"/>
              <a:t> accuracy 65%</a:t>
            </a:r>
          </a:p>
          <a:p>
            <a:pPr lvl="1"/>
            <a:endParaRPr lang="en-US" dirty="0" smtClean="0"/>
          </a:p>
          <a:p>
            <a:pPr lvl="1"/>
            <a:r>
              <a:rPr lang="en-US" dirty="0" smtClean="0"/>
              <a:t>Overall expert agreement = 86%</a:t>
            </a:r>
          </a:p>
          <a:p>
            <a:pPr lvl="1"/>
            <a:endParaRPr lang="en-US" dirty="0"/>
          </a:p>
        </p:txBody>
      </p:sp>
      <p:sp>
        <p:nvSpPr>
          <p:cNvPr id="5" name="Slide Number Placeholder 4"/>
          <p:cNvSpPr>
            <a:spLocks noGrp="1"/>
          </p:cNvSpPr>
          <p:nvPr>
            <p:ph type="sldNum" sz="quarter" idx="12"/>
          </p:nvPr>
        </p:nvSpPr>
        <p:spPr/>
        <p:txBody>
          <a:bodyPr/>
          <a:lstStyle/>
          <a:p>
            <a:fld id="{D1E463B1-E776-5C47-A568-475CCB4BB03B}" type="slidenum">
              <a:rPr lang="en-US" smtClean="0"/>
              <a:t>10</a:t>
            </a:fld>
            <a:endParaRPr lang="en-US"/>
          </a:p>
        </p:txBody>
      </p:sp>
    </p:spTree>
    <p:extLst>
      <p:ext uri="{BB962C8B-B14F-4D97-AF65-F5344CB8AC3E}">
        <p14:creationId xmlns:p14="http://schemas.microsoft.com/office/powerpoint/2010/main" val="36749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Futura Medium" charset="0"/>
                <a:ea typeface="Futura Medium" charset="0"/>
                <a:cs typeface="Futura Medium" charset="0"/>
              </a:rPr>
              <a:t>Results: Study 1</a:t>
            </a:r>
            <a:endParaRPr lang="en-US" dirty="0">
              <a:latin typeface="Futura Medium" charset="0"/>
              <a:ea typeface="Futura Medium" charset="0"/>
              <a:cs typeface="Futura Medium" charset="0"/>
            </a:endParaRPr>
          </a:p>
        </p:txBody>
      </p:sp>
      <p:sp>
        <p:nvSpPr>
          <p:cNvPr id="3" name="Content Placeholder 2"/>
          <p:cNvSpPr>
            <a:spLocks noGrp="1"/>
          </p:cNvSpPr>
          <p:nvPr>
            <p:ph idx="1"/>
          </p:nvPr>
        </p:nvSpPr>
        <p:spPr/>
        <p:txBody>
          <a:bodyPr/>
          <a:lstStyle/>
          <a:p>
            <a:r>
              <a:rPr lang="en-US" dirty="0" smtClean="0"/>
              <a:t>Regression Models:</a:t>
            </a:r>
          </a:p>
          <a:p>
            <a:endParaRPr lang="en-US" dirty="0" smtClean="0"/>
          </a:p>
          <a:p>
            <a:pPr lvl="1"/>
            <a:r>
              <a:rPr lang="en-US" dirty="0" smtClean="0"/>
              <a:t>Baseline accuracy at </a:t>
            </a:r>
            <a:r>
              <a:rPr lang="en-US" i="1" dirty="0" smtClean="0"/>
              <a:t>mode</a:t>
            </a:r>
            <a:r>
              <a:rPr lang="en-US" dirty="0" smtClean="0"/>
              <a:t>* = 18%; Baseline accuracy at </a:t>
            </a:r>
            <a:r>
              <a:rPr lang="en-US" i="1" dirty="0" smtClean="0"/>
              <a:t>mode family</a:t>
            </a:r>
            <a:r>
              <a:rPr lang="en-US" dirty="0" smtClean="0"/>
              <a:t>* = 34%</a:t>
            </a:r>
          </a:p>
          <a:p>
            <a:pPr lvl="2">
              <a:buFont typeface=".LucidaGrandeUI" charset="0"/>
              <a:buChar char="↳"/>
            </a:pPr>
            <a:endParaRPr lang="en-US" sz="1400" dirty="0" smtClean="0"/>
          </a:p>
          <a:p>
            <a:pPr lvl="1"/>
            <a:r>
              <a:rPr lang="en-US" dirty="0" smtClean="0"/>
              <a:t>Model </a:t>
            </a:r>
            <a:r>
              <a:rPr lang="en-US" i="1" dirty="0" smtClean="0"/>
              <a:t>mode</a:t>
            </a:r>
            <a:r>
              <a:rPr lang="en-US" dirty="0" smtClean="0"/>
              <a:t> accuracy = 30-36%; Model </a:t>
            </a:r>
            <a:r>
              <a:rPr lang="en-US" i="1" dirty="0" smtClean="0"/>
              <a:t>mode</a:t>
            </a:r>
            <a:r>
              <a:rPr lang="en-US" dirty="0" smtClean="0"/>
              <a:t> </a:t>
            </a:r>
            <a:r>
              <a:rPr lang="en-US" i="1" dirty="0" smtClean="0"/>
              <a:t>family</a:t>
            </a:r>
            <a:r>
              <a:rPr lang="en-US" dirty="0" smtClean="0"/>
              <a:t> accuracy 62-67%</a:t>
            </a:r>
          </a:p>
          <a:p>
            <a:pPr lvl="1"/>
            <a:endParaRPr lang="en-US" dirty="0" smtClean="0"/>
          </a:p>
          <a:p>
            <a:pPr lvl="1"/>
            <a:endParaRPr lang="en-US" dirty="0"/>
          </a:p>
        </p:txBody>
      </p:sp>
      <p:sp>
        <p:nvSpPr>
          <p:cNvPr id="7" name="Slide Number Placeholder 6"/>
          <p:cNvSpPr>
            <a:spLocks noGrp="1"/>
          </p:cNvSpPr>
          <p:nvPr>
            <p:ph type="sldNum" sz="quarter" idx="12"/>
          </p:nvPr>
        </p:nvSpPr>
        <p:spPr/>
        <p:txBody>
          <a:bodyPr/>
          <a:lstStyle/>
          <a:p>
            <a:fld id="{D1E463B1-E776-5C47-A568-475CCB4BB03B}" type="slidenum">
              <a:rPr lang="en-US" smtClean="0"/>
              <a:t>11</a:t>
            </a:fld>
            <a:endParaRPr lang="en-US"/>
          </a:p>
        </p:txBody>
      </p:sp>
    </p:spTree>
    <p:extLst>
      <p:ext uri="{BB962C8B-B14F-4D97-AF65-F5344CB8AC3E}">
        <p14:creationId xmlns:p14="http://schemas.microsoft.com/office/powerpoint/2010/main" val="8119116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Futura Medium" charset="0"/>
                <a:ea typeface="Futura Medium" charset="0"/>
                <a:cs typeface="Futura Medium" charset="0"/>
              </a:rPr>
              <a:t>Results: Study 1</a:t>
            </a:r>
            <a:endParaRPr lang="en-US" dirty="0">
              <a:latin typeface="Futura Medium" charset="0"/>
              <a:ea typeface="Futura Medium" charset="0"/>
              <a:cs typeface="Futura Medium" charset="0"/>
            </a:endParaRPr>
          </a:p>
        </p:txBody>
      </p:sp>
      <p:sp>
        <p:nvSpPr>
          <p:cNvPr id="3" name="Content Placeholder 2"/>
          <p:cNvSpPr>
            <a:spLocks noGrp="1"/>
          </p:cNvSpPr>
          <p:nvPr>
            <p:ph idx="1"/>
          </p:nvPr>
        </p:nvSpPr>
        <p:spPr/>
        <p:txBody>
          <a:bodyPr>
            <a:normAutofit lnSpcReduction="10000"/>
          </a:bodyPr>
          <a:lstStyle/>
          <a:p>
            <a:r>
              <a:rPr lang="en-US" dirty="0" smtClean="0"/>
              <a:t>Summary</a:t>
            </a:r>
            <a:r>
              <a:rPr lang="en-US" dirty="0" smtClean="0"/>
              <a:t>:</a:t>
            </a:r>
          </a:p>
          <a:p>
            <a:endParaRPr lang="en-US" dirty="0" smtClean="0"/>
          </a:p>
          <a:p>
            <a:pPr marL="685800" lvl="2">
              <a:spcBef>
                <a:spcPts val="1000"/>
              </a:spcBef>
            </a:pPr>
            <a:r>
              <a:rPr lang="en-CA" sz="2400" dirty="0"/>
              <a:t>Regression models and experts perform with roughly equal accuracy</a:t>
            </a:r>
          </a:p>
          <a:p>
            <a:endParaRPr lang="en-US" dirty="0" smtClean="0"/>
          </a:p>
          <a:p>
            <a:pPr lvl="1"/>
            <a:r>
              <a:rPr lang="en-US" dirty="0"/>
              <a:t>C</a:t>
            </a:r>
            <a:r>
              <a:rPr lang="en-US" dirty="0" smtClean="0"/>
              <a:t>lassifying </a:t>
            </a:r>
            <a:r>
              <a:rPr lang="en-US" i="1" dirty="0" smtClean="0"/>
              <a:t>mode</a:t>
            </a:r>
            <a:r>
              <a:rPr lang="en-US" dirty="0" smtClean="0"/>
              <a:t> &amp; </a:t>
            </a:r>
            <a:r>
              <a:rPr lang="en-US" i="1" dirty="0" smtClean="0"/>
              <a:t>mode family </a:t>
            </a:r>
            <a:r>
              <a:rPr lang="en-US" dirty="0" smtClean="0"/>
              <a:t>with </a:t>
            </a:r>
            <a:r>
              <a:rPr lang="en-US" dirty="0"/>
              <a:t>better-than-chance accuracy </a:t>
            </a:r>
            <a:r>
              <a:rPr lang="en-US" dirty="0" smtClean="0"/>
              <a:t>using only </a:t>
            </a:r>
            <a:r>
              <a:rPr lang="en-US" dirty="0"/>
              <a:t>tallies of leaps and outlines. </a:t>
            </a:r>
            <a:endParaRPr lang="en-US" dirty="0" smtClean="0"/>
          </a:p>
          <a:p>
            <a:pPr lvl="1"/>
            <a:endParaRPr lang="en-US" dirty="0" smtClean="0"/>
          </a:p>
          <a:p>
            <a:pPr lvl="1"/>
            <a:r>
              <a:rPr lang="en-US" dirty="0" smtClean="0"/>
              <a:t>However</a:t>
            </a:r>
            <a:r>
              <a:rPr lang="en-US" dirty="0"/>
              <a:t>, distinguishing </a:t>
            </a:r>
            <a:r>
              <a:rPr lang="en-US" dirty="0" smtClean="0"/>
              <a:t>plagal vs. authentic may require </a:t>
            </a:r>
            <a:r>
              <a:rPr lang="en-US" dirty="0"/>
              <a:t>additional </a:t>
            </a:r>
            <a:r>
              <a:rPr lang="en-US" dirty="0" smtClean="0"/>
              <a:t>information</a:t>
            </a:r>
            <a:r>
              <a:rPr lang="mr-IN" dirty="0" smtClean="0"/>
              <a:t>…</a:t>
            </a:r>
            <a:endParaRPr lang="en-CA" dirty="0" smtClean="0"/>
          </a:p>
          <a:p>
            <a:pPr lvl="1"/>
            <a:endParaRPr lang="en-CA" dirty="0"/>
          </a:p>
          <a:p>
            <a:pPr lvl="1"/>
            <a:r>
              <a:rPr lang="en-CA" dirty="0" smtClean="0"/>
              <a:t>Notes forming leaps/outlines are very poor predictors of </a:t>
            </a:r>
            <a:r>
              <a:rPr lang="en-CA" i="1" dirty="0" smtClean="0"/>
              <a:t>mode</a:t>
            </a:r>
            <a:r>
              <a:rPr lang="en-CA" dirty="0" smtClean="0"/>
              <a:t>*</a:t>
            </a:r>
            <a:endParaRPr lang="en-US" dirty="0" smtClean="0"/>
          </a:p>
          <a:p>
            <a:pPr lvl="1"/>
            <a:endParaRPr lang="en-US" dirty="0"/>
          </a:p>
        </p:txBody>
      </p:sp>
      <p:sp>
        <p:nvSpPr>
          <p:cNvPr id="5" name="Slide Number Placeholder 4"/>
          <p:cNvSpPr>
            <a:spLocks noGrp="1"/>
          </p:cNvSpPr>
          <p:nvPr>
            <p:ph type="sldNum" sz="quarter" idx="12"/>
          </p:nvPr>
        </p:nvSpPr>
        <p:spPr/>
        <p:txBody>
          <a:bodyPr/>
          <a:lstStyle/>
          <a:p>
            <a:fld id="{D1E463B1-E776-5C47-A568-475CCB4BB03B}" type="slidenum">
              <a:rPr lang="en-US" smtClean="0"/>
              <a:t>12</a:t>
            </a:fld>
            <a:endParaRPr lang="en-US"/>
          </a:p>
        </p:txBody>
      </p:sp>
    </p:spTree>
    <p:extLst>
      <p:ext uri="{BB962C8B-B14F-4D97-AF65-F5344CB8AC3E}">
        <p14:creationId xmlns:p14="http://schemas.microsoft.com/office/powerpoint/2010/main" val="14979943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929744927"/>
              </p:ext>
            </p:extLst>
          </p:nvPr>
        </p:nvGraphicFramePr>
        <p:xfrm>
          <a:off x="2326642" y="1838961"/>
          <a:ext cx="7538717" cy="4622802"/>
        </p:xfrm>
        <a:graphic>
          <a:graphicData uri="http://schemas.openxmlformats.org/drawingml/2006/table">
            <a:tbl>
              <a:tblPr>
                <a:tableStyleId>{5C22544A-7EE6-4342-B048-85BDC9FD1C3A}</a:tableStyleId>
              </a:tblPr>
              <a:tblGrid>
                <a:gridCol w="1036453"/>
                <a:gridCol w="493492"/>
                <a:gridCol w="512797"/>
                <a:gridCol w="495905"/>
                <a:gridCol w="488665"/>
                <a:gridCol w="503144"/>
                <a:gridCol w="505557"/>
                <a:gridCol w="503144"/>
                <a:gridCol w="493492"/>
                <a:gridCol w="512797"/>
                <a:gridCol w="495905"/>
                <a:gridCol w="488665"/>
                <a:gridCol w="503144"/>
                <a:gridCol w="505557"/>
              </a:tblGrid>
              <a:tr h="434780">
                <a:tc>
                  <a:txBody>
                    <a:bodyPr/>
                    <a:lstStyle/>
                    <a:p>
                      <a:pPr algn="ctr">
                        <a:spcBef>
                          <a:spcPts val="0"/>
                        </a:spcBef>
                        <a:spcAft>
                          <a:spcPts val="0"/>
                        </a:spcAft>
                      </a:pPr>
                      <a:r>
                        <a:rPr lang="en-US" sz="1800" dirty="0">
                          <a:effectLst/>
                          <a:latin typeface="+mj-lt"/>
                        </a:rPr>
                        <a:t>From/To</a:t>
                      </a:r>
                      <a:endParaRPr lang="en-US" sz="3600" dirty="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en-US" sz="1800" dirty="0">
                          <a:effectLst/>
                          <a:latin typeface="+mj-lt"/>
                        </a:rPr>
                        <a:t>C3</a:t>
                      </a:r>
                      <a:endParaRPr lang="en-US" sz="3600" dirty="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en-US" sz="1800" dirty="0">
                          <a:effectLst/>
                          <a:latin typeface="+mj-lt"/>
                        </a:rPr>
                        <a:t>D3</a:t>
                      </a:r>
                      <a:endParaRPr lang="en-US" sz="3600" dirty="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en-US" sz="1800">
                          <a:effectLst/>
                          <a:latin typeface="+mj-lt"/>
                        </a:rPr>
                        <a:t>E3</a:t>
                      </a:r>
                      <a:endParaRPr lang="en-US" sz="360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en-US" sz="1800" dirty="0">
                          <a:effectLst/>
                          <a:latin typeface="+mj-lt"/>
                        </a:rPr>
                        <a:t>F3</a:t>
                      </a:r>
                      <a:endParaRPr lang="en-US" sz="3600" dirty="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en-US" sz="1800" dirty="0">
                          <a:effectLst/>
                          <a:latin typeface="+mj-lt"/>
                        </a:rPr>
                        <a:t>G3</a:t>
                      </a:r>
                      <a:endParaRPr lang="en-US" sz="3600" dirty="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en-US" sz="1800" dirty="0">
                          <a:effectLst/>
                          <a:latin typeface="+mj-lt"/>
                        </a:rPr>
                        <a:t>A3</a:t>
                      </a:r>
                      <a:endParaRPr lang="en-US" sz="3600" dirty="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en-US" sz="1800" dirty="0">
                          <a:effectLst/>
                          <a:latin typeface="+mj-lt"/>
                        </a:rPr>
                        <a:t>B3</a:t>
                      </a:r>
                      <a:endParaRPr lang="en-US" sz="3600" dirty="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en-US" sz="1800" dirty="0">
                          <a:effectLst/>
                          <a:latin typeface="+mj-lt"/>
                        </a:rPr>
                        <a:t>C4</a:t>
                      </a:r>
                      <a:endParaRPr lang="en-US" sz="3600" dirty="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en-US" sz="1800" dirty="0">
                          <a:effectLst/>
                          <a:latin typeface="+mj-lt"/>
                        </a:rPr>
                        <a:t>D4</a:t>
                      </a:r>
                      <a:endParaRPr lang="en-US" sz="3600" dirty="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en-US" sz="1800" dirty="0">
                          <a:effectLst/>
                          <a:latin typeface="+mj-lt"/>
                        </a:rPr>
                        <a:t>E4</a:t>
                      </a:r>
                      <a:endParaRPr lang="en-US" sz="3600" dirty="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en-US" sz="1800" dirty="0">
                          <a:effectLst/>
                          <a:latin typeface="+mj-lt"/>
                        </a:rPr>
                        <a:t>F4</a:t>
                      </a:r>
                      <a:endParaRPr lang="en-US" sz="3600" dirty="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en-US" sz="1800" dirty="0">
                          <a:effectLst/>
                          <a:latin typeface="+mj-lt"/>
                        </a:rPr>
                        <a:t>G4</a:t>
                      </a:r>
                      <a:endParaRPr lang="en-US" sz="3600" dirty="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en-US" sz="1800" dirty="0">
                          <a:effectLst/>
                          <a:latin typeface="+mj-lt"/>
                        </a:rPr>
                        <a:t>A4</a:t>
                      </a:r>
                      <a:endParaRPr lang="en-US" sz="3600" dirty="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tcPr>
                </a:tc>
              </a:tr>
              <a:tr h="282606">
                <a:tc>
                  <a:txBody>
                    <a:bodyPr/>
                    <a:lstStyle/>
                    <a:p>
                      <a:pPr algn="ctr">
                        <a:spcBef>
                          <a:spcPts val="0"/>
                        </a:spcBef>
                        <a:spcAft>
                          <a:spcPts val="0"/>
                        </a:spcAft>
                      </a:pPr>
                      <a:r>
                        <a:rPr lang="en-US" sz="1800" dirty="0">
                          <a:effectLst/>
                          <a:latin typeface="+mj-lt"/>
                        </a:rPr>
                        <a:t>C3</a:t>
                      </a:r>
                      <a:endParaRPr lang="en-US" sz="3600" dirty="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ctr">
                        <a:spcBef>
                          <a:spcPts val="0"/>
                        </a:spcBef>
                        <a:spcAft>
                          <a:spcPts val="0"/>
                        </a:spcAft>
                      </a:pPr>
                      <a:r>
                        <a:rPr lang="en-US" sz="1800" dirty="0">
                          <a:effectLst/>
                          <a:latin typeface="+mj-lt"/>
                        </a:rPr>
                        <a:t>X</a:t>
                      </a:r>
                      <a:endParaRPr lang="en-US" sz="3600" dirty="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ctr">
                        <a:spcBef>
                          <a:spcPts val="0"/>
                        </a:spcBef>
                        <a:spcAft>
                          <a:spcPts val="0"/>
                        </a:spcAft>
                      </a:pPr>
                      <a:r>
                        <a:rPr lang="en-US" sz="1800" dirty="0">
                          <a:effectLst/>
                          <a:latin typeface="+mj-lt"/>
                        </a:rPr>
                        <a:t>1</a:t>
                      </a:r>
                      <a:endParaRPr lang="en-US" sz="3600" dirty="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ctr">
                        <a:spcBef>
                          <a:spcPts val="0"/>
                        </a:spcBef>
                        <a:spcAft>
                          <a:spcPts val="0"/>
                        </a:spcAft>
                      </a:pPr>
                      <a:r>
                        <a:rPr lang="en-US" sz="1800">
                          <a:effectLst/>
                          <a:latin typeface="+mj-lt"/>
                        </a:rPr>
                        <a:t>1</a:t>
                      </a:r>
                      <a:endParaRPr lang="en-US" sz="360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tcPr>
                </a:tc>
              </a:tr>
              <a:tr h="341303">
                <a:tc>
                  <a:txBody>
                    <a:bodyPr/>
                    <a:lstStyle/>
                    <a:p>
                      <a:pPr algn="ctr">
                        <a:spcBef>
                          <a:spcPts val="0"/>
                        </a:spcBef>
                        <a:spcAft>
                          <a:spcPts val="0"/>
                        </a:spcAft>
                      </a:pPr>
                      <a:r>
                        <a:rPr lang="en-US" sz="1800" dirty="0">
                          <a:effectLst/>
                          <a:latin typeface="+mj-lt"/>
                        </a:rPr>
                        <a:t>D3</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dirty="0">
                          <a:effectLst/>
                          <a:latin typeface="+mj-lt"/>
                        </a:rPr>
                        <a:t> </a:t>
                      </a:r>
                      <a:endParaRPr lang="en-US" sz="3600" dirty="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dirty="0">
                          <a:effectLst/>
                          <a:latin typeface="+mj-lt"/>
                        </a:rPr>
                        <a:t>X</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dirty="0">
                          <a:effectLst/>
                          <a:latin typeface="+mj-lt"/>
                        </a:rPr>
                        <a:t>2</a:t>
                      </a:r>
                      <a:endParaRPr lang="en-US" sz="3600" dirty="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dirty="0">
                          <a:effectLst/>
                          <a:latin typeface="+mj-lt"/>
                        </a:rPr>
                        <a:t>2</a:t>
                      </a:r>
                      <a:endParaRPr lang="en-US" sz="3600" dirty="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dirty="0">
                          <a:effectLst/>
                          <a:latin typeface="+mj-lt"/>
                        </a:rPr>
                        <a:t>2</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dirty="0">
                          <a:effectLst/>
                          <a:latin typeface="+mj-lt"/>
                        </a:rPr>
                        <a:t> </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dirty="0">
                          <a:effectLst/>
                          <a:latin typeface="+mj-lt"/>
                        </a:rPr>
                        <a:t> </a:t>
                      </a:r>
                      <a:endParaRPr lang="en-US" sz="3600" dirty="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dirty="0">
                          <a:effectLst/>
                          <a:latin typeface="+mj-lt"/>
                        </a:rPr>
                        <a:t>1</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r>
              <a:tr h="297825">
                <a:tc>
                  <a:txBody>
                    <a:bodyPr/>
                    <a:lstStyle/>
                    <a:p>
                      <a:pPr algn="ctr">
                        <a:spcBef>
                          <a:spcPts val="0"/>
                        </a:spcBef>
                        <a:spcAft>
                          <a:spcPts val="0"/>
                        </a:spcAft>
                      </a:pPr>
                      <a:r>
                        <a:rPr lang="en-US" sz="1800" dirty="0">
                          <a:effectLst/>
                          <a:latin typeface="+mj-lt"/>
                        </a:rPr>
                        <a:t>E3</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a:effectLst/>
                          <a:latin typeface="+mj-lt"/>
                        </a:rPr>
                        <a:t>X</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dirty="0">
                          <a:effectLst/>
                          <a:latin typeface="+mj-lt"/>
                        </a:rPr>
                        <a:t> </a:t>
                      </a:r>
                      <a:endParaRPr lang="en-US" sz="3600" dirty="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dirty="0">
                          <a:effectLst/>
                          <a:latin typeface="+mj-lt"/>
                        </a:rPr>
                        <a:t>3</a:t>
                      </a:r>
                      <a:endParaRPr lang="en-US" sz="3600" dirty="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dirty="0">
                          <a:effectLst/>
                          <a:latin typeface="+mj-lt"/>
                        </a:rPr>
                        <a:t>3</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dirty="0">
                          <a:effectLst/>
                          <a:latin typeface="+mj-lt"/>
                        </a:rPr>
                        <a:t> </a:t>
                      </a:r>
                      <a:endParaRPr lang="en-US" sz="3600" dirty="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dirty="0">
                          <a:effectLst/>
                          <a:latin typeface="+mj-lt"/>
                        </a:rPr>
                        <a:t>1</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r>
              <a:tr h="297825">
                <a:tc>
                  <a:txBody>
                    <a:bodyPr/>
                    <a:lstStyle/>
                    <a:p>
                      <a:pPr algn="ctr">
                        <a:spcBef>
                          <a:spcPts val="0"/>
                        </a:spcBef>
                        <a:spcAft>
                          <a:spcPts val="0"/>
                        </a:spcAft>
                      </a:pPr>
                      <a:r>
                        <a:rPr lang="en-US" sz="1800" dirty="0">
                          <a:effectLst/>
                          <a:latin typeface="+mj-lt"/>
                        </a:rPr>
                        <a:t>F3</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dirty="0">
                          <a:effectLst/>
                          <a:latin typeface="+mj-lt"/>
                        </a:rPr>
                        <a:t>5</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dirty="0">
                          <a:effectLst/>
                          <a:latin typeface="+mj-lt"/>
                        </a:rPr>
                        <a:t> </a:t>
                      </a:r>
                      <a:endParaRPr lang="en-US" sz="3600" dirty="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a:effectLst/>
                          <a:latin typeface="+mj-lt"/>
                        </a:rPr>
                        <a:t>X</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dirty="0">
                          <a:effectLst/>
                          <a:latin typeface="+mj-lt"/>
                        </a:rPr>
                        <a:t> </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dirty="0">
                          <a:effectLst/>
                          <a:latin typeface="+mj-lt"/>
                        </a:rPr>
                        <a:t> </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dirty="0">
                          <a:effectLst/>
                          <a:latin typeface="+mj-lt"/>
                        </a:rPr>
                        <a:t> </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dirty="0">
                          <a:effectLst/>
                          <a:latin typeface="+mj-lt"/>
                        </a:rPr>
                        <a:t> </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dirty="0">
                          <a:effectLst/>
                          <a:latin typeface="+mj-lt"/>
                        </a:rPr>
                        <a:t> </a:t>
                      </a:r>
                      <a:endParaRPr lang="en-US" sz="3600" dirty="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dirty="0">
                          <a:effectLst/>
                          <a:latin typeface="+mj-lt"/>
                        </a:rPr>
                        <a:t>1</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r>
              <a:tr h="297825">
                <a:tc>
                  <a:txBody>
                    <a:bodyPr/>
                    <a:lstStyle/>
                    <a:p>
                      <a:pPr algn="ctr">
                        <a:spcBef>
                          <a:spcPts val="0"/>
                        </a:spcBef>
                        <a:spcAft>
                          <a:spcPts val="0"/>
                        </a:spcAft>
                      </a:pPr>
                      <a:r>
                        <a:rPr lang="en-US" sz="1800" dirty="0">
                          <a:effectLst/>
                          <a:latin typeface="+mj-lt"/>
                        </a:rPr>
                        <a:t>G3</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dirty="0">
                          <a:effectLst/>
                          <a:latin typeface="+mj-lt"/>
                        </a:rPr>
                        <a:t>1</a:t>
                      </a:r>
                      <a:endParaRPr lang="en-US" sz="3600" dirty="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dirty="0">
                          <a:effectLst/>
                          <a:latin typeface="+mj-lt"/>
                        </a:rPr>
                        <a:t>6</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dirty="0">
                          <a:effectLst/>
                          <a:latin typeface="+mj-lt"/>
                        </a:rPr>
                        <a:t> </a:t>
                      </a:r>
                      <a:endParaRPr lang="en-US" sz="3600" dirty="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a:effectLst/>
                          <a:latin typeface="+mj-lt"/>
                        </a:rPr>
                        <a:t>X</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dirty="0">
                          <a:effectLst/>
                          <a:latin typeface="+mj-lt"/>
                        </a:rPr>
                        <a:t> </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dirty="0">
                          <a:effectLst/>
                          <a:latin typeface="+mj-lt"/>
                        </a:rPr>
                        <a:t> </a:t>
                      </a:r>
                      <a:endParaRPr lang="en-US" sz="3600" dirty="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dirty="0">
                          <a:effectLst/>
                          <a:latin typeface="+mj-lt"/>
                        </a:rPr>
                        <a:t>3</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dirty="0">
                          <a:effectLst/>
                          <a:latin typeface="+mj-lt"/>
                        </a:rPr>
                        <a:t> </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dirty="0">
                          <a:effectLst/>
                          <a:latin typeface="+mj-lt"/>
                        </a:rPr>
                        <a:t> </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r>
              <a:tr h="282606">
                <a:tc>
                  <a:txBody>
                    <a:bodyPr/>
                    <a:lstStyle/>
                    <a:p>
                      <a:pPr algn="ctr">
                        <a:spcBef>
                          <a:spcPts val="0"/>
                        </a:spcBef>
                        <a:spcAft>
                          <a:spcPts val="0"/>
                        </a:spcAft>
                      </a:pPr>
                      <a:r>
                        <a:rPr lang="en-US" sz="1800" dirty="0">
                          <a:effectLst/>
                          <a:latin typeface="+mj-lt"/>
                        </a:rPr>
                        <a:t>A3</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dirty="0">
                          <a:effectLst/>
                          <a:latin typeface="+mj-lt"/>
                        </a:rPr>
                        <a:t>3</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dirty="0">
                          <a:effectLst/>
                          <a:latin typeface="+mj-lt"/>
                        </a:rPr>
                        <a:t> </a:t>
                      </a:r>
                      <a:endParaRPr lang="en-US" sz="3600" dirty="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dirty="0">
                          <a:effectLst/>
                          <a:latin typeface="+mj-lt"/>
                        </a:rPr>
                        <a:t>X</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dirty="0">
                          <a:effectLst/>
                          <a:latin typeface="+mj-lt"/>
                        </a:rPr>
                        <a:t>4</a:t>
                      </a:r>
                      <a:endParaRPr lang="en-US" sz="3600" dirty="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dirty="0">
                          <a:effectLst/>
                          <a:latin typeface="+mj-lt"/>
                        </a:rPr>
                        <a:t>4</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dirty="0">
                          <a:effectLst/>
                          <a:latin typeface="+mj-lt"/>
                        </a:rPr>
                        <a:t> </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dirty="0">
                          <a:effectLst/>
                          <a:latin typeface="+mj-lt"/>
                        </a:rPr>
                        <a:t> </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r>
              <a:tr h="318476">
                <a:tc>
                  <a:txBody>
                    <a:bodyPr/>
                    <a:lstStyle/>
                    <a:p>
                      <a:pPr algn="ctr">
                        <a:spcBef>
                          <a:spcPts val="0"/>
                        </a:spcBef>
                        <a:spcAft>
                          <a:spcPts val="0"/>
                        </a:spcAft>
                      </a:pPr>
                      <a:r>
                        <a:rPr lang="en-US" sz="1800" dirty="0">
                          <a:effectLst/>
                          <a:latin typeface="+mj-lt"/>
                        </a:rPr>
                        <a:t>B3</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dirty="0">
                          <a:effectLst/>
                          <a:latin typeface="+mj-lt"/>
                        </a:rPr>
                        <a:t>X</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dirty="0">
                          <a:effectLst/>
                          <a:latin typeface="+mj-lt"/>
                        </a:rPr>
                        <a:t>1</a:t>
                      </a:r>
                      <a:endParaRPr lang="en-US" sz="3600" dirty="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dirty="0">
                          <a:effectLst/>
                          <a:latin typeface="+mj-lt"/>
                        </a:rPr>
                        <a:t>1</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dirty="0">
                          <a:effectLst/>
                          <a:latin typeface="+mj-lt"/>
                        </a:rPr>
                        <a:t> </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r>
              <a:tr h="297825">
                <a:tc>
                  <a:txBody>
                    <a:bodyPr/>
                    <a:lstStyle/>
                    <a:p>
                      <a:pPr algn="ctr">
                        <a:spcBef>
                          <a:spcPts val="0"/>
                        </a:spcBef>
                        <a:spcAft>
                          <a:spcPts val="0"/>
                        </a:spcAft>
                      </a:pPr>
                      <a:r>
                        <a:rPr lang="en-US" sz="1800">
                          <a:effectLst/>
                          <a:latin typeface="+mj-lt"/>
                        </a:rPr>
                        <a:t>C4</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dirty="0">
                          <a:effectLst/>
                          <a:latin typeface="+mj-lt"/>
                        </a:rPr>
                        <a:t>6</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dirty="0">
                          <a:effectLst/>
                          <a:latin typeface="+mj-lt"/>
                        </a:rPr>
                        <a:t> </a:t>
                      </a:r>
                      <a:endParaRPr lang="en-US" sz="3600" dirty="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dirty="0">
                          <a:effectLst/>
                          <a:latin typeface="+mj-lt"/>
                        </a:rPr>
                        <a:t>X</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a:effectLst/>
                          <a:latin typeface="+mj-lt"/>
                        </a:rPr>
                        <a:t>1</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dirty="0">
                          <a:effectLst/>
                          <a:latin typeface="+mj-lt"/>
                        </a:rPr>
                        <a:t> </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dirty="0">
                          <a:effectLst/>
                          <a:latin typeface="+mj-lt"/>
                        </a:rPr>
                        <a:t> </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dirty="0">
                          <a:effectLst/>
                          <a:latin typeface="+mj-lt"/>
                        </a:rPr>
                        <a:t> </a:t>
                      </a:r>
                      <a:endParaRPr lang="en-US" sz="3600" dirty="0">
                        <a:solidFill>
                          <a:srgbClr val="000000"/>
                        </a:solidFill>
                        <a:effectLst/>
                        <a:latin typeface="+mj-lt"/>
                        <a:ea typeface="Cambria" charset="0"/>
                        <a:cs typeface="Cambria" charset="0"/>
                      </a:endParaRPr>
                    </a:p>
                  </a:txBody>
                  <a:tcPr marL="68580" marR="68580" marT="0" marB="0"/>
                </a:tc>
              </a:tr>
              <a:tr h="297825">
                <a:tc>
                  <a:txBody>
                    <a:bodyPr/>
                    <a:lstStyle/>
                    <a:p>
                      <a:pPr algn="ctr">
                        <a:spcBef>
                          <a:spcPts val="0"/>
                        </a:spcBef>
                        <a:spcAft>
                          <a:spcPts val="0"/>
                        </a:spcAft>
                      </a:pPr>
                      <a:r>
                        <a:rPr lang="en-US" sz="1800">
                          <a:effectLst/>
                          <a:latin typeface="+mj-lt"/>
                        </a:rPr>
                        <a:t>D4</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dirty="0">
                          <a:effectLst/>
                          <a:latin typeface="+mj-lt"/>
                        </a:rPr>
                        <a:t> </a:t>
                      </a:r>
                      <a:endParaRPr lang="en-US" sz="3600" dirty="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dirty="0">
                          <a:effectLst/>
                          <a:latin typeface="+mj-lt"/>
                        </a:rPr>
                        <a:t>1</a:t>
                      </a:r>
                      <a:endParaRPr lang="en-US" sz="3600" dirty="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dirty="0">
                          <a:effectLst/>
                          <a:latin typeface="+mj-lt"/>
                        </a:rPr>
                        <a:t>2</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dirty="0">
                          <a:effectLst/>
                          <a:latin typeface="+mj-lt"/>
                        </a:rPr>
                        <a:t> </a:t>
                      </a:r>
                      <a:endParaRPr lang="en-US" sz="3600" dirty="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dirty="0">
                          <a:effectLst/>
                          <a:latin typeface="+mj-lt"/>
                        </a:rPr>
                        <a:t>X</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dirty="0">
                          <a:effectLst/>
                          <a:latin typeface="+mj-lt"/>
                        </a:rPr>
                        <a:t> </a:t>
                      </a:r>
                      <a:endParaRPr lang="en-US" sz="3600" dirty="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dirty="0">
                          <a:effectLst/>
                          <a:latin typeface="+mj-lt"/>
                        </a:rPr>
                        <a:t>2</a:t>
                      </a:r>
                      <a:endParaRPr lang="en-US" sz="3600" dirty="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dirty="0">
                          <a:effectLst/>
                          <a:latin typeface="+mj-lt"/>
                        </a:rPr>
                        <a:t>1</a:t>
                      </a:r>
                      <a:endParaRPr lang="en-US" sz="3600" dirty="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dirty="0">
                          <a:effectLst/>
                          <a:latin typeface="+mj-lt"/>
                        </a:rPr>
                        <a:t>2</a:t>
                      </a:r>
                      <a:endParaRPr lang="en-US" sz="3600" dirty="0">
                        <a:solidFill>
                          <a:srgbClr val="000000"/>
                        </a:solidFill>
                        <a:effectLst/>
                        <a:latin typeface="+mj-lt"/>
                        <a:ea typeface="Cambria" charset="0"/>
                        <a:cs typeface="Cambria" charset="0"/>
                      </a:endParaRPr>
                    </a:p>
                  </a:txBody>
                  <a:tcPr marL="68580" marR="68580" marT="0" marB="0"/>
                </a:tc>
              </a:tr>
              <a:tr h="297825">
                <a:tc>
                  <a:txBody>
                    <a:bodyPr/>
                    <a:lstStyle/>
                    <a:p>
                      <a:pPr algn="ctr">
                        <a:spcBef>
                          <a:spcPts val="0"/>
                        </a:spcBef>
                        <a:spcAft>
                          <a:spcPts val="0"/>
                        </a:spcAft>
                      </a:pPr>
                      <a:r>
                        <a:rPr lang="en-US" sz="1800">
                          <a:effectLst/>
                          <a:latin typeface="+mj-lt"/>
                        </a:rPr>
                        <a:t>E4</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dirty="0">
                          <a:effectLst/>
                          <a:latin typeface="+mj-lt"/>
                        </a:rPr>
                        <a:t>1</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dirty="0">
                          <a:effectLst/>
                          <a:latin typeface="+mj-lt"/>
                        </a:rPr>
                        <a:t>1</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dirty="0">
                          <a:effectLst/>
                          <a:latin typeface="+mj-lt"/>
                        </a:rPr>
                        <a:t> </a:t>
                      </a:r>
                      <a:endParaRPr lang="en-US" sz="3600" dirty="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dirty="0">
                          <a:effectLst/>
                          <a:latin typeface="+mj-lt"/>
                        </a:rPr>
                        <a:t>X</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dirty="0">
                          <a:effectLst/>
                          <a:latin typeface="+mj-lt"/>
                        </a:rPr>
                        <a:t> </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dirty="0">
                          <a:effectLst/>
                          <a:latin typeface="+mj-lt"/>
                        </a:rPr>
                        <a:t> </a:t>
                      </a:r>
                      <a:endParaRPr lang="en-US" sz="3600" dirty="0">
                        <a:solidFill>
                          <a:srgbClr val="000000"/>
                        </a:solidFill>
                        <a:effectLst/>
                        <a:latin typeface="+mj-lt"/>
                        <a:ea typeface="Cambria" charset="0"/>
                        <a:cs typeface="Cambria" charset="0"/>
                      </a:endParaRPr>
                    </a:p>
                  </a:txBody>
                  <a:tcPr marL="68580" marR="68580" marT="0" marB="0"/>
                </a:tc>
              </a:tr>
              <a:tr h="297825">
                <a:tc>
                  <a:txBody>
                    <a:bodyPr/>
                    <a:lstStyle/>
                    <a:p>
                      <a:pPr algn="ctr">
                        <a:spcBef>
                          <a:spcPts val="0"/>
                        </a:spcBef>
                        <a:spcAft>
                          <a:spcPts val="0"/>
                        </a:spcAft>
                      </a:pPr>
                      <a:r>
                        <a:rPr lang="en-US" sz="1800" dirty="0">
                          <a:effectLst/>
                          <a:latin typeface="+mj-lt"/>
                        </a:rPr>
                        <a:t>F4</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dirty="0">
                          <a:effectLst/>
                          <a:latin typeface="+mj-lt"/>
                        </a:rPr>
                        <a:t>3</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dirty="0">
                          <a:effectLst/>
                          <a:latin typeface="+mj-lt"/>
                        </a:rPr>
                        <a:t>X</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dirty="0">
                          <a:effectLst/>
                          <a:latin typeface="+mj-lt"/>
                        </a:rPr>
                        <a:t> </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dirty="0">
                          <a:effectLst/>
                          <a:latin typeface="+mj-lt"/>
                        </a:rPr>
                        <a:t> </a:t>
                      </a:r>
                      <a:endParaRPr lang="en-US" sz="3600" dirty="0">
                        <a:solidFill>
                          <a:srgbClr val="000000"/>
                        </a:solidFill>
                        <a:effectLst/>
                        <a:latin typeface="+mj-lt"/>
                        <a:ea typeface="Cambria" charset="0"/>
                        <a:cs typeface="Cambria" charset="0"/>
                      </a:endParaRPr>
                    </a:p>
                  </a:txBody>
                  <a:tcPr marL="68580" marR="68580" marT="0" marB="0"/>
                </a:tc>
              </a:tr>
              <a:tr h="282606">
                <a:tc>
                  <a:txBody>
                    <a:bodyPr/>
                    <a:lstStyle/>
                    <a:p>
                      <a:pPr algn="ctr">
                        <a:spcBef>
                          <a:spcPts val="0"/>
                        </a:spcBef>
                        <a:spcAft>
                          <a:spcPts val="0"/>
                        </a:spcAft>
                      </a:pPr>
                      <a:r>
                        <a:rPr lang="en-US" sz="1800">
                          <a:effectLst/>
                          <a:latin typeface="+mj-lt"/>
                        </a:rPr>
                        <a:t>G4</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dirty="0">
                          <a:effectLst/>
                          <a:latin typeface="+mj-lt"/>
                        </a:rPr>
                        <a:t>3</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dirty="0">
                          <a:effectLst/>
                          <a:latin typeface="+mj-lt"/>
                        </a:rPr>
                        <a:t> </a:t>
                      </a:r>
                      <a:endParaRPr lang="en-US" sz="3600" dirty="0">
                        <a:solidFill>
                          <a:srgbClr val="000000"/>
                        </a:solidFill>
                        <a:effectLst/>
                        <a:latin typeface="+mj-lt"/>
                        <a:ea typeface="Cambria" charset="0"/>
                        <a:cs typeface="Cambria" charset="0"/>
                      </a:endParaRPr>
                    </a:p>
                  </a:txBody>
                  <a:tcPr marL="68580" marR="68580" marT="0" marB="0"/>
                </a:tc>
                <a:tc>
                  <a:txBody>
                    <a:bodyPr/>
                    <a:lstStyle/>
                    <a:p>
                      <a:pPr algn="ctr">
                        <a:spcBef>
                          <a:spcPts val="0"/>
                        </a:spcBef>
                        <a:spcAft>
                          <a:spcPts val="0"/>
                        </a:spcAft>
                      </a:pPr>
                      <a:r>
                        <a:rPr lang="en-US" sz="1800" dirty="0">
                          <a:effectLst/>
                          <a:latin typeface="+mj-lt"/>
                        </a:rPr>
                        <a:t>X</a:t>
                      </a:r>
                      <a:endParaRPr lang="en-US" sz="3600" dirty="0">
                        <a:solidFill>
                          <a:srgbClr val="000000"/>
                        </a:solidFill>
                        <a:effectLst/>
                        <a:latin typeface="+mj-lt"/>
                        <a:ea typeface="Cambria" charset="0"/>
                        <a:cs typeface="Cambria" charset="0"/>
                      </a:endParaRPr>
                    </a:p>
                  </a:txBody>
                  <a:tcPr marL="68580" marR="68580" marT="0" marB="0"/>
                </a:tc>
                <a:tc>
                  <a:txBody>
                    <a:bodyPr/>
                    <a:lstStyle/>
                    <a:p>
                      <a:pPr>
                        <a:spcBef>
                          <a:spcPts val="0"/>
                        </a:spcBef>
                        <a:spcAft>
                          <a:spcPts val="0"/>
                        </a:spcAft>
                      </a:pPr>
                      <a:r>
                        <a:rPr lang="en-US" sz="1800" dirty="0">
                          <a:effectLst/>
                          <a:latin typeface="+mj-lt"/>
                        </a:rPr>
                        <a:t> </a:t>
                      </a:r>
                      <a:endParaRPr lang="en-US" sz="3600" dirty="0">
                        <a:solidFill>
                          <a:srgbClr val="000000"/>
                        </a:solidFill>
                        <a:effectLst/>
                        <a:latin typeface="+mj-lt"/>
                        <a:ea typeface="Cambria" charset="0"/>
                        <a:cs typeface="Cambria" charset="0"/>
                      </a:endParaRPr>
                    </a:p>
                  </a:txBody>
                  <a:tcPr marL="68580" marR="68580" marT="0" marB="0"/>
                </a:tc>
              </a:tr>
              <a:tr h="297825">
                <a:tc>
                  <a:txBody>
                    <a:bodyPr/>
                    <a:lstStyle/>
                    <a:p>
                      <a:pPr algn="ctr">
                        <a:spcBef>
                          <a:spcPts val="0"/>
                        </a:spcBef>
                        <a:spcAft>
                          <a:spcPts val="0"/>
                        </a:spcAft>
                      </a:pPr>
                      <a:r>
                        <a:rPr lang="en-US" sz="1800" dirty="0">
                          <a:effectLst/>
                          <a:latin typeface="+mj-lt"/>
                        </a:rPr>
                        <a:t>A4</a:t>
                      </a:r>
                      <a:endParaRPr lang="en-US" sz="3600" dirty="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spcBef>
                          <a:spcPts val="0"/>
                        </a:spcBef>
                        <a:spcAft>
                          <a:spcPts val="0"/>
                        </a:spcAft>
                      </a:pPr>
                      <a:r>
                        <a:rPr lang="en-US" sz="1800" dirty="0">
                          <a:effectLst/>
                          <a:latin typeface="+mj-lt"/>
                        </a:rPr>
                        <a:t> </a:t>
                      </a:r>
                      <a:endParaRPr lang="en-US" sz="3600" dirty="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spcBef>
                          <a:spcPts val="0"/>
                        </a:spcBef>
                        <a:spcAft>
                          <a:spcPts val="0"/>
                        </a:spcAft>
                      </a:pPr>
                      <a:r>
                        <a:rPr lang="en-US" sz="1800" dirty="0">
                          <a:effectLst/>
                          <a:latin typeface="+mj-lt"/>
                        </a:rPr>
                        <a:t> </a:t>
                      </a:r>
                      <a:endParaRPr lang="en-US" sz="3600" dirty="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spcBef>
                          <a:spcPts val="0"/>
                        </a:spcBef>
                        <a:spcAft>
                          <a:spcPts val="0"/>
                        </a:spcAft>
                      </a:pPr>
                      <a:r>
                        <a:rPr lang="en-US" sz="1800" dirty="0">
                          <a:effectLst/>
                          <a:latin typeface="+mj-lt"/>
                        </a:rPr>
                        <a:t> </a:t>
                      </a:r>
                      <a:endParaRPr lang="en-US" sz="3600" dirty="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en-US" sz="1800" dirty="0">
                          <a:effectLst/>
                          <a:latin typeface="+mj-lt"/>
                        </a:rPr>
                        <a:t>1</a:t>
                      </a:r>
                      <a:endParaRPr lang="en-US" sz="3600" dirty="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en-US" sz="1800">
                          <a:effectLst/>
                          <a:latin typeface="+mj-lt"/>
                        </a:rPr>
                        <a:t>1</a:t>
                      </a:r>
                      <a:endParaRPr lang="en-US" sz="360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spcBef>
                          <a:spcPts val="0"/>
                        </a:spcBef>
                        <a:spcAft>
                          <a:spcPts val="0"/>
                        </a:spcAft>
                      </a:pPr>
                      <a:r>
                        <a:rPr lang="en-US" sz="1800">
                          <a:effectLst/>
                          <a:latin typeface="+mj-lt"/>
                        </a:rPr>
                        <a:t> </a:t>
                      </a:r>
                      <a:endParaRPr lang="en-US" sz="360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spcBef>
                          <a:spcPts val="0"/>
                        </a:spcBef>
                        <a:spcAft>
                          <a:spcPts val="0"/>
                        </a:spcAft>
                      </a:pPr>
                      <a:r>
                        <a:rPr lang="en-US" sz="1800" dirty="0">
                          <a:effectLst/>
                          <a:latin typeface="+mj-lt"/>
                        </a:rPr>
                        <a:t>X</a:t>
                      </a:r>
                      <a:endParaRPr lang="en-US" sz="3600" dirty="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tcPr>
                </a:tc>
              </a:tr>
              <a:tr h="297825">
                <a:tc>
                  <a:txBody>
                    <a:bodyPr/>
                    <a:lstStyle/>
                    <a:p>
                      <a:pPr algn="ctr">
                        <a:spcBef>
                          <a:spcPts val="0"/>
                        </a:spcBef>
                        <a:spcAft>
                          <a:spcPts val="0"/>
                        </a:spcAft>
                      </a:pPr>
                      <a:r>
                        <a:rPr lang="en-US" sz="1800" dirty="0">
                          <a:effectLst/>
                          <a:latin typeface="+mj-lt"/>
                        </a:rPr>
                        <a:t>Total</a:t>
                      </a:r>
                      <a:endParaRPr lang="en-US" sz="3600" dirty="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a:spcBef>
                          <a:spcPts val="0"/>
                        </a:spcBef>
                        <a:spcAft>
                          <a:spcPts val="0"/>
                        </a:spcAft>
                      </a:pPr>
                      <a:r>
                        <a:rPr lang="en-US" sz="1800" dirty="0">
                          <a:effectLst/>
                          <a:latin typeface="+mj-lt"/>
                        </a:rPr>
                        <a:t> </a:t>
                      </a:r>
                      <a:endParaRPr lang="en-US" sz="3600" dirty="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ctr">
                        <a:spcBef>
                          <a:spcPts val="0"/>
                        </a:spcBef>
                        <a:spcAft>
                          <a:spcPts val="0"/>
                        </a:spcAft>
                      </a:pPr>
                      <a:r>
                        <a:rPr lang="en-US" sz="1800">
                          <a:effectLst/>
                          <a:latin typeface="+mj-lt"/>
                        </a:rPr>
                        <a:t>6</a:t>
                      </a:r>
                      <a:endParaRPr lang="en-US" sz="360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ctr">
                        <a:spcBef>
                          <a:spcPts val="0"/>
                        </a:spcBef>
                        <a:spcAft>
                          <a:spcPts val="0"/>
                        </a:spcAft>
                      </a:pPr>
                      <a:r>
                        <a:rPr lang="en-US" sz="1800">
                          <a:effectLst/>
                          <a:latin typeface="+mj-lt"/>
                        </a:rPr>
                        <a:t>7</a:t>
                      </a:r>
                      <a:endParaRPr lang="en-US" sz="360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ctr">
                        <a:spcBef>
                          <a:spcPts val="0"/>
                        </a:spcBef>
                        <a:spcAft>
                          <a:spcPts val="0"/>
                        </a:spcAft>
                      </a:pPr>
                      <a:r>
                        <a:rPr lang="en-US" sz="1800" dirty="0">
                          <a:effectLst/>
                          <a:latin typeface="+mj-lt"/>
                        </a:rPr>
                        <a:t>6</a:t>
                      </a:r>
                      <a:endParaRPr lang="en-US" sz="3600" dirty="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ctr">
                        <a:spcBef>
                          <a:spcPts val="0"/>
                        </a:spcBef>
                        <a:spcAft>
                          <a:spcPts val="0"/>
                        </a:spcAft>
                      </a:pPr>
                      <a:r>
                        <a:rPr lang="en-US" sz="1800" dirty="0">
                          <a:effectLst/>
                          <a:latin typeface="+mj-lt"/>
                        </a:rPr>
                        <a:t>5</a:t>
                      </a:r>
                      <a:endParaRPr lang="en-US" sz="3600" dirty="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ctr">
                        <a:spcBef>
                          <a:spcPts val="0"/>
                        </a:spcBef>
                        <a:spcAft>
                          <a:spcPts val="0"/>
                        </a:spcAft>
                      </a:pPr>
                      <a:r>
                        <a:rPr lang="en-US" sz="1800" dirty="0">
                          <a:effectLst/>
                          <a:latin typeface="+mj-lt"/>
                        </a:rPr>
                        <a:t>13</a:t>
                      </a:r>
                      <a:endParaRPr lang="en-US" sz="3600" dirty="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ctr">
                        <a:spcBef>
                          <a:spcPts val="0"/>
                        </a:spcBef>
                        <a:spcAft>
                          <a:spcPts val="0"/>
                        </a:spcAft>
                      </a:pPr>
                      <a:r>
                        <a:rPr lang="en-US" sz="1800" dirty="0">
                          <a:effectLst/>
                          <a:latin typeface="+mj-lt"/>
                        </a:rPr>
                        <a:t>2</a:t>
                      </a:r>
                      <a:endParaRPr lang="en-US" sz="3600" dirty="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ctr">
                        <a:spcBef>
                          <a:spcPts val="0"/>
                        </a:spcBef>
                        <a:spcAft>
                          <a:spcPts val="0"/>
                        </a:spcAft>
                      </a:pPr>
                      <a:r>
                        <a:rPr lang="en-US" sz="1800" dirty="0">
                          <a:effectLst/>
                          <a:latin typeface="+mj-lt"/>
                        </a:rPr>
                        <a:t>9</a:t>
                      </a:r>
                      <a:endParaRPr lang="en-US" sz="3600" dirty="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ctr">
                        <a:spcBef>
                          <a:spcPts val="0"/>
                        </a:spcBef>
                        <a:spcAft>
                          <a:spcPts val="0"/>
                        </a:spcAft>
                      </a:pPr>
                      <a:r>
                        <a:rPr lang="en-US" sz="1800" dirty="0">
                          <a:effectLst/>
                          <a:latin typeface="+mj-lt"/>
                        </a:rPr>
                        <a:t>10</a:t>
                      </a:r>
                      <a:endParaRPr lang="en-US" sz="3600" dirty="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ctr">
                        <a:spcBef>
                          <a:spcPts val="0"/>
                        </a:spcBef>
                        <a:spcAft>
                          <a:spcPts val="0"/>
                        </a:spcAft>
                      </a:pPr>
                      <a:r>
                        <a:rPr lang="en-US" sz="1800" dirty="0">
                          <a:effectLst/>
                          <a:latin typeface="+mj-lt"/>
                        </a:rPr>
                        <a:t>6</a:t>
                      </a:r>
                      <a:endParaRPr lang="en-US" sz="3600" dirty="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ctr">
                        <a:spcBef>
                          <a:spcPts val="0"/>
                        </a:spcBef>
                        <a:spcAft>
                          <a:spcPts val="0"/>
                        </a:spcAft>
                      </a:pPr>
                      <a:r>
                        <a:rPr lang="en-US" sz="1800" dirty="0">
                          <a:effectLst/>
                          <a:latin typeface="+mj-lt"/>
                        </a:rPr>
                        <a:t>3</a:t>
                      </a:r>
                      <a:endParaRPr lang="en-US" sz="3600" dirty="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ctr">
                        <a:spcBef>
                          <a:spcPts val="0"/>
                        </a:spcBef>
                        <a:spcAft>
                          <a:spcPts val="0"/>
                        </a:spcAft>
                      </a:pPr>
                      <a:r>
                        <a:rPr lang="en-US" sz="1800" dirty="0">
                          <a:effectLst/>
                          <a:latin typeface="+mj-lt"/>
                        </a:rPr>
                        <a:t>1</a:t>
                      </a:r>
                      <a:endParaRPr lang="en-US" sz="3600" dirty="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ctr">
                        <a:spcBef>
                          <a:spcPts val="0"/>
                        </a:spcBef>
                        <a:spcAft>
                          <a:spcPts val="0"/>
                        </a:spcAft>
                      </a:pPr>
                      <a:r>
                        <a:rPr lang="en-US" sz="1800" dirty="0">
                          <a:effectLst/>
                          <a:latin typeface="+mj-lt"/>
                        </a:rPr>
                        <a:t>2</a:t>
                      </a:r>
                      <a:endParaRPr lang="en-US" sz="3600" dirty="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tcPr>
                </a:tc>
              </a:tr>
            </a:tbl>
          </a:graphicData>
        </a:graphic>
      </p:graphicFrame>
      <p:sp>
        <p:nvSpPr>
          <p:cNvPr id="4" name="Title 1"/>
          <p:cNvSpPr>
            <a:spLocks noGrp="1"/>
          </p:cNvSpPr>
          <p:nvPr>
            <p:ph type="title"/>
          </p:nvPr>
        </p:nvSpPr>
        <p:spPr>
          <a:xfrm>
            <a:off x="858520" y="375285"/>
            <a:ext cx="10515600" cy="1325563"/>
          </a:xfrm>
        </p:spPr>
        <p:txBody>
          <a:bodyPr/>
          <a:lstStyle/>
          <a:p>
            <a:pPr algn="ctr"/>
            <a:r>
              <a:rPr lang="en-US" dirty="0" smtClean="0">
                <a:latin typeface="Futura Medium" charset="0"/>
                <a:ea typeface="Futura Medium" charset="0"/>
                <a:cs typeface="Futura Medium" charset="0"/>
              </a:rPr>
              <a:t>Methodology</a:t>
            </a:r>
            <a:endParaRPr lang="en-US" dirty="0"/>
          </a:p>
        </p:txBody>
      </p:sp>
      <p:sp>
        <p:nvSpPr>
          <p:cNvPr id="6" name="TextBox 5"/>
          <p:cNvSpPr txBox="1"/>
          <p:nvPr/>
        </p:nvSpPr>
        <p:spPr>
          <a:xfrm>
            <a:off x="4196537" y="1320463"/>
            <a:ext cx="5301465" cy="461665"/>
          </a:xfrm>
          <a:prstGeom prst="rect">
            <a:avLst/>
          </a:prstGeom>
          <a:noFill/>
        </p:spPr>
        <p:txBody>
          <a:bodyPr wrap="square" rtlCol="0">
            <a:spAutoFit/>
          </a:bodyPr>
          <a:lstStyle/>
          <a:p>
            <a:r>
              <a:rPr lang="en-US" sz="2400" dirty="0" smtClean="0"/>
              <a:t>Example table from Study 2:</a:t>
            </a:r>
            <a:endParaRPr lang="en-US" sz="2400" dirty="0"/>
          </a:p>
        </p:txBody>
      </p:sp>
      <p:sp>
        <p:nvSpPr>
          <p:cNvPr id="3" name="Slide Number Placeholder 2"/>
          <p:cNvSpPr>
            <a:spLocks noGrp="1"/>
          </p:cNvSpPr>
          <p:nvPr>
            <p:ph type="sldNum" sz="quarter" idx="12"/>
          </p:nvPr>
        </p:nvSpPr>
        <p:spPr/>
        <p:txBody>
          <a:bodyPr/>
          <a:lstStyle/>
          <a:p>
            <a:fld id="{D1E463B1-E776-5C47-A568-475CCB4BB03B}" type="slidenum">
              <a:rPr lang="en-US" smtClean="0"/>
              <a:t>13</a:t>
            </a:fld>
            <a:endParaRPr lang="en-US"/>
          </a:p>
        </p:txBody>
      </p:sp>
    </p:spTree>
    <p:extLst>
      <p:ext uri="{BB962C8B-B14F-4D97-AF65-F5344CB8AC3E}">
        <p14:creationId xmlns:p14="http://schemas.microsoft.com/office/powerpoint/2010/main" val="797820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Futura Medium" charset="0"/>
                <a:ea typeface="Futura Medium" charset="0"/>
                <a:cs typeface="Futura Medium" charset="0"/>
              </a:rPr>
              <a:t>Results: Study 2</a:t>
            </a:r>
            <a:endParaRPr lang="en-US" dirty="0">
              <a:latin typeface="Futura Medium" charset="0"/>
              <a:ea typeface="Futura Medium" charset="0"/>
              <a:cs typeface="Futura Medium" charset="0"/>
            </a:endParaRPr>
          </a:p>
        </p:txBody>
      </p:sp>
      <p:sp>
        <p:nvSpPr>
          <p:cNvPr id="3" name="Content Placeholder 2"/>
          <p:cNvSpPr>
            <a:spLocks noGrp="1"/>
          </p:cNvSpPr>
          <p:nvPr>
            <p:ph idx="1"/>
          </p:nvPr>
        </p:nvSpPr>
        <p:spPr/>
        <p:txBody>
          <a:bodyPr>
            <a:normAutofit fontScale="85000" lnSpcReduction="20000"/>
          </a:bodyPr>
          <a:lstStyle/>
          <a:p>
            <a:r>
              <a:rPr lang="en-US" dirty="0" smtClean="0"/>
              <a:t>No regression modelling (too many parameters for too little data)</a:t>
            </a:r>
          </a:p>
          <a:p>
            <a:endParaRPr lang="en-US" dirty="0"/>
          </a:p>
          <a:p>
            <a:r>
              <a:rPr lang="en-US" dirty="0" smtClean="0"/>
              <a:t>Experts’ overall ability </a:t>
            </a:r>
            <a:r>
              <a:rPr lang="en-US" dirty="0" smtClean="0"/>
              <a:t>no better </a:t>
            </a:r>
            <a:r>
              <a:rPr lang="en-US" dirty="0" smtClean="0"/>
              <a:t>than in Study 1!</a:t>
            </a:r>
          </a:p>
          <a:p>
            <a:endParaRPr lang="en-US" dirty="0" smtClean="0"/>
          </a:p>
          <a:p>
            <a:pPr lvl="1"/>
            <a:r>
              <a:rPr lang="en-US" sz="2800" dirty="0" smtClean="0"/>
              <a:t>Expert </a:t>
            </a:r>
            <a:r>
              <a:rPr lang="en-US" sz="2800" dirty="0"/>
              <a:t>Guesses:</a:t>
            </a:r>
          </a:p>
          <a:p>
            <a:pPr lvl="3">
              <a:buFont typeface=".LucidaGrandeUI" charset="0"/>
              <a:buChar char="↳"/>
            </a:pPr>
            <a:endParaRPr lang="en-US" sz="2400" dirty="0"/>
          </a:p>
          <a:p>
            <a:pPr lvl="2"/>
            <a:r>
              <a:rPr lang="en-US" sz="2400" dirty="0"/>
              <a:t>Expert </a:t>
            </a:r>
            <a:r>
              <a:rPr lang="en-US" sz="2400" i="1" dirty="0"/>
              <a:t>mode</a:t>
            </a:r>
            <a:r>
              <a:rPr lang="en-US" sz="2400" dirty="0"/>
              <a:t> accuracy = </a:t>
            </a:r>
            <a:r>
              <a:rPr lang="en-US" sz="2400" dirty="0" smtClean="0"/>
              <a:t>39%; </a:t>
            </a:r>
            <a:r>
              <a:rPr lang="en-US" sz="2400" dirty="0"/>
              <a:t>Expert mode </a:t>
            </a:r>
            <a:r>
              <a:rPr lang="en-US" sz="2400" i="1" dirty="0"/>
              <a:t>family</a:t>
            </a:r>
            <a:r>
              <a:rPr lang="en-US" sz="2400" dirty="0"/>
              <a:t> accuracy </a:t>
            </a:r>
            <a:r>
              <a:rPr lang="en-US" sz="2400" dirty="0" smtClean="0"/>
              <a:t>61%</a:t>
            </a:r>
            <a:endParaRPr lang="en-US" sz="2400" dirty="0"/>
          </a:p>
          <a:p>
            <a:pPr lvl="2"/>
            <a:endParaRPr lang="en-US" sz="2400" dirty="0"/>
          </a:p>
          <a:p>
            <a:pPr lvl="2"/>
            <a:r>
              <a:rPr lang="en-US" sz="2400" dirty="0"/>
              <a:t>Overall expert agreement = </a:t>
            </a:r>
            <a:r>
              <a:rPr lang="en-US" sz="2400" dirty="0" smtClean="0"/>
              <a:t>70%*</a:t>
            </a:r>
          </a:p>
          <a:p>
            <a:endParaRPr lang="en-US" dirty="0"/>
          </a:p>
          <a:p>
            <a:pPr>
              <a:lnSpc>
                <a:spcPct val="120000"/>
              </a:lnSpc>
            </a:pPr>
            <a:r>
              <a:rPr lang="en-US" dirty="0" smtClean="0"/>
              <a:t>Summary: having additional melodic information doesn’t help ID </a:t>
            </a:r>
            <a:r>
              <a:rPr lang="en-US" i="1" dirty="0" smtClean="0"/>
              <a:t>mode family</a:t>
            </a:r>
            <a:r>
              <a:rPr lang="en-US" dirty="0" smtClean="0"/>
              <a:t>; marginally helpful for distinguishing plagal/authentic (i.e. </a:t>
            </a:r>
            <a:r>
              <a:rPr lang="en-US" i="1" dirty="0" smtClean="0"/>
              <a:t>mode</a:t>
            </a:r>
            <a:r>
              <a:rPr lang="en-US" dirty="0" smtClean="0"/>
              <a:t>)</a:t>
            </a:r>
            <a:endParaRPr lang="en-US" i="1"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p:txBody>
      </p:sp>
      <p:sp>
        <p:nvSpPr>
          <p:cNvPr id="5" name="Slide Number Placeholder 4"/>
          <p:cNvSpPr>
            <a:spLocks noGrp="1"/>
          </p:cNvSpPr>
          <p:nvPr>
            <p:ph type="sldNum" sz="quarter" idx="12"/>
          </p:nvPr>
        </p:nvSpPr>
        <p:spPr/>
        <p:txBody>
          <a:bodyPr/>
          <a:lstStyle/>
          <a:p>
            <a:fld id="{D1E463B1-E776-5C47-A568-475CCB4BB03B}" type="slidenum">
              <a:rPr lang="en-US" smtClean="0"/>
              <a:t>14</a:t>
            </a:fld>
            <a:endParaRPr lang="en-US"/>
          </a:p>
        </p:txBody>
      </p:sp>
    </p:spTree>
    <p:extLst>
      <p:ext uri="{BB962C8B-B14F-4D97-AF65-F5344CB8AC3E}">
        <p14:creationId xmlns:p14="http://schemas.microsoft.com/office/powerpoint/2010/main" val="26369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8" end="8"/>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Futura Medium" charset="0"/>
                <a:ea typeface="Futura Medium" charset="0"/>
                <a:cs typeface="Futura Medium" charset="0"/>
              </a:rPr>
              <a:t>Summary Evaluation</a:t>
            </a:r>
            <a:endParaRPr lang="en-US" dirty="0">
              <a:latin typeface="Futura Medium" charset="0"/>
              <a:ea typeface="Futura Medium" charset="0"/>
              <a:cs typeface="Futura Medium" charset="0"/>
            </a:endParaRPr>
          </a:p>
        </p:txBody>
      </p:sp>
      <p:sp>
        <p:nvSpPr>
          <p:cNvPr id="3" name="Content Placeholder 2"/>
          <p:cNvSpPr>
            <a:spLocks noGrp="1"/>
          </p:cNvSpPr>
          <p:nvPr>
            <p:ph idx="1"/>
          </p:nvPr>
        </p:nvSpPr>
        <p:spPr/>
        <p:txBody>
          <a:bodyPr/>
          <a:lstStyle/>
          <a:p>
            <a:r>
              <a:rPr lang="en-US" dirty="0" smtClean="0"/>
              <a:t>Leaps/outlines are </a:t>
            </a:r>
            <a:r>
              <a:rPr lang="en-US" dirty="0" smtClean="0">
                <a:solidFill>
                  <a:srgbClr val="C00000"/>
                </a:solidFill>
              </a:rPr>
              <a:t>poor</a:t>
            </a:r>
            <a:r>
              <a:rPr lang="en-US" dirty="0" smtClean="0"/>
              <a:t> predictors of </a:t>
            </a:r>
            <a:r>
              <a:rPr lang="en-US" i="1" dirty="0" smtClean="0"/>
              <a:t>mode</a:t>
            </a:r>
            <a:r>
              <a:rPr lang="en-US" dirty="0" smtClean="0"/>
              <a:t>; </a:t>
            </a:r>
            <a:r>
              <a:rPr lang="en-US" dirty="0" smtClean="0">
                <a:solidFill>
                  <a:srgbClr val="C00000"/>
                </a:solidFill>
              </a:rPr>
              <a:t>decent</a:t>
            </a:r>
            <a:r>
              <a:rPr lang="en-US" dirty="0" smtClean="0"/>
              <a:t> predictor of </a:t>
            </a:r>
            <a:r>
              <a:rPr lang="en-US" i="1" dirty="0" smtClean="0"/>
              <a:t>mode family</a:t>
            </a:r>
            <a:r>
              <a:rPr lang="en-US" dirty="0" smtClean="0"/>
              <a:t>?</a:t>
            </a:r>
          </a:p>
          <a:p>
            <a:endParaRPr lang="en-US" sz="1000" dirty="0" smtClean="0"/>
          </a:p>
          <a:p>
            <a:pPr lvl="2">
              <a:buFont typeface=".AppleSystemUIFont" charset="-120"/>
              <a:buChar char="→"/>
            </a:pPr>
            <a:r>
              <a:rPr lang="en-US" sz="2800" dirty="0" smtClean="0"/>
              <a:t> </a:t>
            </a:r>
            <a:r>
              <a:rPr lang="en-US" sz="2800" dirty="0" smtClean="0">
                <a:solidFill>
                  <a:srgbClr val="C00000"/>
                </a:solidFill>
              </a:rPr>
              <a:t>Compared with WHAT?</a:t>
            </a:r>
          </a:p>
          <a:p>
            <a:pPr lvl="2">
              <a:buFont typeface=".AppleSystemUIFont" charset="-120"/>
              <a:buChar char="→"/>
            </a:pPr>
            <a:endParaRPr lang="en-US" sz="2800" dirty="0">
              <a:solidFill>
                <a:srgbClr val="C00000"/>
              </a:solidFill>
            </a:endParaRPr>
          </a:p>
          <a:p>
            <a:r>
              <a:rPr lang="en-US" dirty="0" smtClean="0"/>
              <a:t>Pitch classes </a:t>
            </a:r>
            <a:r>
              <a:rPr lang="en-US" dirty="0" smtClean="0"/>
              <a:t>do </a:t>
            </a:r>
            <a:r>
              <a:rPr lang="en-US" dirty="0" smtClean="0"/>
              <a:t>not appear with equal frequency (e.g., </a:t>
            </a:r>
            <a:r>
              <a:rPr lang="en-US" dirty="0" err="1" smtClean="0"/>
              <a:t>Temperley</a:t>
            </a:r>
            <a:r>
              <a:rPr lang="en-US" dirty="0" smtClean="0"/>
              <a:t>, 2007), therefore, “chance” not really appropriate comparison.</a:t>
            </a:r>
            <a:r>
              <a:rPr lang="en-US" sz="3600" dirty="0" smtClean="0"/>
              <a:t>	</a:t>
            </a:r>
          </a:p>
          <a:p>
            <a:endParaRPr lang="en-US" dirty="0"/>
          </a:p>
          <a:p>
            <a:r>
              <a:rPr lang="en-US" dirty="0" smtClean="0"/>
              <a:t>Accordingly</a:t>
            </a:r>
            <a:r>
              <a:rPr lang="mr-IN" dirty="0" smtClean="0"/>
              <a:t>…</a:t>
            </a:r>
            <a:endParaRPr lang="en-US" dirty="0"/>
          </a:p>
        </p:txBody>
      </p:sp>
      <p:sp>
        <p:nvSpPr>
          <p:cNvPr id="5" name="Slide Number Placeholder 4"/>
          <p:cNvSpPr>
            <a:spLocks noGrp="1"/>
          </p:cNvSpPr>
          <p:nvPr>
            <p:ph type="sldNum" sz="quarter" idx="12"/>
          </p:nvPr>
        </p:nvSpPr>
        <p:spPr/>
        <p:txBody>
          <a:bodyPr/>
          <a:lstStyle/>
          <a:p>
            <a:fld id="{D1E463B1-E776-5C47-A568-475CCB4BB03B}" type="slidenum">
              <a:rPr lang="en-US" smtClean="0"/>
              <a:t>15</a:t>
            </a:fld>
            <a:endParaRPr lang="en-US"/>
          </a:p>
        </p:txBody>
      </p:sp>
    </p:spTree>
    <p:extLst>
      <p:ext uri="{BB962C8B-B14F-4D97-AF65-F5344CB8AC3E}">
        <p14:creationId xmlns:p14="http://schemas.microsoft.com/office/powerpoint/2010/main" val="947653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Futura Medium" charset="0"/>
                <a:ea typeface="Futura Medium" charset="0"/>
                <a:cs typeface="Futura Medium" charset="0"/>
              </a:rPr>
              <a:t>Comparison Sets</a:t>
            </a:r>
            <a:endParaRPr lang="en-US" dirty="0">
              <a:latin typeface="Futura Medium" charset="0"/>
              <a:ea typeface="Futura Medium" charset="0"/>
              <a:cs typeface="Futura Medium" charset="0"/>
            </a:endParaRPr>
          </a:p>
        </p:txBody>
      </p:sp>
      <p:sp>
        <p:nvSpPr>
          <p:cNvPr id="3" name="Content Placeholder 2"/>
          <p:cNvSpPr>
            <a:spLocks noGrp="1"/>
          </p:cNvSpPr>
          <p:nvPr>
            <p:ph idx="1"/>
          </p:nvPr>
        </p:nvSpPr>
        <p:spPr>
          <a:xfrm>
            <a:off x="838200" y="1595120"/>
            <a:ext cx="10947400" cy="4886959"/>
          </a:xfrm>
        </p:spPr>
        <p:txBody>
          <a:bodyPr>
            <a:normAutofit/>
          </a:bodyPr>
          <a:lstStyle/>
          <a:p>
            <a:r>
              <a:rPr lang="en-US" dirty="0" smtClean="0"/>
              <a:t>Regression results from Study 1 </a:t>
            </a:r>
            <a:r>
              <a:rPr lang="en-US" dirty="0" smtClean="0"/>
              <a:t>compared </a:t>
            </a:r>
            <a:r>
              <a:rPr lang="en-US" dirty="0" smtClean="0"/>
              <a:t>against predictive power of two alternative “comparison” data sets:</a:t>
            </a:r>
          </a:p>
          <a:p>
            <a:endParaRPr lang="en-US" dirty="0" smtClean="0"/>
          </a:p>
          <a:p>
            <a:pPr marL="0" indent="0">
              <a:buNone/>
            </a:pPr>
            <a:r>
              <a:rPr lang="en-US" dirty="0" smtClean="0"/>
              <a:t>Comparison </a:t>
            </a:r>
            <a:r>
              <a:rPr lang="en-US" dirty="0" smtClean="0"/>
              <a:t>set #1: Only melodic motion </a:t>
            </a:r>
            <a:r>
              <a:rPr lang="en-US" i="1" dirty="0" smtClean="0"/>
              <a:t>by step</a:t>
            </a:r>
            <a:r>
              <a:rPr lang="en-US" dirty="0" smtClean="0"/>
              <a:t> (i.e., “remainder”)</a:t>
            </a:r>
          </a:p>
          <a:p>
            <a:pPr marL="0" indent="0">
              <a:buNone/>
            </a:pPr>
            <a:r>
              <a:rPr lang="en-US" dirty="0" smtClean="0"/>
              <a:t>Comparison set #2:  Complete counts of </a:t>
            </a:r>
            <a:r>
              <a:rPr lang="en-US" i="1" dirty="0" smtClean="0"/>
              <a:t>all pcs </a:t>
            </a:r>
            <a:r>
              <a:rPr lang="en-US" dirty="0" smtClean="0"/>
              <a:t>(i.e., pc distribution</a:t>
            </a:r>
            <a:r>
              <a:rPr lang="en-US" dirty="0" smtClean="0"/>
              <a:t>)</a:t>
            </a:r>
            <a:endParaRPr lang="en-US" dirty="0" smtClean="0"/>
          </a:p>
        </p:txBody>
      </p:sp>
      <p:sp>
        <p:nvSpPr>
          <p:cNvPr id="5" name="Slide Number Placeholder 4"/>
          <p:cNvSpPr>
            <a:spLocks noGrp="1"/>
          </p:cNvSpPr>
          <p:nvPr>
            <p:ph type="sldNum" sz="quarter" idx="12"/>
          </p:nvPr>
        </p:nvSpPr>
        <p:spPr/>
        <p:txBody>
          <a:bodyPr/>
          <a:lstStyle/>
          <a:p>
            <a:fld id="{D1E463B1-E776-5C47-A568-475CCB4BB03B}" type="slidenum">
              <a:rPr lang="en-US" smtClean="0"/>
              <a:t>16</a:t>
            </a:fld>
            <a:endParaRPr lang="en-US"/>
          </a:p>
        </p:txBody>
      </p:sp>
    </p:spTree>
    <p:extLst>
      <p:ext uri="{BB962C8B-B14F-4D97-AF65-F5344CB8AC3E}">
        <p14:creationId xmlns:p14="http://schemas.microsoft.com/office/powerpoint/2010/main" val="149228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829"/>
            <a:ext cx="10515600" cy="1325563"/>
          </a:xfrm>
        </p:spPr>
        <p:txBody>
          <a:bodyPr/>
          <a:lstStyle/>
          <a:p>
            <a:pPr algn="ctr"/>
            <a:r>
              <a:rPr lang="en-US" dirty="0" smtClean="0">
                <a:latin typeface="Futura Medium" charset="0"/>
                <a:ea typeface="Futura Medium" charset="0"/>
                <a:cs typeface="Futura Medium" charset="0"/>
              </a:rPr>
              <a:t>Summary</a:t>
            </a:r>
            <a:endParaRPr lang="en-US" dirty="0">
              <a:latin typeface="Futura Medium" charset="0"/>
              <a:ea typeface="Futura Medium" charset="0"/>
              <a:cs typeface="Futura Medium"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3198940"/>
              </p:ext>
            </p:extLst>
          </p:nvPr>
        </p:nvGraphicFramePr>
        <p:xfrm>
          <a:off x="1056641" y="1132379"/>
          <a:ext cx="10078719" cy="5128721"/>
        </p:xfrm>
        <a:graphic>
          <a:graphicData uri="http://schemas.openxmlformats.org/drawingml/2006/table">
            <a:tbl>
              <a:tblPr firstRow="1" firstCol="1" bandRow="1">
                <a:tableStyleId>{5C22544A-7EE6-4342-B048-85BDC9FD1C3A}</a:tableStyleId>
              </a:tblPr>
              <a:tblGrid>
                <a:gridCol w="3543032"/>
                <a:gridCol w="3176114"/>
                <a:gridCol w="3359573"/>
              </a:tblGrid>
              <a:tr h="438008">
                <a:tc gridSpan="3">
                  <a:txBody>
                    <a:bodyPr/>
                    <a:lstStyle/>
                    <a:p>
                      <a:pPr algn="ctr">
                        <a:lnSpc>
                          <a:spcPct val="150000"/>
                        </a:lnSpc>
                        <a:spcAft>
                          <a:spcPts val="0"/>
                        </a:spcAft>
                      </a:pPr>
                      <a:r>
                        <a:rPr lang="en-US" sz="2000" dirty="0">
                          <a:solidFill>
                            <a:schemeClr val="tx1"/>
                          </a:solidFill>
                          <a:effectLst/>
                        </a:rPr>
                        <a:t>Melodic Data: Studies 1 and 2</a:t>
                      </a:r>
                      <a:endParaRPr lang="en-US" sz="3200" dirty="0">
                        <a:solidFill>
                          <a:schemeClr val="tx1"/>
                        </a:solidFill>
                        <a:effectLst/>
                        <a:latin typeface="Cambria" charset="0"/>
                        <a:ea typeface="Cambria" charset="0"/>
                        <a:cs typeface="Cambria"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r>
              <a:tr h="394173">
                <a:tc>
                  <a:txBody>
                    <a:bodyPr/>
                    <a:lstStyle/>
                    <a:p>
                      <a:pPr algn="ctr">
                        <a:lnSpc>
                          <a:spcPct val="150000"/>
                        </a:lnSpc>
                        <a:spcAft>
                          <a:spcPts val="0"/>
                        </a:spcAft>
                      </a:pPr>
                      <a:r>
                        <a:rPr lang="en-US" sz="1800" dirty="0" smtClean="0">
                          <a:solidFill>
                            <a:schemeClr val="tx1"/>
                          </a:solidFill>
                          <a:effectLst/>
                        </a:rPr>
                        <a:t>Regression model</a:t>
                      </a:r>
                      <a:endParaRPr lang="en-US" sz="3200" dirty="0">
                        <a:solidFill>
                          <a:schemeClr val="tx1"/>
                        </a:solidFill>
                        <a:effectLst/>
                        <a:latin typeface="Cambria" charset="0"/>
                        <a:ea typeface="Cambria" charset="0"/>
                        <a:cs typeface="Cambria"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800" b="1" dirty="0">
                          <a:solidFill>
                            <a:schemeClr val="tx1"/>
                          </a:solidFill>
                          <a:effectLst/>
                        </a:rPr>
                        <a:t>Mode</a:t>
                      </a:r>
                      <a:endParaRPr lang="en-US" sz="3200" b="1" dirty="0">
                        <a:solidFill>
                          <a:schemeClr val="tx1"/>
                        </a:solidFill>
                        <a:effectLst/>
                        <a:latin typeface="Cambria" charset="0"/>
                        <a:ea typeface="Cambria" charset="0"/>
                        <a:cs typeface="Cambria"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800" b="1" dirty="0">
                          <a:solidFill>
                            <a:schemeClr val="tx1"/>
                          </a:solidFill>
                          <a:effectLst/>
                        </a:rPr>
                        <a:t>Mode family</a:t>
                      </a:r>
                      <a:endParaRPr lang="en-US" sz="3200" b="1" dirty="0">
                        <a:solidFill>
                          <a:schemeClr val="tx1"/>
                        </a:solidFill>
                        <a:effectLst/>
                        <a:latin typeface="Cambria" charset="0"/>
                        <a:ea typeface="Cambria" charset="0"/>
                        <a:cs typeface="Cambria"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4173">
                <a:tc>
                  <a:txBody>
                    <a:bodyPr/>
                    <a:lstStyle/>
                    <a:p>
                      <a:pPr algn="ctr">
                        <a:lnSpc>
                          <a:spcPct val="150000"/>
                        </a:lnSpc>
                        <a:spcAft>
                          <a:spcPts val="0"/>
                        </a:spcAft>
                      </a:pPr>
                      <a:r>
                        <a:rPr lang="en-US" sz="1800" b="0" dirty="0" smtClean="0">
                          <a:solidFill>
                            <a:schemeClr val="tx1"/>
                          </a:solidFill>
                          <a:effectLst/>
                        </a:rPr>
                        <a:t>test data: leaps and outlines</a:t>
                      </a:r>
                      <a:endParaRPr lang="en-US" sz="3200" b="0" dirty="0">
                        <a:solidFill>
                          <a:schemeClr val="tx1"/>
                        </a:solidFill>
                        <a:effectLst/>
                        <a:latin typeface="Cambria" charset="0"/>
                        <a:ea typeface="Cambria" charset="0"/>
                        <a:cs typeface="Cambria"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800" b="0" dirty="0">
                          <a:solidFill>
                            <a:schemeClr val="tx1"/>
                          </a:solidFill>
                          <a:effectLst/>
                        </a:rPr>
                        <a:t>36%</a:t>
                      </a:r>
                      <a:endParaRPr lang="en-US" sz="3200" b="0" dirty="0">
                        <a:solidFill>
                          <a:schemeClr val="tx1"/>
                        </a:solidFill>
                        <a:effectLst/>
                        <a:latin typeface="Cambria" charset="0"/>
                        <a:ea typeface="Cambria" charset="0"/>
                        <a:cs typeface="Cambria"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800" b="0" dirty="0">
                          <a:solidFill>
                            <a:schemeClr val="tx1"/>
                          </a:solidFill>
                          <a:effectLst/>
                        </a:rPr>
                        <a:t>67%</a:t>
                      </a:r>
                      <a:endParaRPr lang="en-US" sz="3200" b="0" dirty="0">
                        <a:solidFill>
                          <a:schemeClr val="tx1"/>
                        </a:solidFill>
                        <a:effectLst/>
                        <a:latin typeface="Cambria" charset="0"/>
                        <a:ea typeface="Cambria" charset="0"/>
                        <a:cs typeface="Cambria"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35930">
                <a:tc>
                  <a:txBody>
                    <a:bodyPr/>
                    <a:lstStyle/>
                    <a:p>
                      <a:pPr algn="ctr">
                        <a:lnSpc>
                          <a:spcPct val="150000"/>
                        </a:lnSpc>
                        <a:spcAft>
                          <a:spcPts val="0"/>
                        </a:spcAft>
                      </a:pPr>
                      <a:r>
                        <a:rPr lang="en-US" sz="1800" b="0" dirty="0">
                          <a:solidFill>
                            <a:schemeClr val="tx1"/>
                          </a:solidFill>
                          <a:effectLst/>
                        </a:rPr>
                        <a:t>comparison set 1: remainder notes</a:t>
                      </a:r>
                      <a:endParaRPr lang="en-US" sz="3200" b="0" dirty="0">
                        <a:solidFill>
                          <a:schemeClr val="tx1"/>
                        </a:solidFill>
                        <a:effectLst/>
                        <a:latin typeface="Cambria" charset="0"/>
                        <a:ea typeface="Cambria" charset="0"/>
                        <a:cs typeface="Cambria"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800" b="0" dirty="0">
                          <a:solidFill>
                            <a:schemeClr val="tx1"/>
                          </a:solidFill>
                          <a:effectLst/>
                        </a:rPr>
                        <a:t>39%</a:t>
                      </a:r>
                      <a:endParaRPr lang="en-US" sz="3200" b="0" dirty="0">
                        <a:solidFill>
                          <a:schemeClr val="tx1"/>
                        </a:solidFill>
                        <a:effectLst/>
                        <a:latin typeface="Cambria" charset="0"/>
                        <a:ea typeface="Cambria" charset="0"/>
                        <a:cs typeface="Cambria"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800" b="0" dirty="0">
                          <a:solidFill>
                            <a:schemeClr val="tx1"/>
                          </a:solidFill>
                          <a:effectLst/>
                        </a:rPr>
                        <a:t>68%</a:t>
                      </a:r>
                      <a:endParaRPr lang="en-US" sz="3200" b="0" dirty="0">
                        <a:solidFill>
                          <a:schemeClr val="tx1"/>
                        </a:solidFill>
                        <a:effectLst/>
                        <a:latin typeface="Cambria" charset="0"/>
                        <a:ea typeface="Cambria" charset="0"/>
                        <a:cs typeface="Cambria"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35930">
                <a:tc>
                  <a:txBody>
                    <a:bodyPr/>
                    <a:lstStyle/>
                    <a:p>
                      <a:pPr algn="ctr">
                        <a:lnSpc>
                          <a:spcPct val="150000"/>
                        </a:lnSpc>
                        <a:spcAft>
                          <a:spcPts val="0"/>
                        </a:spcAft>
                      </a:pPr>
                      <a:r>
                        <a:rPr lang="en-US" sz="1800" b="0" dirty="0">
                          <a:solidFill>
                            <a:schemeClr val="tx1"/>
                          </a:solidFill>
                          <a:effectLst/>
                        </a:rPr>
                        <a:t>comparison set 2: pc distributions</a:t>
                      </a:r>
                      <a:endParaRPr lang="en-US" sz="3200" b="0" dirty="0">
                        <a:solidFill>
                          <a:schemeClr val="tx1"/>
                        </a:solidFill>
                        <a:effectLst/>
                        <a:latin typeface="Cambria" charset="0"/>
                        <a:ea typeface="Cambria" charset="0"/>
                        <a:cs typeface="Cambria"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800" b="0" dirty="0">
                          <a:solidFill>
                            <a:schemeClr val="tx1"/>
                          </a:solidFill>
                          <a:effectLst/>
                        </a:rPr>
                        <a:t>45%</a:t>
                      </a:r>
                      <a:endParaRPr lang="en-US" sz="3200" b="0" dirty="0">
                        <a:solidFill>
                          <a:schemeClr val="tx1"/>
                        </a:solidFill>
                        <a:effectLst/>
                        <a:latin typeface="Cambria" charset="0"/>
                        <a:ea typeface="Cambria" charset="0"/>
                        <a:cs typeface="Cambria"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800" b="0" dirty="0">
                          <a:solidFill>
                            <a:schemeClr val="tx1"/>
                          </a:solidFill>
                          <a:effectLst/>
                        </a:rPr>
                        <a:t>71%</a:t>
                      </a:r>
                      <a:endParaRPr lang="en-US" sz="3200" b="0" dirty="0">
                        <a:solidFill>
                          <a:schemeClr val="tx1"/>
                        </a:solidFill>
                        <a:effectLst/>
                        <a:latin typeface="Cambria" charset="0"/>
                        <a:ea typeface="Cambria" charset="0"/>
                        <a:cs typeface="Cambria"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4173">
                <a:tc>
                  <a:txBody>
                    <a:bodyPr/>
                    <a:lstStyle/>
                    <a:p>
                      <a:pPr algn="ctr">
                        <a:lnSpc>
                          <a:spcPct val="150000"/>
                        </a:lnSpc>
                        <a:spcAft>
                          <a:spcPts val="0"/>
                        </a:spcAft>
                      </a:pPr>
                      <a:r>
                        <a:rPr lang="en-US" sz="1800" dirty="0" smtClean="0">
                          <a:solidFill>
                            <a:schemeClr val="tx1"/>
                          </a:solidFill>
                          <a:effectLst/>
                        </a:rPr>
                        <a:t>Experiment w/ experts</a:t>
                      </a:r>
                      <a:endParaRPr lang="en-US" sz="3200" dirty="0">
                        <a:solidFill>
                          <a:schemeClr val="tx1"/>
                        </a:solidFill>
                        <a:effectLst/>
                        <a:latin typeface="Cambria" charset="0"/>
                        <a:ea typeface="Cambria" charset="0"/>
                        <a:cs typeface="Cambria"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50000"/>
                        </a:lnSpc>
                        <a:spcAft>
                          <a:spcPts val="0"/>
                        </a:spcAft>
                      </a:pPr>
                      <a:r>
                        <a:rPr lang="en-US" sz="1800" dirty="0">
                          <a:solidFill>
                            <a:schemeClr val="tx1"/>
                          </a:solidFill>
                          <a:effectLst/>
                        </a:rPr>
                        <a:t> </a:t>
                      </a:r>
                      <a:endParaRPr lang="en-US" sz="3200" dirty="0">
                        <a:solidFill>
                          <a:schemeClr val="tx1"/>
                        </a:solidFill>
                        <a:effectLst/>
                        <a:latin typeface="Cambria" charset="0"/>
                        <a:ea typeface="Cambria" charset="0"/>
                        <a:cs typeface="Cambria"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endParaRPr lang="en-US"/>
                    </a:p>
                  </a:txBody>
                  <a:tcPr/>
                </a:tc>
              </a:tr>
              <a:tr h="394173">
                <a:tc>
                  <a:txBody>
                    <a:bodyPr/>
                    <a:lstStyle/>
                    <a:p>
                      <a:pPr algn="ctr">
                        <a:lnSpc>
                          <a:spcPct val="150000"/>
                        </a:lnSpc>
                        <a:spcAft>
                          <a:spcPts val="0"/>
                        </a:spcAft>
                      </a:pPr>
                      <a:r>
                        <a:rPr lang="en-US" sz="1800" b="0" dirty="0">
                          <a:solidFill>
                            <a:schemeClr val="tx1"/>
                          </a:solidFill>
                          <a:effectLst/>
                        </a:rPr>
                        <a:t>experiment 1: pc tallies</a:t>
                      </a:r>
                      <a:endParaRPr lang="en-US" sz="3200" b="0" dirty="0">
                        <a:solidFill>
                          <a:schemeClr val="tx1"/>
                        </a:solidFill>
                        <a:effectLst/>
                        <a:latin typeface="Cambria" charset="0"/>
                        <a:ea typeface="Cambria" charset="0"/>
                        <a:cs typeface="Cambria"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800" dirty="0">
                          <a:solidFill>
                            <a:schemeClr val="tx1"/>
                          </a:solidFill>
                          <a:effectLst/>
                        </a:rPr>
                        <a:t>35%</a:t>
                      </a:r>
                      <a:endParaRPr lang="en-US" sz="3200" dirty="0">
                        <a:solidFill>
                          <a:schemeClr val="tx1"/>
                        </a:solidFill>
                        <a:effectLst/>
                        <a:latin typeface="Cambria" charset="0"/>
                        <a:ea typeface="Cambria" charset="0"/>
                        <a:cs typeface="Cambria"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800" dirty="0">
                          <a:solidFill>
                            <a:schemeClr val="tx1"/>
                          </a:solidFill>
                          <a:effectLst/>
                        </a:rPr>
                        <a:t>65%</a:t>
                      </a:r>
                      <a:endParaRPr lang="en-US" sz="3200" dirty="0">
                        <a:solidFill>
                          <a:schemeClr val="tx1"/>
                        </a:solidFill>
                        <a:effectLst/>
                        <a:latin typeface="Cambria" charset="0"/>
                        <a:ea typeface="Cambria" charset="0"/>
                        <a:cs typeface="Cambria"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04441">
                <a:tc>
                  <a:txBody>
                    <a:bodyPr/>
                    <a:lstStyle/>
                    <a:p>
                      <a:pPr algn="ctr">
                        <a:lnSpc>
                          <a:spcPct val="150000"/>
                        </a:lnSpc>
                        <a:spcAft>
                          <a:spcPts val="0"/>
                        </a:spcAft>
                      </a:pPr>
                      <a:r>
                        <a:rPr lang="en-US" sz="1800" b="0" dirty="0">
                          <a:solidFill>
                            <a:schemeClr val="tx1"/>
                          </a:solidFill>
                          <a:effectLst/>
                        </a:rPr>
                        <a:t>experiment 2: pitch, interval size &amp; direction</a:t>
                      </a:r>
                      <a:endParaRPr lang="en-US" sz="3200" b="0" dirty="0">
                        <a:solidFill>
                          <a:schemeClr val="tx1"/>
                        </a:solidFill>
                        <a:effectLst/>
                        <a:latin typeface="Cambria" charset="0"/>
                        <a:ea typeface="Cambria" charset="0"/>
                        <a:cs typeface="Cambria"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800" dirty="0">
                          <a:solidFill>
                            <a:schemeClr val="tx1"/>
                          </a:solidFill>
                          <a:effectLst/>
                        </a:rPr>
                        <a:t>39%</a:t>
                      </a:r>
                      <a:endParaRPr lang="en-US" sz="3200" dirty="0">
                        <a:solidFill>
                          <a:schemeClr val="tx1"/>
                        </a:solidFill>
                        <a:effectLst/>
                        <a:latin typeface="Cambria" charset="0"/>
                        <a:ea typeface="Cambria" charset="0"/>
                        <a:cs typeface="Cambria"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800" dirty="0">
                          <a:solidFill>
                            <a:schemeClr val="tx1"/>
                          </a:solidFill>
                          <a:effectLst/>
                        </a:rPr>
                        <a:t>61%</a:t>
                      </a:r>
                      <a:endParaRPr lang="en-US" sz="3200" dirty="0">
                        <a:solidFill>
                          <a:schemeClr val="tx1"/>
                        </a:solidFill>
                        <a:effectLst/>
                        <a:latin typeface="Cambria" charset="0"/>
                        <a:ea typeface="Cambria" charset="0"/>
                        <a:cs typeface="Cambria"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5104">
                <a:tc>
                  <a:txBody>
                    <a:bodyPr/>
                    <a:lstStyle/>
                    <a:p>
                      <a:pPr algn="ctr">
                        <a:lnSpc>
                          <a:spcPct val="150000"/>
                        </a:lnSpc>
                        <a:spcAft>
                          <a:spcPts val="0"/>
                        </a:spcAft>
                      </a:pPr>
                      <a:r>
                        <a:rPr lang="en-US" sz="1800" b="0" dirty="0" smtClean="0">
                          <a:solidFill>
                            <a:schemeClr val="tx1"/>
                          </a:solidFill>
                          <a:effectLst/>
                          <a:latin typeface="+mn-lt"/>
                          <a:ea typeface="Cambria" charset="0"/>
                          <a:cs typeface="Cambria" charset="0"/>
                        </a:rPr>
                        <a:t>Ful</a:t>
                      </a:r>
                      <a:r>
                        <a:rPr lang="en-US" sz="1800" b="0" baseline="0" dirty="0" smtClean="0">
                          <a:solidFill>
                            <a:schemeClr val="tx1"/>
                          </a:solidFill>
                          <a:effectLst/>
                          <a:latin typeface="+mn-lt"/>
                          <a:ea typeface="Cambria" charset="0"/>
                          <a:cs typeface="Cambria" charset="0"/>
                        </a:rPr>
                        <a:t>l score experiment</a:t>
                      </a:r>
                      <a:endParaRPr lang="en-US" sz="1800" b="0" dirty="0">
                        <a:solidFill>
                          <a:schemeClr val="tx1"/>
                        </a:solidFill>
                        <a:effectLst/>
                        <a:latin typeface="+mn-lt"/>
                        <a:ea typeface="Cambria" charset="0"/>
                        <a:cs typeface="Cambria"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800" dirty="0" smtClean="0">
                          <a:solidFill>
                            <a:schemeClr val="tx1"/>
                          </a:solidFill>
                          <a:effectLst/>
                          <a:latin typeface="+mn-lt"/>
                          <a:ea typeface="Cambria" charset="0"/>
                          <a:cs typeface="Cambria" charset="0"/>
                        </a:rPr>
                        <a:t>67.5%</a:t>
                      </a:r>
                      <a:endParaRPr lang="en-US" sz="1800" dirty="0">
                        <a:solidFill>
                          <a:schemeClr val="tx1"/>
                        </a:solidFill>
                        <a:effectLst/>
                        <a:latin typeface="+mn-lt"/>
                        <a:ea typeface="Cambria" charset="0"/>
                        <a:cs typeface="Cambria"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800" dirty="0" smtClean="0">
                          <a:solidFill>
                            <a:schemeClr val="tx1"/>
                          </a:solidFill>
                          <a:effectLst/>
                          <a:latin typeface="+mn-lt"/>
                          <a:ea typeface="Cambria" charset="0"/>
                          <a:cs typeface="Cambria" charset="0"/>
                        </a:rPr>
                        <a:t>100%</a:t>
                      </a:r>
                      <a:endParaRPr lang="en-US" sz="1800" dirty="0">
                        <a:solidFill>
                          <a:schemeClr val="tx1"/>
                        </a:solidFill>
                        <a:effectLst/>
                        <a:latin typeface="+mn-lt"/>
                        <a:ea typeface="Cambria" charset="0"/>
                        <a:cs typeface="Cambria"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Slide Number Placeholder 4"/>
          <p:cNvSpPr>
            <a:spLocks noGrp="1"/>
          </p:cNvSpPr>
          <p:nvPr>
            <p:ph type="sldNum" sz="quarter" idx="12"/>
          </p:nvPr>
        </p:nvSpPr>
        <p:spPr/>
        <p:txBody>
          <a:bodyPr/>
          <a:lstStyle/>
          <a:p>
            <a:fld id="{D1E463B1-E776-5C47-A568-475CCB4BB03B}" type="slidenum">
              <a:rPr lang="en-US" smtClean="0"/>
              <a:t>17</a:t>
            </a:fld>
            <a:endParaRPr lang="en-US"/>
          </a:p>
        </p:txBody>
      </p:sp>
    </p:spTree>
    <p:extLst>
      <p:ext uri="{BB962C8B-B14F-4D97-AF65-F5344CB8AC3E}">
        <p14:creationId xmlns:p14="http://schemas.microsoft.com/office/powerpoint/2010/main" val="5521904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Futura Medium" charset="0"/>
                <a:ea typeface="Futura Medium" charset="0"/>
                <a:cs typeface="Futura Medium" charset="0"/>
              </a:rPr>
              <a:t>Conclusions</a:t>
            </a:r>
            <a:endParaRPr lang="en-US" dirty="0">
              <a:latin typeface="Futura Medium" charset="0"/>
              <a:ea typeface="Futura Medium" charset="0"/>
              <a:cs typeface="Futura Medium" charset="0"/>
            </a:endParaRPr>
          </a:p>
        </p:txBody>
      </p:sp>
      <p:sp>
        <p:nvSpPr>
          <p:cNvPr id="3" name="Content Placeholder 2"/>
          <p:cNvSpPr>
            <a:spLocks noGrp="1"/>
          </p:cNvSpPr>
          <p:nvPr>
            <p:ph idx="1"/>
          </p:nvPr>
        </p:nvSpPr>
        <p:spPr/>
        <p:txBody>
          <a:bodyPr/>
          <a:lstStyle/>
          <a:p>
            <a:r>
              <a:rPr lang="en-US" dirty="0" smtClean="0"/>
              <a:t>We suggest the authentic/plagal distinction is not clearly marked in polyphonic music</a:t>
            </a:r>
          </a:p>
          <a:p>
            <a:pPr lvl="1"/>
            <a:endParaRPr lang="en-US" sz="1000" dirty="0" smtClean="0"/>
          </a:p>
          <a:p>
            <a:pPr lvl="1"/>
            <a:r>
              <a:rPr lang="en-US" dirty="0" smtClean="0"/>
              <a:t>Subsequent analyses show the traditional “measures” of range not used predictably (e.g. only 11/44 duos have both voices with same </a:t>
            </a:r>
            <a:r>
              <a:rPr lang="en-US" dirty="0" smtClean="0"/>
              <a:t>range).</a:t>
            </a:r>
            <a:endParaRPr lang="en-US" dirty="0" smtClean="0"/>
          </a:p>
          <a:p>
            <a:endParaRPr lang="en-US" dirty="0" smtClean="0"/>
          </a:p>
          <a:p>
            <a:r>
              <a:rPr lang="en-US" dirty="0" smtClean="0"/>
              <a:t>Our findings </a:t>
            </a:r>
            <a:r>
              <a:rPr lang="en-US" i="1" dirty="0" smtClean="0"/>
              <a:t>did not </a:t>
            </a:r>
            <a:r>
              <a:rPr lang="en-US" dirty="0" smtClean="0"/>
              <a:t>align with the theory about the significance of leaps and outlines</a:t>
            </a:r>
            <a:r>
              <a:rPr lang="mr-IN" dirty="0" smtClean="0"/>
              <a:t>…</a:t>
            </a:r>
            <a:r>
              <a:rPr lang="en-CA" dirty="0" smtClean="0"/>
              <a:t>but</a:t>
            </a:r>
            <a:r>
              <a:rPr lang="mr-IN" dirty="0" smtClean="0"/>
              <a:t>…</a:t>
            </a:r>
            <a:endParaRPr lang="en-US" dirty="0" smtClean="0"/>
          </a:p>
          <a:p>
            <a:endParaRPr lang="en-US" dirty="0"/>
          </a:p>
        </p:txBody>
      </p:sp>
      <p:sp>
        <p:nvSpPr>
          <p:cNvPr id="5" name="Slide Number Placeholder 4"/>
          <p:cNvSpPr>
            <a:spLocks noGrp="1"/>
          </p:cNvSpPr>
          <p:nvPr>
            <p:ph type="sldNum" sz="quarter" idx="12"/>
          </p:nvPr>
        </p:nvSpPr>
        <p:spPr/>
        <p:txBody>
          <a:bodyPr/>
          <a:lstStyle/>
          <a:p>
            <a:fld id="{D1E463B1-E776-5C47-A568-475CCB4BB03B}" type="slidenum">
              <a:rPr lang="en-US" smtClean="0"/>
              <a:t>18</a:t>
            </a:fld>
            <a:endParaRPr lang="en-US"/>
          </a:p>
        </p:txBody>
      </p:sp>
    </p:spTree>
    <p:extLst>
      <p:ext uri="{BB962C8B-B14F-4D97-AF65-F5344CB8AC3E}">
        <p14:creationId xmlns:p14="http://schemas.microsoft.com/office/powerpoint/2010/main" val="53877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Futura Medium" charset="0"/>
                <a:ea typeface="Futura Medium" charset="0"/>
                <a:cs typeface="Futura Medium" charset="0"/>
              </a:rPr>
              <a:t>Word(s) of Caution</a:t>
            </a:r>
            <a:endParaRPr lang="en-US" dirty="0">
              <a:latin typeface="Futura Medium" charset="0"/>
              <a:ea typeface="Futura Medium" charset="0"/>
              <a:cs typeface="Futura Medium" charset="0"/>
            </a:endParaRPr>
          </a:p>
        </p:txBody>
      </p:sp>
      <p:sp>
        <p:nvSpPr>
          <p:cNvPr id="3" name="Content Placeholder 2"/>
          <p:cNvSpPr>
            <a:spLocks noGrp="1"/>
          </p:cNvSpPr>
          <p:nvPr>
            <p:ph idx="1"/>
          </p:nvPr>
        </p:nvSpPr>
        <p:spPr/>
        <p:txBody>
          <a:bodyPr/>
          <a:lstStyle/>
          <a:p>
            <a:r>
              <a:rPr lang="en-US" dirty="0" smtClean="0"/>
              <a:t>Our data set was </a:t>
            </a:r>
            <a:r>
              <a:rPr lang="en-US" i="1" dirty="0" smtClean="0"/>
              <a:t>very </a:t>
            </a:r>
            <a:r>
              <a:rPr lang="en-US" dirty="0" smtClean="0"/>
              <a:t>small! (Only 44 duos)</a:t>
            </a:r>
          </a:p>
          <a:p>
            <a:endParaRPr lang="en-US" dirty="0"/>
          </a:p>
          <a:p>
            <a:r>
              <a:rPr lang="en-US" dirty="0" smtClean="0"/>
              <a:t>The proportion of </a:t>
            </a:r>
            <a:r>
              <a:rPr lang="en-US" i="1" dirty="0" smtClean="0"/>
              <a:t>commixture</a:t>
            </a:r>
            <a:r>
              <a:rPr lang="en-US" dirty="0" smtClean="0"/>
              <a:t> is unknown</a:t>
            </a:r>
          </a:p>
          <a:p>
            <a:endParaRPr lang="en-US" dirty="0"/>
          </a:p>
          <a:p>
            <a:endParaRPr lang="en-US" dirty="0"/>
          </a:p>
        </p:txBody>
      </p:sp>
      <p:sp>
        <p:nvSpPr>
          <p:cNvPr id="5" name="Slide Number Placeholder 4"/>
          <p:cNvSpPr>
            <a:spLocks noGrp="1"/>
          </p:cNvSpPr>
          <p:nvPr>
            <p:ph type="sldNum" sz="quarter" idx="12"/>
          </p:nvPr>
        </p:nvSpPr>
        <p:spPr/>
        <p:txBody>
          <a:bodyPr/>
          <a:lstStyle/>
          <a:p>
            <a:fld id="{D1E463B1-E776-5C47-A568-475CCB4BB03B}" type="slidenum">
              <a:rPr lang="en-US" smtClean="0"/>
              <a:t>19</a:t>
            </a:fld>
            <a:endParaRPr lang="en-US"/>
          </a:p>
        </p:txBody>
      </p:sp>
    </p:spTree>
    <p:extLst>
      <p:ext uri="{BB962C8B-B14F-4D97-AF65-F5344CB8AC3E}">
        <p14:creationId xmlns:p14="http://schemas.microsoft.com/office/powerpoint/2010/main" val="71205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latin typeface="Futura Medium" charset="0"/>
                <a:ea typeface="Futura Medium" charset="0"/>
                <a:cs typeface="Futura Medium" charset="0"/>
              </a:rPr>
              <a:t>À</a:t>
            </a:r>
            <a:r>
              <a:rPr lang="en-US" dirty="0" smtClean="0">
                <a:latin typeface="Futura Medium" charset="0"/>
                <a:ea typeface="Futura Medium" charset="0"/>
                <a:cs typeface="Futura Medium" charset="0"/>
              </a:rPr>
              <a:t> La Mode</a:t>
            </a:r>
            <a:endParaRPr lang="en-US" dirty="0">
              <a:latin typeface="Futura Medium" charset="0"/>
              <a:ea typeface="Futura Medium" charset="0"/>
              <a:cs typeface="Futura Medium" charset="0"/>
            </a:endParaRPr>
          </a:p>
        </p:txBody>
      </p:sp>
      <p:sp>
        <p:nvSpPr>
          <p:cNvPr id="3" name="Content Placeholder 2"/>
          <p:cNvSpPr>
            <a:spLocks noGrp="1"/>
          </p:cNvSpPr>
          <p:nvPr>
            <p:ph idx="1"/>
          </p:nvPr>
        </p:nvSpPr>
        <p:spPr/>
        <p:txBody>
          <a:bodyPr/>
          <a:lstStyle/>
          <a:p>
            <a:r>
              <a:rPr lang="en-US" dirty="0" smtClean="0"/>
              <a:t>Debates on </a:t>
            </a:r>
            <a:r>
              <a:rPr lang="en-US" i="1" dirty="0" smtClean="0">
                <a:solidFill>
                  <a:schemeClr val="tx2">
                    <a:lumMod val="75000"/>
                  </a:schemeClr>
                </a:solidFill>
              </a:rPr>
              <a:t>the nature of mode in polyphonic music </a:t>
            </a:r>
            <a:r>
              <a:rPr lang="en-US" dirty="0" smtClean="0"/>
              <a:t>are as popular now as they were in the 16</a:t>
            </a:r>
            <a:r>
              <a:rPr lang="en-US" baseline="30000" dirty="0" smtClean="0"/>
              <a:t>th</a:t>
            </a:r>
            <a:r>
              <a:rPr lang="en-US" dirty="0" smtClean="0"/>
              <a:t> century:</a:t>
            </a:r>
          </a:p>
          <a:p>
            <a:endParaRPr lang="en-US" sz="1100" dirty="0" smtClean="0"/>
          </a:p>
          <a:p>
            <a:pPr lvl="1"/>
            <a:r>
              <a:rPr lang="en-US" dirty="0" smtClean="0"/>
              <a:t>Did composers deliberately compose “in the modes?”</a:t>
            </a:r>
          </a:p>
          <a:p>
            <a:pPr lvl="2">
              <a:lnSpc>
                <a:spcPct val="200000"/>
              </a:lnSpc>
              <a:buFont typeface=".AppleSystemUIFont" charset="-120"/>
              <a:buChar char="→"/>
            </a:pPr>
            <a:r>
              <a:rPr lang="en-US" sz="2400" dirty="0" smtClean="0"/>
              <a:t>Which musical features best create a sense of mode?</a:t>
            </a:r>
          </a:p>
          <a:p>
            <a:pPr lvl="1"/>
            <a:endParaRPr lang="en-US" dirty="0"/>
          </a:p>
          <a:p>
            <a:pPr lvl="1"/>
            <a:r>
              <a:rPr lang="en-US" dirty="0" smtClean="0"/>
              <a:t>Does the plagal-authentic distinction apply to polyphonic works?</a:t>
            </a:r>
          </a:p>
          <a:p>
            <a:pPr lvl="2">
              <a:lnSpc>
                <a:spcPct val="200000"/>
              </a:lnSpc>
              <a:spcAft>
                <a:spcPts val="500"/>
              </a:spcAft>
              <a:buFont typeface=".AppleSystemUIFont" charset="-120"/>
              <a:buChar char="→"/>
            </a:pPr>
            <a:r>
              <a:rPr lang="en-US" dirty="0" smtClean="0"/>
              <a:t> </a:t>
            </a:r>
            <a:r>
              <a:rPr lang="en-US" sz="2400" dirty="0" smtClean="0"/>
              <a:t>If so, which voice or melodic “line” carries the role of P/A “identifier?”</a:t>
            </a:r>
          </a:p>
          <a:p>
            <a:pPr lvl="1"/>
            <a:endParaRPr lang="en-US" dirty="0"/>
          </a:p>
        </p:txBody>
      </p:sp>
      <p:sp>
        <p:nvSpPr>
          <p:cNvPr id="5" name="Slide Number Placeholder 4"/>
          <p:cNvSpPr>
            <a:spLocks noGrp="1"/>
          </p:cNvSpPr>
          <p:nvPr>
            <p:ph type="sldNum" sz="quarter" idx="12"/>
          </p:nvPr>
        </p:nvSpPr>
        <p:spPr/>
        <p:txBody>
          <a:bodyPr/>
          <a:lstStyle/>
          <a:p>
            <a:fld id="{D1E463B1-E776-5C47-A568-475CCB4BB03B}" type="slidenum">
              <a:rPr lang="en-US" smtClean="0"/>
              <a:t>2</a:t>
            </a:fld>
            <a:endParaRPr lang="en-US"/>
          </a:p>
        </p:txBody>
      </p:sp>
    </p:spTree>
    <p:extLst>
      <p:ext uri="{BB962C8B-B14F-4D97-AF65-F5344CB8AC3E}">
        <p14:creationId xmlns:p14="http://schemas.microsoft.com/office/powerpoint/2010/main" val="10355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031" y="1185545"/>
            <a:ext cx="6329218" cy="4351338"/>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2781" y="1185545"/>
            <a:ext cx="6329219" cy="4351338"/>
          </a:xfrm>
          <a:prstGeom prst="rect">
            <a:avLst/>
          </a:prstGeom>
        </p:spPr>
      </p:pic>
      <p:sp>
        <p:nvSpPr>
          <p:cNvPr id="7" name="TextBox 6"/>
          <p:cNvSpPr txBox="1"/>
          <p:nvPr/>
        </p:nvSpPr>
        <p:spPr>
          <a:xfrm>
            <a:off x="2433551" y="1185543"/>
            <a:ext cx="2407920" cy="461665"/>
          </a:xfrm>
          <a:prstGeom prst="rect">
            <a:avLst/>
          </a:prstGeom>
          <a:noFill/>
        </p:spPr>
        <p:txBody>
          <a:bodyPr wrap="square" rtlCol="0">
            <a:spAutoFit/>
          </a:bodyPr>
          <a:lstStyle/>
          <a:p>
            <a:r>
              <a:rPr lang="en-US" sz="2400" smtClean="0"/>
              <a:t>Mode 1 (Dorian)</a:t>
            </a:r>
            <a:endParaRPr lang="en-US" sz="2400" dirty="0"/>
          </a:p>
        </p:txBody>
      </p:sp>
      <p:sp>
        <p:nvSpPr>
          <p:cNvPr id="8" name="TextBox 7"/>
          <p:cNvSpPr txBox="1"/>
          <p:nvPr/>
        </p:nvSpPr>
        <p:spPr>
          <a:xfrm>
            <a:off x="7574049" y="1185543"/>
            <a:ext cx="3551150" cy="461665"/>
          </a:xfrm>
          <a:prstGeom prst="rect">
            <a:avLst/>
          </a:prstGeom>
          <a:noFill/>
        </p:spPr>
        <p:txBody>
          <a:bodyPr wrap="square" rtlCol="0">
            <a:spAutoFit/>
          </a:bodyPr>
          <a:lstStyle/>
          <a:p>
            <a:r>
              <a:rPr lang="en-US" sz="2400" dirty="0" smtClean="0"/>
              <a:t>Mode 2 (</a:t>
            </a:r>
            <a:r>
              <a:rPr lang="en-US" sz="2400" dirty="0" err="1" smtClean="0"/>
              <a:t>Hypodorian</a:t>
            </a:r>
            <a:r>
              <a:rPr lang="en-US" sz="2400" dirty="0" smtClean="0"/>
              <a:t>)</a:t>
            </a:r>
            <a:endParaRPr lang="en-US" sz="2400" dirty="0"/>
          </a:p>
        </p:txBody>
      </p:sp>
      <p:sp>
        <p:nvSpPr>
          <p:cNvPr id="3" name="Slide Number Placeholder 2"/>
          <p:cNvSpPr>
            <a:spLocks noGrp="1"/>
          </p:cNvSpPr>
          <p:nvPr>
            <p:ph type="sldNum" sz="quarter" idx="12"/>
          </p:nvPr>
        </p:nvSpPr>
        <p:spPr/>
        <p:txBody>
          <a:bodyPr/>
          <a:lstStyle/>
          <a:p>
            <a:fld id="{D1E463B1-E776-5C47-A568-475CCB4BB03B}" type="slidenum">
              <a:rPr lang="en-US" smtClean="0"/>
              <a:t>20</a:t>
            </a:fld>
            <a:endParaRPr lang="en-US"/>
          </a:p>
        </p:txBody>
      </p:sp>
    </p:spTree>
    <p:extLst>
      <p:ext uri="{BB962C8B-B14F-4D97-AF65-F5344CB8AC3E}">
        <p14:creationId xmlns:p14="http://schemas.microsoft.com/office/powerpoint/2010/main" val="14370481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Futura Medium" charset="0"/>
                <a:ea typeface="Futura Medium" charset="0"/>
                <a:cs typeface="Futura Medium" charset="0"/>
              </a:rPr>
              <a:t>Conclusions</a:t>
            </a:r>
            <a:endParaRPr lang="en-US" dirty="0">
              <a:latin typeface="Futura Medium" charset="0"/>
              <a:ea typeface="Futura Medium" charset="0"/>
              <a:cs typeface="Futura Medium" charset="0"/>
            </a:endParaRPr>
          </a:p>
        </p:txBody>
      </p:sp>
      <p:sp>
        <p:nvSpPr>
          <p:cNvPr id="3" name="Content Placeholder 2"/>
          <p:cNvSpPr>
            <a:spLocks noGrp="1"/>
          </p:cNvSpPr>
          <p:nvPr>
            <p:ph idx="1"/>
          </p:nvPr>
        </p:nvSpPr>
        <p:spPr/>
        <p:txBody>
          <a:bodyPr/>
          <a:lstStyle/>
          <a:p>
            <a:endParaRPr lang="en-US" sz="1000" dirty="0" smtClean="0"/>
          </a:p>
          <a:p>
            <a:r>
              <a:rPr lang="en-US" dirty="0" smtClean="0"/>
              <a:t>Leaps and outlines </a:t>
            </a:r>
            <a:r>
              <a:rPr lang="en-US" i="1" dirty="0" smtClean="0"/>
              <a:t>may</a:t>
            </a:r>
            <a:r>
              <a:rPr lang="en-US" dirty="0" smtClean="0"/>
              <a:t> still indicate </a:t>
            </a:r>
            <a:r>
              <a:rPr lang="en-US" i="1" dirty="0" smtClean="0"/>
              <a:t>mode family </a:t>
            </a:r>
            <a:r>
              <a:rPr lang="en-US" dirty="0" smtClean="0"/>
              <a:t>(more work needed!) </a:t>
            </a:r>
            <a:endParaRPr lang="en-US" dirty="0"/>
          </a:p>
          <a:p>
            <a:endParaRPr lang="en-US" dirty="0" smtClean="0"/>
          </a:p>
          <a:p>
            <a:r>
              <a:rPr lang="en-US" dirty="0"/>
              <a:t>C</a:t>
            </a:r>
            <a:r>
              <a:rPr lang="en-US" dirty="0" smtClean="0"/>
              <a:t>onsistent with notion that </a:t>
            </a:r>
            <a:r>
              <a:rPr lang="en-US" i="1" dirty="0" smtClean="0"/>
              <a:t>plagal-authentic distinction had no clear definition in 16th century polyphony</a:t>
            </a:r>
            <a:r>
              <a:rPr lang="en-US" dirty="0" smtClean="0"/>
              <a:t>.</a:t>
            </a:r>
          </a:p>
          <a:p>
            <a:endParaRPr lang="en-US" dirty="0"/>
          </a:p>
        </p:txBody>
      </p:sp>
      <p:sp>
        <p:nvSpPr>
          <p:cNvPr id="5" name="Slide Number Placeholder 4"/>
          <p:cNvSpPr>
            <a:spLocks noGrp="1"/>
          </p:cNvSpPr>
          <p:nvPr>
            <p:ph type="sldNum" sz="quarter" idx="12"/>
          </p:nvPr>
        </p:nvSpPr>
        <p:spPr/>
        <p:txBody>
          <a:bodyPr/>
          <a:lstStyle/>
          <a:p>
            <a:fld id="{D1E463B1-E776-5C47-A568-475CCB4BB03B}" type="slidenum">
              <a:rPr lang="en-US" smtClean="0"/>
              <a:t>21</a:t>
            </a:fld>
            <a:endParaRPr lang="en-US"/>
          </a:p>
        </p:txBody>
      </p:sp>
    </p:spTree>
    <p:extLst>
      <p:ext uri="{BB962C8B-B14F-4D97-AF65-F5344CB8AC3E}">
        <p14:creationId xmlns:p14="http://schemas.microsoft.com/office/powerpoint/2010/main" val="13307902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36725"/>
            <a:ext cx="10515600" cy="1325563"/>
          </a:xfrm>
        </p:spPr>
        <p:txBody>
          <a:bodyPr/>
          <a:lstStyle/>
          <a:p>
            <a:pPr algn="ctr"/>
            <a:r>
              <a:rPr lang="en-US" dirty="0" smtClean="0"/>
              <a:t>Thank You!</a:t>
            </a:r>
            <a:endParaRPr lang="en-US" dirty="0"/>
          </a:p>
        </p:txBody>
      </p:sp>
      <p:sp>
        <p:nvSpPr>
          <p:cNvPr id="3" name="Content Placeholder 2"/>
          <p:cNvSpPr>
            <a:spLocks noGrp="1"/>
          </p:cNvSpPr>
          <p:nvPr>
            <p:ph idx="1"/>
          </p:nvPr>
        </p:nvSpPr>
        <p:spPr>
          <a:xfrm>
            <a:off x="847707" y="1480099"/>
            <a:ext cx="10515600" cy="4351338"/>
          </a:xfrm>
        </p:spPr>
        <p:txBody>
          <a:bodyPr>
            <a:normAutofit/>
          </a:bodyPr>
          <a:lstStyle/>
          <a:p>
            <a:pPr marL="0" indent="0" algn="ctr">
              <a:buNone/>
            </a:pPr>
            <a:endParaRPr lang="en-US" sz="2000" dirty="0" smtClean="0">
              <a:latin typeface="Adobe Garamond Pro" charset="0"/>
              <a:ea typeface="Adobe Garamond Pro" charset="0"/>
              <a:cs typeface="Adobe Garamond Pro" charset="0"/>
            </a:endParaRPr>
          </a:p>
          <a:p>
            <a:pPr marL="0" indent="0" algn="ctr">
              <a:buNone/>
            </a:pPr>
            <a:endParaRPr lang="en-US" sz="2000" dirty="0">
              <a:latin typeface="Adobe Garamond Pro" charset="0"/>
              <a:ea typeface="Adobe Garamond Pro" charset="0"/>
              <a:cs typeface="Adobe Garamond Pro" charset="0"/>
            </a:endParaRPr>
          </a:p>
          <a:p>
            <a:pPr marL="0" indent="0" algn="ctr">
              <a:buNone/>
            </a:pPr>
            <a:endParaRPr lang="en-US" sz="2000" dirty="0" smtClean="0">
              <a:latin typeface="Adobe Garamond Pro" charset="0"/>
              <a:ea typeface="Adobe Garamond Pro" charset="0"/>
              <a:cs typeface="Adobe Garamond Pro" charset="0"/>
            </a:endParaRPr>
          </a:p>
          <a:p>
            <a:pPr marL="0" indent="0" algn="ctr">
              <a:buNone/>
            </a:pPr>
            <a:endParaRPr lang="en-US" sz="2000" dirty="0">
              <a:latin typeface="Adobe Garamond Pro" charset="0"/>
              <a:ea typeface="Adobe Garamond Pro" charset="0"/>
              <a:cs typeface="Adobe Garamond Pro" charset="0"/>
            </a:endParaRPr>
          </a:p>
          <a:p>
            <a:pPr marL="0" indent="0" algn="ctr">
              <a:buNone/>
            </a:pPr>
            <a:endParaRPr lang="en-US" sz="2000" dirty="0" smtClean="0">
              <a:latin typeface="Adobe Garamond Pro" charset="0"/>
              <a:ea typeface="Adobe Garamond Pro" charset="0"/>
              <a:cs typeface="Adobe Garamond Pro" charset="0"/>
            </a:endParaRPr>
          </a:p>
        </p:txBody>
      </p:sp>
      <p:sp>
        <p:nvSpPr>
          <p:cNvPr id="13" name="Slide Number Placeholder 12"/>
          <p:cNvSpPr>
            <a:spLocks noGrp="1"/>
          </p:cNvSpPr>
          <p:nvPr>
            <p:ph type="sldNum" sz="quarter" idx="12"/>
          </p:nvPr>
        </p:nvSpPr>
        <p:spPr/>
        <p:txBody>
          <a:bodyPr/>
          <a:lstStyle/>
          <a:p>
            <a:fld id="{67E7977A-5452-8144-8099-F43B53B0A9D5}" type="slidenum">
              <a:rPr lang="en-US" smtClean="0"/>
              <a:t>22</a:t>
            </a:fld>
            <a:endParaRPr lang="en-US"/>
          </a:p>
        </p:txBody>
      </p:sp>
      <p:grpSp>
        <p:nvGrpSpPr>
          <p:cNvPr id="14" name="Group 13"/>
          <p:cNvGrpSpPr/>
          <p:nvPr/>
        </p:nvGrpSpPr>
        <p:grpSpPr>
          <a:xfrm>
            <a:off x="218008" y="5264281"/>
            <a:ext cx="11755983" cy="985870"/>
            <a:chOff x="69968" y="5975758"/>
            <a:chExt cx="11755983" cy="985870"/>
          </a:xfrm>
        </p:grpSpPr>
        <p:pic>
          <p:nvPicPr>
            <p:cNvPr id="15" name="Schulich_logo_transparent_background-filtered.png"/>
            <p:cNvPicPr>
              <a:picLocks/>
            </p:cNvPicPr>
            <p:nvPr/>
          </p:nvPicPr>
          <p:blipFill>
            <a:blip r:embed="rId2">
              <a:extLst/>
            </a:blip>
            <a:srcRect l="47322" t="19733" r="2755" b="19279"/>
            <a:stretch>
              <a:fillRect/>
            </a:stretch>
          </p:blipFill>
          <p:spPr>
            <a:xfrm>
              <a:off x="3873461" y="6492721"/>
              <a:ext cx="2221594" cy="386023"/>
            </a:xfrm>
            <a:prstGeom prst="rect">
              <a:avLst/>
            </a:prstGeom>
            <a:ln w="12700" cap="flat">
              <a:noFill/>
              <a:miter lim="400000"/>
            </a:ln>
            <a:effectLst/>
          </p:spPr>
        </p:pic>
        <p:pic>
          <p:nvPicPr>
            <p:cNvPr id="16" name="pasted-image.pdf"/>
            <p:cNvPicPr>
              <a:picLocks noChangeAspect="1"/>
            </p:cNvPicPr>
            <p:nvPr/>
          </p:nvPicPr>
          <p:blipFill>
            <a:blip r:embed="rId3">
              <a:extLst/>
            </a:blip>
            <a:srcRect t="1922"/>
            <a:stretch>
              <a:fillRect/>
            </a:stretch>
          </p:blipFill>
          <p:spPr>
            <a:xfrm>
              <a:off x="69968" y="6478052"/>
              <a:ext cx="3273404" cy="483576"/>
            </a:xfrm>
            <a:prstGeom prst="rect">
              <a:avLst/>
            </a:prstGeom>
            <a:ln w="12700" cap="flat">
              <a:noFill/>
              <a:miter lim="400000"/>
            </a:ln>
            <a:effectLst/>
          </p:spPr>
        </p:pic>
        <p:pic>
          <p:nvPicPr>
            <p:cNvPr id="17" name="image.png"/>
            <p:cNvPicPr>
              <a:picLocks noChangeAspect="1"/>
            </p:cNvPicPr>
            <p:nvPr/>
          </p:nvPicPr>
          <p:blipFill>
            <a:blip r:embed="rId4">
              <a:extLst/>
            </a:blip>
            <a:stretch>
              <a:fillRect/>
            </a:stretch>
          </p:blipFill>
          <p:spPr>
            <a:xfrm>
              <a:off x="9058109" y="6441782"/>
              <a:ext cx="2767842" cy="461091"/>
            </a:xfrm>
            <a:prstGeom prst="rect">
              <a:avLst/>
            </a:prstGeom>
            <a:ln w="12700" cap="flat">
              <a:noFill/>
              <a:miter lim="400000"/>
            </a:ln>
            <a:effectLst/>
          </p:spPr>
        </p:pic>
        <p:grpSp>
          <p:nvGrpSpPr>
            <p:cNvPr id="18" name="Group 124"/>
            <p:cNvGrpSpPr/>
            <p:nvPr/>
          </p:nvGrpSpPr>
          <p:grpSpPr>
            <a:xfrm>
              <a:off x="6842968" y="6497254"/>
              <a:ext cx="1629689" cy="349707"/>
              <a:chOff x="0" y="0"/>
              <a:chExt cx="2793573" cy="599458"/>
            </a:xfrm>
          </p:grpSpPr>
          <p:pic>
            <p:nvPicPr>
              <p:cNvPr id="21" name="image-filtered.png"/>
              <p:cNvPicPr>
                <a:picLocks/>
              </p:cNvPicPr>
              <p:nvPr/>
            </p:nvPicPr>
            <p:blipFill>
              <a:blip r:embed="rId5">
                <a:extLst/>
              </a:blip>
              <a:srcRect l="24768" t="6817" b="15908"/>
              <a:stretch>
                <a:fillRect/>
              </a:stretch>
            </p:blipFill>
            <p:spPr>
              <a:xfrm>
                <a:off x="542620" y="0"/>
                <a:ext cx="2250954" cy="549569"/>
              </a:xfrm>
              <a:prstGeom prst="rect">
                <a:avLst/>
              </a:prstGeom>
              <a:ln w="12700" cap="flat">
                <a:noFill/>
                <a:miter lim="400000"/>
              </a:ln>
              <a:effectLst/>
            </p:spPr>
          </p:pic>
          <p:pic>
            <p:nvPicPr>
              <p:cNvPr id="22" name="image-filtered.jpg"/>
              <p:cNvPicPr>
                <a:picLocks/>
              </p:cNvPicPr>
              <p:nvPr/>
            </p:nvPicPr>
            <p:blipFill>
              <a:blip r:embed="rId6">
                <a:extLst/>
              </a:blip>
              <a:stretch>
                <a:fillRect/>
              </a:stretch>
            </p:blipFill>
            <p:spPr>
              <a:xfrm>
                <a:off x="0" y="1475"/>
                <a:ext cx="485775" cy="597984"/>
              </a:xfrm>
              <a:prstGeom prst="rect">
                <a:avLst/>
              </a:prstGeom>
              <a:ln w="12700" cap="flat">
                <a:noFill/>
                <a:miter lim="400000"/>
              </a:ln>
              <a:effectLst/>
            </p:spPr>
          </p:pic>
        </p:grpSp>
        <p:pic>
          <p:nvPicPr>
            <p:cNvPr id="19" name="SSHRC-CRSH_FIP.png"/>
            <p:cNvPicPr>
              <a:picLocks noChangeAspect="1"/>
            </p:cNvPicPr>
            <p:nvPr/>
          </p:nvPicPr>
          <p:blipFill>
            <a:blip r:embed="rId7">
              <a:extLst/>
            </a:blip>
            <a:stretch>
              <a:fillRect/>
            </a:stretch>
          </p:blipFill>
          <p:spPr>
            <a:xfrm>
              <a:off x="3565606" y="5975758"/>
              <a:ext cx="6838110" cy="285867"/>
            </a:xfrm>
            <a:prstGeom prst="rect">
              <a:avLst/>
            </a:prstGeom>
            <a:ln w="12700" cap="flat">
              <a:noFill/>
              <a:miter lim="400000"/>
            </a:ln>
            <a:effectLst/>
          </p:spPr>
        </p:pic>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3528" y="5975758"/>
              <a:ext cx="2868528" cy="285867"/>
            </a:xfrm>
            <a:prstGeom prst="rect">
              <a:avLst/>
            </a:prstGeom>
          </p:spPr>
        </p:pic>
      </p:grpSp>
    </p:spTree>
    <p:extLst>
      <p:ext uri="{BB962C8B-B14F-4D97-AF65-F5344CB8AC3E}">
        <p14:creationId xmlns:p14="http://schemas.microsoft.com/office/powerpoint/2010/main" val="14723263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Futura Medium" charset="0"/>
                <a:ea typeface="Futura Medium" charset="0"/>
                <a:cs typeface="Futura Medium" charset="0"/>
              </a:rPr>
              <a:t>How to Measure Optimal Performance?</a:t>
            </a:r>
            <a:endParaRPr lang="en-US" sz="4000" dirty="0">
              <a:latin typeface="Futura Medium" charset="0"/>
              <a:ea typeface="Futura Medium" charset="0"/>
              <a:cs typeface="Futura Medium" charset="0"/>
            </a:endParaRPr>
          </a:p>
        </p:txBody>
      </p:sp>
      <p:sp>
        <p:nvSpPr>
          <p:cNvPr id="3" name="Content Placeholder 2"/>
          <p:cNvSpPr>
            <a:spLocks noGrp="1"/>
          </p:cNvSpPr>
          <p:nvPr>
            <p:ph idx="1"/>
          </p:nvPr>
        </p:nvSpPr>
        <p:spPr/>
        <p:txBody>
          <a:bodyPr/>
          <a:lstStyle/>
          <a:p>
            <a:r>
              <a:rPr lang="en-US" dirty="0" smtClean="0"/>
              <a:t>“</a:t>
            </a:r>
            <a:r>
              <a:rPr lang="en-US" dirty="0"/>
              <a:t>B</a:t>
            </a:r>
            <a:r>
              <a:rPr lang="en-US" dirty="0" smtClean="0"/>
              <a:t>aseline” performance can be calculated for regression</a:t>
            </a:r>
            <a:r>
              <a:rPr lang="mr-IN" dirty="0" smtClean="0"/>
              <a:t>…</a:t>
            </a:r>
            <a:endParaRPr lang="en-CA" dirty="0" smtClean="0"/>
          </a:p>
          <a:p>
            <a:endParaRPr lang="en-US" dirty="0" smtClean="0"/>
          </a:p>
          <a:p>
            <a:r>
              <a:rPr lang="en-US" dirty="0" smtClean="0"/>
              <a:t>Experts should perform with “optimal” accuracy at task if given complete score</a:t>
            </a:r>
            <a:r>
              <a:rPr lang="mr-IN" dirty="0" smtClean="0"/>
              <a:t>…</a:t>
            </a:r>
            <a:endParaRPr lang="en-CA" dirty="0" smtClean="0"/>
          </a:p>
          <a:p>
            <a:pPr lvl="1">
              <a:buFont typeface=".LucidaGrandeUI" charset="0"/>
              <a:buChar char="↳"/>
            </a:pPr>
            <a:r>
              <a:rPr lang="en-CA" dirty="0" smtClean="0"/>
              <a:t>100% </a:t>
            </a:r>
            <a:r>
              <a:rPr lang="en-CA" i="1" dirty="0" smtClean="0"/>
              <a:t>mode family</a:t>
            </a:r>
            <a:r>
              <a:rPr lang="en-CA" dirty="0" smtClean="0"/>
              <a:t> accuracy; 67% </a:t>
            </a:r>
            <a:r>
              <a:rPr lang="en-CA" i="1" dirty="0" smtClean="0"/>
              <a:t>mode</a:t>
            </a:r>
            <a:r>
              <a:rPr lang="en-CA" dirty="0" smtClean="0"/>
              <a:t> accuracy!</a:t>
            </a:r>
          </a:p>
          <a:p>
            <a:endParaRPr lang="en-CA" dirty="0"/>
          </a:p>
          <a:p>
            <a:endParaRPr lang="en-US" dirty="0"/>
          </a:p>
        </p:txBody>
      </p:sp>
      <p:sp>
        <p:nvSpPr>
          <p:cNvPr id="5" name="Slide Number Placeholder 4"/>
          <p:cNvSpPr>
            <a:spLocks noGrp="1"/>
          </p:cNvSpPr>
          <p:nvPr>
            <p:ph type="sldNum" sz="quarter" idx="12"/>
          </p:nvPr>
        </p:nvSpPr>
        <p:spPr/>
        <p:txBody>
          <a:bodyPr/>
          <a:lstStyle/>
          <a:p>
            <a:fld id="{D1E463B1-E776-5C47-A568-475CCB4BB03B}" type="slidenum">
              <a:rPr lang="en-US" smtClean="0"/>
              <a:t>23</a:t>
            </a:fld>
            <a:endParaRPr lang="en-US"/>
          </a:p>
        </p:txBody>
      </p:sp>
    </p:spTree>
    <p:extLst>
      <p:ext uri="{BB962C8B-B14F-4D97-AF65-F5344CB8AC3E}">
        <p14:creationId xmlns:p14="http://schemas.microsoft.com/office/powerpoint/2010/main" val="8149941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093" y="3068561"/>
            <a:ext cx="10657269" cy="2520000"/>
          </a:xfrm>
          <a:prstGeom prst="rect">
            <a:avLst/>
          </a:prstGeom>
        </p:spPr>
      </p:pic>
      <p:sp>
        <p:nvSpPr>
          <p:cNvPr id="2" name="Title 1"/>
          <p:cNvSpPr>
            <a:spLocks noGrp="1"/>
          </p:cNvSpPr>
          <p:nvPr>
            <p:ph type="title"/>
          </p:nvPr>
        </p:nvSpPr>
        <p:spPr/>
        <p:txBody>
          <a:bodyPr/>
          <a:lstStyle/>
          <a:p>
            <a:pPr algn="ctr"/>
            <a:r>
              <a:rPr lang="en-US" dirty="0" smtClean="0">
                <a:latin typeface="Futura Medium" charset="0"/>
                <a:ea typeface="Futura Medium" charset="0"/>
                <a:cs typeface="Futura Medium" charset="0"/>
              </a:rPr>
              <a:t>The Modal Features of a Line</a:t>
            </a:r>
            <a:endParaRPr lang="en-US" dirty="0">
              <a:latin typeface="Futura Medium" charset="0"/>
              <a:ea typeface="Futura Medium" charset="0"/>
              <a:cs typeface="Futura Medium" charset="0"/>
            </a:endParaRPr>
          </a:p>
        </p:txBody>
      </p:sp>
      <p:sp>
        <p:nvSpPr>
          <p:cNvPr id="3" name="Content Placeholder 2"/>
          <p:cNvSpPr>
            <a:spLocks noGrp="1"/>
          </p:cNvSpPr>
          <p:nvPr>
            <p:ph idx="1"/>
          </p:nvPr>
        </p:nvSpPr>
        <p:spPr/>
        <p:txBody>
          <a:bodyPr/>
          <a:lstStyle/>
          <a:p>
            <a:r>
              <a:rPr lang="en-US" dirty="0" err="1" smtClean="0"/>
              <a:t>Marchetto</a:t>
            </a:r>
            <a:r>
              <a:rPr lang="en-US" dirty="0" smtClean="0"/>
              <a:t> of Padua (ca. 1317) illustrates the importance of highlighting bounding notes of a species through melodic leaps and outlines:</a:t>
            </a:r>
            <a:endParaRPr lang="en-US" dirty="0"/>
          </a:p>
        </p:txBody>
      </p:sp>
      <p:sp>
        <p:nvSpPr>
          <p:cNvPr id="5" name="TextBox 4"/>
          <p:cNvSpPr txBox="1"/>
          <p:nvPr/>
        </p:nvSpPr>
        <p:spPr>
          <a:xfrm>
            <a:off x="722616" y="5260369"/>
            <a:ext cx="10746769" cy="400110"/>
          </a:xfrm>
          <a:prstGeom prst="rect">
            <a:avLst/>
          </a:prstGeom>
          <a:noFill/>
        </p:spPr>
        <p:txBody>
          <a:bodyPr wrap="square" rtlCol="0">
            <a:spAutoFit/>
          </a:bodyPr>
          <a:lstStyle/>
          <a:p>
            <a:pPr algn="ctr"/>
            <a:r>
              <a:rPr lang="en-US" sz="2000" i="1" dirty="0" smtClean="0"/>
              <a:t>The eighth mode according to </a:t>
            </a:r>
            <a:r>
              <a:rPr lang="en-US" sz="2000" i="1" dirty="0" err="1" smtClean="0"/>
              <a:t>Marchetto</a:t>
            </a:r>
            <a:r>
              <a:rPr lang="en-US" sz="2000" i="1" dirty="0" smtClean="0"/>
              <a:t>. We add brackets to show leaps (below) and outlines (above).</a:t>
            </a:r>
            <a:endParaRPr lang="en-US" sz="2000" i="1" dirty="0"/>
          </a:p>
        </p:txBody>
      </p:sp>
      <p:sp>
        <p:nvSpPr>
          <p:cNvPr id="6" name="Slide Number Placeholder 5"/>
          <p:cNvSpPr>
            <a:spLocks noGrp="1"/>
          </p:cNvSpPr>
          <p:nvPr>
            <p:ph type="sldNum" sz="quarter" idx="12"/>
          </p:nvPr>
        </p:nvSpPr>
        <p:spPr/>
        <p:txBody>
          <a:bodyPr/>
          <a:lstStyle/>
          <a:p>
            <a:fld id="{D1E463B1-E776-5C47-A568-475CCB4BB03B}" type="slidenum">
              <a:rPr lang="en-US" smtClean="0"/>
              <a:t>24</a:t>
            </a:fld>
            <a:endParaRPr lang="en-US"/>
          </a:p>
        </p:txBody>
      </p:sp>
    </p:spTree>
    <p:extLst>
      <p:ext uri="{BB962C8B-B14F-4D97-AF65-F5344CB8AC3E}">
        <p14:creationId xmlns:p14="http://schemas.microsoft.com/office/powerpoint/2010/main" val="20106709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Futura Medium" charset="0"/>
                <a:ea typeface="Futura Medium" charset="0"/>
                <a:cs typeface="Futura Medium" charset="0"/>
              </a:rPr>
              <a:t>Results: Study 1</a:t>
            </a:r>
            <a:endParaRPr lang="en-US" dirty="0">
              <a:latin typeface="Futura Medium" charset="0"/>
              <a:ea typeface="Futura Medium" charset="0"/>
              <a:cs typeface="Futura Medium" charset="0"/>
            </a:endParaRPr>
          </a:p>
        </p:txBody>
      </p:sp>
      <p:sp>
        <p:nvSpPr>
          <p:cNvPr id="3" name="Content Placeholder 2"/>
          <p:cNvSpPr>
            <a:spLocks noGrp="1"/>
          </p:cNvSpPr>
          <p:nvPr>
            <p:ph idx="1"/>
          </p:nvPr>
        </p:nvSpPr>
        <p:spPr/>
        <p:txBody>
          <a:bodyPr/>
          <a:lstStyle/>
          <a:p>
            <a:r>
              <a:rPr lang="en-US" dirty="0" smtClean="0"/>
              <a:t>Regression Models:</a:t>
            </a:r>
          </a:p>
          <a:p>
            <a:endParaRPr lang="en-US" dirty="0" smtClean="0"/>
          </a:p>
          <a:p>
            <a:pPr lvl="1"/>
            <a:r>
              <a:rPr lang="en-US" dirty="0" smtClean="0"/>
              <a:t>Baseline accuracy at </a:t>
            </a:r>
            <a:r>
              <a:rPr lang="en-US" i="1" dirty="0" smtClean="0"/>
              <a:t>mode</a:t>
            </a:r>
            <a:r>
              <a:rPr lang="en-US" dirty="0" smtClean="0"/>
              <a:t>* = 18%; Baseline accuracy at </a:t>
            </a:r>
            <a:r>
              <a:rPr lang="en-US" i="1" dirty="0" smtClean="0"/>
              <a:t>mode family</a:t>
            </a:r>
            <a:r>
              <a:rPr lang="en-US" dirty="0" smtClean="0"/>
              <a:t>* = 34%</a:t>
            </a:r>
          </a:p>
          <a:p>
            <a:pPr lvl="2">
              <a:buFont typeface=".LucidaGrandeUI" charset="0"/>
              <a:buChar char="↳"/>
            </a:pPr>
            <a:endParaRPr lang="en-US" sz="1400" dirty="0" smtClean="0"/>
          </a:p>
          <a:p>
            <a:pPr lvl="1"/>
            <a:r>
              <a:rPr lang="en-US" dirty="0" smtClean="0"/>
              <a:t>Model </a:t>
            </a:r>
            <a:r>
              <a:rPr lang="en-US" i="1" dirty="0" smtClean="0"/>
              <a:t>mode</a:t>
            </a:r>
            <a:r>
              <a:rPr lang="en-US" dirty="0" smtClean="0"/>
              <a:t> accuracy = 30-36%; Model </a:t>
            </a:r>
            <a:r>
              <a:rPr lang="en-US" i="1" dirty="0" smtClean="0"/>
              <a:t>mode</a:t>
            </a:r>
            <a:r>
              <a:rPr lang="en-US" dirty="0" smtClean="0"/>
              <a:t> </a:t>
            </a:r>
            <a:r>
              <a:rPr lang="en-US" i="1" dirty="0" smtClean="0"/>
              <a:t>family</a:t>
            </a:r>
            <a:r>
              <a:rPr lang="en-US" dirty="0" smtClean="0"/>
              <a:t> accuracy 62-67%</a:t>
            </a:r>
          </a:p>
          <a:p>
            <a:pPr lvl="1"/>
            <a:endParaRPr lang="en-US" dirty="0" smtClean="0"/>
          </a:p>
          <a:p>
            <a:pPr lvl="1"/>
            <a:endParaRPr lang="en-US" dirty="0"/>
          </a:p>
        </p:txBody>
      </p:sp>
      <p:sp>
        <p:nvSpPr>
          <p:cNvPr id="4" name="TextBox 3"/>
          <p:cNvSpPr txBox="1"/>
          <p:nvPr/>
        </p:nvSpPr>
        <p:spPr>
          <a:xfrm>
            <a:off x="1092200" y="4318000"/>
            <a:ext cx="5608320" cy="1138773"/>
          </a:xfrm>
          <a:prstGeom prst="rect">
            <a:avLst/>
          </a:prstGeom>
          <a:noFill/>
        </p:spPr>
        <p:txBody>
          <a:bodyPr wrap="square" rtlCol="0">
            <a:spAutoFit/>
          </a:bodyPr>
          <a:lstStyle/>
          <a:p>
            <a:r>
              <a:rPr lang="en-US" sz="2400" u="sng" dirty="0" smtClean="0"/>
              <a:t>Consistent model features predicting </a:t>
            </a:r>
          </a:p>
          <a:p>
            <a:r>
              <a:rPr lang="en-US" sz="2400" i="1" u="sng" dirty="0" smtClean="0"/>
              <a:t>mode</a:t>
            </a:r>
            <a:r>
              <a:rPr lang="en-US" sz="2400" u="sng" dirty="0" smtClean="0"/>
              <a:t>:</a:t>
            </a:r>
          </a:p>
          <a:p>
            <a:pPr marL="285750" indent="-285750">
              <a:buFont typeface="Arial" charset="0"/>
              <a:buChar char="•"/>
            </a:pPr>
            <a:r>
              <a:rPr lang="en-US" sz="2000" dirty="0" smtClean="0"/>
              <a:t>Leaps ≥ P4</a:t>
            </a:r>
            <a:endParaRPr lang="en-US" sz="2000" dirty="0"/>
          </a:p>
        </p:txBody>
      </p:sp>
      <p:sp>
        <p:nvSpPr>
          <p:cNvPr id="5" name="TextBox 4"/>
          <p:cNvSpPr txBox="1"/>
          <p:nvPr/>
        </p:nvSpPr>
        <p:spPr>
          <a:xfrm>
            <a:off x="6278880" y="4318000"/>
            <a:ext cx="7528560" cy="1446550"/>
          </a:xfrm>
          <a:prstGeom prst="rect">
            <a:avLst/>
          </a:prstGeom>
          <a:noFill/>
        </p:spPr>
        <p:txBody>
          <a:bodyPr wrap="square" rtlCol="0">
            <a:spAutoFit/>
          </a:bodyPr>
          <a:lstStyle/>
          <a:p>
            <a:r>
              <a:rPr lang="en-US" sz="2400" u="sng" dirty="0" smtClean="0"/>
              <a:t>Consistent model features predicting </a:t>
            </a:r>
          </a:p>
          <a:p>
            <a:r>
              <a:rPr lang="en-US" sz="2400" i="1" u="sng" dirty="0" smtClean="0"/>
              <a:t>mode family</a:t>
            </a:r>
            <a:r>
              <a:rPr lang="en-US" sz="2400" u="sng" dirty="0" smtClean="0"/>
              <a:t>:</a:t>
            </a:r>
          </a:p>
          <a:p>
            <a:pPr marL="285750" indent="-285750">
              <a:buFont typeface="Arial" charset="0"/>
              <a:buChar char="•"/>
            </a:pPr>
            <a:r>
              <a:rPr lang="en-US" sz="2000" dirty="0" smtClean="0"/>
              <a:t>Leaps ≥ m3</a:t>
            </a:r>
          </a:p>
          <a:p>
            <a:pPr marL="285750" indent="-285750">
              <a:buFont typeface="Arial" charset="0"/>
              <a:buChar char="•"/>
            </a:pPr>
            <a:r>
              <a:rPr lang="en-US" sz="2000" dirty="0" smtClean="0"/>
              <a:t>Outlines in upper voice </a:t>
            </a:r>
            <a:endParaRPr lang="en-US" sz="2000" dirty="0"/>
          </a:p>
        </p:txBody>
      </p:sp>
      <p:sp>
        <p:nvSpPr>
          <p:cNvPr id="7" name="Slide Number Placeholder 6"/>
          <p:cNvSpPr>
            <a:spLocks noGrp="1"/>
          </p:cNvSpPr>
          <p:nvPr>
            <p:ph type="sldNum" sz="quarter" idx="12"/>
          </p:nvPr>
        </p:nvSpPr>
        <p:spPr/>
        <p:txBody>
          <a:bodyPr/>
          <a:lstStyle/>
          <a:p>
            <a:fld id="{D1E463B1-E776-5C47-A568-475CCB4BB03B}" type="slidenum">
              <a:rPr lang="en-US" smtClean="0"/>
              <a:t>25</a:t>
            </a:fld>
            <a:endParaRPr lang="en-US"/>
          </a:p>
        </p:txBody>
      </p:sp>
    </p:spTree>
    <p:extLst>
      <p:ext uri="{BB962C8B-B14F-4D97-AF65-F5344CB8AC3E}">
        <p14:creationId xmlns:p14="http://schemas.microsoft.com/office/powerpoint/2010/main" val="3997834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480" y="2976286"/>
            <a:ext cx="10099040" cy="2987633"/>
          </a:xfrm>
          <a:prstGeom prst="rect">
            <a:avLst/>
          </a:prstGeom>
        </p:spPr>
      </p:pic>
      <p:sp>
        <p:nvSpPr>
          <p:cNvPr id="2" name="Title 1"/>
          <p:cNvSpPr>
            <a:spLocks noGrp="1"/>
          </p:cNvSpPr>
          <p:nvPr>
            <p:ph type="title"/>
          </p:nvPr>
        </p:nvSpPr>
        <p:spPr/>
        <p:txBody>
          <a:bodyPr/>
          <a:lstStyle/>
          <a:p>
            <a:pPr algn="ctr"/>
            <a:r>
              <a:rPr lang="mr-IN" dirty="0" smtClean="0">
                <a:latin typeface="Futura Medium" charset="0"/>
                <a:ea typeface="Futura Medium" charset="0"/>
                <a:cs typeface="Futura Medium" charset="0"/>
              </a:rPr>
              <a:t>…</a:t>
            </a:r>
            <a:r>
              <a:rPr lang="en-CA" dirty="0" smtClean="0">
                <a:latin typeface="Futura Medium" charset="0"/>
                <a:ea typeface="Futura Medium" charset="0"/>
                <a:cs typeface="Futura Medium" charset="0"/>
              </a:rPr>
              <a:t>One More Study</a:t>
            </a:r>
            <a:r>
              <a:rPr lang="mr-IN" dirty="0" smtClean="0">
                <a:latin typeface="Futura Medium" charset="0"/>
                <a:ea typeface="Futura Medium" charset="0"/>
                <a:cs typeface="Futura Medium" charset="0"/>
              </a:rPr>
              <a:t>…</a:t>
            </a:r>
            <a:endParaRPr lang="en-US" dirty="0">
              <a:latin typeface="Futura Medium" charset="0"/>
              <a:ea typeface="Futura Medium" charset="0"/>
              <a:cs typeface="Futura Medium" charset="0"/>
            </a:endParaRPr>
          </a:p>
        </p:txBody>
      </p:sp>
      <p:sp>
        <p:nvSpPr>
          <p:cNvPr id="3" name="Content Placeholder 2"/>
          <p:cNvSpPr>
            <a:spLocks noGrp="1"/>
          </p:cNvSpPr>
          <p:nvPr>
            <p:ph idx="1"/>
          </p:nvPr>
        </p:nvSpPr>
        <p:spPr/>
        <p:txBody>
          <a:bodyPr/>
          <a:lstStyle/>
          <a:p>
            <a:r>
              <a:rPr lang="en-US" dirty="0" smtClean="0"/>
              <a:t>Vertical intervals!</a:t>
            </a:r>
          </a:p>
          <a:p>
            <a:endParaRPr lang="en-US" dirty="0"/>
          </a:p>
          <a:p>
            <a:r>
              <a:rPr lang="en-US" dirty="0" err="1" smtClean="0"/>
              <a:t>Ramis</a:t>
            </a:r>
            <a:r>
              <a:rPr lang="en-US" dirty="0" smtClean="0"/>
              <a:t> de </a:t>
            </a:r>
            <a:r>
              <a:rPr lang="en-US" dirty="0" err="1" smtClean="0"/>
              <a:t>Pareia</a:t>
            </a:r>
            <a:r>
              <a:rPr lang="en-US" dirty="0" smtClean="0"/>
              <a:t> (1482), and </a:t>
            </a:r>
            <a:r>
              <a:rPr lang="en-US" dirty="0" err="1" smtClean="0"/>
              <a:t>Tinctoris</a:t>
            </a:r>
            <a:r>
              <a:rPr lang="en-US" dirty="0" smtClean="0"/>
              <a:t> (1444) comment on significance of perfect vertical intervals</a:t>
            </a:r>
            <a:endParaRPr lang="en-US" dirty="0"/>
          </a:p>
        </p:txBody>
      </p:sp>
      <p:sp>
        <p:nvSpPr>
          <p:cNvPr id="6" name="TextBox 5"/>
          <p:cNvSpPr txBox="1"/>
          <p:nvPr/>
        </p:nvSpPr>
        <p:spPr>
          <a:xfrm>
            <a:off x="1757680" y="5976908"/>
            <a:ext cx="8087360" cy="400110"/>
          </a:xfrm>
          <a:prstGeom prst="rect">
            <a:avLst/>
          </a:prstGeom>
          <a:noFill/>
        </p:spPr>
        <p:txBody>
          <a:bodyPr wrap="square" rtlCol="0">
            <a:spAutoFit/>
          </a:bodyPr>
          <a:lstStyle/>
          <a:p>
            <a:r>
              <a:rPr lang="en-US" sz="2000" dirty="0" smtClean="0"/>
              <a:t>From </a:t>
            </a:r>
            <a:r>
              <a:rPr lang="en-US" sz="2000" dirty="0" err="1" smtClean="0"/>
              <a:t>Ramis</a:t>
            </a:r>
            <a:r>
              <a:rPr lang="en-US" sz="2000" dirty="0" smtClean="0"/>
              <a:t>: </a:t>
            </a:r>
            <a:r>
              <a:rPr lang="en-US" sz="2000" i="1" dirty="0" smtClean="0"/>
              <a:t>Dorian organization</a:t>
            </a:r>
            <a:r>
              <a:rPr lang="en-US" sz="2000" dirty="0" smtClean="0"/>
              <a:t> of the upper line according to </a:t>
            </a:r>
            <a:r>
              <a:rPr lang="en-US" sz="2000" dirty="0" err="1" smtClean="0"/>
              <a:t>Ramis</a:t>
            </a:r>
            <a:endParaRPr lang="en-US" sz="2000" dirty="0"/>
          </a:p>
        </p:txBody>
      </p:sp>
      <p:sp>
        <p:nvSpPr>
          <p:cNvPr id="7" name="Slide Number Placeholder 6"/>
          <p:cNvSpPr>
            <a:spLocks noGrp="1"/>
          </p:cNvSpPr>
          <p:nvPr>
            <p:ph type="sldNum" sz="quarter" idx="12"/>
          </p:nvPr>
        </p:nvSpPr>
        <p:spPr/>
        <p:txBody>
          <a:bodyPr/>
          <a:lstStyle/>
          <a:p>
            <a:fld id="{D1E463B1-E776-5C47-A568-475CCB4BB03B}" type="slidenum">
              <a:rPr lang="en-US" smtClean="0"/>
              <a:t>26</a:t>
            </a:fld>
            <a:endParaRPr lang="en-US"/>
          </a:p>
        </p:txBody>
      </p:sp>
    </p:spTree>
    <p:extLst>
      <p:ext uri="{BB962C8B-B14F-4D97-AF65-F5344CB8AC3E}">
        <p14:creationId xmlns:p14="http://schemas.microsoft.com/office/powerpoint/2010/main" val="16993824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Futura Medium" charset="0"/>
                <a:ea typeface="Futura Medium" charset="0"/>
                <a:cs typeface="Futura Medium" charset="0"/>
              </a:rPr>
              <a:t>The Modal Features of a Line</a:t>
            </a:r>
            <a:endParaRPr lang="en-US" dirty="0">
              <a:latin typeface="Futura Medium" charset="0"/>
              <a:ea typeface="Futura Medium" charset="0"/>
              <a:cs typeface="Futura Medium" charset="0"/>
            </a:endParaRPr>
          </a:p>
        </p:txBody>
      </p:sp>
      <p:sp>
        <p:nvSpPr>
          <p:cNvPr id="3" name="Content Placeholder 2"/>
          <p:cNvSpPr>
            <a:spLocks noGrp="1"/>
          </p:cNvSpPr>
          <p:nvPr>
            <p:ph idx="1"/>
          </p:nvPr>
        </p:nvSpPr>
        <p:spPr/>
        <p:txBody>
          <a:bodyPr/>
          <a:lstStyle/>
          <a:p>
            <a:r>
              <a:rPr lang="en-US" dirty="0" err="1" smtClean="0"/>
              <a:t>Marchetto’s</a:t>
            </a:r>
            <a:r>
              <a:rPr lang="en-US" dirty="0" smtClean="0"/>
              <a:t> examples are monophonic but theory later applied to polyphonic pieces:</a:t>
            </a:r>
          </a:p>
          <a:p>
            <a:endParaRPr lang="en-US" dirty="0" smtClean="0"/>
          </a:p>
          <a:p>
            <a:pPr lvl="1"/>
            <a:r>
              <a:rPr lang="en-US" sz="2800" dirty="0" smtClean="0"/>
              <a:t>Followers in this tradition include: </a:t>
            </a:r>
            <a:r>
              <a:rPr lang="en-US" sz="2800" dirty="0" err="1" smtClean="0"/>
              <a:t>Tinctoris</a:t>
            </a:r>
            <a:r>
              <a:rPr lang="en-US" sz="2800" dirty="0"/>
              <a:t> </a:t>
            </a:r>
            <a:r>
              <a:rPr lang="en-US" sz="2800" dirty="0" smtClean="0"/>
              <a:t>(1476), Aron (1525), </a:t>
            </a:r>
            <a:r>
              <a:rPr lang="en-US" sz="2800" dirty="0" err="1" smtClean="0"/>
              <a:t>Glarean</a:t>
            </a:r>
            <a:r>
              <a:rPr lang="en-US" sz="2800" dirty="0" smtClean="0"/>
              <a:t> (1547), </a:t>
            </a:r>
            <a:r>
              <a:rPr lang="en-US" sz="2800" dirty="0" err="1" smtClean="0"/>
              <a:t>Zarlino</a:t>
            </a:r>
            <a:r>
              <a:rPr lang="en-US" sz="2800" dirty="0" smtClean="0"/>
              <a:t> (1558), and </a:t>
            </a:r>
            <a:r>
              <a:rPr lang="en-US" sz="2800" dirty="0" err="1" smtClean="0"/>
              <a:t>Aiguino</a:t>
            </a:r>
            <a:r>
              <a:rPr lang="en-US" sz="2800" dirty="0" smtClean="0"/>
              <a:t> (1581).</a:t>
            </a:r>
            <a:endParaRPr lang="en-US" sz="2800" dirty="0"/>
          </a:p>
          <a:p>
            <a:endParaRPr lang="en-US" dirty="0"/>
          </a:p>
        </p:txBody>
      </p:sp>
      <p:sp>
        <p:nvSpPr>
          <p:cNvPr id="5" name="Slide Number Placeholder 4"/>
          <p:cNvSpPr>
            <a:spLocks noGrp="1"/>
          </p:cNvSpPr>
          <p:nvPr>
            <p:ph type="sldNum" sz="quarter" idx="12"/>
          </p:nvPr>
        </p:nvSpPr>
        <p:spPr/>
        <p:txBody>
          <a:bodyPr/>
          <a:lstStyle/>
          <a:p>
            <a:fld id="{D1E463B1-E776-5C47-A568-475CCB4BB03B}" type="slidenum">
              <a:rPr lang="en-US" smtClean="0"/>
              <a:t>27</a:t>
            </a:fld>
            <a:endParaRPr lang="en-US"/>
          </a:p>
        </p:txBody>
      </p:sp>
    </p:spTree>
    <p:extLst>
      <p:ext uri="{BB962C8B-B14F-4D97-AF65-F5344CB8AC3E}">
        <p14:creationId xmlns:p14="http://schemas.microsoft.com/office/powerpoint/2010/main" val="18583758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Hypothesis: </a:t>
            </a:r>
            <a:r>
              <a:rPr lang="en-US" b="1" dirty="0" smtClean="0"/>
              <a:t>Tallies </a:t>
            </a:r>
            <a:r>
              <a:rPr lang="en-US" b="1" dirty="0"/>
              <a:t>of </a:t>
            </a:r>
            <a:r>
              <a:rPr lang="en-US" b="1" dirty="0" smtClean="0"/>
              <a:t>pitch classes </a:t>
            </a:r>
            <a:r>
              <a:rPr lang="en-US" b="1" dirty="0"/>
              <a:t>forming </a:t>
            </a:r>
            <a:r>
              <a:rPr lang="en-US" b="1" dirty="0" smtClean="0"/>
              <a:t>perfect intervals </a:t>
            </a:r>
            <a:r>
              <a:rPr lang="en-US" b="1" dirty="0"/>
              <a:t>can be used to predict mode</a:t>
            </a:r>
            <a:r>
              <a:rPr lang="en-US" b="1" dirty="0" smtClean="0"/>
              <a:t>.</a:t>
            </a:r>
          </a:p>
          <a:p>
            <a:pPr marL="0" indent="0">
              <a:buNone/>
            </a:pPr>
            <a:endParaRPr lang="en-US" b="1" dirty="0" smtClean="0"/>
          </a:p>
          <a:p>
            <a:pPr marL="0" indent="0">
              <a:buNone/>
            </a:pPr>
            <a:r>
              <a:rPr lang="en-US" dirty="0" smtClean="0"/>
              <a:t>Evaluation: Regression modeling; Experiment with experts</a:t>
            </a:r>
          </a:p>
          <a:p>
            <a:pPr marL="0" indent="0">
              <a:buNone/>
            </a:pPr>
            <a:endParaRPr lang="en-US" dirty="0"/>
          </a:p>
          <a:p>
            <a:pPr marL="0" indent="0">
              <a:buNone/>
            </a:pPr>
            <a:r>
              <a:rPr lang="en-US" dirty="0" smtClean="0"/>
              <a:t>Example Table: </a:t>
            </a:r>
          </a:p>
          <a:p>
            <a:pPr marL="0" indent="0">
              <a:buNone/>
            </a:pPr>
            <a:endParaRPr lang="en-US" dirty="0"/>
          </a:p>
          <a:p>
            <a:pPr marL="0" indent="0">
              <a:buNone/>
            </a:pPr>
            <a:endParaRPr lang="en-US" dirty="0"/>
          </a:p>
        </p:txBody>
      </p:sp>
      <p:sp>
        <p:nvSpPr>
          <p:cNvPr id="4" name="Title 1"/>
          <p:cNvSpPr txBox="1">
            <a:spLocks/>
          </p:cNvSpPr>
          <p:nvPr/>
        </p:nvSpPr>
        <p:spPr>
          <a:xfrm>
            <a:off x="838200" y="36147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mr-IN" dirty="0" smtClean="0">
                <a:latin typeface="Futura Medium" charset="0"/>
                <a:ea typeface="Futura Medium" charset="0"/>
                <a:cs typeface="Futura Medium" charset="0"/>
              </a:rPr>
              <a:t>…</a:t>
            </a:r>
            <a:r>
              <a:rPr lang="en-CA" dirty="0" smtClean="0">
                <a:latin typeface="Futura Medium" charset="0"/>
                <a:ea typeface="Futura Medium" charset="0"/>
                <a:cs typeface="Futura Medium" charset="0"/>
              </a:rPr>
              <a:t>One More Study</a:t>
            </a:r>
            <a:r>
              <a:rPr lang="mr-IN" dirty="0" smtClean="0">
                <a:latin typeface="Futura Medium" charset="0"/>
                <a:ea typeface="Futura Medium" charset="0"/>
                <a:cs typeface="Futura Medium" charset="0"/>
              </a:rPr>
              <a:t>…</a:t>
            </a:r>
            <a:endParaRPr lang="en-US" dirty="0">
              <a:latin typeface="Futura Medium" charset="0"/>
              <a:ea typeface="Futura Medium" charset="0"/>
              <a:cs typeface="Futura Medium"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51758174"/>
              </p:ext>
            </p:extLst>
          </p:nvPr>
        </p:nvGraphicFramePr>
        <p:xfrm>
          <a:off x="3783330" y="4331494"/>
          <a:ext cx="6203950" cy="1524000"/>
        </p:xfrm>
        <a:graphic>
          <a:graphicData uri="http://schemas.openxmlformats.org/drawingml/2006/table">
            <a:tbl>
              <a:tblPr bandRow="1">
                <a:tableStyleId>{5C22544A-7EE6-4342-B048-85BDC9FD1C3A}</a:tableStyleId>
              </a:tblPr>
              <a:tblGrid>
                <a:gridCol w="2203931"/>
                <a:gridCol w="570580"/>
                <a:gridCol w="571573"/>
                <a:gridCol w="586458"/>
                <a:gridCol w="556689"/>
                <a:gridCol w="571573"/>
                <a:gridCol w="571573"/>
                <a:gridCol w="571573"/>
              </a:tblGrid>
              <a:tr h="0">
                <a:tc>
                  <a:txBody>
                    <a:bodyPr/>
                    <a:lstStyle/>
                    <a:p>
                      <a:pPr algn="ctr">
                        <a:spcBef>
                          <a:spcPts val="180"/>
                        </a:spcBef>
                        <a:spcAft>
                          <a:spcPts val="180"/>
                        </a:spcAft>
                      </a:pPr>
                      <a:r>
                        <a:rPr lang="en-US" sz="2000" dirty="0">
                          <a:effectLst/>
                        </a:rPr>
                        <a:t>Vertical Intervals</a:t>
                      </a:r>
                      <a:endParaRPr lang="en-US" sz="3200" dirty="0">
                        <a:solidFill>
                          <a:srgbClr val="000000"/>
                        </a:solidFill>
                        <a:effectLst/>
                        <a:latin typeface="Cambria" charset="0"/>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algn="ctr">
                        <a:spcBef>
                          <a:spcPts val="180"/>
                        </a:spcBef>
                        <a:spcAft>
                          <a:spcPts val="180"/>
                        </a:spcAft>
                      </a:pPr>
                      <a:r>
                        <a:rPr lang="en-US" sz="2000" dirty="0">
                          <a:effectLst/>
                        </a:rPr>
                        <a:t>A</a:t>
                      </a:r>
                      <a:endParaRPr lang="en-US" sz="3200" dirty="0">
                        <a:solidFill>
                          <a:srgbClr val="000000"/>
                        </a:solidFill>
                        <a:effectLst/>
                        <a:latin typeface="Cambria" charset="0"/>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algn="ctr">
                        <a:spcBef>
                          <a:spcPts val="180"/>
                        </a:spcBef>
                        <a:spcAft>
                          <a:spcPts val="180"/>
                        </a:spcAft>
                      </a:pPr>
                      <a:r>
                        <a:rPr lang="en-US" sz="2000">
                          <a:effectLst/>
                        </a:rPr>
                        <a:t>B</a:t>
                      </a:r>
                      <a:endParaRPr lang="en-US" sz="3200">
                        <a:solidFill>
                          <a:srgbClr val="000000"/>
                        </a:solidFill>
                        <a:effectLst/>
                        <a:latin typeface="Cambria" charset="0"/>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algn="ctr">
                        <a:spcBef>
                          <a:spcPts val="180"/>
                        </a:spcBef>
                        <a:spcAft>
                          <a:spcPts val="180"/>
                        </a:spcAft>
                      </a:pPr>
                      <a:r>
                        <a:rPr lang="en-US" sz="2000" dirty="0">
                          <a:effectLst/>
                        </a:rPr>
                        <a:t>C</a:t>
                      </a:r>
                      <a:endParaRPr lang="en-US" sz="3200" dirty="0">
                        <a:solidFill>
                          <a:srgbClr val="000000"/>
                        </a:solidFill>
                        <a:effectLst/>
                        <a:latin typeface="Cambria" charset="0"/>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algn="ctr">
                        <a:spcBef>
                          <a:spcPts val="180"/>
                        </a:spcBef>
                        <a:spcAft>
                          <a:spcPts val="180"/>
                        </a:spcAft>
                      </a:pPr>
                      <a:r>
                        <a:rPr lang="en-US" sz="2000" dirty="0">
                          <a:effectLst/>
                        </a:rPr>
                        <a:t>D</a:t>
                      </a:r>
                      <a:endParaRPr lang="en-US" sz="3200" dirty="0">
                        <a:solidFill>
                          <a:srgbClr val="000000"/>
                        </a:solidFill>
                        <a:effectLst/>
                        <a:latin typeface="Cambria" charset="0"/>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algn="ctr">
                        <a:spcBef>
                          <a:spcPts val="180"/>
                        </a:spcBef>
                        <a:spcAft>
                          <a:spcPts val="180"/>
                        </a:spcAft>
                      </a:pPr>
                      <a:r>
                        <a:rPr lang="en-US" sz="2000" dirty="0">
                          <a:effectLst/>
                        </a:rPr>
                        <a:t>E</a:t>
                      </a:r>
                      <a:endParaRPr lang="en-US" sz="3200" dirty="0">
                        <a:solidFill>
                          <a:srgbClr val="000000"/>
                        </a:solidFill>
                        <a:effectLst/>
                        <a:latin typeface="Cambria" charset="0"/>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algn="ctr">
                        <a:spcBef>
                          <a:spcPts val="180"/>
                        </a:spcBef>
                        <a:spcAft>
                          <a:spcPts val="180"/>
                        </a:spcAft>
                      </a:pPr>
                      <a:r>
                        <a:rPr lang="en-US" sz="2000" dirty="0">
                          <a:effectLst/>
                        </a:rPr>
                        <a:t>F</a:t>
                      </a:r>
                      <a:endParaRPr lang="en-US" sz="3200" dirty="0">
                        <a:solidFill>
                          <a:srgbClr val="000000"/>
                        </a:solidFill>
                        <a:effectLst/>
                        <a:latin typeface="Cambria" charset="0"/>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algn="ctr">
                        <a:spcBef>
                          <a:spcPts val="180"/>
                        </a:spcBef>
                        <a:spcAft>
                          <a:spcPts val="180"/>
                        </a:spcAft>
                      </a:pPr>
                      <a:r>
                        <a:rPr lang="en-US" sz="2000" dirty="0">
                          <a:effectLst/>
                        </a:rPr>
                        <a:t>G</a:t>
                      </a:r>
                      <a:endParaRPr lang="en-US" sz="3200" dirty="0">
                        <a:solidFill>
                          <a:srgbClr val="000000"/>
                        </a:solidFill>
                        <a:effectLst/>
                        <a:latin typeface="Cambria" charset="0"/>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r>
              <a:tr h="0">
                <a:tc>
                  <a:txBody>
                    <a:bodyPr/>
                    <a:lstStyle/>
                    <a:p>
                      <a:pPr algn="ctr">
                        <a:spcBef>
                          <a:spcPts val="180"/>
                        </a:spcBef>
                        <a:spcAft>
                          <a:spcPts val="180"/>
                        </a:spcAft>
                      </a:pPr>
                      <a:r>
                        <a:rPr lang="en-US" sz="2000" dirty="0">
                          <a:effectLst/>
                        </a:rPr>
                        <a:t>P1</a:t>
                      </a:r>
                      <a:endParaRPr lang="en-US" sz="3200" dirty="0">
                        <a:solidFill>
                          <a:srgbClr val="000000"/>
                        </a:solidFill>
                        <a:effectLst/>
                        <a:latin typeface="Cambria" charset="0"/>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algn="ctr">
                        <a:spcBef>
                          <a:spcPts val="180"/>
                        </a:spcBef>
                        <a:spcAft>
                          <a:spcPts val="180"/>
                        </a:spcAft>
                      </a:pPr>
                      <a:r>
                        <a:rPr lang="en-US" sz="2000">
                          <a:effectLst/>
                        </a:rPr>
                        <a:t>1</a:t>
                      </a:r>
                      <a:endParaRPr lang="en-US" sz="3200">
                        <a:solidFill>
                          <a:srgbClr val="000000"/>
                        </a:solidFill>
                        <a:effectLst/>
                        <a:latin typeface="Cambria" charset="0"/>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a:spcBef>
                          <a:spcPts val="180"/>
                        </a:spcBef>
                        <a:spcAft>
                          <a:spcPts val="180"/>
                        </a:spcAft>
                      </a:pPr>
                      <a:r>
                        <a:rPr lang="en-US" sz="2000">
                          <a:effectLst/>
                        </a:rPr>
                        <a:t> </a:t>
                      </a:r>
                      <a:endParaRPr lang="en-US" sz="3200">
                        <a:solidFill>
                          <a:srgbClr val="000000"/>
                        </a:solidFill>
                        <a:effectLst/>
                        <a:latin typeface="Cambria" charset="0"/>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a:spcBef>
                          <a:spcPts val="180"/>
                        </a:spcBef>
                        <a:spcAft>
                          <a:spcPts val="180"/>
                        </a:spcAft>
                      </a:pPr>
                      <a:r>
                        <a:rPr lang="en-US" sz="2000" dirty="0">
                          <a:effectLst/>
                        </a:rPr>
                        <a:t> </a:t>
                      </a:r>
                      <a:endParaRPr lang="en-US" sz="3200" dirty="0">
                        <a:solidFill>
                          <a:srgbClr val="000000"/>
                        </a:solidFill>
                        <a:effectLst/>
                        <a:latin typeface="Cambria" charset="0"/>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a:spcBef>
                          <a:spcPts val="180"/>
                        </a:spcBef>
                        <a:spcAft>
                          <a:spcPts val="180"/>
                        </a:spcAft>
                      </a:pPr>
                      <a:r>
                        <a:rPr lang="en-US" sz="2000">
                          <a:effectLst/>
                        </a:rPr>
                        <a:t> </a:t>
                      </a:r>
                      <a:endParaRPr lang="en-US" sz="3200">
                        <a:solidFill>
                          <a:srgbClr val="000000"/>
                        </a:solidFill>
                        <a:effectLst/>
                        <a:latin typeface="Cambria" charset="0"/>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a:spcBef>
                          <a:spcPts val="180"/>
                        </a:spcBef>
                        <a:spcAft>
                          <a:spcPts val="180"/>
                        </a:spcAft>
                      </a:pPr>
                      <a:r>
                        <a:rPr lang="en-US" sz="2000">
                          <a:effectLst/>
                        </a:rPr>
                        <a:t> </a:t>
                      </a:r>
                      <a:endParaRPr lang="en-US" sz="3200">
                        <a:solidFill>
                          <a:srgbClr val="000000"/>
                        </a:solidFill>
                        <a:effectLst/>
                        <a:latin typeface="Cambria" charset="0"/>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a:spcBef>
                          <a:spcPts val="180"/>
                        </a:spcBef>
                        <a:spcAft>
                          <a:spcPts val="180"/>
                        </a:spcAft>
                      </a:pPr>
                      <a:r>
                        <a:rPr lang="en-US" sz="2000">
                          <a:effectLst/>
                        </a:rPr>
                        <a:t> </a:t>
                      </a:r>
                      <a:endParaRPr lang="en-US" sz="3200">
                        <a:solidFill>
                          <a:srgbClr val="000000"/>
                        </a:solidFill>
                        <a:effectLst/>
                        <a:latin typeface="Cambria" charset="0"/>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algn="ctr">
                        <a:spcBef>
                          <a:spcPts val="180"/>
                        </a:spcBef>
                        <a:spcAft>
                          <a:spcPts val="180"/>
                        </a:spcAft>
                      </a:pPr>
                      <a:r>
                        <a:rPr lang="en-US" sz="2000">
                          <a:effectLst/>
                        </a:rPr>
                        <a:t>1</a:t>
                      </a:r>
                      <a:endParaRPr lang="en-US" sz="3200">
                        <a:solidFill>
                          <a:srgbClr val="000000"/>
                        </a:solidFill>
                        <a:effectLst/>
                        <a:latin typeface="Cambria" charset="0"/>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r>
              <a:tr h="0">
                <a:tc>
                  <a:txBody>
                    <a:bodyPr/>
                    <a:lstStyle/>
                    <a:p>
                      <a:pPr algn="ctr">
                        <a:spcBef>
                          <a:spcPts val="180"/>
                        </a:spcBef>
                        <a:spcAft>
                          <a:spcPts val="180"/>
                        </a:spcAft>
                      </a:pPr>
                      <a:r>
                        <a:rPr lang="en-US" sz="2000">
                          <a:effectLst/>
                        </a:rPr>
                        <a:t>P5</a:t>
                      </a:r>
                      <a:endParaRPr lang="en-US" sz="3200">
                        <a:solidFill>
                          <a:srgbClr val="000000"/>
                        </a:solidFill>
                        <a:effectLst/>
                        <a:latin typeface="Cambria" charset="0"/>
                        <a:ea typeface="Cambria" charset="0"/>
                        <a:cs typeface="Cambria" charset="0"/>
                      </a:endParaRPr>
                    </a:p>
                  </a:txBody>
                  <a:tcPr marL="68580" marR="68580" marT="0" marB="0">
                    <a:noFill/>
                  </a:tcPr>
                </a:tc>
                <a:tc>
                  <a:txBody>
                    <a:bodyPr/>
                    <a:lstStyle/>
                    <a:p>
                      <a:pPr algn="ctr">
                        <a:spcBef>
                          <a:spcPts val="180"/>
                        </a:spcBef>
                        <a:spcAft>
                          <a:spcPts val="180"/>
                        </a:spcAft>
                      </a:pPr>
                      <a:r>
                        <a:rPr lang="en-US" sz="2000">
                          <a:effectLst/>
                        </a:rPr>
                        <a:t>1</a:t>
                      </a:r>
                      <a:endParaRPr lang="en-US" sz="3200">
                        <a:solidFill>
                          <a:srgbClr val="000000"/>
                        </a:solidFill>
                        <a:effectLst/>
                        <a:latin typeface="Cambria" charset="0"/>
                        <a:ea typeface="Cambria" charset="0"/>
                        <a:cs typeface="Cambria" charset="0"/>
                      </a:endParaRPr>
                    </a:p>
                  </a:txBody>
                  <a:tcPr marL="68580" marR="68580" marT="0" marB="0">
                    <a:noFill/>
                  </a:tcPr>
                </a:tc>
                <a:tc>
                  <a:txBody>
                    <a:bodyPr/>
                    <a:lstStyle/>
                    <a:p>
                      <a:pPr>
                        <a:spcBef>
                          <a:spcPts val="180"/>
                        </a:spcBef>
                        <a:spcAft>
                          <a:spcPts val="180"/>
                        </a:spcAft>
                      </a:pPr>
                      <a:r>
                        <a:rPr lang="en-US" sz="2000">
                          <a:effectLst/>
                        </a:rPr>
                        <a:t> </a:t>
                      </a:r>
                      <a:endParaRPr lang="en-US" sz="3200">
                        <a:solidFill>
                          <a:srgbClr val="000000"/>
                        </a:solidFill>
                        <a:effectLst/>
                        <a:latin typeface="Cambria" charset="0"/>
                        <a:ea typeface="Cambria" charset="0"/>
                        <a:cs typeface="Cambria" charset="0"/>
                      </a:endParaRPr>
                    </a:p>
                  </a:txBody>
                  <a:tcPr marL="68580" marR="68580" marT="0" marB="0">
                    <a:noFill/>
                  </a:tcPr>
                </a:tc>
                <a:tc>
                  <a:txBody>
                    <a:bodyPr/>
                    <a:lstStyle/>
                    <a:p>
                      <a:pPr algn="ctr">
                        <a:spcBef>
                          <a:spcPts val="180"/>
                        </a:spcBef>
                        <a:spcAft>
                          <a:spcPts val="180"/>
                        </a:spcAft>
                      </a:pPr>
                      <a:r>
                        <a:rPr lang="en-US" sz="2000" dirty="0">
                          <a:effectLst/>
                        </a:rPr>
                        <a:t>4</a:t>
                      </a:r>
                      <a:endParaRPr lang="en-US" sz="3200" dirty="0">
                        <a:solidFill>
                          <a:srgbClr val="000000"/>
                        </a:solidFill>
                        <a:effectLst/>
                        <a:latin typeface="Cambria" charset="0"/>
                        <a:ea typeface="Cambria" charset="0"/>
                        <a:cs typeface="Cambria" charset="0"/>
                      </a:endParaRPr>
                    </a:p>
                  </a:txBody>
                  <a:tcPr marL="68580" marR="68580" marT="0" marB="0">
                    <a:noFill/>
                  </a:tcPr>
                </a:tc>
                <a:tc>
                  <a:txBody>
                    <a:bodyPr/>
                    <a:lstStyle/>
                    <a:p>
                      <a:pPr algn="ctr">
                        <a:spcBef>
                          <a:spcPts val="180"/>
                        </a:spcBef>
                        <a:spcAft>
                          <a:spcPts val="180"/>
                        </a:spcAft>
                      </a:pPr>
                      <a:r>
                        <a:rPr lang="en-US" sz="2000">
                          <a:effectLst/>
                        </a:rPr>
                        <a:t>8</a:t>
                      </a:r>
                      <a:endParaRPr lang="en-US" sz="3200">
                        <a:solidFill>
                          <a:srgbClr val="000000"/>
                        </a:solidFill>
                        <a:effectLst/>
                        <a:latin typeface="Cambria" charset="0"/>
                        <a:ea typeface="Cambria" charset="0"/>
                        <a:cs typeface="Cambria" charset="0"/>
                      </a:endParaRPr>
                    </a:p>
                  </a:txBody>
                  <a:tcPr marL="68580" marR="68580" marT="0" marB="0">
                    <a:noFill/>
                  </a:tcPr>
                </a:tc>
                <a:tc>
                  <a:txBody>
                    <a:bodyPr/>
                    <a:lstStyle/>
                    <a:p>
                      <a:pPr algn="ctr">
                        <a:spcBef>
                          <a:spcPts val="180"/>
                        </a:spcBef>
                        <a:spcAft>
                          <a:spcPts val="180"/>
                        </a:spcAft>
                      </a:pPr>
                      <a:r>
                        <a:rPr lang="en-US" sz="2000">
                          <a:effectLst/>
                        </a:rPr>
                        <a:t>5</a:t>
                      </a:r>
                      <a:endParaRPr lang="en-US" sz="3200">
                        <a:solidFill>
                          <a:srgbClr val="000000"/>
                        </a:solidFill>
                        <a:effectLst/>
                        <a:latin typeface="Cambria" charset="0"/>
                        <a:ea typeface="Cambria" charset="0"/>
                        <a:cs typeface="Cambria" charset="0"/>
                      </a:endParaRPr>
                    </a:p>
                  </a:txBody>
                  <a:tcPr marL="68580" marR="68580" marT="0" marB="0">
                    <a:noFill/>
                  </a:tcPr>
                </a:tc>
                <a:tc>
                  <a:txBody>
                    <a:bodyPr/>
                    <a:lstStyle/>
                    <a:p>
                      <a:pPr algn="ctr">
                        <a:spcBef>
                          <a:spcPts val="180"/>
                        </a:spcBef>
                        <a:spcAft>
                          <a:spcPts val="180"/>
                        </a:spcAft>
                      </a:pPr>
                      <a:r>
                        <a:rPr lang="en-US" sz="2000">
                          <a:effectLst/>
                        </a:rPr>
                        <a:t>3</a:t>
                      </a:r>
                      <a:endParaRPr lang="en-US" sz="3200">
                        <a:solidFill>
                          <a:srgbClr val="000000"/>
                        </a:solidFill>
                        <a:effectLst/>
                        <a:latin typeface="Cambria" charset="0"/>
                        <a:ea typeface="Cambria" charset="0"/>
                        <a:cs typeface="Cambria" charset="0"/>
                      </a:endParaRPr>
                    </a:p>
                  </a:txBody>
                  <a:tcPr marL="68580" marR="68580" marT="0" marB="0">
                    <a:noFill/>
                  </a:tcPr>
                </a:tc>
                <a:tc>
                  <a:txBody>
                    <a:bodyPr/>
                    <a:lstStyle/>
                    <a:p>
                      <a:pPr algn="ctr">
                        <a:spcBef>
                          <a:spcPts val="180"/>
                        </a:spcBef>
                        <a:spcAft>
                          <a:spcPts val="180"/>
                        </a:spcAft>
                      </a:pPr>
                      <a:r>
                        <a:rPr lang="en-US" sz="2000">
                          <a:effectLst/>
                        </a:rPr>
                        <a:t>12</a:t>
                      </a:r>
                      <a:endParaRPr lang="en-US" sz="3200">
                        <a:solidFill>
                          <a:srgbClr val="000000"/>
                        </a:solidFill>
                        <a:effectLst/>
                        <a:latin typeface="Cambria" charset="0"/>
                        <a:ea typeface="Cambria" charset="0"/>
                        <a:cs typeface="Cambria" charset="0"/>
                      </a:endParaRPr>
                    </a:p>
                  </a:txBody>
                  <a:tcPr marL="68580" marR="68580" marT="0" marB="0">
                    <a:noFill/>
                  </a:tcPr>
                </a:tc>
              </a:tr>
              <a:tr h="0">
                <a:tc>
                  <a:txBody>
                    <a:bodyPr/>
                    <a:lstStyle/>
                    <a:p>
                      <a:pPr algn="ctr">
                        <a:spcBef>
                          <a:spcPts val="180"/>
                        </a:spcBef>
                        <a:spcAft>
                          <a:spcPts val="180"/>
                        </a:spcAft>
                      </a:pPr>
                      <a:r>
                        <a:rPr lang="en-US" sz="2000" dirty="0">
                          <a:effectLst/>
                        </a:rPr>
                        <a:t>P8</a:t>
                      </a:r>
                      <a:endParaRPr lang="en-US" sz="3200" dirty="0">
                        <a:solidFill>
                          <a:srgbClr val="000000"/>
                        </a:solidFill>
                        <a:effectLst/>
                        <a:latin typeface="Cambria" charset="0"/>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algn="ctr">
                        <a:spcBef>
                          <a:spcPts val="180"/>
                        </a:spcBef>
                        <a:spcAft>
                          <a:spcPts val="180"/>
                        </a:spcAft>
                      </a:pPr>
                      <a:r>
                        <a:rPr lang="en-US" sz="2000" dirty="0">
                          <a:effectLst/>
                        </a:rPr>
                        <a:t>2</a:t>
                      </a:r>
                      <a:endParaRPr lang="en-US" sz="3200" dirty="0">
                        <a:solidFill>
                          <a:srgbClr val="000000"/>
                        </a:solidFill>
                        <a:effectLst/>
                        <a:latin typeface="Cambria" charset="0"/>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algn="ctr">
                        <a:spcBef>
                          <a:spcPts val="180"/>
                        </a:spcBef>
                        <a:spcAft>
                          <a:spcPts val="180"/>
                        </a:spcAft>
                      </a:pPr>
                      <a:r>
                        <a:rPr lang="en-US" sz="2000" dirty="0">
                          <a:effectLst/>
                        </a:rPr>
                        <a:t>1</a:t>
                      </a:r>
                      <a:endParaRPr lang="en-US" sz="3200" dirty="0">
                        <a:solidFill>
                          <a:srgbClr val="000000"/>
                        </a:solidFill>
                        <a:effectLst/>
                        <a:latin typeface="Cambria" charset="0"/>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algn="ctr">
                        <a:spcBef>
                          <a:spcPts val="180"/>
                        </a:spcBef>
                        <a:spcAft>
                          <a:spcPts val="180"/>
                        </a:spcAft>
                      </a:pPr>
                      <a:r>
                        <a:rPr lang="en-US" sz="2000" dirty="0">
                          <a:effectLst/>
                        </a:rPr>
                        <a:t>3</a:t>
                      </a:r>
                      <a:endParaRPr lang="en-US" sz="3200" dirty="0">
                        <a:solidFill>
                          <a:srgbClr val="000000"/>
                        </a:solidFill>
                        <a:effectLst/>
                        <a:latin typeface="Cambria" charset="0"/>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algn="ctr">
                        <a:spcBef>
                          <a:spcPts val="180"/>
                        </a:spcBef>
                        <a:spcAft>
                          <a:spcPts val="180"/>
                        </a:spcAft>
                      </a:pPr>
                      <a:r>
                        <a:rPr lang="en-US" sz="2000" dirty="0">
                          <a:effectLst/>
                        </a:rPr>
                        <a:t>5</a:t>
                      </a:r>
                      <a:endParaRPr lang="en-US" sz="3200" dirty="0">
                        <a:solidFill>
                          <a:srgbClr val="000000"/>
                        </a:solidFill>
                        <a:effectLst/>
                        <a:latin typeface="Cambria" charset="0"/>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algn="ctr">
                        <a:spcBef>
                          <a:spcPts val="180"/>
                        </a:spcBef>
                        <a:spcAft>
                          <a:spcPts val="180"/>
                        </a:spcAft>
                      </a:pPr>
                      <a:r>
                        <a:rPr lang="en-US" sz="2000" dirty="0">
                          <a:effectLst/>
                        </a:rPr>
                        <a:t>3</a:t>
                      </a:r>
                      <a:endParaRPr lang="en-US" sz="3200" dirty="0">
                        <a:solidFill>
                          <a:srgbClr val="000000"/>
                        </a:solidFill>
                        <a:effectLst/>
                        <a:latin typeface="Cambria" charset="0"/>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algn="ctr">
                        <a:spcBef>
                          <a:spcPts val="180"/>
                        </a:spcBef>
                        <a:spcAft>
                          <a:spcPts val="180"/>
                        </a:spcAft>
                      </a:pPr>
                      <a:r>
                        <a:rPr lang="en-US" sz="2000" dirty="0">
                          <a:effectLst/>
                        </a:rPr>
                        <a:t>2</a:t>
                      </a:r>
                      <a:endParaRPr lang="en-US" sz="3200" dirty="0">
                        <a:solidFill>
                          <a:srgbClr val="000000"/>
                        </a:solidFill>
                        <a:effectLst/>
                        <a:latin typeface="Cambria" charset="0"/>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algn="ctr">
                        <a:spcBef>
                          <a:spcPts val="180"/>
                        </a:spcBef>
                        <a:spcAft>
                          <a:spcPts val="180"/>
                        </a:spcAft>
                      </a:pPr>
                      <a:r>
                        <a:rPr lang="en-US" sz="2000" dirty="0">
                          <a:effectLst/>
                        </a:rPr>
                        <a:t>2</a:t>
                      </a:r>
                      <a:endParaRPr lang="en-US" sz="3200" dirty="0">
                        <a:solidFill>
                          <a:srgbClr val="000000"/>
                        </a:solidFill>
                        <a:effectLst/>
                        <a:latin typeface="Cambria" charset="0"/>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r>
              <a:tr h="0">
                <a:tc>
                  <a:txBody>
                    <a:bodyPr/>
                    <a:lstStyle/>
                    <a:p>
                      <a:pPr algn="ctr">
                        <a:spcBef>
                          <a:spcPts val="180"/>
                        </a:spcBef>
                        <a:spcAft>
                          <a:spcPts val="180"/>
                        </a:spcAft>
                      </a:pPr>
                      <a:r>
                        <a:rPr lang="en-US" sz="2000">
                          <a:effectLst/>
                        </a:rPr>
                        <a:t>Total</a:t>
                      </a:r>
                      <a:endParaRPr lang="en-US" sz="3200">
                        <a:solidFill>
                          <a:srgbClr val="000000"/>
                        </a:solidFill>
                        <a:effectLst/>
                        <a:latin typeface="Cambria" charset="0"/>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algn="ctr">
                        <a:spcBef>
                          <a:spcPts val="180"/>
                        </a:spcBef>
                        <a:spcAft>
                          <a:spcPts val="180"/>
                        </a:spcAft>
                      </a:pPr>
                      <a:r>
                        <a:rPr lang="en-US" sz="2000">
                          <a:effectLst/>
                        </a:rPr>
                        <a:t>4</a:t>
                      </a:r>
                      <a:endParaRPr lang="en-US" sz="3200">
                        <a:solidFill>
                          <a:srgbClr val="000000"/>
                        </a:solidFill>
                        <a:effectLst/>
                        <a:latin typeface="Cambria" charset="0"/>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algn="ctr">
                        <a:spcBef>
                          <a:spcPts val="180"/>
                        </a:spcBef>
                        <a:spcAft>
                          <a:spcPts val="180"/>
                        </a:spcAft>
                      </a:pPr>
                      <a:r>
                        <a:rPr lang="en-US" sz="2000">
                          <a:effectLst/>
                        </a:rPr>
                        <a:t>1</a:t>
                      </a:r>
                      <a:endParaRPr lang="en-US" sz="3200">
                        <a:solidFill>
                          <a:srgbClr val="000000"/>
                        </a:solidFill>
                        <a:effectLst/>
                        <a:latin typeface="Cambria" charset="0"/>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algn="ctr">
                        <a:spcBef>
                          <a:spcPts val="180"/>
                        </a:spcBef>
                        <a:spcAft>
                          <a:spcPts val="180"/>
                        </a:spcAft>
                      </a:pPr>
                      <a:r>
                        <a:rPr lang="en-US" sz="2000">
                          <a:effectLst/>
                        </a:rPr>
                        <a:t>7</a:t>
                      </a:r>
                      <a:endParaRPr lang="en-US" sz="3200">
                        <a:solidFill>
                          <a:srgbClr val="000000"/>
                        </a:solidFill>
                        <a:effectLst/>
                        <a:latin typeface="Cambria" charset="0"/>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algn="ctr">
                        <a:spcBef>
                          <a:spcPts val="180"/>
                        </a:spcBef>
                        <a:spcAft>
                          <a:spcPts val="180"/>
                        </a:spcAft>
                      </a:pPr>
                      <a:r>
                        <a:rPr lang="en-US" sz="2000">
                          <a:effectLst/>
                        </a:rPr>
                        <a:t>13</a:t>
                      </a:r>
                      <a:endParaRPr lang="en-US" sz="3200">
                        <a:solidFill>
                          <a:srgbClr val="000000"/>
                        </a:solidFill>
                        <a:effectLst/>
                        <a:latin typeface="Cambria" charset="0"/>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algn="ctr">
                        <a:spcBef>
                          <a:spcPts val="180"/>
                        </a:spcBef>
                        <a:spcAft>
                          <a:spcPts val="180"/>
                        </a:spcAft>
                      </a:pPr>
                      <a:r>
                        <a:rPr lang="en-US" sz="2000" dirty="0">
                          <a:effectLst/>
                        </a:rPr>
                        <a:t>8</a:t>
                      </a:r>
                      <a:endParaRPr lang="en-US" sz="3200" dirty="0">
                        <a:solidFill>
                          <a:srgbClr val="000000"/>
                        </a:solidFill>
                        <a:effectLst/>
                        <a:latin typeface="Cambria" charset="0"/>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algn="ctr">
                        <a:spcBef>
                          <a:spcPts val="180"/>
                        </a:spcBef>
                        <a:spcAft>
                          <a:spcPts val="180"/>
                        </a:spcAft>
                      </a:pPr>
                      <a:r>
                        <a:rPr lang="en-US" sz="2000" dirty="0">
                          <a:effectLst/>
                        </a:rPr>
                        <a:t>5</a:t>
                      </a:r>
                      <a:endParaRPr lang="en-US" sz="3200" dirty="0">
                        <a:solidFill>
                          <a:srgbClr val="000000"/>
                        </a:solidFill>
                        <a:effectLst/>
                        <a:latin typeface="Cambria" charset="0"/>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algn="ctr">
                        <a:spcBef>
                          <a:spcPts val="180"/>
                        </a:spcBef>
                        <a:spcAft>
                          <a:spcPts val="180"/>
                        </a:spcAft>
                      </a:pPr>
                      <a:r>
                        <a:rPr lang="en-US" sz="2000" dirty="0">
                          <a:effectLst/>
                        </a:rPr>
                        <a:t>15</a:t>
                      </a:r>
                      <a:endParaRPr lang="en-US" sz="3200" dirty="0">
                        <a:solidFill>
                          <a:srgbClr val="000000"/>
                        </a:solidFill>
                        <a:effectLst/>
                        <a:latin typeface="Cambria" charset="0"/>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r>
            </a:tbl>
          </a:graphicData>
        </a:graphic>
      </p:graphicFrame>
      <p:sp>
        <p:nvSpPr>
          <p:cNvPr id="6" name="Slide Number Placeholder 5"/>
          <p:cNvSpPr>
            <a:spLocks noGrp="1"/>
          </p:cNvSpPr>
          <p:nvPr>
            <p:ph type="sldNum" sz="quarter" idx="12"/>
          </p:nvPr>
        </p:nvSpPr>
        <p:spPr/>
        <p:txBody>
          <a:bodyPr/>
          <a:lstStyle/>
          <a:p>
            <a:fld id="{D1E463B1-E776-5C47-A568-475CCB4BB03B}" type="slidenum">
              <a:rPr lang="en-US" smtClean="0"/>
              <a:t>28</a:t>
            </a:fld>
            <a:endParaRPr lang="en-US"/>
          </a:p>
        </p:txBody>
      </p:sp>
    </p:spTree>
    <p:extLst>
      <p:ext uri="{BB962C8B-B14F-4D97-AF65-F5344CB8AC3E}">
        <p14:creationId xmlns:p14="http://schemas.microsoft.com/office/powerpoint/2010/main" val="19137461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Futura Medium" charset="0"/>
                <a:ea typeface="Futura Medium" charset="0"/>
                <a:cs typeface="Futura Medium" charset="0"/>
              </a:rPr>
              <a:t>Results: Study 3</a:t>
            </a:r>
            <a:endParaRPr lang="en-US" dirty="0">
              <a:latin typeface="Futura Medium" charset="0"/>
              <a:ea typeface="Futura Medium" charset="0"/>
              <a:cs typeface="Futura Medium" charset="0"/>
            </a:endParaRPr>
          </a:p>
        </p:txBody>
      </p:sp>
      <p:sp>
        <p:nvSpPr>
          <p:cNvPr id="3" name="Content Placeholder 2"/>
          <p:cNvSpPr>
            <a:spLocks noGrp="1"/>
          </p:cNvSpPr>
          <p:nvPr>
            <p:ph idx="1"/>
          </p:nvPr>
        </p:nvSpPr>
        <p:spPr/>
        <p:txBody>
          <a:bodyPr/>
          <a:lstStyle/>
          <a:p>
            <a:r>
              <a:rPr lang="en-US" dirty="0" smtClean="0"/>
              <a:t>Regression Models:</a:t>
            </a:r>
          </a:p>
          <a:p>
            <a:endParaRPr lang="en-US" sz="1000" dirty="0" smtClean="0"/>
          </a:p>
          <a:p>
            <a:pPr lvl="1">
              <a:spcAft>
                <a:spcPts val="500"/>
              </a:spcAft>
            </a:pPr>
            <a:r>
              <a:rPr lang="en-US" i="1" dirty="0"/>
              <a:t>M</a:t>
            </a:r>
            <a:r>
              <a:rPr lang="en-US" i="1" dirty="0" smtClean="0"/>
              <a:t>ode</a:t>
            </a:r>
            <a:r>
              <a:rPr lang="en-US" dirty="0" smtClean="0"/>
              <a:t> accuracy = 38-41%; </a:t>
            </a:r>
            <a:r>
              <a:rPr lang="en-US" i="1" dirty="0"/>
              <a:t>M</a:t>
            </a:r>
            <a:r>
              <a:rPr lang="en-US" i="1" dirty="0" smtClean="0"/>
              <a:t>ode</a:t>
            </a:r>
            <a:r>
              <a:rPr lang="en-US" dirty="0" smtClean="0"/>
              <a:t> </a:t>
            </a:r>
            <a:r>
              <a:rPr lang="en-US" i="1" dirty="0" smtClean="0"/>
              <a:t>family</a:t>
            </a:r>
            <a:r>
              <a:rPr lang="en-US" dirty="0" smtClean="0"/>
              <a:t> accuracy 63-70%</a:t>
            </a:r>
          </a:p>
          <a:p>
            <a:endParaRPr lang="en-US" dirty="0" smtClean="0"/>
          </a:p>
          <a:p>
            <a:r>
              <a:rPr lang="en-US" dirty="0" smtClean="0"/>
              <a:t>Expert Guesses:</a:t>
            </a:r>
          </a:p>
          <a:p>
            <a:pPr lvl="1"/>
            <a:r>
              <a:rPr lang="en-US" i="1" dirty="0" smtClean="0"/>
              <a:t>Mode</a:t>
            </a:r>
            <a:r>
              <a:rPr lang="en-US" dirty="0" smtClean="0"/>
              <a:t> </a:t>
            </a:r>
            <a:r>
              <a:rPr lang="en-US" dirty="0"/>
              <a:t>accuracy = </a:t>
            </a:r>
            <a:r>
              <a:rPr lang="en-US" dirty="0" smtClean="0"/>
              <a:t>40%; </a:t>
            </a:r>
            <a:r>
              <a:rPr lang="en-US" i="1" dirty="0" smtClean="0"/>
              <a:t>Mode</a:t>
            </a:r>
            <a:r>
              <a:rPr lang="en-US" dirty="0" smtClean="0"/>
              <a:t> </a:t>
            </a:r>
            <a:r>
              <a:rPr lang="en-US" i="1" dirty="0"/>
              <a:t>family</a:t>
            </a:r>
            <a:r>
              <a:rPr lang="en-US" dirty="0"/>
              <a:t> accuracy </a:t>
            </a:r>
            <a:r>
              <a:rPr lang="en-US" dirty="0" smtClean="0"/>
              <a:t>70%</a:t>
            </a:r>
          </a:p>
          <a:p>
            <a:pPr lvl="1"/>
            <a:r>
              <a:rPr lang="en-US" dirty="0" smtClean="0"/>
              <a:t>Agreement: 80%</a:t>
            </a:r>
            <a:endParaRPr lang="en-US" dirty="0"/>
          </a:p>
          <a:p>
            <a:pPr lvl="1"/>
            <a:endParaRPr lang="en-US" dirty="0" smtClean="0"/>
          </a:p>
          <a:p>
            <a:pPr lvl="1"/>
            <a:endParaRPr lang="en-US" dirty="0" smtClean="0"/>
          </a:p>
          <a:p>
            <a:pPr lvl="1"/>
            <a:endParaRPr lang="en-US" dirty="0"/>
          </a:p>
        </p:txBody>
      </p:sp>
      <p:sp>
        <p:nvSpPr>
          <p:cNvPr id="5" name="Slide Number Placeholder 4"/>
          <p:cNvSpPr>
            <a:spLocks noGrp="1"/>
          </p:cNvSpPr>
          <p:nvPr>
            <p:ph type="sldNum" sz="quarter" idx="12"/>
          </p:nvPr>
        </p:nvSpPr>
        <p:spPr/>
        <p:txBody>
          <a:bodyPr/>
          <a:lstStyle/>
          <a:p>
            <a:fld id="{D1E463B1-E776-5C47-A568-475CCB4BB03B}" type="slidenum">
              <a:rPr lang="en-US" smtClean="0"/>
              <a:t>29</a:t>
            </a:fld>
            <a:endParaRPr lang="en-US"/>
          </a:p>
        </p:txBody>
      </p:sp>
    </p:spTree>
    <p:extLst>
      <p:ext uri="{BB962C8B-B14F-4D97-AF65-F5344CB8AC3E}">
        <p14:creationId xmlns:p14="http://schemas.microsoft.com/office/powerpoint/2010/main" val="13238503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Futura Medium" charset="0"/>
                <a:ea typeface="Futura Medium" charset="0"/>
                <a:cs typeface="Futura Medium" charset="0"/>
              </a:rPr>
              <a:t>A Computational Approach</a:t>
            </a:r>
            <a:endParaRPr lang="en-US" dirty="0">
              <a:latin typeface="Futura Medium" charset="0"/>
              <a:ea typeface="Futura Medium" charset="0"/>
              <a:cs typeface="Futura Medium" charset="0"/>
            </a:endParaRPr>
          </a:p>
        </p:txBody>
      </p:sp>
      <p:sp>
        <p:nvSpPr>
          <p:cNvPr id="3" name="Content Placeholder 2"/>
          <p:cNvSpPr>
            <a:spLocks noGrp="1"/>
          </p:cNvSpPr>
          <p:nvPr>
            <p:ph idx="1"/>
          </p:nvPr>
        </p:nvSpPr>
        <p:spPr/>
        <p:txBody>
          <a:bodyPr>
            <a:normAutofit lnSpcReduction="10000"/>
          </a:bodyPr>
          <a:lstStyle/>
          <a:p>
            <a:r>
              <a:rPr lang="en-US" dirty="0" smtClean="0"/>
              <a:t>Corpus investigation of a set of polyphonic duos</a:t>
            </a:r>
          </a:p>
          <a:p>
            <a:r>
              <a:rPr lang="en-US" dirty="0" smtClean="0"/>
              <a:t>44 Renaissance duos with “secure” modal labels:</a:t>
            </a:r>
          </a:p>
          <a:p>
            <a:endParaRPr lang="en-US" dirty="0" smtClean="0"/>
          </a:p>
          <a:p>
            <a:pPr lvl="1"/>
            <a:r>
              <a:rPr lang="en-US" dirty="0" smtClean="0"/>
              <a:t>Pieces used as illustrations in treatises or taken from (labeled) didactic collections.</a:t>
            </a:r>
          </a:p>
          <a:p>
            <a:pPr lvl="1"/>
            <a:endParaRPr lang="en-US" dirty="0" smtClean="0"/>
          </a:p>
          <a:p>
            <a:pPr lvl="1"/>
            <a:r>
              <a:rPr lang="en-US" dirty="0" smtClean="0"/>
              <a:t>Lasso (1577/1995), </a:t>
            </a:r>
            <a:r>
              <a:rPr lang="en-US" dirty="0" err="1" smtClean="0"/>
              <a:t>Zarlino</a:t>
            </a:r>
            <a:r>
              <a:rPr lang="en-US" dirty="0" smtClean="0"/>
              <a:t> (1558), </a:t>
            </a:r>
            <a:r>
              <a:rPr lang="en-US" dirty="0" err="1" smtClean="0"/>
              <a:t>Pontio</a:t>
            </a:r>
            <a:r>
              <a:rPr lang="en-US" dirty="0" smtClean="0"/>
              <a:t> (1588)          deliberately composed new duos to illustrate modes.</a:t>
            </a:r>
          </a:p>
          <a:p>
            <a:pPr lvl="1"/>
            <a:endParaRPr lang="en-US" dirty="0" smtClean="0"/>
          </a:p>
          <a:p>
            <a:pPr lvl="1"/>
            <a:r>
              <a:rPr lang="en-US" dirty="0" err="1" smtClean="0"/>
              <a:t>Glarean</a:t>
            </a:r>
            <a:r>
              <a:rPr lang="en-US" dirty="0" smtClean="0"/>
              <a:t> </a:t>
            </a:r>
            <a:r>
              <a:rPr lang="en-US" dirty="0" smtClean="0"/>
              <a:t>(1547)          used pre-composed or commissioned works to illustrate modes.</a:t>
            </a:r>
            <a:endParaRPr lang="en-US" dirty="0"/>
          </a:p>
        </p:txBody>
      </p:sp>
      <p:cxnSp>
        <p:nvCxnSpPr>
          <p:cNvPr id="5" name="Straight Arrow Connector 4"/>
          <p:cNvCxnSpPr/>
          <p:nvPr/>
        </p:nvCxnSpPr>
        <p:spPr>
          <a:xfrm>
            <a:off x="7682593" y="4367893"/>
            <a:ext cx="50618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3536276" y="5369379"/>
            <a:ext cx="50618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D1E463B1-E776-5C47-A568-475CCB4BB03B}" type="slidenum">
              <a:rPr lang="en-US" smtClean="0"/>
              <a:t>3</a:t>
            </a:fld>
            <a:endParaRPr lang="en-US"/>
          </a:p>
        </p:txBody>
      </p:sp>
    </p:spTree>
    <p:extLst>
      <p:ext uri="{BB962C8B-B14F-4D97-AF65-F5344CB8AC3E}">
        <p14:creationId xmlns:p14="http://schemas.microsoft.com/office/powerpoint/2010/main" val="16289818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Futura Medium" charset="0"/>
                <a:ea typeface="Futura Medium" charset="0"/>
                <a:cs typeface="Futura Medium" charset="0"/>
              </a:rPr>
              <a:t>Comparison Sets</a:t>
            </a:r>
            <a:endParaRPr lang="en-US" dirty="0">
              <a:latin typeface="Futura Medium" charset="0"/>
              <a:ea typeface="Futura Medium" charset="0"/>
              <a:cs typeface="Futura Medium" charset="0"/>
            </a:endParaRPr>
          </a:p>
        </p:txBody>
      </p:sp>
      <p:sp>
        <p:nvSpPr>
          <p:cNvPr id="3" name="Content Placeholder 2"/>
          <p:cNvSpPr>
            <a:spLocks noGrp="1"/>
          </p:cNvSpPr>
          <p:nvPr>
            <p:ph idx="1"/>
          </p:nvPr>
        </p:nvSpPr>
        <p:spPr>
          <a:xfrm>
            <a:off x="838200" y="1595120"/>
            <a:ext cx="10947400" cy="4886959"/>
          </a:xfrm>
        </p:spPr>
        <p:txBody>
          <a:bodyPr>
            <a:normAutofit lnSpcReduction="10000"/>
          </a:bodyPr>
          <a:lstStyle/>
          <a:p>
            <a:r>
              <a:rPr lang="en-US" dirty="0" smtClean="0"/>
              <a:t>Regression results from Study 1 and 3 compared against predictive power of two alternative “comparison” data sets:</a:t>
            </a:r>
          </a:p>
          <a:p>
            <a:endParaRPr lang="en-US" dirty="0" smtClean="0"/>
          </a:p>
          <a:p>
            <a:pPr marL="0" indent="0">
              <a:buNone/>
            </a:pPr>
            <a:r>
              <a:rPr lang="en-US" u="sng" dirty="0" smtClean="0"/>
              <a:t>Study 1</a:t>
            </a:r>
          </a:p>
          <a:p>
            <a:pPr marL="0" indent="0">
              <a:buNone/>
            </a:pPr>
            <a:r>
              <a:rPr lang="en-US" dirty="0" smtClean="0"/>
              <a:t>Comparison set #1: Only melodic motion </a:t>
            </a:r>
            <a:r>
              <a:rPr lang="en-US" i="1" dirty="0" smtClean="0"/>
              <a:t>by step</a:t>
            </a:r>
            <a:r>
              <a:rPr lang="en-US" dirty="0" smtClean="0"/>
              <a:t> (i.e., “remainder”)</a:t>
            </a:r>
          </a:p>
          <a:p>
            <a:pPr marL="0" indent="0">
              <a:buNone/>
            </a:pPr>
            <a:r>
              <a:rPr lang="en-US" dirty="0" smtClean="0"/>
              <a:t>Comparison set #2:  Complete counts of </a:t>
            </a:r>
            <a:r>
              <a:rPr lang="en-US" i="1" dirty="0" smtClean="0"/>
              <a:t>all pcs </a:t>
            </a:r>
            <a:r>
              <a:rPr lang="en-US" dirty="0" smtClean="0"/>
              <a:t>(i.e., pc distribution)</a:t>
            </a:r>
          </a:p>
          <a:p>
            <a:pPr marL="0" indent="0">
              <a:buNone/>
            </a:pPr>
            <a:endParaRPr lang="en-US" dirty="0"/>
          </a:p>
          <a:p>
            <a:pPr marL="0" indent="0">
              <a:buNone/>
            </a:pPr>
            <a:r>
              <a:rPr lang="en-US" u="sng" dirty="0" smtClean="0"/>
              <a:t>Study 3</a:t>
            </a:r>
          </a:p>
          <a:p>
            <a:pPr marL="0" indent="0">
              <a:buNone/>
            </a:pPr>
            <a:r>
              <a:rPr lang="en-US" dirty="0" smtClean="0"/>
              <a:t>Comparison set #1: </a:t>
            </a:r>
            <a:r>
              <a:rPr lang="en-US" i="1" dirty="0" smtClean="0"/>
              <a:t>Imperfect</a:t>
            </a:r>
            <a:r>
              <a:rPr lang="en-US" dirty="0" smtClean="0"/>
              <a:t> consonances (i.e., “remainder” consonance)</a:t>
            </a:r>
          </a:p>
          <a:p>
            <a:pPr marL="0" indent="0">
              <a:buNone/>
            </a:pPr>
            <a:r>
              <a:rPr lang="en-US" dirty="0" smtClean="0"/>
              <a:t>Comparison set #2: PC count from lower voice (i.e., </a:t>
            </a:r>
            <a:r>
              <a:rPr lang="en-US" i="1" dirty="0" smtClean="0"/>
              <a:t>all intervals</a:t>
            </a:r>
            <a:r>
              <a:rPr lang="en-US" dirty="0" smtClean="0"/>
              <a:t>) </a:t>
            </a:r>
            <a:endParaRPr lang="en-US" dirty="0"/>
          </a:p>
        </p:txBody>
      </p:sp>
      <p:sp>
        <p:nvSpPr>
          <p:cNvPr id="5" name="Slide Number Placeholder 4"/>
          <p:cNvSpPr>
            <a:spLocks noGrp="1"/>
          </p:cNvSpPr>
          <p:nvPr>
            <p:ph type="sldNum" sz="quarter" idx="12"/>
          </p:nvPr>
        </p:nvSpPr>
        <p:spPr/>
        <p:txBody>
          <a:bodyPr/>
          <a:lstStyle/>
          <a:p>
            <a:fld id="{D1E463B1-E776-5C47-A568-475CCB4BB03B}" type="slidenum">
              <a:rPr lang="en-US" smtClean="0"/>
              <a:t>30</a:t>
            </a:fld>
            <a:endParaRPr lang="en-US"/>
          </a:p>
        </p:txBody>
      </p:sp>
    </p:spTree>
    <p:extLst>
      <p:ext uri="{BB962C8B-B14F-4D97-AF65-F5344CB8AC3E}">
        <p14:creationId xmlns:p14="http://schemas.microsoft.com/office/powerpoint/2010/main" val="18906231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79843"/>
            <a:ext cx="12192000" cy="2882900"/>
          </a:xfrm>
          <a:prstGeom prst="rect">
            <a:avLst/>
          </a:prstGeom>
        </p:spPr>
      </p:pic>
      <p:sp>
        <p:nvSpPr>
          <p:cNvPr id="2" name="Title 1"/>
          <p:cNvSpPr>
            <a:spLocks noGrp="1"/>
          </p:cNvSpPr>
          <p:nvPr>
            <p:ph type="title"/>
          </p:nvPr>
        </p:nvSpPr>
        <p:spPr/>
        <p:txBody>
          <a:bodyPr/>
          <a:lstStyle/>
          <a:p>
            <a:r>
              <a:rPr lang="en-US" dirty="0" smtClean="0"/>
              <a:t>Some Known Problems</a:t>
            </a:r>
            <a:endParaRPr lang="en-US" dirty="0"/>
          </a:p>
        </p:txBody>
      </p:sp>
      <p:sp>
        <p:nvSpPr>
          <p:cNvPr id="3" name="Content Placeholder 2"/>
          <p:cNvSpPr>
            <a:spLocks noGrp="1"/>
          </p:cNvSpPr>
          <p:nvPr>
            <p:ph idx="1"/>
          </p:nvPr>
        </p:nvSpPr>
        <p:spPr/>
        <p:txBody>
          <a:bodyPr/>
          <a:lstStyle/>
          <a:p>
            <a:r>
              <a:rPr lang="en-US" dirty="0" smtClean="0"/>
              <a:t>Commixture</a:t>
            </a:r>
            <a:endParaRPr lang="en-US" dirty="0"/>
          </a:p>
        </p:txBody>
      </p:sp>
      <p:sp>
        <p:nvSpPr>
          <p:cNvPr id="6" name="Slide Number Placeholder 5"/>
          <p:cNvSpPr>
            <a:spLocks noGrp="1"/>
          </p:cNvSpPr>
          <p:nvPr>
            <p:ph type="sldNum" sz="quarter" idx="12"/>
          </p:nvPr>
        </p:nvSpPr>
        <p:spPr/>
        <p:txBody>
          <a:bodyPr/>
          <a:lstStyle/>
          <a:p>
            <a:fld id="{D1E463B1-E776-5C47-A568-475CCB4BB03B}" type="slidenum">
              <a:rPr lang="en-US" smtClean="0"/>
              <a:t>31</a:t>
            </a:fld>
            <a:endParaRPr lang="en-US"/>
          </a:p>
        </p:txBody>
      </p:sp>
    </p:spTree>
    <p:extLst>
      <p:ext uri="{BB962C8B-B14F-4D97-AF65-F5344CB8AC3E}">
        <p14:creationId xmlns:p14="http://schemas.microsoft.com/office/powerpoint/2010/main" val="12265054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Futura Medium" charset="0"/>
                <a:ea typeface="Futura Medium" charset="0"/>
                <a:cs typeface="Futura Medium" charset="0"/>
              </a:rPr>
              <a:t>Corpus of Duos</a:t>
            </a:r>
            <a:endParaRPr lang="en-US" dirty="0">
              <a:latin typeface="Futura Medium" charset="0"/>
              <a:ea typeface="Futura Medium" charset="0"/>
              <a:cs typeface="Futura Medium"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94320393"/>
              </p:ext>
            </p:extLst>
          </p:nvPr>
        </p:nvGraphicFramePr>
        <p:xfrm>
          <a:off x="838200" y="2295723"/>
          <a:ext cx="10515600" cy="74168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370840">
                <a:tc>
                  <a:txBody>
                    <a:bodyPr/>
                    <a:lstStyle/>
                    <a:p>
                      <a:r>
                        <a:rPr lang="en-US" dirty="0" smtClean="0">
                          <a:solidFill>
                            <a:schemeClr val="tx2">
                              <a:lumMod val="75000"/>
                            </a:schemeClr>
                          </a:solidFill>
                        </a:rPr>
                        <a:t>Collection</a:t>
                      </a:r>
                      <a:endParaRPr lang="en-US" dirty="0">
                        <a:solidFill>
                          <a:schemeClr val="tx2">
                            <a:lumMod val="75000"/>
                          </a:schemeClr>
                        </a:solidFill>
                      </a:endParaRPr>
                    </a:p>
                  </a:txBody>
                  <a:tcPr>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err="1" smtClean="0">
                          <a:solidFill>
                            <a:schemeClr val="tx2">
                              <a:lumMod val="75000"/>
                            </a:schemeClr>
                          </a:solidFill>
                        </a:rPr>
                        <a:t>Zarlino</a:t>
                      </a:r>
                      <a:endParaRPr lang="en-US" dirty="0">
                        <a:solidFill>
                          <a:schemeClr val="tx2">
                            <a:lumMod val="7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2">
                              <a:lumMod val="75000"/>
                            </a:schemeClr>
                          </a:solidFill>
                        </a:rPr>
                        <a:t>Lasso</a:t>
                      </a:r>
                      <a:endParaRPr lang="en-US" dirty="0">
                        <a:solidFill>
                          <a:schemeClr val="tx2">
                            <a:lumMod val="7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err="1" smtClean="0">
                          <a:solidFill>
                            <a:schemeClr val="tx2">
                              <a:lumMod val="75000"/>
                            </a:schemeClr>
                          </a:solidFill>
                        </a:rPr>
                        <a:t>Pontio</a:t>
                      </a:r>
                      <a:endParaRPr lang="en-US" dirty="0">
                        <a:solidFill>
                          <a:schemeClr val="tx2">
                            <a:lumMod val="7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err="1" smtClean="0">
                          <a:solidFill>
                            <a:schemeClr val="tx2">
                              <a:lumMod val="75000"/>
                            </a:schemeClr>
                          </a:solidFill>
                        </a:rPr>
                        <a:t>Glareanus</a:t>
                      </a:r>
                      <a:endParaRPr lang="en-US" dirty="0">
                        <a:solidFill>
                          <a:schemeClr val="tx2">
                            <a:lumMod val="75000"/>
                          </a:schemeClr>
                        </a:solidFill>
                      </a:endParaRP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dirty="0" smtClean="0">
                          <a:solidFill>
                            <a:schemeClr val="tx2">
                              <a:lumMod val="75000"/>
                            </a:schemeClr>
                          </a:solidFill>
                        </a:rPr>
                        <a:t>Number of duos</a:t>
                      </a:r>
                      <a:endParaRPr lang="en-US" dirty="0">
                        <a:solidFill>
                          <a:schemeClr val="tx2">
                            <a:lumMod val="75000"/>
                          </a:schemeClr>
                        </a:solidFill>
                      </a:endParaRPr>
                    </a:p>
                  </a:txBody>
                  <a:tcP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smtClean="0">
                          <a:solidFill>
                            <a:schemeClr val="tx2">
                              <a:lumMod val="75000"/>
                            </a:schemeClr>
                          </a:solidFill>
                        </a:rPr>
                        <a:t>8</a:t>
                      </a:r>
                      <a:endParaRPr lang="en-US" dirty="0">
                        <a:solidFill>
                          <a:schemeClr val="tx2">
                            <a:lumMod val="7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smtClean="0">
                          <a:solidFill>
                            <a:schemeClr val="tx2">
                              <a:lumMod val="75000"/>
                            </a:schemeClr>
                          </a:solidFill>
                        </a:rPr>
                        <a:t>12</a:t>
                      </a:r>
                      <a:endParaRPr lang="en-US" dirty="0">
                        <a:solidFill>
                          <a:schemeClr val="tx2">
                            <a:lumMod val="7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smtClean="0">
                          <a:solidFill>
                            <a:schemeClr val="tx2">
                              <a:lumMod val="75000"/>
                            </a:schemeClr>
                          </a:solidFill>
                        </a:rPr>
                        <a:t>9</a:t>
                      </a:r>
                      <a:endParaRPr lang="en-US" dirty="0">
                        <a:solidFill>
                          <a:schemeClr val="tx2">
                            <a:lumMod val="7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smtClean="0">
                          <a:solidFill>
                            <a:schemeClr val="tx2">
                              <a:lumMod val="75000"/>
                            </a:schemeClr>
                          </a:solidFill>
                        </a:rPr>
                        <a:t>15</a:t>
                      </a:r>
                      <a:endParaRPr lang="en-US" dirty="0">
                        <a:solidFill>
                          <a:schemeClr val="tx2">
                            <a:lumMod val="75000"/>
                          </a:schemeClr>
                        </a:solidFill>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089365626"/>
              </p:ext>
            </p:extLst>
          </p:nvPr>
        </p:nvGraphicFramePr>
        <p:xfrm>
          <a:off x="838200" y="3889017"/>
          <a:ext cx="10515595" cy="741680"/>
        </p:xfrm>
        <a:graphic>
          <a:graphicData uri="http://schemas.openxmlformats.org/drawingml/2006/table">
            <a:tbl>
              <a:tblPr firstRow="1" bandRow="1">
                <a:tableStyleId>{5C22544A-7EE6-4342-B048-85BDC9FD1C3A}</a:tableStyleId>
              </a:tblPr>
              <a:tblGrid>
                <a:gridCol w="2414171"/>
                <a:gridCol w="1012678"/>
                <a:gridCol w="1012678"/>
                <a:gridCol w="1012678"/>
                <a:gridCol w="1012678"/>
                <a:gridCol w="1012678"/>
                <a:gridCol w="1012678"/>
                <a:gridCol w="1012678"/>
                <a:gridCol w="1012678"/>
              </a:tblGrid>
              <a:tr h="370840">
                <a:tc>
                  <a:txBody>
                    <a:bodyPr/>
                    <a:lstStyle/>
                    <a:p>
                      <a:r>
                        <a:rPr lang="en-US" dirty="0" smtClean="0">
                          <a:solidFill>
                            <a:schemeClr val="tx2">
                              <a:lumMod val="75000"/>
                            </a:schemeClr>
                          </a:solidFill>
                        </a:rPr>
                        <a:t>Mode</a:t>
                      </a:r>
                      <a:endParaRPr lang="en-US" dirty="0">
                        <a:solidFill>
                          <a:schemeClr val="tx2">
                            <a:lumMod val="75000"/>
                          </a:schemeClr>
                        </a:solidFill>
                      </a:endParaRPr>
                    </a:p>
                  </a:txBody>
                  <a:tcPr>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2">
                              <a:lumMod val="75000"/>
                            </a:schemeClr>
                          </a:solidFill>
                        </a:rPr>
                        <a:t>1</a:t>
                      </a:r>
                      <a:endParaRPr lang="en-US" dirty="0">
                        <a:solidFill>
                          <a:schemeClr val="tx2">
                            <a:lumMod val="7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2">
                              <a:lumMod val="75000"/>
                            </a:schemeClr>
                          </a:solidFill>
                        </a:rPr>
                        <a:t>2</a:t>
                      </a:r>
                      <a:endParaRPr lang="en-US" dirty="0">
                        <a:solidFill>
                          <a:schemeClr val="tx2">
                            <a:lumMod val="7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2">
                              <a:lumMod val="75000"/>
                            </a:schemeClr>
                          </a:solidFill>
                        </a:rPr>
                        <a:t>3</a:t>
                      </a:r>
                      <a:endParaRPr lang="en-US" dirty="0">
                        <a:solidFill>
                          <a:schemeClr val="tx2">
                            <a:lumMod val="7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2">
                              <a:lumMod val="75000"/>
                            </a:schemeClr>
                          </a:solidFill>
                        </a:rPr>
                        <a:t>4</a:t>
                      </a:r>
                      <a:endParaRPr lang="en-US" dirty="0">
                        <a:solidFill>
                          <a:schemeClr val="tx2">
                            <a:lumMod val="75000"/>
                          </a:schemeClr>
                        </a:solidFill>
                      </a:endParaRP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2">
                              <a:lumMod val="75000"/>
                            </a:schemeClr>
                          </a:solidFill>
                        </a:rPr>
                        <a:t>5</a:t>
                      </a:r>
                      <a:endParaRPr lang="en-US" dirty="0">
                        <a:solidFill>
                          <a:schemeClr val="tx2">
                            <a:lumMod val="75000"/>
                          </a:schemeClr>
                        </a:solidFill>
                      </a:endParaRP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2">
                              <a:lumMod val="75000"/>
                            </a:schemeClr>
                          </a:solidFill>
                        </a:rPr>
                        <a:t>6</a:t>
                      </a:r>
                      <a:endParaRPr lang="en-US" dirty="0">
                        <a:solidFill>
                          <a:schemeClr val="tx2">
                            <a:lumMod val="75000"/>
                          </a:schemeClr>
                        </a:solidFill>
                      </a:endParaRP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2">
                              <a:lumMod val="75000"/>
                            </a:schemeClr>
                          </a:solidFill>
                        </a:rPr>
                        <a:t>7</a:t>
                      </a:r>
                      <a:endParaRPr lang="en-US" dirty="0">
                        <a:solidFill>
                          <a:schemeClr val="tx2">
                            <a:lumMod val="75000"/>
                          </a:schemeClr>
                        </a:solidFill>
                      </a:endParaRP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2">
                              <a:lumMod val="75000"/>
                            </a:schemeClr>
                          </a:solidFill>
                        </a:rPr>
                        <a:t>8</a:t>
                      </a:r>
                      <a:endParaRPr lang="en-US" dirty="0">
                        <a:solidFill>
                          <a:schemeClr val="tx2">
                            <a:lumMod val="75000"/>
                          </a:schemeClr>
                        </a:solidFill>
                      </a:endParaRP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dirty="0" smtClean="0">
                          <a:solidFill>
                            <a:schemeClr val="tx2">
                              <a:lumMod val="75000"/>
                            </a:schemeClr>
                          </a:solidFill>
                        </a:rPr>
                        <a:t>Number of duos</a:t>
                      </a:r>
                      <a:endParaRPr lang="en-US" dirty="0">
                        <a:solidFill>
                          <a:schemeClr val="tx2">
                            <a:lumMod val="75000"/>
                          </a:schemeClr>
                        </a:solidFill>
                      </a:endParaRPr>
                    </a:p>
                  </a:txBody>
                  <a:tcP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smtClean="0">
                          <a:solidFill>
                            <a:schemeClr val="tx2">
                              <a:lumMod val="75000"/>
                            </a:schemeClr>
                          </a:solidFill>
                        </a:rPr>
                        <a:t>7</a:t>
                      </a:r>
                      <a:endParaRPr lang="en-US" dirty="0">
                        <a:solidFill>
                          <a:schemeClr val="tx2">
                            <a:lumMod val="7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smtClean="0">
                          <a:solidFill>
                            <a:schemeClr val="tx2">
                              <a:lumMod val="75000"/>
                            </a:schemeClr>
                          </a:solidFill>
                        </a:rPr>
                        <a:t>8</a:t>
                      </a:r>
                      <a:endParaRPr lang="en-US" dirty="0">
                        <a:solidFill>
                          <a:schemeClr val="tx2">
                            <a:lumMod val="7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smtClean="0">
                          <a:solidFill>
                            <a:schemeClr val="tx2">
                              <a:lumMod val="75000"/>
                            </a:schemeClr>
                          </a:solidFill>
                        </a:rPr>
                        <a:t>5</a:t>
                      </a:r>
                      <a:endParaRPr lang="en-US" dirty="0">
                        <a:solidFill>
                          <a:schemeClr val="tx2">
                            <a:lumMod val="75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smtClean="0">
                          <a:solidFill>
                            <a:schemeClr val="tx2">
                              <a:lumMod val="75000"/>
                            </a:schemeClr>
                          </a:solidFill>
                        </a:rPr>
                        <a:t>2</a:t>
                      </a:r>
                      <a:endParaRPr lang="en-US" dirty="0">
                        <a:solidFill>
                          <a:schemeClr val="tx2">
                            <a:lumMod val="75000"/>
                          </a:schemeClr>
                        </a:solidFill>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smtClean="0">
                          <a:solidFill>
                            <a:schemeClr val="tx2">
                              <a:lumMod val="75000"/>
                            </a:schemeClr>
                          </a:solidFill>
                        </a:rPr>
                        <a:t>5</a:t>
                      </a:r>
                      <a:endParaRPr lang="en-US" dirty="0">
                        <a:solidFill>
                          <a:schemeClr val="tx2">
                            <a:lumMod val="75000"/>
                          </a:schemeClr>
                        </a:solidFill>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smtClean="0">
                          <a:solidFill>
                            <a:schemeClr val="tx2">
                              <a:lumMod val="75000"/>
                            </a:schemeClr>
                          </a:solidFill>
                        </a:rPr>
                        <a:t>6</a:t>
                      </a:r>
                      <a:endParaRPr lang="en-US" dirty="0">
                        <a:solidFill>
                          <a:schemeClr val="tx2">
                            <a:lumMod val="75000"/>
                          </a:schemeClr>
                        </a:solidFill>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smtClean="0">
                          <a:solidFill>
                            <a:schemeClr val="tx2">
                              <a:lumMod val="75000"/>
                            </a:schemeClr>
                          </a:solidFill>
                        </a:rPr>
                        <a:t>5</a:t>
                      </a:r>
                      <a:endParaRPr lang="en-US" dirty="0">
                        <a:solidFill>
                          <a:schemeClr val="tx2">
                            <a:lumMod val="75000"/>
                          </a:schemeClr>
                        </a:solidFill>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smtClean="0">
                          <a:solidFill>
                            <a:schemeClr val="tx2">
                              <a:lumMod val="75000"/>
                            </a:schemeClr>
                          </a:solidFill>
                        </a:rPr>
                        <a:t>6</a:t>
                      </a:r>
                      <a:endParaRPr lang="en-US" dirty="0">
                        <a:solidFill>
                          <a:schemeClr val="tx2">
                            <a:lumMod val="75000"/>
                          </a:schemeClr>
                        </a:solidFill>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6" name="Oval 5"/>
          <p:cNvSpPr/>
          <p:nvPr/>
        </p:nvSpPr>
        <p:spPr>
          <a:xfrm>
            <a:off x="6349429" y="3843032"/>
            <a:ext cx="904126" cy="909014"/>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D1E463B1-E776-5C47-A568-475CCB4BB03B}" type="slidenum">
              <a:rPr lang="en-US" smtClean="0"/>
              <a:t>4</a:t>
            </a:fld>
            <a:endParaRPr lang="en-US"/>
          </a:p>
        </p:txBody>
      </p:sp>
    </p:spTree>
    <p:extLst>
      <p:ext uri="{BB962C8B-B14F-4D97-AF65-F5344CB8AC3E}">
        <p14:creationId xmlns:p14="http://schemas.microsoft.com/office/powerpoint/2010/main" val="141264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Futura Medium" charset="0"/>
                <a:ea typeface="Futura Medium" charset="0"/>
                <a:cs typeface="Futura Medium" charset="0"/>
              </a:rPr>
              <a:t>What Determines Mode?</a:t>
            </a:r>
            <a:endParaRPr lang="en-US" dirty="0">
              <a:latin typeface="Futura Medium" charset="0"/>
              <a:ea typeface="Futura Medium" charset="0"/>
              <a:cs typeface="Futura Medium"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i="1" dirty="0" smtClean="0"/>
                  <a:t>Finalis</a:t>
                </a:r>
                <a:r>
                  <a:rPr lang="en-US" dirty="0" smtClean="0"/>
                  <a:t> and </a:t>
                </a:r>
                <a:r>
                  <a:rPr lang="en-US" i="1" dirty="0" smtClean="0"/>
                  <a:t>Range </a:t>
                </a:r>
                <a:r>
                  <a:rPr lang="en-US" dirty="0" smtClean="0"/>
                  <a:t>as most reliable indicators</a:t>
                </a:r>
              </a:p>
              <a:p>
                <a:pPr lvl="1"/>
                <a:r>
                  <a:rPr lang="en-US" dirty="0" smtClean="0"/>
                  <a:t>Modes with range of final + 8ve (e.g., D to D’) = </a:t>
                </a:r>
                <a:r>
                  <a:rPr lang="en-US" i="1" dirty="0" smtClean="0"/>
                  <a:t>authentic</a:t>
                </a:r>
                <a:endParaRPr lang="en-US" dirty="0" smtClean="0"/>
              </a:p>
              <a:p>
                <a:pPr lvl="1"/>
                <a:r>
                  <a:rPr lang="en-US" dirty="0" smtClean="0"/>
                  <a:t>Modes from </a:t>
                </a:r>
                <a14:m>
                  <m:oMath xmlns:m="http://schemas.openxmlformats.org/officeDocument/2006/math">
                    <m:acc>
                      <m:accPr>
                        <m:chr m:val="̂"/>
                        <m:ctrlPr>
                          <a:rPr lang="en-US" b="0" i="1" smtClean="0">
                            <a:latin typeface="Cambria Math" charset="0"/>
                          </a:rPr>
                        </m:ctrlPr>
                      </m:accPr>
                      <m:e>
                        <m:r>
                          <a:rPr lang="en-CA" b="0" i="1" smtClean="0">
                            <a:latin typeface="Cambria Math" charset="0"/>
                          </a:rPr>
                          <m:t>5</m:t>
                        </m:r>
                      </m:e>
                    </m:acc>
                  </m:oMath>
                </a14:m>
                <a:r>
                  <a:rPr lang="en-US" dirty="0" smtClean="0"/>
                  <a:t> to </a:t>
                </a:r>
                <a14:m>
                  <m:oMath xmlns:m="http://schemas.openxmlformats.org/officeDocument/2006/math">
                    <m:acc>
                      <m:accPr>
                        <m:chr m:val="̂"/>
                        <m:ctrlPr>
                          <a:rPr lang="en-US" i="1" smtClean="0">
                            <a:latin typeface="Cambria Math" charset="0"/>
                          </a:rPr>
                        </m:ctrlPr>
                      </m:accPr>
                      <m:e>
                        <m:r>
                          <a:rPr lang="en-CA" b="0" i="1" smtClean="0">
                            <a:latin typeface="Cambria Math" charset="0"/>
                          </a:rPr>
                          <m:t>5</m:t>
                        </m:r>
                      </m:e>
                    </m:acc>
                  </m:oMath>
                </a14:m>
                <a:r>
                  <a:rPr lang="en-US" dirty="0" smtClean="0"/>
                  <a:t> above (e.g., A to A’) = </a:t>
                </a:r>
                <a:r>
                  <a:rPr lang="en-US" i="1" dirty="0" smtClean="0"/>
                  <a:t>plagal</a:t>
                </a:r>
              </a:p>
              <a:p>
                <a:pPr lvl="1"/>
                <a:endParaRPr lang="en-US" i="1" dirty="0"/>
              </a:p>
              <a:p>
                <a:r>
                  <a:rPr lang="en-US" dirty="0" smtClean="0"/>
                  <a:t>Are these features always stable (and predictable?) within a single polyphonic voice?</a:t>
                </a:r>
              </a:p>
              <a:p>
                <a:endParaRPr lang="en-US" dirty="0" smtClean="0"/>
              </a:p>
              <a:p>
                <a:r>
                  <a:rPr lang="en-US" dirty="0" smtClean="0"/>
                  <a:t>Are there other features of the melody that could predict mode as well (or better)?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224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D1E463B1-E776-5C47-A568-475CCB4BB03B}" type="slidenum">
              <a:rPr lang="en-US" smtClean="0"/>
              <a:t>5</a:t>
            </a:fld>
            <a:endParaRPr lang="en-US"/>
          </a:p>
        </p:txBody>
      </p:sp>
    </p:spTree>
    <p:extLst>
      <p:ext uri="{BB962C8B-B14F-4D97-AF65-F5344CB8AC3E}">
        <p14:creationId xmlns:p14="http://schemas.microsoft.com/office/powerpoint/2010/main" val="1225823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727" y="3195262"/>
            <a:ext cx="10558372" cy="2496615"/>
          </a:xfrm>
          <a:prstGeom prst="rect">
            <a:avLst/>
          </a:prstGeom>
        </p:spPr>
      </p:pic>
      <p:sp>
        <p:nvSpPr>
          <p:cNvPr id="2" name="Title 1"/>
          <p:cNvSpPr>
            <a:spLocks noGrp="1"/>
          </p:cNvSpPr>
          <p:nvPr>
            <p:ph type="title"/>
          </p:nvPr>
        </p:nvSpPr>
        <p:spPr/>
        <p:txBody>
          <a:bodyPr/>
          <a:lstStyle/>
          <a:p>
            <a:pPr algn="ctr"/>
            <a:r>
              <a:rPr lang="en-US" dirty="0" smtClean="0">
                <a:latin typeface="Futura Medium" charset="0"/>
                <a:ea typeface="Futura Medium" charset="0"/>
                <a:cs typeface="Futura Medium" charset="0"/>
              </a:rPr>
              <a:t>The Modal Features of a Line</a:t>
            </a:r>
            <a:endParaRPr lang="en-US" dirty="0">
              <a:latin typeface="Futura Medium" charset="0"/>
              <a:ea typeface="Futura Medium" charset="0"/>
              <a:cs typeface="Futura Medium" charset="0"/>
            </a:endParaRPr>
          </a:p>
        </p:txBody>
      </p:sp>
      <p:sp>
        <p:nvSpPr>
          <p:cNvPr id="3" name="Content Placeholder 2"/>
          <p:cNvSpPr>
            <a:spLocks noGrp="1"/>
          </p:cNvSpPr>
          <p:nvPr>
            <p:ph idx="1"/>
          </p:nvPr>
        </p:nvSpPr>
        <p:spPr/>
        <p:txBody>
          <a:bodyPr/>
          <a:lstStyle/>
          <a:p>
            <a:r>
              <a:rPr lang="en-US" dirty="0" err="1" smtClean="0"/>
              <a:t>Marchetto</a:t>
            </a:r>
            <a:r>
              <a:rPr lang="en-US" dirty="0" smtClean="0"/>
              <a:t> of Padua (ca. 1317) illustrates the importance of highlighting bounding notes of a species through melodic leaps and outlines:</a:t>
            </a:r>
            <a:endParaRPr lang="en-US" dirty="0"/>
          </a:p>
        </p:txBody>
      </p:sp>
      <p:sp>
        <p:nvSpPr>
          <p:cNvPr id="5" name="TextBox 4"/>
          <p:cNvSpPr txBox="1"/>
          <p:nvPr/>
        </p:nvSpPr>
        <p:spPr>
          <a:xfrm>
            <a:off x="838200" y="5260369"/>
            <a:ext cx="10515601" cy="400110"/>
          </a:xfrm>
          <a:prstGeom prst="rect">
            <a:avLst/>
          </a:prstGeom>
          <a:noFill/>
        </p:spPr>
        <p:txBody>
          <a:bodyPr wrap="square" rtlCol="0">
            <a:spAutoFit/>
          </a:bodyPr>
          <a:lstStyle/>
          <a:p>
            <a:pPr algn="ctr"/>
            <a:r>
              <a:rPr lang="en-US" sz="2000" i="1" dirty="0" smtClean="0"/>
              <a:t>The first mode according to </a:t>
            </a:r>
            <a:r>
              <a:rPr lang="en-US" sz="2000" i="1" dirty="0" err="1" smtClean="0"/>
              <a:t>Marchetto</a:t>
            </a:r>
            <a:r>
              <a:rPr lang="en-US" sz="2000" i="1" dirty="0" smtClean="0"/>
              <a:t>. We add brackets to show leaps (below) and outlines (above).</a:t>
            </a:r>
            <a:endParaRPr lang="en-US" sz="2000" i="1" dirty="0"/>
          </a:p>
        </p:txBody>
      </p:sp>
      <p:sp>
        <p:nvSpPr>
          <p:cNvPr id="7" name="Slide Number Placeholder 6"/>
          <p:cNvSpPr>
            <a:spLocks noGrp="1"/>
          </p:cNvSpPr>
          <p:nvPr>
            <p:ph type="sldNum" sz="quarter" idx="12"/>
          </p:nvPr>
        </p:nvSpPr>
        <p:spPr/>
        <p:txBody>
          <a:bodyPr/>
          <a:lstStyle/>
          <a:p>
            <a:fld id="{D1E463B1-E776-5C47-A568-475CCB4BB03B}" type="slidenum">
              <a:rPr lang="en-US" smtClean="0"/>
              <a:t>6</a:t>
            </a:fld>
            <a:endParaRPr lang="en-US"/>
          </a:p>
        </p:txBody>
      </p:sp>
    </p:spTree>
    <p:extLst>
      <p:ext uri="{BB962C8B-B14F-4D97-AF65-F5344CB8AC3E}">
        <p14:creationId xmlns:p14="http://schemas.microsoft.com/office/powerpoint/2010/main" val="57985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Futura Medium" charset="0"/>
                <a:ea typeface="Futura Medium" charset="0"/>
                <a:cs typeface="Futura Medium" charset="0"/>
              </a:rPr>
              <a:t>The Hypothesis</a:t>
            </a:r>
            <a:endParaRPr lang="en-US" dirty="0">
              <a:latin typeface="Futura Medium" charset="0"/>
              <a:ea typeface="Futura Medium" charset="0"/>
              <a:cs typeface="Futura Medium" charset="0"/>
            </a:endParaRPr>
          </a:p>
        </p:txBody>
      </p:sp>
      <p:sp>
        <p:nvSpPr>
          <p:cNvPr id="3" name="Content Placeholder 2"/>
          <p:cNvSpPr>
            <a:spLocks noGrp="1"/>
          </p:cNvSpPr>
          <p:nvPr>
            <p:ph idx="1"/>
          </p:nvPr>
        </p:nvSpPr>
        <p:spPr>
          <a:xfrm>
            <a:off x="838200" y="1825625"/>
            <a:ext cx="10761324" cy="4351338"/>
          </a:xfrm>
        </p:spPr>
        <p:txBody>
          <a:bodyPr/>
          <a:lstStyle/>
          <a:p>
            <a:r>
              <a:rPr lang="en-US" dirty="0" smtClean="0"/>
              <a:t>Notes forming melodic leaps and outlines function as “structural tones” </a:t>
            </a:r>
          </a:p>
          <a:p>
            <a:pPr lvl="1">
              <a:lnSpc>
                <a:spcPct val="150000"/>
              </a:lnSpc>
              <a:spcAft>
                <a:spcPts val="1000"/>
              </a:spcAft>
              <a:buFont typeface=".LucidaGrandeUI" charset="0"/>
              <a:buChar char="↳"/>
            </a:pPr>
            <a:r>
              <a:rPr lang="en-US" sz="2800" dirty="0" smtClean="0"/>
              <a:t> salient features of musical surface; carry modal significance</a:t>
            </a:r>
          </a:p>
          <a:p>
            <a:pPr lvl="1">
              <a:lnSpc>
                <a:spcPct val="150000"/>
              </a:lnSpc>
              <a:spcAft>
                <a:spcPts val="1000"/>
              </a:spcAft>
              <a:buFont typeface=".LucidaGrandeUI" charset="0"/>
              <a:buChar char="↳"/>
            </a:pPr>
            <a:endParaRPr lang="en-US" sz="1100" dirty="0" smtClean="0"/>
          </a:p>
          <a:p>
            <a:pPr>
              <a:lnSpc>
                <a:spcPct val="100000"/>
              </a:lnSpc>
              <a:spcAft>
                <a:spcPts val="1000"/>
              </a:spcAft>
            </a:pPr>
            <a:r>
              <a:rPr lang="en-US" b="1" dirty="0" smtClean="0"/>
              <a:t>Tallies of pitches forming leaps/outlines can be used to predict mode.</a:t>
            </a:r>
            <a:endParaRPr lang="en-US" b="1" dirty="0"/>
          </a:p>
        </p:txBody>
      </p:sp>
      <p:sp>
        <p:nvSpPr>
          <p:cNvPr id="5" name="Slide Number Placeholder 4"/>
          <p:cNvSpPr>
            <a:spLocks noGrp="1"/>
          </p:cNvSpPr>
          <p:nvPr>
            <p:ph type="sldNum" sz="quarter" idx="12"/>
          </p:nvPr>
        </p:nvSpPr>
        <p:spPr/>
        <p:txBody>
          <a:bodyPr/>
          <a:lstStyle/>
          <a:p>
            <a:fld id="{D1E463B1-E776-5C47-A568-475CCB4BB03B}" type="slidenum">
              <a:rPr lang="en-US" smtClean="0"/>
              <a:t>7</a:t>
            </a:fld>
            <a:endParaRPr lang="en-US"/>
          </a:p>
        </p:txBody>
      </p:sp>
    </p:spTree>
    <p:extLst>
      <p:ext uri="{BB962C8B-B14F-4D97-AF65-F5344CB8AC3E}">
        <p14:creationId xmlns:p14="http://schemas.microsoft.com/office/powerpoint/2010/main" val="6944986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Futura Medium" charset="0"/>
                <a:ea typeface="Futura Medium" charset="0"/>
                <a:cs typeface="Futura Medium" charset="0"/>
              </a:rPr>
              <a:t>Methodology</a:t>
            </a:r>
            <a:endParaRPr lang="en-US" dirty="0">
              <a:latin typeface="Futura Medium" charset="0"/>
              <a:ea typeface="Futura Medium" charset="0"/>
              <a:cs typeface="Futura Medium" charset="0"/>
            </a:endParaRPr>
          </a:p>
        </p:txBody>
      </p:sp>
      <p:sp>
        <p:nvSpPr>
          <p:cNvPr id="3" name="Content Placeholder 2"/>
          <p:cNvSpPr>
            <a:spLocks noGrp="1"/>
          </p:cNvSpPr>
          <p:nvPr>
            <p:ph idx="1"/>
          </p:nvPr>
        </p:nvSpPr>
        <p:spPr>
          <a:xfrm>
            <a:off x="838200" y="1825625"/>
            <a:ext cx="10896600" cy="4626546"/>
          </a:xfrm>
        </p:spPr>
        <p:txBody>
          <a:bodyPr>
            <a:normAutofit fontScale="77500" lnSpcReduction="20000"/>
          </a:bodyPr>
          <a:lstStyle/>
          <a:p>
            <a:pPr>
              <a:lnSpc>
                <a:spcPct val="110000"/>
              </a:lnSpc>
              <a:spcAft>
                <a:spcPts val="1000"/>
              </a:spcAft>
            </a:pPr>
            <a:r>
              <a:rPr lang="en-US" sz="3300" dirty="0" smtClean="0"/>
              <a:t>Pieces reduced to set of </a:t>
            </a:r>
            <a:r>
              <a:rPr lang="en-US" sz="3300" smtClean="0"/>
              <a:t>tables </a:t>
            </a:r>
            <a:r>
              <a:rPr lang="en-US" sz="3300" smtClean="0"/>
              <a:t>containing </a:t>
            </a:r>
            <a:r>
              <a:rPr lang="en-US" sz="3300" dirty="0" smtClean="0"/>
              <a:t>pitch contents of leaps and outlines.</a:t>
            </a:r>
          </a:p>
          <a:p>
            <a:pPr>
              <a:lnSpc>
                <a:spcPct val="110000"/>
              </a:lnSpc>
              <a:spcAft>
                <a:spcPts val="1000"/>
              </a:spcAft>
            </a:pPr>
            <a:r>
              <a:rPr lang="en-US" sz="3300" dirty="0" smtClean="0"/>
              <a:t>Two “rounds” of guessing mode of each piece: </a:t>
            </a:r>
            <a:r>
              <a:rPr lang="en-US" sz="3300" dirty="0">
                <a:solidFill>
                  <a:srgbClr val="C00000"/>
                </a:solidFill>
              </a:rPr>
              <a:t>I</a:t>
            </a:r>
            <a:r>
              <a:rPr lang="en-US" sz="3300" dirty="0" smtClean="0">
                <a:solidFill>
                  <a:srgbClr val="C00000"/>
                </a:solidFill>
              </a:rPr>
              <a:t>nformation about interval size, leap/outline direction, and register/range is either</a:t>
            </a:r>
            <a:r>
              <a:rPr lang="mr-IN" sz="3300" dirty="0" smtClean="0">
                <a:solidFill>
                  <a:srgbClr val="C00000"/>
                </a:solidFill>
              </a:rPr>
              <a:t>…</a:t>
            </a:r>
            <a:endParaRPr lang="en-US" sz="3300" dirty="0" smtClean="0">
              <a:solidFill>
                <a:srgbClr val="C00000"/>
              </a:solidFill>
            </a:endParaRPr>
          </a:p>
          <a:p>
            <a:pPr marL="914400" lvl="1" indent="-457200">
              <a:lnSpc>
                <a:spcPct val="110000"/>
              </a:lnSpc>
              <a:spcAft>
                <a:spcPts val="500"/>
              </a:spcAft>
              <a:buFont typeface="+mj-lt"/>
              <a:buAutoNum type="alphaUcPeriod"/>
            </a:pPr>
            <a:r>
              <a:rPr lang="en-US" sz="3300" dirty="0"/>
              <a:t>E</a:t>
            </a:r>
            <a:r>
              <a:rPr lang="en-US" sz="3300" dirty="0" smtClean="0"/>
              <a:t>liminated (focus on </a:t>
            </a:r>
            <a:r>
              <a:rPr lang="en-US" sz="3300" i="1" dirty="0" smtClean="0"/>
              <a:t>pitch class content</a:t>
            </a:r>
            <a:r>
              <a:rPr lang="en-US" sz="3300" dirty="0" smtClean="0"/>
              <a:t>.)             </a:t>
            </a:r>
            <a:r>
              <a:rPr lang="en-US" sz="3300" i="1" dirty="0" smtClean="0"/>
              <a:t>Study 1</a:t>
            </a:r>
            <a:endParaRPr lang="en-US" sz="3300" dirty="0" smtClean="0"/>
          </a:p>
          <a:p>
            <a:pPr marL="914400" lvl="1" indent="-457200">
              <a:lnSpc>
                <a:spcPct val="110000"/>
              </a:lnSpc>
              <a:spcAft>
                <a:spcPts val="1000"/>
              </a:spcAft>
              <a:buFont typeface="+mj-lt"/>
              <a:buAutoNum type="alphaUcPeriod"/>
            </a:pPr>
            <a:r>
              <a:rPr lang="en-US" sz="3300" dirty="0" smtClean="0"/>
              <a:t>Retained            				             </a:t>
            </a:r>
            <a:r>
              <a:rPr lang="en-US" sz="3300" i="1" dirty="0" smtClean="0"/>
              <a:t>Study 2</a:t>
            </a:r>
            <a:endParaRPr lang="en-US" sz="3300" dirty="0" smtClean="0"/>
          </a:p>
          <a:p>
            <a:pPr>
              <a:lnSpc>
                <a:spcPct val="110000"/>
              </a:lnSpc>
              <a:spcAft>
                <a:spcPts val="1000"/>
              </a:spcAft>
            </a:pPr>
            <a:r>
              <a:rPr lang="en-US" sz="3300" dirty="0" smtClean="0"/>
              <a:t>Two methods to evaluate hypotheses:</a:t>
            </a:r>
          </a:p>
          <a:p>
            <a:pPr lvl="1">
              <a:lnSpc>
                <a:spcPct val="110000"/>
              </a:lnSpc>
              <a:spcAft>
                <a:spcPts val="500"/>
              </a:spcAft>
              <a:buFont typeface=".AppleSystemUIFont" charset="-120"/>
              <a:buChar char="→"/>
            </a:pPr>
            <a:r>
              <a:rPr lang="en-US" sz="3300" dirty="0" smtClean="0"/>
              <a:t> Regression modeling</a:t>
            </a:r>
          </a:p>
          <a:p>
            <a:pPr lvl="1">
              <a:lnSpc>
                <a:spcPct val="110000"/>
              </a:lnSpc>
              <a:spcAft>
                <a:spcPts val="500"/>
              </a:spcAft>
              <a:buFont typeface=".AppleSystemUIFont" charset="-120"/>
              <a:buChar char="→"/>
            </a:pPr>
            <a:r>
              <a:rPr lang="en-US" sz="3300" dirty="0" smtClean="0"/>
              <a:t> Behavioral experiments (i.e., “expert guesses”)</a:t>
            </a:r>
          </a:p>
          <a:p>
            <a:pPr>
              <a:lnSpc>
                <a:spcPct val="100000"/>
              </a:lnSpc>
              <a:spcAft>
                <a:spcPts val="500"/>
              </a:spcAft>
            </a:pPr>
            <a:endParaRPr lang="en-US" dirty="0" smtClean="0"/>
          </a:p>
          <a:p>
            <a:endParaRPr lang="en-US" dirty="0"/>
          </a:p>
        </p:txBody>
      </p:sp>
      <p:grpSp>
        <p:nvGrpSpPr>
          <p:cNvPr id="4" name="Group 3"/>
          <p:cNvGrpSpPr/>
          <p:nvPr/>
        </p:nvGrpSpPr>
        <p:grpSpPr>
          <a:xfrm>
            <a:off x="3190240" y="3586480"/>
            <a:ext cx="4927600" cy="467360"/>
            <a:chOff x="3190240" y="3586480"/>
            <a:chExt cx="4927600" cy="467360"/>
          </a:xfrm>
        </p:grpSpPr>
        <p:cxnSp>
          <p:nvCxnSpPr>
            <p:cNvPr id="5" name="Straight Arrow Connector 4"/>
            <p:cNvCxnSpPr/>
            <p:nvPr/>
          </p:nvCxnSpPr>
          <p:spPr>
            <a:xfrm>
              <a:off x="7416800" y="3586480"/>
              <a:ext cx="69088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3190240" y="4053840"/>
              <a:ext cx="49276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 name="Slide Number Placeholder 7"/>
          <p:cNvSpPr>
            <a:spLocks noGrp="1"/>
          </p:cNvSpPr>
          <p:nvPr>
            <p:ph type="sldNum" sz="quarter" idx="12"/>
          </p:nvPr>
        </p:nvSpPr>
        <p:spPr/>
        <p:txBody>
          <a:bodyPr/>
          <a:lstStyle/>
          <a:p>
            <a:fld id="{D1E463B1-E776-5C47-A568-475CCB4BB03B}" type="slidenum">
              <a:rPr lang="en-US" smtClean="0"/>
              <a:t>8</a:t>
            </a:fld>
            <a:endParaRPr lang="en-US"/>
          </a:p>
        </p:txBody>
      </p:sp>
    </p:spTree>
    <p:extLst>
      <p:ext uri="{BB962C8B-B14F-4D97-AF65-F5344CB8AC3E}">
        <p14:creationId xmlns:p14="http://schemas.microsoft.com/office/powerpoint/2010/main" val="94030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Futura Medium" charset="0"/>
                <a:ea typeface="Futura Medium" charset="0"/>
                <a:cs typeface="Futura Medium" charset="0"/>
              </a:rPr>
              <a:t>Methodology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02818911"/>
              </p:ext>
            </p:extLst>
          </p:nvPr>
        </p:nvGraphicFramePr>
        <p:xfrm>
          <a:off x="1736330" y="2835666"/>
          <a:ext cx="8322070" cy="2948682"/>
        </p:xfrm>
        <a:graphic>
          <a:graphicData uri="http://schemas.openxmlformats.org/drawingml/2006/table">
            <a:tbl>
              <a:tblPr bandRow="1">
                <a:tableStyleId>{5C22544A-7EE6-4342-B048-85BDC9FD1C3A}</a:tableStyleId>
              </a:tblPr>
              <a:tblGrid>
                <a:gridCol w="1571949"/>
                <a:gridCol w="1675688"/>
                <a:gridCol w="724919"/>
                <a:gridCol w="724919"/>
                <a:gridCol w="724919"/>
                <a:gridCol w="724919"/>
                <a:gridCol w="724919"/>
                <a:gridCol w="724919"/>
                <a:gridCol w="724919"/>
              </a:tblGrid>
              <a:tr h="491447">
                <a:tc>
                  <a:txBody>
                    <a:bodyPr/>
                    <a:lstStyle/>
                    <a:p>
                      <a:pPr>
                        <a:spcBef>
                          <a:spcPts val="180"/>
                        </a:spcBef>
                        <a:spcAft>
                          <a:spcPts val="180"/>
                        </a:spcAft>
                      </a:pPr>
                      <a:r>
                        <a:rPr lang="en-US" sz="2000" dirty="0">
                          <a:effectLst/>
                          <a:latin typeface="+mj-lt"/>
                        </a:rPr>
                        <a:t> </a:t>
                      </a:r>
                      <a:endParaRPr lang="en-US" sz="3200" dirty="0">
                        <a:solidFill>
                          <a:srgbClr val="000000"/>
                        </a:solidFill>
                        <a:effectLst/>
                        <a:latin typeface="+mj-lt"/>
                        <a:ea typeface="Cambria" charset="0"/>
                        <a:cs typeface="Cambria" charset="0"/>
                      </a:endParaRPr>
                    </a:p>
                  </a:txBody>
                  <a:tcPr marL="68580" marR="68580" marT="0" marB="0">
                    <a:noFill/>
                  </a:tcPr>
                </a:tc>
                <a:tc>
                  <a:txBody>
                    <a:bodyPr/>
                    <a:lstStyle/>
                    <a:p>
                      <a:pPr>
                        <a:spcBef>
                          <a:spcPts val="180"/>
                        </a:spcBef>
                        <a:spcAft>
                          <a:spcPts val="180"/>
                        </a:spcAft>
                      </a:pPr>
                      <a:r>
                        <a:rPr lang="en-US" sz="2000">
                          <a:effectLst/>
                          <a:latin typeface="+mj-lt"/>
                        </a:rPr>
                        <a:t> </a:t>
                      </a:r>
                      <a:endParaRPr lang="en-US" sz="3200">
                        <a:solidFill>
                          <a:srgbClr val="000000"/>
                        </a:solidFill>
                        <a:effectLst/>
                        <a:latin typeface="+mj-lt"/>
                        <a:ea typeface="Cambria" charset="0"/>
                        <a:cs typeface="Cambria" charset="0"/>
                      </a:endParaRPr>
                    </a:p>
                  </a:txBody>
                  <a:tcPr marL="68580" marR="68580" marT="0" marB="0">
                    <a:noFill/>
                  </a:tcPr>
                </a:tc>
                <a:tc>
                  <a:txBody>
                    <a:bodyPr/>
                    <a:lstStyle/>
                    <a:p>
                      <a:pPr algn="ctr">
                        <a:spcBef>
                          <a:spcPts val="180"/>
                        </a:spcBef>
                        <a:spcAft>
                          <a:spcPts val="180"/>
                        </a:spcAft>
                      </a:pPr>
                      <a:r>
                        <a:rPr lang="en-US" sz="2000" dirty="0">
                          <a:effectLst/>
                          <a:latin typeface="+mn-lt"/>
                        </a:rPr>
                        <a:t>A</a:t>
                      </a:r>
                      <a:endParaRPr lang="en-US" sz="3200" dirty="0">
                        <a:solidFill>
                          <a:srgbClr val="000000"/>
                        </a:solidFill>
                        <a:effectLst/>
                        <a:latin typeface="+mn-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algn="ctr">
                        <a:spcBef>
                          <a:spcPts val="180"/>
                        </a:spcBef>
                        <a:spcAft>
                          <a:spcPts val="180"/>
                        </a:spcAft>
                      </a:pPr>
                      <a:r>
                        <a:rPr lang="en-US" sz="2000" dirty="0">
                          <a:effectLst/>
                          <a:latin typeface="+mn-lt"/>
                        </a:rPr>
                        <a:t>B</a:t>
                      </a:r>
                      <a:endParaRPr lang="en-US" sz="3200" dirty="0">
                        <a:solidFill>
                          <a:srgbClr val="000000"/>
                        </a:solidFill>
                        <a:effectLst/>
                        <a:latin typeface="+mn-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algn="ctr">
                        <a:spcBef>
                          <a:spcPts val="180"/>
                        </a:spcBef>
                        <a:spcAft>
                          <a:spcPts val="180"/>
                        </a:spcAft>
                      </a:pPr>
                      <a:r>
                        <a:rPr lang="en-US" sz="2000" dirty="0">
                          <a:effectLst/>
                          <a:latin typeface="+mn-lt"/>
                        </a:rPr>
                        <a:t>C</a:t>
                      </a:r>
                      <a:endParaRPr lang="en-US" sz="3200" dirty="0">
                        <a:solidFill>
                          <a:srgbClr val="000000"/>
                        </a:solidFill>
                        <a:effectLst/>
                        <a:latin typeface="+mn-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algn="ctr">
                        <a:spcBef>
                          <a:spcPts val="180"/>
                        </a:spcBef>
                        <a:spcAft>
                          <a:spcPts val="180"/>
                        </a:spcAft>
                      </a:pPr>
                      <a:r>
                        <a:rPr lang="en-US" sz="2000" dirty="0">
                          <a:effectLst/>
                          <a:latin typeface="+mn-lt"/>
                        </a:rPr>
                        <a:t>D</a:t>
                      </a:r>
                      <a:endParaRPr lang="en-US" sz="3200" dirty="0">
                        <a:solidFill>
                          <a:srgbClr val="000000"/>
                        </a:solidFill>
                        <a:effectLst/>
                        <a:latin typeface="+mn-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algn="ctr">
                        <a:spcBef>
                          <a:spcPts val="180"/>
                        </a:spcBef>
                        <a:spcAft>
                          <a:spcPts val="180"/>
                        </a:spcAft>
                      </a:pPr>
                      <a:r>
                        <a:rPr lang="en-US" sz="2000" dirty="0">
                          <a:effectLst/>
                          <a:latin typeface="+mn-lt"/>
                        </a:rPr>
                        <a:t>E</a:t>
                      </a:r>
                      <a:endParaRPr lang="en-US" sz="3200" dirty="0">
                        <a:solidFill>
                          <a:srgbClr val="000000"/>
                        </a:solidFill>
                        <a:effectLst/>
                        <a:latin typeface="+mn-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algn="ctr">
                        <a:spcBef>
                          <a:spcPts val="180"/>
                        </a:spcBef>
                        <a:spcAft>
                          <a:spcPts val="180"/>
                        </a:spcAft>
                      </a:pPr>
                      <a:r>
                        <a:rPr lang="en-US" sz="2000" dirty="0">
                          <a:effectLst/>
                          <a:latin typeface="+mn-lt"/>
                        </a:rPr>
                        <a:t>F</a:t>
                      </a:r>
                      <a:endParaRPr lang="en-US" sz="3200" dirty="0">
                        <a:solidFill>
                          <a:srgbClr val="000000"/>
                        </a:solidFill>
                        <a:effectLst/>
                        <a:latin typeface="+mn-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algn="ctr">
                        <a:spcBef>
                          <a:spcPts val="180"/>
                        </a:spcBef>
                        <a:spcAft>
                          <a:spcPts val="180"/>
                        </a:spcAft>
                      </a:pPr>
                      <a:r>
                        <a:rPr lang="en-US" sz="2000" dirty="0">
                          <a:effectLst/>
                          <a:latin typeface="+mn-lt"/>
                        </a:rPr>
                        <a:t>G</a:t>
                      </a:r>
                      <a:endParaRPr lang="en-US" sz="3200" dirty="0">
                        <a:solidFill>
                          <a:srgbClr val="000000"/>
                        </a:solidFill>
                        <a:effectLst/>
                        <a:latin typeface="+mn-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r>
              <a:tr h="491447">
                <a:tc>
                  <a:txBody>
                    <a:bodyPr/>
                    <a:lstStyle/>
                    <a:p>
                      <a:pPr>
                        <a:spcBef>
                          <a:spcPts val="180"/>
                        </a:spcBef>
                        <a:spcAft>
                          <a:spcPts val="180"/>
                        </a:spcAft>
                      </a:pPr>
                      <a:r>
                        <a:rPr lang="en-US" sz="2000" dirty="0">
                          <a:effectLst/>
                          <a:latin typeface="+mj-lt"/>
                        </a:rPr>
                        <a:t>Upper Voice</a:t>
                      </a:r>
                      <a:endParaRPr lang="en-US" sz="3200" dirty="0">
                        <a:solidFill>
                          <a:srgbClr val="000000"/>
                        </a:solidFill>
                        <a:effectLst/>
                        <a:latin typeface="+mj-lt"/>
                        <a:ea typeface="Cambria" charset="0"/>
                        <a:cs typeface="Cambria" charset="0"/>
                      </a:endParaRPr>
                    </a:p>
                  </a:txBody>
                  <a:tcPr marL="68580" marR="68580" marT="0" marB="0">
                    <a:noFill/>
                  </a:tcPr>
                </a:tc>
                <a:tc>
                  <a:txBody>
                    <a:bodyPr/>
                    <a:lstStyle/>
                    <a:p>
                      <a:pPr>
                        <a:spcBef>
                          <a:spcPts val="180"/>
                        </a:spcBef>
                        <a:spcAft>
                          <a:spcPts val="180"/>
                        </a:spcAft>
                      </a:pPr>
                      <a:r>
                        <a:rPr lang="en-US" sz="2000" dirty="0">
                          <a:effectLst/>
                          <a:latin typeface="+mj-lt"/>
                        </a:rPr>
                        <a:t>Leap Endpoint</a:t>
                      </a:r>
                      <a:endParaRPr lang="en-US" sz="3200" dirty="0">
                        <a:solidFill>
                          <a:srgbClr val="000000"/>
                        </a:solidFill>
                        <a:effectLst/>
                        <a:latin typeface="+mj-lt"/>
                        <a:ea typeface="Cambria" charset="0"/>
                        <a:cs typeface="Cambria" charset="0"/>
                      </a:endParaRPr>
                    </a:p>
                  </a:txBody>
                  <a:tcPr marL="68580" marR="68580" marT="0" marB="0">
                    <a:noFill/>
                  </a:tcPr>
                </a:tc>
                <a:tc>
                  <a:txBody>
                    <a:bodyPr/>
                    <a:lstStyle/>
                    <a:p>
                      <a:pPr algn="ctr">
                        <a:spcBef>
                          <a:spcPts val="180"/>
                        </a:spcBef>
                        <a:spcAft>
                          <a:spcPts val="180"/>
                        </a:spcAft>
                      </a:pPr>
                      <a:r>
                        <a:rPr lang="en-US" sz="2000" dirty="0">
                          <a:effectLst/>
                          <a:latin typeface="+mj-lt"/>
                        </a:rPr>
                        <a:t>8</a:t>
                      </a:r>
                      <a:endParaRPr lang="en-US" sz="3200" dirty="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a:spcBef>
                          <a:spcPts val="180"/>
                        </a:spcBef>
                        <a:spcAft>
                          <a:spcPts val="180"/>
                        </a:spcAft>
                      </a:pPr>
                      <a:r>
                        <a:rPr lang="en-US" sz="2000" dirty="0">
                          <a:effectLst/>
                          <a:latin typeface="+mj-lt"/>
                        </a:rPr>
                        <a:t> </a:t>
                      </a:r>
                      <a:endParaRPr lang="en-US" sz="3200" dirty="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algn="ctr">
                        <a:spcBef>
                          <a:spcPts val="180"/>
                        </a:spcBef>
                        <a:spcAft>
                          <a:spcPts val="180"/>
                        </a:spcAft>
                      </a:pPr>
                      <a:r>
                        <a:rPr lang="en-US" sz="2000" dirty="0">
                          <a:effectLst/>
                          <a:latin typeface="+mj-lt"/>
                        </a:rPr>
                        <a:t>3</a:t>
                      </a:r>
                      <a:endParaRPr lang="en-US" sz="3200" dirty="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algn="ctr">
                        <a:spcBef>
                          <a:spcPts val="180"/>
                        </a:spcBef>
                        <a:spcAft>
                          <a:spcPts val="180"/>
                        </a:spcAft>
                      </a:pPr>
                      <a:r>
                        <a:rPr lang="en-US" sz="2000" dirty="0">
                          <a:effectLst/>
                          <a:latin typeface="+mj-lt"/>
                        </a:rPr>
                        <a:t>9</a:t>
                      </a:r>
                      <a:endParaRPr lang="en-US" sz="3200" dirty="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algn="ctr">
                        <a:spcBef>
                          <a:spcPts val="180"/>
                        </a:spcBef>
                        <a:spcAft>
                          <a:spcPts val="180"/>
                        </a:spcAft>
                      </a:pPr>
                      <a:r>
                        <a:rPr lang="en-US" sz="2000" dirty="0">
                          <a:effectLst/>
                          <a:latin typeface="+mj-lt"/>
                        </a:rPr>
                        <a:t>4</a:t>
                      </a:r>
                      <a:endParaRPr lang="en-US" sz="3200" dirty="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algn="ctr">
                        <a:spcBef>
                          <a:spcPts val="180"/>
                        </a:spcBef>
                        <a:spcAft>
                          <a:spcPts val="180"/>
                        </a:spcAft>
                      </a:pPr>
                      <a:r>
                        <a:rPr lang="en-US" sz="2000" dirty="0">
                          <a:effectLst/>
                          <a:latin typeface="+mj-lt"/>
                        </a:rPr>
                        <a:t>5</a:t>
                      </a:r>
                      <a:endParaRPr lang="en-US" sz="3200" dirty="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algn="ctr">
                        <a:spcBef>
                          <a:spcPts val="180"/>
                        </a:spcBef>
                        <a:spcAft>
                          <a:spcPts val="180"/>
                        </a:spcAft>
                      </a:pPr>
                      <a:r>
                        <a:rPr lang="en-US" sz="2000" dirty="0">
                          <a:effectLst/>
                          <a:latin typeface="+mj-lt"/>
                        </a:rPr>
                        <a:t>3</a:t>
                      </a:r>
                      <a:endParaRPr lang="en-US" sz="3200" dirty="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r>
              <a:tr h="491447">
                <a:tc>
                  <a:txBody>
                    <a:bodyPr/>
                    <a:lstStyle/>
                    <a:p>
                      <a:pPr>
                        <a:spcBef>
                          <a:spcPts val="180"/>
                        </a:spcBef>
                        <a:spcAft>
                          <a:spcPts val="180"/>
                        </a:spcAft>
                      </a:pPr>
                      <a:r>
                        <a:rPr lang="en-US" sz="2000" dirty="0">
                          <a:effectLst/>
                          <a:latin typeface="+mj-lt"/>
                        </a:rPr>
                        <a:t> </a:t>
                      </a:r>
                      <a:endParaRPr lang="en-US" sz="3200" dirty="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a:spcBef>
                          <a:spcPts val="180"/>
                        </a:spcBef>
                        <a:spcAft>
                          <a:spcPts val="180"/>
                        </a:spcAft>
                      </a:pPr>
                      <a:r>
                        <a:rPr lang="en-US" sz="2000" dirty="0">
                          <a:effectLst/>
                          <a:latin typeface="+mj-lt"/>
                        </a:rPr>
                        <a:t>Outline</a:t>
                      </a:r>
                      <a:endParaRPr lang="en-US" sz="3200" dirty="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algn="ctr">
                        <a:spcBef>
                          <a:spcPts val="180"/>
                        </a:spcBef>
                        <a:spcAft>
                          <a:spcPts val="180"/>
                        </a:spcAft>
                      </a:pPr>
                      <a:r>
                        <a:rPr lang="en-US" sz="2000" dirty="0">
                          <a:effectLst/>
                          <a:latin typeface="+mj-lt"/>
                        </a:rPr>
                        <a:t>8</a:t>
                      </a:r>
                      <a:endParaRPr lang="en-US" sz="3200" dirty="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a:spcBef>
                          <a:spcPts val="180"/>
                        </a:spcBef>
                        <a:spcAft>
                          <a:spcPts val="180"/>
                        </a:spcAft>
                      </a:pPr>
                      <a:r>
                        <a:rPr lang="en-US" sz="2000" dirty="0">
                          <a:effectLst/>
                          <a:latin typeface="+mj-lt"/>
                        </a:rPr>
                        <a:t> </a:t>
                      </a:r>
                      <a:endParaRPr lang="en-US" sz="3200" dirty="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algn="ctr">
                        <a:spcBef>
                          <a:spcPts val="180"/>
                        </a:spcBef>
                        <a:spcAft>
                          <a:spcPts val="180"/>
                        </a:spcAft>
                      </a:pPr>
                      <a:r>
                        <a:rPr lang="en-US" sz="2000" dirty="0">
                          <a:effectLst/>
                          <a:latin typeface="+mj-lt"/>
                        </a:rPr>
                        <a:t>5</a:t>
                      </a:r>
                      <a:endParaRPr lang="en-US" sz="3200" dirty="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algn="ctr">
                        <a:spcBef>
                          <a:spcPts val="180"/>
                        </a:spcBef>
                        <a:spcAft>
                          <a:spcPts val="180"/>
                        </a:spcAft>
                      </a:pPr>
                      <a:r>
                        <a:rPr lang="en-US" sz="2000" dirty="0">
                          <a:effectLst/>
                          <a:latin typeface="+mj-lt"/>
                        </a:rPr>
                        <a:t>6</a:t>
                      </a:r>
                      <a:endParaRPr lang="en-US" sz="3200" dirty="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algn="ctr">
                        <a:spcBef>
                          <a:spcPts val="180"/>
                        </a:spcBef>
                        <a:spcAft>
                          <a:spcPts val="180"/>
                        </a:spcAft>
                      </a:pPr>
                      <a:r>
                        <a:rPr lang="en-US" sz="2000" dirty="0">
                          <a:effectLst/>
                          <a:latin typeface="+mj-lt"/>
                        </a:rPr>
                        <a:t>5</a:t>
                      </a:r>
                      <a:endParaRPr lang="en-US" sz="3200" dirty="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algn="ctr">
                        <a:spcBef>
                          <a:spcPts val="180"/>
                        </a:spcBef>
                        <a:spcAft>
                          <a:spcPts val="180"/>
                        </a:spcAft>
                      </a:pPr>
                      <a:r>
                        <a:rPr lang="en-US" sz="2000" dirty="0">
                          <a:effectLst/>
                          <a:latin typeface="+mj-lt"/>
                        </a:rPr>
                        <a:t>1</a:t>
                      </a:r>
                      <a:endParaRPr lang="en-US" sz="3200" dirty="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algn="ctr">
                        <a:spcBef>
                          <a:spcPts val="180"/>
                        </a:spcBef>
                        <a:spcAft>
                          <a:spcPts val="180"/>
                        </a:spcAft>
                      </a:pPr>
                      <a:r>
                        <a:rPr lang="en-US" sz="2000" dirty="0">
                          <a:effectLst/>
                          <a:latin typeface="+mj-lt"/>
                        </a:rPr>
                        <a:t>3</a:t>
                      </a:r>
                      <a:endParaRPr lang="en-US" sz="3200" dirty="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r>
              <a:tr h="491447">
                <a:tc>
                  <a:txBody>
                    <a:bodyPr/>
                    <a:lstStyle/>
                    <a:p>
                      <a:pPr>
                        <a:spcBef>
                          <a:spcPts val="180"/>
                        </a:spcBef>
                        <a:spcAft>
                          <a:spcPts val="180"/>
                        </a:spcAft>
                      </a:pPr>
                      <a:r>
                        <a:rPr lang="en-US" sz="2000">
                          <a:effectLst/>
                          <a:latin typeface="+mj-lt"/>
                        </a:rPr>
                        <a:t>Lower Voice</a:t>
                      </a:r>
                      <a:endParaRPr lang="en-US" sz="320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a:spcBef>
                          <a:spcPts val="180"/>
                        </a:spcBef>
                        <a:spcAft>
                          <a:spcPts val="180"/>
                        </a:spcAft>
                      </a:pPr>
                      <a:r>
                        <a:rPr lang="en-US" sz="2000">
                          <a:effectLst/>
                          <a:latin typeface="+mj-lt"/>
                        </a:rPr>
                        <a:t>Leap Endpoint</a:t>
                      </a:r>
                      <a:endParaRPr lang="en-US" sz="320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algn="ctr">
                        <a:spcBef>
                          <a:spcPts val="180"/>
                        </a:spcBef>
                        <a:spcAft>
                          <a:spcPts val="180"/>
                        </a:spcAft>
                      </a:pPr>
                      <a:r>
                        <a:rPr lang="en-US" sz="2000">
                          <a:effectLst/>
                          <a:latin typeface="+mj-lt"/>
                        </a:rPr>
                        <a:t>6</a:t>
                      </a:r>
                      <a:endParaRPr lang="en-US" sz="320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algn="ctr">
                        <a:spcBef>
                          <a:spcPts val="180"/>
                        </a:spcBef>
                        <a:spcAft>
                          <a:spcPts val="180"/>
                        </a:spcAft>
                      </a:pPr>
                      <a:r>
                        <a:rPr lang="en-US" sz="2000">
                          <a:effectLst/>
                          <a:latin typeface="+mj-lt"/>
                        </a:rPr>
                        <a:t>3</a:t>
                      </a:r>
                      <a:endParaRPr lang="en-US" sz="320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algn="ctr">
                        <a:spcBef>
                          <a:spcPts val="180"/>
                        </a:spcBef>
                        <a:spcAft>
                          <a:spcPts val="180"/>
                        </a:spcAft>
                      </a:pPr>
                      <a:r>
                        <a:rPr lang="en-US" sz="2000" dirty="0">
                          <a:effectLst/>
                          <a:latin typeface="+mj-lt"/>
                        </a:rPr>
                        <a:t>6</a:t>
                      </a:r>
                      <a:endParaRPr lang="en-US" sz="3200" dirty="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algn="ctr">
                        <a:spcBef>
                          <a:spcPts val="180"/>
                        </a:spcBef>
                        <a:spcAft>
                          <a:spcPts val="180"/>
                        </a:spcAft>
                      </a:pPr>
                      <a:r>
                        <a:rPr lang="en-US" sz="2000" dirty="0">
                          <a:effectLst/>
                          <a:latin typeface="+mj-lt"/>
                        </a:rPr>
                        <a:t>11</a:t>
                      </a:r>
                      <a:endParaRPr lang="en-US" sz="3200" dirty="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algn="ctr">
                        <a:spcBef>
                          <a:spcPts val="180"/>
                        </a:spcBef>
                        <a:spcAft>
                          <a:spcPts val="180"/>
                        </a:spcAft>
                      </a:pPr>
                      <a:r>
                        <a:rPr lang="en-US" sz="2000">
                          <a:effectLst/>
                          <a:latin typeface="+mj-lt"/>
                        </a:rPr>
                        <a:t>4</a:t>
                      </a:r>
                      <a:endParaRPr lang="en-US" sz="320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algn="ctr">
                        <a:spcBef>
                          <a:spcPts val="180"/>
                        </a:spcBef>
                        <a:spcAft>
                          <a:spcPts val="180"/>
                        </a:spcAft>
                      </a:pPr>
                      <a:r>
                        <a:rPr lang="en-US" sz="2000" dirty="0">
                          <a:effectLst/>
                          <a:latin typeface="+mj-lt"/>
                        </a:rPr>
                        <a:t>4</a:t>
                      </a:r>
                      <a:endParaRPr lang="en-US" sz="3200" dirty="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algn="ctr">
                        <a:spcBef>
                          <a:spcPts val="180"/>
                        </a:spcBef>
                        <a:spcAft>
                          <a:spcPts val="180"/>
                        </a:spcAft>
                      </a:pPr>
                      <a:r>
                        <a:rPr lang="en-US" sz="2000" dirty="0">
                          <a:effectLst/>
                          <a:latin typeface="+mj-lt"/>
                        </a:rPr>
                        <a:t>3</a:t>
                      </a:r>
                      <a:endParaRPr lang="en-US" sz="3200" dirty="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r>
              <a:tr h="491447">
                <a:tc>
                  <a:txBody>
                    <a:bodyPr/>
                    <a:lstStyle/>
                    <a:p>
                      <a:pPr>
                        <a:spcBef>
                          <a:spcPts val="180"/>
                        </a:spcBef>
                        <a:spcAft>
                          <a:spcPts val="180"/>
                        </a:spcAft>
                      </a:pPr>
                      <a:r>
                        <a:rPr lang="en-US" sz="2000" dirty="0">
                          <a:effectLst/>
                          <a:latin typeface="+mj-lt"/>
                        </a:rPr>
                        <a:t> </a:t>
                      </a:r>
                      <a:endParaRPr lang="en-US" sz="3200" dirty="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a:spcBef>
                          <a:spcPts val="180"/>
                        </a:spcBef>
                        <a:spcAft>
                          <a:spcPts val="180"/>
                        </a:spcAft>
                      </a:pPr>
                      <a:r>
                        <a:rPr lang="en-US" sz="2000" dirty="0">
                          <a:effectLst/>
                          <a:latin typeface="+mj-lt"/>
                        </a:rPr>
                        <a:t>Outline</a:t>
                      </a:r>
                      <a:endParaRPr lang="en-US" sz="3200" dirty="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algn="ctr">
                        <a:spcBef>
                          <a:spcPts val="180"/>
                        </a:spcBef>
                        <a:spcAft>
                          <a:spcPts val="180"/>
                        </a:spcAft>
                      </a:pPr>
                      <a:r>
                        <a:rPr lang="en-US" sz="2000" dirty="0">
                          <a:effectLst/>
                          <a:latin typeface="+mj-lt"/>
                        </a:rPr>
                        <a:t>8</a:t>
                      </a:r>
                      <a:endParaRPr lang="en-US" sz="3200" dirty="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algn="ctr">
                        <a:spcBef>
                          <a:spcPts val="180"/>
                        </a:spcBef>
                        <a:spcAft>
                          <a:spcPts val="180"/>
                        </a:spcAft>
                      </a:pPr>
                      <a:r>
                        <a:rPr lang="en-US" sz="2000" dirty="0">
                          <a:effectLst/>
                          <a:latin typeface="+mj-lt"/>
                        </a:rPr>
                        <a:t>3</a:t>
                      </a:r>
                      <a:endParaRPr lang="en-US" sz="3200" dirty="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algn="ctr">
                        <a:spcBef>
                          <a:spcPts val="180"/>
                        </a:spcBef>
                        <a:spcAft>
                          <a:spcPts val="180"/>
                        </a:spcAft>
                      </a:pPr>
                      <a:r>
                        <a:rPr lang="en-US" sz="2000" dirty="0">
                          <a:effectLst/>
                          <a:latin typeface="+mj-lt"/>
                        </a:rPr>
                        <a:t>2</a:t>
                      </a:r>
                      <a:endParaRPr lang="en-US" sz="3200" dirty="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algn="ctr">
                        <a:spcBef>
                          <a:spcPts val="180"/>
                        </a:spcBef>
                        <a:spcAft>
                          <a:spcPts val="180"/>
                        </a:spcAft>
                      </a:pPr>
                      <a:r>
                        <a:rPr lang="en-US" sz="2000" dirty="0">
                          <a:effectLst/>
                          <a:latin typeface="+mj-lt"/>
                        </a:rPr>
                        <a:t>6</a:t>
                      </a:r>
                      <a:endParaRPr lang="en-US" sz="3200" dirty="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algn="ctr">
                        <a:spcBef>
                          <a:spcPts val="180"/>
                        </a:spcBef>
                        <a:spcAft>
                          <a:spcPts val="180"/>
                        </a:spcAft>
                      </a:pPr>
                      <a:r>
                        <a:rPr lang="en-US" sz="2000" dirty="0">
                          <a:effectLst/>
                          <a:latin typeface="+mj-lt"/>
                        </a:rPr>
                        <a:t>9</a:t>
                      </a:r>
                      <a:endParaRPr lang="en-US" sz="3200" dirty="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algn="ctr">
                        <a:spcBef>
                          <a:spcPts val="180"/>
                        </a:spcBef>
                        <a:spcAft>
                          <a:spcPts val="180"/>
                        </a:spcAft>
                      </a:pPr>
                      <a:r>
                        <a:rPr lang="en-US" sz="2000" dirty="0">
                          <a:effectLst/>
                          <a:latin typeface="+mj-lt"/>
                        </a:rPr>
                        <a:t>2</a:t>
                      </a:r>
                      <a:endParaRPr lang="en-US" sz="3200" dirty="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c>
                  <a:txBody>
                    <a:bodyPr/>
                    <a:lstStyle/>
                    <a:p>
                      <a:pPr algn="ctr">
                        <a:spcBef>
                          <a:spcPts val="180"/>
                        </a:spcBef>
                        <a:spcAft>
                          <a:spcPts val="180"/>
                        </a:spcAft>
                      </a:pPr>
                      <a:r>
                        <a:rPr lang="en-US" sz="2000" dirty="0">
                          <a:effectLst/>
                          <a:latin typeface="+mj-lt"/>
                        </a:rPr>
                        <a:t>4</a:t>
                      </a:r>
                      <a:endParaRPr lang="en-US" sz="3200" dirty="0">
                        <a:solidFill>
                          <a:srgbClr val="000000"/>
                        </a:solidFill>
                        <a:effectLst/>
                        <a:latin typeface="+mj-lt"/>
                        <a:ea typeface="Cambria" charset="0"/>
                        <a:cs typeface="Cambria" charset="0"/>
                      </a:endParaRPr>
                    </a:p>
                  </a:txBody>
                  <a:tcPr marL="68580" marR="68580" marT="0" marB="0">
                    <a:lnB w="12700" cap="flat" cmpd="sng" algn="ctr">
                      <a:solidFill>
                        <a:schemeClr val="tx1"/>
                      </a:solidFill>
                      <a:prstDash val="solid"/>
                      <a:round/>
                      <a:headEnd type="none" w="med" len="med"/>
                      <a:tailEnd type="none" w="med" len="med"/>
                    </a:lnB>
                    <a:noFill/>
                  </a:tcPr>
                </a:tc>
              </a:tr>
              <a:tr h="491447">
                <a:tc>
                  <a:txBody>
                    <a:bodyPr/>
                    <a:lstStyle/>
                    <a:p>
                      <a:pPr>
                        <a:spcBef>
                          <a:spcPts val="180"/>
                        </a:spcBef>
                        <a:spcAft>
                          <a:spcPts val="180"/>
                        </a:spcAft>
                      </a:pPr>
                      <a:r>
                        <a:rPr lang="en-US" sz="2000" dirty="0">
                          <a:effectLst/>
                          <a:latin typeface="+mj-lt"/>
                        </a:rPr>
                        <a:t> </a:t>
                      </a:r>
                      <a:endParaRPr lang="en-US" sz="3200" dirty="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a:spcBef>
                          <a:spcPts val="180"/>
                        </a:spcBef>
                        <a:spcAft>
                          <a:spcPts val="180"/>
                        </a:spcAft>
                      </a:pPr>
                      <a:r>
                        <a:rPr lang="en-US" sz="2000" dirty="0">
                          <a:effectLst/>
                          <a:latin typeface="+mj-lt"/>
                        </a:rPr>
                        <a:t>Total</a:t>
                      </a:r>
                      <a:endParaRPr lang="en-US" sz="3200" dirty="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algn="ctr">
                        <a:spcBef>
                          <a:spcPts val="180"/>
                        </a:spcBef>
                        <a:spcAft>
                          <a:spcPts val="180"/>
                        </a:spcAft>
                      </a:pPr>
                      <a:r>
                        <a:rPr lang="en-US" sz="2000">
                          <a:effectLst/>
                          <a:latin typeface="+mj-lt"/>
                        </a:rPr>
                        <a:t>30</a:t>
                      </a:r>
                      <a:endParaRPr lang="en-US" sz="320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algn="ctr">
                        <a:spcBef>
                          <a:spcPts val="180"/>
                        </a:spcBef>
                        <a:spcAft>
                          <a:spcPts val="180"/>
                        </a:spcAft>
                      </a:pPr>
                      <a:r>
                        <a:rPr lang="en-US" sz="2000">
                          <a:effectLst/>
                          <a:latin typeface="+mj-lt"/>
                        </a:rPr>
                        <a:t>6</a:t>
                      </a:r>
                      <a:endParaRPr lang="en-US" sz="320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algn="ctr">
                        <a:spcBef>
                          <a:spcPts val="180"/>
                        </a:spcBef>
                        <a:spcAft>
                          <a:spcPts val="180"/>
                        </a:spcAft>
                      </a:pPr>
                      <a:r>
                        <a:rPr lang="en-US" sz="2000">
                          <a:effectLst/>
                          <a:latin typeface="+mj-lt"/>
                        </a:rPr>
                        <a:t>16</a:t>
                      </a:r>
                      <a:endParaRPr lang="en-US" sz="320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algn="ctr">
                        <a:spcBef>
                          <a:spcPts val="180"/>
                        </a:spcBef>
                        <a:spcAft>
                          <a:spcPts val="180"/>
                        </a:spcAft>
                      </a:pPr>
                      <a:r>
                        <a:rPr lang="en-US" sz="2000">
                          <a:effectLst/>
                          <a:latin typeface="+mj-lt"/>
                        </a:rPr>
                        <a:t>32</a:t>
                      </a:r>
                      <a:endParaRPr lang="en-US" sz="320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algn="ctr">
                        <a:spcBef>
                          <a:spcPts val="180"/>
                        </a:spcBef>
                        <a:spcAft>
                          <a:spcPts val="180"/>
                        </a:spcAft>
                      </a:pPr>
                      <a:r>
                        <a:rPr lang="en-US" sz="2000">
                          <a:effectLst/>
                          <a:latin typeface="+mj-lt"/>
                        </a:rPr>
                        <a:t>22</a:t>
                      </a:r>
                      <a:endParaRPr lang="en-US" sz="320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algn="ctr">
                        <a:spcBef>
                          <a:spcPts val="180"/>
                        </a:spcBef>
                        <a:spcAft>
                          <a:spcPts val="180"/>
                        </a:spcAft>
                      </a:pPr>
                      <a:r>
                        <a:rPr lang="en-US" sz="2000" dirty="0">
                          <a:effectLst/>
                          <a:latin typeface="+mj-lt"/>
                        </a:rPr>
                        <a:t>12</a:t>
                      </a:r>
                      <a:endParaRPr lang="en-US" sz="3200" dirty="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c>
                  <a:txBody>
                    <a:bodyPr/>
                    <a:lstStyle/>
                    <a:p>
                      <a:pPr algn="ctr">
                        <a:spcBef>
                          <a:spcPts val="180"/>
                        </a:spcBef>
                        <a:spcAft>
                          <a:spcPts val="180"/>
                        </a:spcAft>
                      </a:pPr>
                      <a:r>
                        <a:rPr lang="en-US" sz="2000" dirty="0">
                          <a:effectLst/>
                          <a:latin typeface="+mj-lt"/>
                        </a:rPr>
                        <a:t>13</a:t>
                      </a:r>
                      <a:endParaRPr lang="en-US" sz="3200" dirty="0">
                        <a:solidFill>
                          <a:srgbClr val="000000"/>
                        </a:solidFill>
                        <a:effectLst/>
                        <a:latin typeface="+mj-lt"/>
                        <a:ea typeface="Cambria" charset="0"/>
                        <a:cs typeface="Cambria" charset="0"/>
                      </a:endParaRPr>
                    </a:p>
                  </a:txBody>
                  <a:tcPr marL="68580" marR="68580" marT="0" marB="0">
                    <a:lnT w="12700" cap="flat" cmpd="sng" algn="ctr">
                      <a:solidFill>
                        <a:schemeClr val="tx1"/>
                      </a:solidFill>
                      <a:prstDash val="solid"/>
                      <a:round/>
                      <a:headEnd type="none" w="med" len="med"/>
                      <a:tailEnd type="none" w="med" len="med"/>
                    </a:lnT>
                    <a:noFill/>
                  </a:tcPr>
                </a:tc>
              </a:tr>
            </a:tbl>
          </a:graphicData>
        </a:graphic>
      </p:graphicFrame>
      <p:sp>
        <p:nvSpPr>
          <p:cNvPr id="5" name="TextBox 4"/>
          <p:cNvSpPr txBox="1"/>
          <p:nvPr/>
        </p:nvSpPr>
        <p:spPr>
          <a:xfrm>
            <a:off x="4196537" y="1320463"/>
            <a:ext cx="5301465" cy="461665"/>
          </a:xfrm>
          <a:prstGeom prst="rect">
            <a:avLst/>
          </a:prstGeom>
          <a:noFill/>
        </p:spPr>
        <p:txBody>
          <a:bodyPr wrap="square" rtlCol="0">
            <a:spAutoFit/>
          </a:bodyPr>
          <a:lstStyle/>
          <a:p>
            <a:r>
              <a:rPr lang="en-US" sz="2400" dirty="0" smtClean="0"/>
              <a:t>Example table from Study </a:t>
            </a:r>
            <a:r>
              <a:rPr lang="en-US" sz="2400" dirty="0"/>
              <a:t>1</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fld id="{D1E463B1-E776-5C47-A568-475CCB4BB03B}" type="slidenum">
              <a:rPr lang="en-US" smtClean="0"/>
              <a:t>9</a:t>
            </a:fld>
            <a:endParaRPr lang="en-US"/>
          </a:p>
        </p:txBody>
      </p:sp>
    </p:spTree>
    <p:extLst>
      <p:ext uri="{BB962C8B-B14F-4D97-AF65-F5344CB8AC3E}">
        <p14:creationId xmlns:p14="http://schemas.microsoft.com/office/powerpoint/2010/main" val="10694339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5903</TotalTime>
  <Words>3356</Words>
  <Application>Microsoft Macintosh PowerPoint</Application>
  <PresentationFormat>Widescreen</PresentationFormat>
  <Paragraphs>706</Paragraphs>
  <Slides>31</Slides>
  <Notes>26</Notes>
  <HiddenSlides>9</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.AppleSystemUIFont</vt:lpstr>
      <vt:lpstr>.LucidaGrandeUI</vt:lpstr>
      <vt:lpstr>Adobe Garamond Pro</vt:lpstr>
      <vt:lpstr>Calibri</vt:lpstr>
      <vt:lpstr>Calibri Light</vt:lpstr>
      <vt:lpstr>Cambria</vt:lpstr>
      <vt:lpstr>Cambria Math</vt:lpstr>
      <vt:lpstr>Futura Medium</vt:lpstr>
      <vt:lpstr>Mangal</vt:lpstr>
      <vt:lpstr>Arial</vt:lpstr>
      <vt:lpstr>Office Theme</vt:lpstr>
      <vt:lpstr>Whose Line is it Anyway?</vt:lpstr>
      <vt:lpstr>À La Mode</vt:lpstr>
      <vt:lpstr>A Computational Approach</vt:lpstr>
      <vt:lpstr>Corpus of Duos</vt:lpstr>
      <vt:lpstr>What Determines Mode?</vt:lpstr>
      <vt:lpstr>The Modal Features of a Line</vt:lpstr>
      <vt:lpstr>The Hypothesis</vt:lpstr>
      <vt:lpstr>Methodology</vt:lpstr>
      <vt:lpstr>Methodology</vt:lpstr>
      <vt:lpstr>Results: Study 1</vt:lpstr>
      <vt:lpstr>Results: Study 1</vt:lpstr>
      <vt:lpstr>Results: Study 1</vt:lpstr>
      <vt:lpstr>Methodology</vt:lpstr>
      <vt:lpstr>Results: Study 2</vt:lpstr>
      <vt:lpstr>Summary Evaluation</vt:lpstr>
      <vt:lpstr>Comparison Sets</vt:lpstr>
      <vt:lpstr>Summary</vt:lpstr>
      <vt:lpstr>Conclusions</vt:lpstr>
      <vt:lpstr>Word(s) of Caution</vt:lpstr>
      <vt:lpstr>PowerPoint Presentation</vt:lpstr>
      <vt:lpstr>Conclusions</vt:lpstr>
      <vt:lpstr>Thank You!</vt:lpstr>
      <vt:lpstr>How to Measure Optimal Performance?</vt:lpstr>
      <vt:lpstr>The Modal Features of a Line</vt:lpstr>
      <vt:lpstr>Results: Study 1</vt:lpstr>
      <vt:lpstr>…One More Study…</vt:lpstr>
      <vt:lpstr>The Modal Features of a Line</vt:lpstr>
      <vt:lpstr>PowerPoint Presentation</vt:lpstr>
      <vt:lpstr>Results: Study 3</vt:lpstr>
      <vt:lpstr>Comparison Sets</vt:lpstr>
      <vt:lpstr>Some Known Problems</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Whose Line is it Anyway?</dc:title>
  <dc:creator>Claire Arthur</dc:creator>
  <cp:lastModifiedBy>Claire Arthur</cp:lastModifiedBy>
  <cp:revision>110</cp:revision>
  <dcterms:created xsi:type="dcterms:W3CDTF">2018-04-10T17:32:45Z</dcterms:created>
  <dcterms:modified xsi:type="dcterms:W3CDTF">2018-04-27T13:19:42Z</dcterms:modified>
</cp:coreProperties>
</file>