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3" r:id="rId6"/>
    <p:sldId id="261" r:id="rId7"/>
    <p:sldId id="264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8"/>
    <p:restoredTop sz="94650"/>
  </p:normalViewPr>
  <p:slideViewPr>
    <p:cSldViewPr snapToGrid="0" snapToObjects="1">
      <p:cViewPr>
        <p:scale>
          <a:sx n="75" d="100"/>
          <a:sy n="75" d="100"/>
        </p:scale>
        <p:origin x="-60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4F7B2-6C75-094B-99FA-60023739FBB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2C877-56D2-A445-AC6D-1AC732EFF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9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2C877-56D2-A445-AC6D-1AC732EFF8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6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2C877-56D2-A445-AC6D-1AC732EFF8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7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1DE5-674F-0D4B-988B-DC612E8C5426}" type="datetime1">
              <a:rPr lang="en-CA" smtClean="0"/>
              <a:t>30/11/18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88EB-70A3-D64B-8F7B-FCD57F90B6E4}" type="datetime1">
              <a:rPr lang="en-CA" smtClean="0"/>
              <a:t>30/11/18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9801-81FE-C34F-9A39-8DE18B11589E}" type="datetime1">
              <a:rPr lang="en-CA" smtClean="0"/>
              <a:t>30/11/18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6299-ACEB-2148-A0ED-53A19C0E4487}" type="datetime1">
              <a:rPr lang="en-CA" smtClean="0"/>
              <a:t>30/11/18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24F-5A9F-CD45-A55B-E85DB9978A4F}" type="datetime1">
              <a:rPr lang="en-CA" smtClean="0"/>
              <a:t>30/11/18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1DBC-E5F8-654D-B864-9889A173A31F}" type="datetime1">
              <a:rPr lang="en-CA" smtClean="0"/>
              <a:t>30/11/18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0741-4342-2E40-9C1E-EFECB0389901}" type="datetime1">
              <a:rPr lang="en-CA" smtClean="0"/>
              <a:t>30/11/18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C65B-03FC-5D4C-8304-E457599B12F4}" type="datetime1">
              <a:rPr lang="en-CA" smtClean="0"/>
              <a:t>30/11/18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1F40-CDC5-4E44-AC8F-30B6E656878C}" type="datetime1">
              <a:rPr lang="en-CA" smtClean="0"/>
              <a:t>30/11/18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621C-B07B-BE47-9FE6-C869248153B2}" type="datetime1">
              <a:rPr lang="en-CA" smtClean="0"/>
              <a:t>30/11/18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A21A-B384-E148-A217-56B3D9ACF8FC}" type="datetime1">
              <a:rPr lang="en-CA" smtClean="0"/>
              <a:t>30/11/18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195FE-85EC-9F4D-B9C4-108632CCBCA6}" type="datetime1">
              <a:rPr lang="en-CA" smtClean="0"/>
              <a:t>30/11/18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2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Lyric Alignment on Plainchant Manuscripts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 de Reuse</a:t>
            </a:r>
          </a:p>
          <a:p>
            <a:r>
              <a:rPr lang="en-US" dirty="0"/>
              <a:t>SIMSSA Workshop XVII</a:t>
            </a:r>
          </a:p>
          <a:p>
            <a:r>
              <a:rPr lang="en-US" dirty="0"/>
              <a:t>1/12/2018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4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32" y="413364"/>
            <a:ext cx="10846620" cy="59333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86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0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Associating Neumes to Syllables of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83943" cy="4351338"/>
          </a:xfrm>
        </p:spPr>
        <p:txBody>
          <a:bodyPr>
            <a:normAutofit/>
          </a:bodyPr>
          <a:lstStyle/>
          <a:p>
            <a:r>
              <a:rPr lang="en-US" dirty="0"/>
              <a:t>Must locate text first</a:t>
            </a:r>
          </a:p>
          <a:p>
            <a:r>
              <a:rPr lang="en-US" dirty="0"/>
              <a:t>Optical Character Recognition (OCR) on handwritten sources is difficult!</a:t>
            </a:r>
          </a:p>
          <a:p>
            <a:r>
              <a:rPr lang="en-US" dirty="0"/>
              <a:t>Existing transcripts do not indicate </a:t>
            </a:r>
            <a:r>
              <a:rPr lang="en-US" i="1" dirty="0"/>
              <a:t>where</a:t>
            </a:r>
            <a:r>
              <a:rPr lang="en-US" dirty="0"/>
              <a:t> text is on page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143" y="1690688"/>
            <a:ext cx="7268445" cy="439600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47" y="251131"/>
            <a:ext cx="7729465" cy="467483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239433" y="1361146"/>
            <a:ext cx="698091" cy="737419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77730" y="2890684"/>
            <a:ext cx="3805083" cy="1111046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82813" y="2890684"/>
            <a:ext cx="865239" cy="1111046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0993" y="5411186"/>
            <a:ext cx="10486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TRANSCRIPT: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lumen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redeunt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ceci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mortui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resurgunt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pauperes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euvangelizantur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alleluya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Euouae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Veniet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dominus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et non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tardabit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et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illuminabit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abscondi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CA" sz="2000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512" y="3213849"/>
            <a:ext cx="179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Non-musical Text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66138" y="1587288"/>
            <a:ext cx="160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Abbreviations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97415" y="4925961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Ornamental Letters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239433" y="2939846"/>
            <a:ext cx="393290" cy="0"/>
          </a:xfrm>
          <a:prstGeom prst="line">
            <a:avLst/>
          </a:prstGeom>
          <a:ln w="603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86289" y="2567518"/>
            <a:ext cx="1420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Inconsistent Spacing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1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/>
      <p:bldP spid="14" grpId="0"/>
      <p:bldP spid="15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to Imperfect OCR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OCR on handwritten source</a:t>
            </a:r>
          </a:p>
          <a:p>
            <a:pPr lvl="1"/>
            <a:r>
              <a:rPr lang="en-US" dirty="0"/>
              <a:t>Find out where </a:t>
            </a:r>
            <a:r>
              <a:rPr lang="en-US" i="1" dirty="0"/>
              <a:t>most</a:t>
            </a:r>
            <a:r>
              <a:rPr lang="en-US" dirty="0"/>
              <a:t> of the characters are</a:t>
            </a:r>
          </a:p>
          <a:p>
            <a:pPr lvl="1"/>
            <a:r>
              <a:rPr lang="en-US" dirty="0"/>
              <a:t>Expect lots of errors</a:t>
            </a:r>
          </a:p>
          <a:p>
            <a:r>
              <a:rPr lang="en-US" dirty="0"/>
              <a:t>Compare OCR result with correct transcript</a:t>
            </a:r>
          </a:p>
          <a:p>
            <a:pPr lvl="1"/>
            <a:r>
              <a:rPr lang="en-US" dirty="0"/>
              <a:t>Correct errors in the OCR and find all characters</a:t>
            </a:r>
          </a:p>
          <a:p>
            <a:pPr lvl="1"/>
            <a:r>
              <a:rPr lang="en-US" dirty="0"/>
              <a:t>Identify non-musical text, abbreviations,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1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OCR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49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~650 lines of text transcribed for training a model</a:t>
            </a:r>
          </a:p>
          <a:p>
            <a:pPr lvl="1"/>
            <a:r>
              <a:rPr lang="en-US" dirty="0"/>
              <a:t>42 Pages of the </a:t>
            </a:r>
            <a:r>
              <a:rPr lang="en-US" dirty="0" err="1"/>
              <a:t>Salzinnes</a:t>
            </a:r>
            <a:r>
              <a:rPr lang="en-US" dirty="0"/>
              <a:t> Antiphonal</a:t>
            </a:r>
          </a:p>
          <a:p>
            <a:pPr lvl="1"/>
            <a:r>
              <a:rPr lang="en-US" dirty="0"/>
              <a:t>That’s not a lot for handwritten OCR!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OCRopus</a:t>
            </a:r>
            <a:r>
              <a:rPr lang="en-US" dirty="0"/>
              <a:t> open-source OCR system</a:t>
            </a:r>
          </a:p>
          <a:p>
            <a:r>
              <a:rPr lang="en-US" dirty="0"/>
              <a:t>~80% per-character error rate after 24 hours training</a:t>
            </a:r>
          </a:p>
          <a:p>
            <a:pPr lvl="1"/>
            <a:r>
              <a:rPr lang="en-US" dirty="0"/>
              <a:t>Good enough!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9096" y="4326195"/>
            <a:ext cx="10913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TRANSCRIPT: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lumen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redeunt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ceci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mortui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resurgunt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pauperes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euvangelizantur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alleluya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Euouae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OCR: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		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lmmen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redeunt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ceci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mortiiui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resurgūt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pan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yeres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eyugelisantur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alle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luya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Euonae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Sequence Alignment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48" y="2484163"/>
            <a:ext cx="1088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Lorem ipsum dolor sit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amet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consectetur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adipiscing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elit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sed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do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eiusmod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tempor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incididunt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labore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et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dolore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magna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aliqua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9" y="3527914"/>
            <a:ext cx="10773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Lorem ipsum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dollllllor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acsit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amet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consectur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di.s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elit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eiusmmd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tempodsr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incididunt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ore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etmagna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aliqua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199" y="5024283"/>
            <a:ext cx="10360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Lorem ipsum do_____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__sit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amet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consectetur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adipiscing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elit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sed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do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Lorem ipsum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dollllllor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acsit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amet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consec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__tur _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di_.s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____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elit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,______,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eiusmod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tempo___r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incididunt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labore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et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dolore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magna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aliqua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eiusmmd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tempodsr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incididunt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ore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et________magna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aliqua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2948" y="1427733"/>
            <a:ext cx="1050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Given two sequences, edit them to make them “match up”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Cost minimization: as few gaps as possible for as many matches as possible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79691" y="4350174"/>
            <a:ext cx="0" cy="5462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83045" y="3005337"/>
            <a:ext cx="37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+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3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the Transcript to OCR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986118"/>
            <a:ext cx="109138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TRANSCRIPT: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lumen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redeunt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ceci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mortui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resurgunt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pauperes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euvangelizantur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alleluya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Euouae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OCR: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		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lmmen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redeunt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ceci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mortiiui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resurgūt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pan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yeres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eyugelisantur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alle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luya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Euonae</a:t>
            </a:r>
            <a:r>
              <a:rPr lang="en-US" dirty="0"/>
              <a:t> 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ALIGNMENT: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lumen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redeunt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ceci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mort__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resurgunt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pauperes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lmmen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redeunt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ceci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mortiiui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resurgu_t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panyeres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euvangelizantur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alle_luya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Euouae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e__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yugelisantur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alle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luya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Euonae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 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0865" y="5605535"/>
            <a:ext cx="583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OCR gets characters wrong, but the incorrect character is often aligned to the correct one in the transcript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440129" y="4807977"/>
            <a:ext cx="0" cy="658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935795" y="5613527"/>
            <a:ext cx="9831" cy="68895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3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8088" y="4345858"/>
            <a:ext cx="1076632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lumen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redeunt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ceci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mort__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ui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resurgunt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pauperes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euvangelizantur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alle_luya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Euouae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__________</a:t>
            </a:r>
          </a:p>
          <a:p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lmmen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redeunt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ceci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mortiiui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resurgu_t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panyeres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e__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yugelisantur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alle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luya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Euonae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cx.n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nni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__________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Ven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______________________________________________________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iet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dominus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et non tar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tat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segeim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ven.vus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.  In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landibus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Antiplhona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In laud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ibus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Antiphona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emet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dominus_et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non tar</a:t>
            </a:r>
          </a:p>
          <a:p>
            <a:endParaRPr lang="en-US" sz="15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4" b="4499"/>
          <a:stretch/>
        </p:blipFill>
        <p:spPr>
          <a:xfrm>
            <a:off x="1850921" y="216310"/>
            <a:ext cx="8460659" cy="39329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63097" y="1750141"/>
            <a:ext cx="4208206" cy="1199535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98088" y="5899356"/>
            <a:ext cx="7914970" cy="0"/>
          </a:xfrm>
          <a:prstGeom prst="line">
            <a:avLst/>
          </a:prstGeom>
          <a:ln w="603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70039" y="6042430"/>
            <a:ext cx="7354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long gap: The OCR found non-musical text not present in the transcript, and the sequence alignment identified it as such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4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75" y="379771"/>
            <a:ext cx="11011251" cy="597186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7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439</Words>
  <Application>Microsoft Office PowerPoint</Application>
  <PresentationFormat>Widescreen</PresentationFormat>
  <Paragraphs>80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Andale Mono</vt:lpstr>
      <vt:lpstr>Arial</vt:lpstr>
      <vt:lpstr>Calibri</vt:lpstr>
      <vt:lpstr>Calibri Light</vt:lpstr>
      <vt:lpstr>Courier</vt:lpstr>
      <vt:lpstr>Office Theme</vt:lpstr>
      <vt:lpstr>Lyric Alignment on Plainchant Manuscripts</vt:lpstr>
      <vt:lpstr>Associating Neumes to Syllables of Text</vt:lpstr>
      <vt:lpstr>PowerPoint Presentation</vt:lpstr>
      <vt:lpstr>Aligning to Imperfect OCR</vt:lpstr>
      <vt:lpstr>Training the OCR</vt:lpstr>
      <vt:lpstr>Global Sequence Alignment</vt:lpstr>
      <vt:lpstr>Aligning the Transcript to OCR Output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Text-To-Image Alignment and the Salzinnes Antiphonal</dc:title>
  <dc:creator>Tim de Reuse</dc:creator>
  <cp:lastModifiedBy>tim</cp:lastModifiedBy>
  <cp:revision>29</cp:revision>
  <dcterms:created xsi:type="dcterms:W3CDTF">2018-11-28T21:50:25Z</dcterms:created>
  <dcterms:modified xsi:type="dcterms:W3CDTF">2018-11-30T23:58:24Z</dcterms:modified>
</cp:coreProperties>
</file>