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Raleway"/>
      <p:regular r:id="rId51"/>
      <p:bold r:id="rId52"/>
      <p:italic r:id="rId53"/>
      <p:boldItalic r:id="rId54"/>
    </p:embeddedFont>
    <p:embeddedFont>
      <p:font typeface="Roboto"/>
      <p:regular r:id="rId55"/>
      <p:bold r:id="rId56"/>
      <p:italic r:id="rId57"/>
      <p:boldItalic r:id="rId58"/>
    </p:embeddedFont>
    <p:embeddedFont>
      <p:font typeface="La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Lato-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aleway-regular.fntdata"/><Relationship Id="rId50" Type="http://schemas.openxmlformats.org/officeDocument/2006/relationships/slide" Target="slides/slide43.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4.xml"/><Relationship Id="rId55" Type="http://schemas.openxmlformats.org/officeDocument/2006/relationships/font" Target="fonts/Roboto-regular.fntdata"/><Relationship Id="rId10" Type="http://schemas.openxmlformats.org/officeDocument/2006/relationships/slide" Target="slides/slide3.xml"/><Relationship Id="rId54" Type="http://schemas.openxmlformats.org/officeDocument/2006/relationships/font" Target="fonts/Raleway-boldItalic.fntdata"/><Relationship Id="rId13" Type="http://schemas.openxmlformats.org/officeDocument/2006/relationships/slide" Target="slides/slide6.xml"/><Relationship Id="rId57" Type="http://schemas.openxmlformats.org/officeDocument/2006/relationships/font" Target="fonts/Roboto-italic.fntdata"/><Relationship Id="rId12" Type="http://schemas.openxmlformats.org/officeDocument/2006/relationships/slide" Target="slides/slide5.xml"/><Relationship Id="rId56" Type="http://schemas.openxmlformats.org/officeDocument/2006/relationships/font" Target="fonts/Roboto-bold.fntdata"/><Relationship Id="rId15" Type="http://schemas.openxmlformats.org/officeDocument/2006/relationships/slide" Target="slides/slide8.xml"/><Relationship Id="rId59" Type="http://schemas.openxmlformats.org/officeDocument/2006/relationships/font" Target="fonts/Lato-regular.fntdata"/><Relationship Id="rId14" Type="http://schemas.openxmlformats.org/officeDocument/2006/relationships/slide" Target="slides/slide7.xml"/><Relationship Id="rId58"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61e16ab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61e16ab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david, I’ll be presenting PatternFinder, a software tool I built for symbolic music retrieval</a:t>
            </a:r>
            <a:endParaRPr/>
          </a:p>
          <a:p>
            <a:pPr indent="0" lvl="0" marL="0" rtl="0" algn="l">
              <a:spcBef>
                <a:spcPts val="0"/>
              </a:spcBef>
              <a:spcAft>
                <a:spcPts val="0"/>
              </a:spcAft>
              <a:buNone/>
            </a:pPr>
            <a:r>
              <a:rPr lang="en"/>
              <a:t>I think my presentation builds on the previous one in that a graphical query language precisely defines the musical passage that we’re interested in, that we want to find in a larger corpus of digitally encoded sheet music</a:t>
            </a:r>
            <a:endParaRPr/>
          </a:p>
          <a:p>
            <a:pPr indent="0" lvl="0" marL="0" rtl="0" algn="l">
              <a:spcBef>
                <a:spcPts val="0"/>
              </a:spcBef>
              <a:spcAft>
                <a:spcPts val="0"/>
              </a:spcAft>
              <a:buNone/>
            </a:pPr>
            <a:r>
              <a:rPr lang="en"/>
              <a:t>My project is about implementing a system that will find occurrences of that query and return a set of results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98809f932_2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98809f932_2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For example, consider measure 105 of the Gloria movement in Missa In te Domine speravi (sper-ah-vee). Here we see our familiar two root-position major chords descending by whole step. In this example, the major chords walk through our two-chord progression with a passing note in the Alto voice. This occurrence of our query has one intervening note, namely, the passing B in the Alto voice. The filter would ignore this occurrence if it was set to 0 intervening notes.</a:t>
            </a:r>
            <a:endParaRPr/>
          </a:p>
          <a:p>
            <a:pPr indent="0" lvl="0" marL="0" rtl="0" algn="l">
              <a:lnSpc>
                <a:spcPct val="115000"/>
              </a:lnSpc>
              <a:spcBef>
                <a:spcPts val="0"/>
              </a:spcBef>
              <a:spcAft>
                <a:spcPts val="0"/>
              </a:spcAft>
              <a:buNone/>
            </a:pPr>
            <a:br>
              <a:rPr lang="en"/>
            </a:br>
            <a:r>
              <a:rPr lang="en"/>
              <a:t>But how do we count “intervening notes”? As examples get more complicated, we might have another intervening note in the Soprano, or two in the Bass.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98809f932_2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98809f932_2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 to standardize the way we count “intervening notes” in a polyphonic context, the search method in Patternfinder orders notes in the score from beginning to end, and from low pitch to high pitch. In other words, each rhythmic attack gets ordered from left to right, and then for every particular rhythmic attack we order the notes from bottom to top.</a:t>
            </a:r>
            <a:endParaRPr/>
          </a:p>
          <a:p>
            <a:pPr indent="0" lvl="0" marL="0" rtl="0" algn="l">
              <a:lnSpc>
                <a:spcPct val="115000"/>
              </a:lnSpc>
              <a:spcBef>
                <a:spcPts val="0"/>
              </a:spcBef>
              <a:spcAft>
                <a:spcPts val="0"/>
              </a:spcAft>
              <a:buNone/>
            </a:pPr>
            <a:r>
              <a:rPr lang="en"/>
              <a:t> each note in an individual rhythmic attack gets a unique number ordered bottom to top. The filter then ignores any occurrence which has two notes that are too far apart in the ordering. </a:t>
            </a:r>
            <a:br>
              <a:rPr lang="en"/>
            </a:br>
            <a:br>
              <a:rPr lang="en"/>
            </a:br>
            <a:r>
              <a:rPr lang="en"/>
              <a:t>Returning to our example, the Soprano in the final beat of measure 1 is number four in the ordering. The passing B in the alto voice is numbered five, as it occurs to the right, and the bass at the first beat in measure 2 is number six, as it occurs to the right </a:t>
            </a:r>
            <a:r>
              <a:rPr i="1" lang="en"/>
              <a:t>and</a:t>
            </a:r>
            <a:r>
              <a:rPr lang="en"/>
              <a:t> is the lowest. So the bass and the soprano from one measure to the next are one intervening note away from each other.</a:t>
            </a:r>
            <a:br>
              <a:rPr lang="en"/>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98809f932_2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98809f932_2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As it happens, by increasing our tolerance for intervening notes, we can find many interesting cases. In measure 153 of the Credo movement in Missa Memor esto, the two-chord progression occurs with a very peculiar resolution of voices. We see similar broken voice-leading as in the Credo of Missa Veni creator (cray ah tor) spiritus: the middle voice leads down to the bass, the tenor to the alto, the alto to the soprano. But this time, the soprano line is actually fulfilled by arpeggiation. </a:t>
            </a:r>
            <a:endParaRPr/>
          </a:p>
          <a:p>
            <a:pPr indent="0" lvl="0" marL="0" rtl="0" algn="l">
              <a:lnSpc>
                <a:spcPct val="115000"/>
              </a:lnSpc>
              <a:spcBef>
                <a:spcPts val="0"/>
              </a:spcBef>
              <a:spcAft>
                <a:spcPts val="0"/>
              </a:spcAft>
              <a:buNone/>
            </a:pPr>
            <a:r>
              <a:rPr lang="en"/>
              <a:t>When using the web application to find this occurrence, you would need to allow for three intervening notes, since the bottom three voices on beat 2 of measure 2 are ordered separating the two notes of the soprano line in m.154.</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98809f9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98809f9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98809f932_2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98809f932_2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98809f932_2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98809f932_2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98809f932_2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98809f932_2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As we continue to increase the size of the filter beyond the number of voices in the mass, we begin to see passing chords appear. We found that, when we searched for root position major chords descending by whole step, the intervening chord that appeared the most had a root a fifth below the first chord, creating what we might call a “V I IV” progression. This is illustrated in measure 144 of the Credo in Missa Tu es petrus, where between a D major chord and a C major chord we find an intervening G major chord. </a:t>
            </a:r>
            <a:endParaRPr>
              <a:highlight>
                <a:srgbClr val="FFFF00"/>
              </a:highlight>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98809f932_2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98809f932_2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As we continue to increase the size of the filter beyond the number of voices in the mass, we begin to see passing chords appear. We found that, when we searched for root position major chords descending by whole step, the intervening chord that appeared the most had a root a fifth below the first chord, creating what we might call a “V I IV” progression. This is illustrated in measure 144 of the Credo in Missa Tu es petrus, where between a D major chord and a C major chord we find an intervening G major chord. </a:t>
            </a:r>
            <a:endParaRPr>
              <a:highlight>
                <a:srgbClr val="FFFF00"/>
              </a:highlight>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498809f932_2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498809f932_2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You can imagine that, as we go further, we are met with lots of noisy examples. By “noisy” I mean filled with irrelevant information. However, we can also find noisy examples with small filter sizes. This final example of the Willaert progression supposedly found in Missa In semiduplicibus (du PLEE-chi bus) majoribus (my Oar ee boos), shows how our program is fooled by the pitch content and ignores crucial rhythmic information, such as arpeggiating notes on weak beats in the bass.</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498809f932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498809f93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98809f9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8809f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technical term for this is “symbolic music retrival” and the idea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Patternfinder is software that I built for this task</a:t>
            </a:r>
            <a:br>
              <a:rPr lang="en"/>
            </a:br>
            <a:endParaRPr/>
          </a:p>
          <a:p>
            <a:pPr indent="0" lvl="0" marL="0" rtl="0" algn="l">
              <a:spcBef>
                <a:spcPts val="0"/>
              </a:spcBef>
              <a:spcAft>
                <a:spcPts val="0"/>
              </a:spcAft>
              <a:buNone/>
            </a:pPr>
            <a:r>
              <a:rPr lang="en"/>
              <a:t>In this presentation I will explain how to use the Patternfinder web application and what kind of searching it can do for you</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61e16ab9c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61e16ab9c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61e16ab9c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61e16ab9c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aware from the previous presentations of an OMR process that populates a central SIMSSA database with music encoding files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61e16ab9c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61e16ab9c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this an important point to make because there exist other symbolic music retrieval systems, however they do not support finding queries embedded in larger contexts</a:t>
            </a:r>
            <a:endParaRPr/>
          </a:p>
          <a:p>
            <a:pPr indent="0" lvl="0" marL="0" rtl="0" algn="l">
              <a:spcBef>
                <a:spcPts val="0"/>
              </a:spcBef>
              <a:spcAft>
                <a:spcPts val="0"/>
              </a:spcAft>
              <a:buNone/>
            </a:pPr>
            <a:r>
              <a:rPr lang="en"/>
              <a:t>We could imagine a solo cello suite with both a melody and a bass played by only one voice. We’d expect that if we searched for the melody, we should find it as it is obscured and interrupted by the bass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461e16ab9c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461e16ab9c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second desirable trait could be a notion of similarity. Now this goes beyond our previous example of being embedded in a larger context; here we imply finding musical transformations of our query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461e16ab9c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461e16ab9c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many other creative ways to measure the distance between two sets of notes; all these notions of similarity can help inform our retrieval system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461e16ab9c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61e16ab9c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similar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461e16ab9c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461e16ab9c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can be many notions of similarity which may be useful for symbolic music retrieval; these are the ones we’ve focused on so far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61e16ab9c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61e16ab9c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can be many notions of similarity which may be useful for symbolic music retrieval; these are the ones we’ve focused on so far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461e16ab9c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61e16ab9c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can be many notions of similarity which may be useful for symbolic music retrieval; these are the ones we’ve focused on so far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61e16ab9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61e16ab9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98809f93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98809f93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web application has three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Search: an algorithm that will actually do the search through a database of digitally encoded sheet music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461e16ab9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461e16ab9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can be many notions of similarity which may be useful for symbolic music retrieval; these are the ones we’ve focused on so far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461e16ab9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461e16ab9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461e16ab9c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61e16ab9c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finds point-set intersections in the database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461e16ab9c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461e16ab9c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desirable qualities of similarity. </a:t>
            </a:r>
            <a:br>
              <a:rPr lang="en"/>
            </a:br>
            <a:r>
              <a:rPr lang="en"/>
              <a:t>On the right are a few queries a musicologist may look for and would expect to find in an excerpt of schubert’s song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461e16ab9c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61e16ab9c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query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461e16ab9c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461e16ab9c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desirable qualities of similarity. </a:t>
            </a:r>
            <a:br>
              <a:rPr lang="en"/>
            </a:br>
            <a:r>
              <a:rPr lang="en"/>
              <a:t>On the right are a few queries a musicologist may look for and would expect to find in an excerpt of schubert’s song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461e16ab9c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61e16ab9c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desirable qualities of similarity. </a:t>
            </a:r>
            <a:br>
              <a:rPr lang="en"/>
            </a:br>
            <a:r>
              <a:rPr lang="en"/>
              <a:t>On the right are a few queries a musicologist may look for and would expect to find in an excerpt of schubert’s song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461e16ab9c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61e16ab9c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desirable qualities of similarity. </a:t>
            </a:r>
            <a:br>
              <a:rPr lang="en"/>
            </a:br>
            <a:r>
              <a:rPr lang="en"/>
              <a:t>On the right are a few queries a musicologist may look for and would expect to find in an excerpt of schubert’s song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UI: sliders for selecting what kind of similarity you’d like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461e16ab9c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461e16ab9c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Two dimensional point-set representation (or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461e16ab9c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461e16ab9c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98809f93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98809f93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first thing we’ll do is show you how to input your query.</a:t>
            </a:r>
            <a:endParaRPr/>
          </a:p>
          <a:p>
            <a:pPr indent="0" lvl="0" marL="0" rtl="0" algn="l">
              <a:lnSpc>
                <a:spcPct val="115000"/>
              </a:lnSpc>
              <a:spcBef>
                <a:spcPts val="0"/>
              </a:spcBef>
              <a:spcAft>
                <a:spcPts val="0"/>
              </a:spcAft>
              <a:buClr>
                <a:srgbClr val="000000"/>
              </a:buClr>
              <a:buSzPts val="1100"/>
              <a:buFont typeface="Arial"/>
              <a:buNone/>
            </a:pPr>
            <a:r>
              <a:rPr lang="en"/>
              <a:t>The query is input using a music encoding format called kern.</a:t>
            </a:r>
            <a:br>
              <a:rPr lang="en"/>
            </a:br>
            <a:r>
              <a:rPr lang="en"/>
              <a:t>Kern data sort of looks like a music score turned on its side. Rather than time passing vertically, now each row represents a simultaneous moment in time. So write chords, we write notes in a row as shown in blue. To move onto the next beat, we create a new row as shown in blue. So, a chord corresponds to a row, and a voice ccorresponds to a column. Repeated letters and Capital letters are used to specify high and low registers respectively.</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461e16ab9c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461e16ab9c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461e16ab9c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461e16ab9c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461e16ab9c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461e16ab9c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461e16ab9c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461e16ab9c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98809f932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98809f932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Ok so, now we’ve written a query in the web application. How will the computer look for it? There are a multitude of methods for searching a large corpus by its musical content. One of the major challenges in content-based music retrieval is finding occurrences in a corpus of specifically polyphonic music, so for now we have implemented one of the few search methods capable of doing this. The method we chose was developed at the University of Helsinki in 2011; it is flexible because it will find all the transpositions of your query, partial matches such as just a subset of the notes you were looking for, and rhythmically scaled occurrences (that is, in any note values--we entered our query in quarter notes, but it will find minims, semibreves, and breves)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98809f932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98809f932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Ok so, now we’ve written a query in the web application. How will the computer look for it? There are a multitude of methods for searching a large corpus by its musical content. One of the major challenges in content-based music retrieval is finding occurrences in a corpus of specifically polyphonic music, so for now we have implemented one of the few search methods capable of doing this. The method we chose was developed at the University of Helsinki in 2011; it is flexible because it will find all the transpositions of your query, partial matches such as just a subset of the notes you were looking for, and rhythmically altered occurrences</a:t>
            </a:r>
            <a:endParaRPr/>
          </a:p>
          <a:p>
            <a:pPr indent="0" lvl="0" marL="0" rtl="0" algn="l">
              <a:lnSpc>
                <a:spcPct val="115000"/>
              </a:lnSpc>
              <a:spcBef>
                <a:spcPts val="0"/>
              </a:spcBef>
              <a:spcAft>
                <a:spcPts val="0"/>
              </a:spcAft>
              <a:buNone/>
            </a:pPr>
            <a:r>
              <a:rPr lang="en"/>
              <a:t>scaled occurrences (that is, in any note values--we entered our query in quarter notes, but it will find minims, semibreves, and breves)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rgbClr val="000000"/>
              </a:buClr>
              <a:buSzPts val="1100"/>
              <a:buFont typeface="Arial"/>
              <a:buNone/>
            </a:pPr>
            <a:r>
              <a:rPr lang="en"/>
              <a:t>Since the algorithm’s true strength is the second point, finding your query in a polyphonic texture, I would like to show you an example of this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98809f932_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98809f932_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Consider the following query written on the right hand side: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We look for it in the entirety of palestrina’s masses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First we notice that this is a transposed occurrence: the C major chord has been transposed up a fifth to correspond to the G major chord, colored in red on the left. The algorithm is capable of finding the query </a:t>
            </a:r>
            <a:r>
              <a:rPr lang="en"/>
              <a:t>when all the pitch content is there, but actual connections between the voices are not made. This is an important distinction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algorithm is not searching voice by voice but rather, it searches for your query within the entire polyphonic texture as a whole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98809f932_2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98809f932_2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can lead to a lot of freedom in how the algorithm will return occurrences of your query, we provide filters to expand or narrow the search results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98809f932_2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98809f932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Partial matches: how many notes of the query does the algorithm need to find? All, or some percentage?</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Intervening notes: given an occurrence of our query, how thick is the polyphonic texture which obscures it?</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t>first we define exactly what we mean by “intervening notes.” This can be thought of some measure for the polyphonic texture. The idea is, as we increase the tolerance of intervening notes, we allow extra contrapuntal </a:t>
            </a:r>
            <a:r>
              <a:rPr lang="en"/>
              <a:t>or harmonic behaviour to occur in between notes found in the score that belong to our query.</a:t>
            </a:r>
            <a:br>
              <a:rPr lang="en"/>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1" name="Shape 61"/>
        <p:cNvGrpSpPr/>
        <p:nvPr/>
      </p:nvGrpSpPr>
      <p:grpSpPr>
        <a:xfrm>
          <a:off x="0" y="0"/>
          <a:ext cx="0" cy="0"/>
          <a:chOff x="0" y="0"/>
          <a:chExt cx="0" cy="0"/>
        </a:xfrm>
      </p:grpSpPr>
      <p:cxnSp>
        <p:nvCxnSpPr>
          <p:cNvPr id="62" name="Google Shape;62;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3" name="Google Shape;63;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65" name="Google Shape;65;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cxnSp>
        <p:nvCxnSpPr>
          <p:cNvPr id="67" name="Google Shape;67;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68" name="Google Shape;68;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69" name="Google Shape;69;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0" name="Google Shape;70;p16"/>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cxnSp>
        <p:nvCxnSpPr>
          <p:cNvPr id="74" name="Google Shape;74;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5" name="Google Shape;75;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6" name="Google Shape;76;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7" name="Google Shape;77;p17"/>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7"/>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4" name="Shape 84"/>
        <p:cNvGrpSpPr/>
        <p:nvPr/>
      </p:nvGrpSpPr>
      <p:grpSpPr>
        <a:xfrm>
          <a:off x="0" y="0"/>
          <a:ext cx="0" cy="0"/>
          <a:chOff x="0" y="0"/>
          <a:chExt cx="0" cy="0"/>
        </a:xfrm>
      </p:grpSpPr>
      <p:cxnSp>
        <p:nvCxnSpPr>
          <p:cNvPr id="85" name="Google Shape;85;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6" name="Google Shape;86;p19"/>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9"/>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9" name="Shape 89"/>
        <p:cNvGrpSpPr/>
        <p:nvPr/>
      </p:nvGrpSpPr>
      <p:grpSpPr>
        <a:xfrm>
          <a:off x="0" y="0"/>
          <a:ext cx="0" cy="0"/>
          <a:chOff x="0" y="0"/>
          <a:chExt cx="0" cy="0"/>
        </a:xfrm>
      </p:grpSpPr>
      <p:cxnSp>
        <p:nvCxnSpPr>
          <p:cNvPr id="90" name="Google Shape;90;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1" name="Google Shape;91;p20"/>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2" name="Google Shape;92;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97" name="Google Shape;97;p21"/>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9" name="Google Shape;99;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17" name="Shape 117"/>
        <p:cNvGrpSpPr/>
        <p:nvPr/>
      </p:nvGrpSpPr>
      <p:grpSpPr>
        <a:xfrm>
          <a:off x="0" y="0"/>
          <a:ext cx="0" cy="0"/>
          <a:chOff x="0" y="0"/>
          <a:chExt cx="0" cy="0"/>
        </a:xfrm>
      </p:grpSpPr>
      <p:grpSp>
        <p:nvGrpSpPr>
          <p:cNvPr id="118" name="Google Shape;118;p26"/>
          <p:cNvGrpSpPr/>
          <p:nvPr/>
        </p:nvGrpSpPr>
        <p:grpSpPr>
          <a:xfrm>
            <a:off x="6098378" y="5"/>
            <a:ext cx="3045625" cy="2030570"/>
            <a:chOff x="6098378" y="5"/>
            <a:chExt cx="3045625" cy="2030570"/>
          </a:xfrm>
        </p:grpSpPr>
        <p:sp>
          <p:nvSpPr>
            <p:cNvPr id="119" name="Google Shape;119;p2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25" name="Google Shape;125;p26"/>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26" name="Google Shape;126;p2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27" name="Shape 127"/>
        <p:cNvGrpSpPr/>
        <p:nvPr/>
      </p:nvGrpSpPr>
      <p:grpSpPr>
        <a:xfrm>
          <a:off x="0" y="0"/>
          <a:ext cx="0" cy="0"/>
          <a:chOff x="0" y="0"/>
          <a:chExt cx="0" cy="0"/>
        </a:xfrm>
      </p:grpSpPr>
      <p:grpSp>
        <p:nvGrpSpPr>
          <p:cNvPr id="128" name="Google Shape;128;p27"/>
          <p:cNvGrpSpPr/>
          <p:nvPr/>
        </p:nvGrpSpPr>
        <p:grpSpPr>
          <a:xfrm>
            <a:off x="6098378" y="5"/>
            <a:ext cx="3045625" cy="2030570"/>
            <a:chOff x="6098378" y="5"/>
            <a:chExt cx="3045625" cy="2030570"/>
          </a:xfrm>
        </p:grpSpPr>
        <p:sp>
          <p:nvSpPr>
            <p:cNvPr id="129" name="Google Shape;129;p2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7"/>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35" name="Google Shape;135;p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6" name="Shape 136"/>
        <p:cNvGrpSpPr/>
        <p:nvPr/>
      </p:nvGrpSpPr>
      <p:grpSpPr>
        <a:xfrm>
          <a:off x="0" y="0"/>
          <a:ext cx="0" cy="0"/>
          <a:chOff x="0" y="0"/>
          <a:chExt cx="0" cy="0"/>
        </a:xfrm>
      </p:grpSpPr>
      <p:grpSp>
        <p:nvGrpSpPr>
          <p:cNvPr id="137" name="Google Shape;137;p28"/>
          <p:cNvGrpSpPr/>
          <p:nvPr/>
        </p:nvGrpSpPr>
        <p:grpSpPr>
          <a:xfrm>
            <a:off x="0" y="3903669"/>
            <a:ext cx="9144000" cy="1239925"/>
            <a:chOff x="0" y="3903669"/>
            <a:chExt cx="9144000" cy="1239925"/>
          </a:xfrm>
        </p:grpSpPr>
        <p:sp>
          <p:nvSpPr>
            <p:cNvPr id="138" name="Google Shape;138;p28"/>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8"/>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8"/>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8"/>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8"/>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4" name="Google Shape;144;p28"/>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5" name="Google Shape;145;p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8" name="Google Shape;148;p29"/>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9" name="Google Shape;149;p29"/>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0" name="Google Shape;150;p2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3" name="Google Shape;153;p3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6" name="Google Shape;156;p31"/>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7" name="Google Shape;157;p3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158" name="Shape 158"/>
        <p:cNvGrpSpPr/>
        <p:nvPr/>
      </p:nvGrpSpPr>
      <p:grpSpPr>
        <a:xfrm>
          <a:off x="0" y="0"/>
          <a:ext cx="0" cy="0"/>
          <a:chOff x="0" y="0"/>
          <a:chExt cx="0" cy="0"/>
        </a:xfrm>
      </p:grpSpPr>
      <p:grpSp>
        <p:nvGrpSpPr>
          <p:cNvPr id="159" name="Google Shape;159;p32"/>
          <p:cNvGrpSpPr/>
          <p:nvPr/>
        </p:nvGrpSpPr>
        <p:grpSpPr>
          <a:xfrm>
            <a:off x="6098378" y="5"/>
            <a:ext cx="3045625" cy="2030570"/>
            <a:chOff x="6098378" y="5"/>
            <a:chExt cx="3045625" cy="2030570"/>
          </a:xfrm>
        </p:grpSpPr>
        <p:sp>
          <p:nvSpPr>
            <p:cNvPr id="160" name="Google Shape;160;p3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32"/>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66" name="Google Shape;166;p3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67" name="Shape 167"/>
        <p:cNvGrpSpPr/>
        <p:nvPr/>
      </p:nvGrpSpPr>
      <p:grpSpPr>
        <a:xfrm>
          <a:off x="0" y="0"/>
          <a:ext cx="0" cy="0"/>
          <a:chOff x="0" y="0"/>
          <a:chExt cx="0" cy="0"/>
        </a:xfrm>
      </p:grpSpPr>
      <p:sp>
        <p:nvSpPr>
          <p:cNvPr id="168" name="Google Shape;168;p33"/>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70" name="Google Shape;170;p33"/>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1" name="Google Shape;171;p3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2" name="Google Shape;172;p3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73" name="Google Shape;173;p3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74" name="Shape 174"/>
        <p:cNvGrpSpPr/>
        <p:nvPr/>
      </p:nvGrpSpPr>
      <p:grpSpPr>
        <a:xfrm>
          <a:off x="0" y="0"/>
          <a:ext cx="0" cy="0"/>
          <a:chOff x="0" y="0"/>
          <a:chExt cx="0" cy="0"/>
        </a:xfrm>
      </p:grpSpPr>
      <p:sp>
        <p:nvSpPr>
          <p:cNvPr id="175" name="Google Shape;175;p3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76" name="Google Shape;176;p3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77" name="Shape 177"/>
        <p:cNvGrpSpPr/>
        <p:nvPr/>
      </p:nvGrpSpPr>
      <p:grpSpPr>
        <a:xfrm>
          <a:off x="0" y="0"/>
          <a:ext cx="0" cy="0"/>
          <a:chOff x="0" y="0"/>
          <a:chExt cx="0" cy="0"/>
        </a:xfrm>
      </p:grpSpPr>
      <p:grpSp>
        <p:nvGrpSpPr>
          <p:cNvPr id="178" name="Google Shape;178;p35"/>
          <p:cNvGrpSpPr/>
          <p:nvPr/>
        </p:nvGrpSpPr>
        <p:grpSpPr>
          <a:xfrm>
            <a:off x="6098378" y="5"/>
            <a:ext cx="3045625" cy="2030570"/>
            <a:chOff x="6098378" y="5"/>
            <a:chExt cx="3045625" cy="2030570"/>
          </a:xfrm>
        </p:grpSpPr>
        <p:sp>
          <p:nvSpPr>
            <p:cNvPr id="179" name="Google Shape;179;p3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35"/>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85" name="Google Shape;185;p35"/>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186" name="Google Shape;186;p3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7" name="Shape 187"/>
        <p:cNvGrpSpPr/>
        <p:nvPr/>
      </p:nvGrpSpPr>
      <p:grpSpPr>
        <a:xfrm>
          <a:off x="0" y="0"/>
          <a:ext cx="0" cy="0"/>
          <a:chOff x="0" y="0"/>
          <a:chExt cx="0" cy="0"/>
        </a:xfrm>
      </p:grpSpPr>
      <p:sp>
        <p:nvSpPr>
          <p:cNvPr id="188" name="Google Shape;188;p3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113" name="Shape 113"/>
        <p:cNvGrpSpPr/>
        <p:nvPr/>
      </p:nvGrpSpPr>
      <p:grpSpPr>
        <a:xfrm>
          <a:off x="0" y="0"/>
          <a:ext cx="0" cy="0"/>
          <a:chOff x="0" y="0"/>
          <a:chExt cx="0" cy="0"/>
        </a:xfrm>
      </p:grpSpPr>
      <p:sp>
        <p:nvSpPr>
          <p:cNvPr id="114" name="Google Shape;114;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115" name="Google Shape;115;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116" name="Google Shape;11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hyperlink" Target="http://drive.google.com/file/d/12zI8YJBFcxmzidus1QoRoCl34LREZrQF/view" TargetMode="Externa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hyperlink" Target="https://patternfinder.elvisproject.c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hyperlink" Target="https://github.com/ELVIS-project/patternfinder" TargetMode="External"/><Relationship Id="rId4" Type="http://schemas.openxmlformats.org/officeDocument/2006/relationships/hyperlink" Target="https://patternfinder.elvisproject.c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hyperlink" Target="http://drive.google.com/file/d/12rBAQU25vfTmy1lfozxlujpyTmh3SWso/view" TargetMode="Externa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hyperlink" Target="https://patternfinder.elvisproject.c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6.jpg"/><Relationship Id="rId4"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 Id="rId3" Type="http://schemas.openxmlformats.org/officeDocument/2006/relationships/image" Target="../media/image18.jpg"/><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image" Target="../media/image1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image" Target="../media/image1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image" Target="../media/image1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image" Target="../media/image1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 Id="rId3" Type="http://schemas.openxmlformats.org/officeDocument/2006/relationships/image" Target="../media/image1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 Id="rId3" Type="http://schemas.openxmlformats.org/officeDocument/2006/relationships/image" Target="../media/image21.jpg"/><Relationship Id="rId4" Type="http://schemas.openxmlformats.org/officeDocument/2006/relationships/image" Target="../media/image2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 Id="rId3" Type="http://schemas.openxmlformats.org/officeDocument/2006/relationships/image" Target="../media/image1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hyperlink" Target="https://patternfinder.elvisproject.c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hyperlink" Target="https://patternfinder.elvisproject.c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7"/>
          <p:cNvSpPr txBox="1"/>
          <p:nvPr>
            <p:ph type="ctrTitle"/>
          </p:nvPr>
        </p:nvSpPr>
        <p:spPr>
          <a:xfrm>
            <a:off x="267775" y="642952"/>
            <a:ext cx="8662800" cy="143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PatternFinder:</a:t>
            </a:r>
            <a:endParaRPr sz="3600"/>
          </a:p>
          <a:p>
            <a:pPr indent="0" lvl="0" marL="0" rtl="0" algn="ctr">
              <a:spcBef>
                <a:spcPts val="0"/>
              </a:spcBef>
              <a:spcAft>
                <a:spcPts val="0"/>
              </a:spcAft>
              <a:buNone/>
            </a:pPr>
            <a:r>
              <a:rPr lang="en" sz="3600"/>
              <a:t>Symbolic Music Retrieval</a:t>
            </a:r>
            <a:endParaRPr sz="3600"/>
          </a:p>
        </p:txBody>
      </p:sp>
      <p:sp>
        <p:nvSpPr>
          <p:cNvPr id="194" name="Google Shape;194;p37"/>
          <p:cNvSpPr txBox="1"/>
          <p:nvPr>
            <p:ph idx="1" type="subTitle"/>
          </p:nvPr>
        </p:nvSpPr>
        <p:spPr>
          <a:xfrm>
            <a:off x="0" y="3115750"/>
            <a:ext cx="9144000" cy="17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David Garfinkle</a:t>
            </a:r>
            <a:endParaRPr sz="2200"/>
          </a:p>
          <a:p>
            <a:pPr indent="0" lvl="0" marL="0" rtl="0" algn="ctr">
              <a:spcBef>
                <a:spcPts val="0"/>
              </a:spcBef>
              <a:spcAft>
                <a:spcPts val="0"/>
              </a:spcAft>
              <a:buNone/>
            </a:pPr>
            <a:r>
              <a:rPr lang="en" sz="2200"/>
              <a:t>McGill University</a:t>
            </a:r>
            <a:endParaRPr sz="2200"/>
          </a:p>
          <a:p>
            <a:pPr indent="0" lvl="0" marL="0" rtl="0" algn="ctr">
              <a:spcBef>
                <a:spcPts val="0"/>
              </a:spcBef>
              <a:spcAft>
                <a:spcPts val="0"/>
              </a:spcAft>
              <a:buNone/>
            </a:pPr>
            <a:r>
              <a:rPr lang="en" sz="2200"/>
              <a:t>SIMSSA Workshop XVII: Infrastructure for music discovery</a:t>
            </a:r>
            <a:endParaRPr sz="2200"/>
          </a:p>
          <a:p>
            <a:pPr indent="0" lvl="0" marL="0" rtl="0" algn="ctr">
              <a:spcBef>
                <a:spcPts val="0"/>
              </a:spcBef>
              <a:spcAft>
                <a:spcPts val="0"/>
              </a:spcAft>
              <a:buNone/>
            </a:pPr>
            <a:r>
              <a:rPr lang="en" sz="2200"/>
              <a:t>Montreal, Saturday December 1st 2018</a:t>
            </a:r>
            <a:endParaRPr sz="2200"/>
          </a:p>
        </p:txBody>
      </p:sp>
      <p:sp>
        <p:nvSpPr>
          <p:cNvPr id="195" name="Google Shape;195;p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6"/>
          <p:cNvPicPr preferRelativeResize="0"/>
          <p:nvPr/>
        </p:nvPicPr>
        <p:blipFill rotWithShape="1">
          <a:blip r:embed="rId3">
            <a:alphaModFix/>
          </a:blip>
          <a:srcRect b="0" l="9130" r="59707" t="0"/>
          <a:stretch/>
        </p:blipFill>
        <p:spPr>
          <a:xfrm>
            <a:off x="483588" y="740541"/>
            <a:ext cx="4571150" cy="3998765"/>
          </a:xfrm>
          <a:prstGeom prst="rect">
            <a:avLst/>
          </a:prstGeom>
          <a:noFill/>
          <a:ln>
            <a:noFill/>
          </a:ln>
        </p:spPr>
      </p:pic>
      <p:sp>
        <p:nvSpPr>
          <p:cNvPr id="275" name="Google Shape;275;p46"/>
          <p:cNvSpPr txBox="1"/>
          <p:nvPr>
            <p:ph type="title"/>
          </p:nvPr>
        </p:nvSpPr>
        <p:spPr>
          <a:xfrm>
            <a:off x="0" y="-224512"/>
            <a:ext cx="9144000" cy="12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2400"/>
            </a:br>
            <a:r>
              <a:rPr lang="en" sz="2400"/>
              <a:t>	Gloria movement of </a:t>
            </a:r>
            <a:r>
              <a:rPr b="0" lang="en" sz="2400"/>
              <a:t>In te </a:t>
            </a:r>
            <a:r>
              <a:rPr lang="en" sz="2400"/>
              <a:t>d</a:t>
            </a:r>
            <a:r>
              <a:rPr b="0" lang="en" sz="2400"/>
              <a:t>omine speravi </a:t>
            </a:r>
            <a:r>
              <a:rPr lang="en" sz="2400"/>
              <a:t>à 4:</a:t>
            </a:r>
            <a:br>
              <a:rPr lang="en" sz="2400"/>
            </a:br>
            <a:r>
              <a:rPr lang="en" sz="2400"/>
              <a:t>	one intervening note</a:t>
            </a:r>
            <a:endParaRPr sz="2400"/>
          </a:p>
        </p:txBody>
      </p:sp>
      <p:sp>
        <p:nvSpPr>
          <p:cNvPr id="276" name="Google Shape;276;p4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grpSp>
        <p:nvGrpSpPr>
          <p:cNvPr id="277" name="Google Shape;277;p46"/>
          <p:cNvGrpSpPr/>
          <p:nvPr/>
        </p:nvGrpSpPr>
        <p:grpSpPr>
          <a:xfrm>
            <a:off x="6094412" y="974369"/>
            <a:ext cx="7297200" cy="1665598"/>
            <a:chOff x="6399212" y="2269769"/>
            <a:chExt cx="7297200" cy="1665598"/>
          </a:xfrm>
        </p:grpSpPr>
        <p:sp>
          <p:nvSpPr>
            <p:cNvPr id="278" name="Google Shape;278;p46"/>
            <p:cNvSpPr txBox="1"/>
            <p:nvPr/>
          </p:nvSpPr>
          <p:spPr>
            <a:xfrm>
              <a:off x="6399212" y="2269769"/>
              <a:ext cx="72972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Query:</a:t>
              </a:r>
              <a:endParaRPr b="1" sz="1800"/>
            </a:p>
          </p:txBody>
        </p:sp>
        <p:pic>
          <p:nvPicPr>
            <p:cNvPr id="279" name="Google Shape;279;p46"/>
            <p:cNvPicPr preferRelativeResize="0"/>
            <p:nvPr/>
          </p:nvPicPr>
          <p:blipFill rotWithShape="1">
            <a:blip r:embed="rId4">
              <a:alphaModFix/>
            </a:blip>
            <a:srcRect b="60708" l="36081" r="44656" t="25980"/>
            <a:stretch/>
          </p:blipFill>
          <p:spPr>
            <a:xfrm>
              <a:off x="6421277" y="2876550"/>
              <a:ext cx="2724945" cy="1058817"/>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0" y="-224512"/>
            <a:ext cx="9144000" cy="12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2400"/>
            </a:br>
            <a:r>
              <a:rPr lang="en" sz="2400"/>
              <a:t>	Gloria movement of </a:t>
            </a:r>
            <a:r>
              <a:rPr b="0" lang="en" sz="2400"/>
              <a:t>In te </a:t>
            </a:r>
            <a:r>
              <a:rPr lang="en" sz="2400"/>
              <a:t>d</a:t>
            </a:r>
            <a:r>
              <a:rPr b="0" lang="en" sz="2400"/>
              <a:t>omine speravi </a:t>
            </a:r>
            <a:r>
              <a:rPr lang="en" sz="2400"/>
              <a:t>à 4:</a:t>
            </a:r>
            <a:br>
              <a:rPr lang="en" sz="2400"/>
            </a:br>
            <a:r>
              <a:rPr lang="en" sz="2400"/>
              <a:t>	one intervening note</a:t>
            </a:r>
            <a:endParaRPr sz="2400"/>
          </a:p>
        </p:txBody>
      </p:sp>
      <p:sp>
        <p:nvSpPr>
          <p:cNvPr id="285" name="Google Shape;285;p4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grpSp>
        <p:nvGrpSpPr>
          <p:cNvPr id="286" name="Google Shape;286;p47"/>
          <p:cNvGrpSpPr/>
          <p:nvPr/>
        </p:nvGrpSpPr>
        <p:grpSpPr>
          <a:xfrm>
            <a:off x="483588" y="740541"/>
            <a:ext cx="4571150" cy="3998765"/>
            <a:chOff x="2413950" y="1223100"/>
            <a:chExt cx="3945749" cy="3451675"/>
          </a:xfrm>
        </p:grpSpPr>
        <p:pic>
          <p:nvPicPr>
            <p:cNvPr id="287" name="Google Shape;287;p47"/>
            <p:cNvPicPr preferRelativeResize="0"/>
            <p:nvPr/>
          </p:nvPicPr>
          <p:blipFill rotWithShape="1">
            <a:blip r:embed="rId3">
              <a:alphaModFix/>
            </a:blip>
            <a:srcRect b="0" l="9130" r="59707" t="0"/>
            <a:stretch/>
          </p:blipFill>
          <p:spPr>
            <a:xfrm>
              <a:off x="2413950" y="1223100"/>
              <a:ext cx="3945749" cy="3451675"/>
            </a:xfrm>
            <a:prstGeom prst="rect">
              <a:avLst/>
            </a:prstGeom>
            <a:noFill/>
            <a:ln>
              <a:noFill/>
            </a:ln>
          </p:spPr>
        </p:pic>
        <p:sp>
          <p:nvSpPr>
            <p:cNvPr id="288" name="Google Shape;288;p47"/>
            <p:cNvSpPr txBox="1"/>
            <p:nvPr/>
          </p:nvSpPr>
          <p:spPr>
            <a:xfrm>
              <a:off x="3823337" y="3610406"/>
              <a:ext cx="240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289" name="Google Shape;289;p47"/>
            <p:cNvSpPr txBox="1"/>
            <p:nvPr/>
          </p:nvSpPr>
          <p:spPr>
            <a:xfrm>
              <a:off x="3785331" y="3330944"/>
              <a:ext cx="240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290" name="Google Shape;290;p47"/>
            <p:cNvSpPr txBox="1"/>
            <p:nvPr/>
          </p:nvSpPr>
          <p:spPr>
            <a:xfrm>
              <a:off x="3861344" y="2505412"/>
              <a:ext cx="240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91" name="Google Shape;291;p47"/>
            <p:cNvSpPr txBox="1"/>
            <p:nvPr/>
          </p:nvSpPr>
          <p:spPr>
            <a:xfrm>
              <a:off x="3823337" y="1667212"/>
              <a:ext cx="240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4</a:t>
              </a:r>
              <a:endParaRPr b="1" sz="1800"/>
            </a:p>
          </p:txBody>
        </p:sp>
        <p:sp>
          <p:nvSpPr>
            <p:cNvPr id="292" name="Google Shape;292;p47"/>
            <p:cNvSpPr txBox="1"/>
            <p:nvPr/>
          </p:nvSpPr>
          <p:spPr>
            <a:xfrm>
              <a:off x="4509137" y="2467406"/>
              <a:ext cx="240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5</a:t>
              </a:r>
              <a:endParaRPr b="1" sz="1800"/>
            </a:p>
          </p:txBody>
        </p:sp>
        <p:sp>
          <p:nvSpPr>
            <p:cNvPr id="293" name="Google Shape;293;p47"/>
            <p:cNvSpPr txBox="1"/>
            <p:nvPr/>
          </p:nvSpPr>
          <p:spPr>
            <a:xfrm>
              <a:off x="5423537" y="3635556"/>
              <a:ext cx="240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294" name="Google Shape;294;p47"/>
            <p:cNvSpPr txBox="1"/>
            <p:nvPr/>
          </p:nvSpPr>
          <p:spPr>
            <a:xfrm>
              <a:off x="5423350" y="3292750"/>
              <a:ext cx="240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7</a:t>
              </a:r>
              <a:endParaRPr b="1" sz="1800"/>
            </a:p>
          </p:txBody>
        </p:sp>
        <p:sp>
          <p:nvSpPr>
            <p:cNvPr id="295" name="Google Shape;295;p47"/>
            <p:cNvSpPr txBox="1"/>
            <p:nvPr/>
          </p:nvSpPr>
          <p:spPr>
            <a:xfrm>
              <a:off x="5385344" y="2429212"/>
              <a:ext cx="240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96" name="Google Shape;296;p47"/>
            <p:cNvSpPr txBox="1"/>
            <p:nvPr/>
          </p:nvSpPr>
          <p:spPr>
            <a:xfrm>
              <a:off x="5474025" y="1616350"/>
              <a:ext cx="240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9</a:t>
              </a:r>
              <a:endParaRPr b="1" sz="1800"/>
            </a:p>
          </p:txBody>
        </p:sp>
      </p:grpSp>
      <p:grpSp>
        <p:nvGrpSpPr>
          <p:cNvPr id="297" name="Google Shape;297;p47"/>
          <p:cNvGrpSpPr/>
          <p:nvPr/>
        </p:nvGrpSpPr>
        <p:grpSpPr>
          <a:xfrm>
            <a:off x="6094412" y="974369"/>
            <a:ext cx="7297200" cy="1665598"/>
            <a:chOff x="6399212" y="2269769"/>
            <a:chExt cx="7297200" cy="1665598"/>
          </a:xfrm>
        </p:grpSpPr>
        <p:sp>
          <p:nvSpPr>
            <p:cNvPr id="298" name="Google Shape;298;p47"/>
            <p:cNvSpPr txBox="1"/>
            <p:nvPr/>
          </p:nvSpPr>
          <p:spPr>
            <a:xfrm>
              <a:off x="6399212" y="2269769"/>
              <a:ext cx="72972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Query:</a:t>
              </a:r>
              <a:endParaRPr b="1" sz="1800"/>
            </a:p>
          </p:txBody>
        </p:sp>
        <p:pic>
          <p:nvPicPr>
            <p:cNvPr id="299" name="Google Shape;299;p47"/>
            <p:cNvPicPr preferRelativeResize="0"/>
            <p:nvPr/>
          </p:nvPicPr>
          <p:blipFill rotWithShape="1">
            <a:blip r:embed="rId4">
              <a:alphaModFix/>
            </a:blip>
            <a:srcRect b="60708" l="36081" r="44656" t="25980"/>
            <a:stretch/>
          </p:blipFill>
          <p:spPr>
            <a:xfrm>
              <a:off x="6421277" y="2876550"/>
              <a:ext cx="2724945" cy="1058817"/>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0" y="0"/>
            <a:ext cx="9144000" cy="12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2400"/>
            </a:br>
            <a:r>
              <a:rPr lang="en" sz="2400"/>
              <a:t>	Credo Movement of Missa </a:t>
            </a:r>
            <a:r>
              <a:rPr b="0" lang="en" sz="2400"/>
              <a:t>Memor </a:t>
            </a:r>
            <a:r>
              <a:rPr lang="en" sz="2400"/>
              <a:t>e</a:t>
            </a:r>
            <a:r>
              <a:rPr b="0" lang="en" sz="2400"/>
              <a:t>sto </a:t>
            </a:r>
            <a:r>
              <a:rPr lang="en" sz="2400"/>
              <a:t>à 5</a:t>
            </a:r>
            <a:r>
              <a:rPr b="0" lang="en" sz="2400"/>
              <a:t>: </a:t>
            </a:r>
            <a:endParaRPr sz="2400"/>
          </a:p>
          <a:p>
            <a:pPr indent="457200" lvl="0" marL="0" rtl="0" algn="l">
              <a:spcBef>
                <a:spcPts val="0"/>
              </a:spcBef>
              <a:spcAft>
                <a:spcPts val="0"/>
              </a:spcAft>
              <a:buNone/>
            </a:pPr>
            <a:r>
              <a:rPr b="0" lang="en" sz="2400"/>
              <a:t>three intervening notes</a:t>
            </a:r>
            <a:endParaRPr b="0" sz="2400"/>
          </a:p>
        </p:txBody>
      </p:sp>
      <p:sp>
        <p:nvSpPr>
          <p:cNvPr id="305" name="Google Shape;305;p4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grpSp>
        <p:nvGrpSpPr>
          <p:cNvPr id="306" name="Google Shape;306;p48"/>
          <p:cNvGrpSpPr/>
          <p:nvPr/>
        </p:nvGrpSpPr>
        <p:grpSpPr>
          <a:xfrm>
            <a:off x="430064" y="1207322"/>
            <a:ext cx="8158379" cy="3273064"/>
            <a:chOff x="430081" y="899434"/>
            <a:chExt cx="8524952" cy="3420129"/>
          </a:xfrm>
        </p:grpSpPr>
        <p:grpSp>
          <p:nvGrpSpPr>
            <p:cNvPr id="307" name="Google Shape;307;p48"/>
            <p:cNvGrpSpPr/>
            <p:nvPr/>
          </p:nvGrpSpPr>
          <p:grpSpPr>
            <a:xfrm>
              <a:off x="430081" y="899434"/>
              <a:ext cx="8524952" cy="3420129"/>
              <a:chOff x="2030275" y="1096913"/>
              <a:chExt cx="9144001" cy="3668486"/>
            </a:xfrm>
          </p:grpSpPr>
          <p:pic>
            <p:nvPicPr>
              <p:cNvPr id="308" name="Google Shape;308;p48"/>
              <p:cNvPicPr preferRelativeResize="0"/>
              <p:nvPr/>
            </p:nvPicPr>
            <p:blipFill>
              <a:blip r:embed="rId3">
                <a:alphaModFix/>
              </a:blip>
              <a:stretch>
                <a:fillRect/>
              </a:stretch>
            </p:blipFill>
            <p:spPr>
              <a:xfrm>
                <a:off x="2030275" y="1096913"/>
                <a:ext cx="9144001" cy="3668486"/>
              </a:xfrm>
              <a:prstGeom prst="rect">
                <a:avLst/>
              </a:prstGeom>
              <a:noFill/>
              <a:ln>
                <a:noFill/>
              </a:ln>
            </p:spPr>
          </p:pic>
          <p:cxnSp>
            <p:nvCxnSpPr>
              <p:cNvPr id="309" name="Google Shape;309;p48"/>
              <p:cNvCxnSpPr/>
              <p:nvPr/>
            </p:nvCxnSpPr>
            <p:spPr>
              <a:xfrm>
                <a:off x="4421000" y="3306725"/>
                <a:ext cx="405900" cy="7092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48"/>
              <p:cNvCxnSpPr/>
              <p:nvPr/>
            </p:nvCxnSpPr>
            <p:spPr>
              <a:xfrm flipH="1" rot="10800000">
                <a:off x="4471875" y="2647850"/>
                <a:ext cx="393000" cy="10518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48"/>
              <p:cNvCxnSpPr/>
              <p:nvPr/>
            </p:nvCxnSpPr>
            <p:spPr>
              <a:xfrm flipH="1" rot="10800000">
                <a:off x="4459200" y="1849750"/>
                <a:ext cx="354900" cy="5193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48"/>
              <p:cNvCxnSpPr/>
              <p:nvPr/>
            </p:nvCxnSpPr>
            <p:spPr>
              <a:xfrm>
                <a:off x="4459200" y="1672081"/>
                <a:ext cx="836400" cy="300"/>
              </a:xfrm>
              <a:prstGeom prst="straightConnector1">
                <a:avLst/>
              </a:prstGeom>
              <a:noFill/>
              <a:ln cap="flat" cmpd="sng" w="9525">
                <a:solidFill>
                  <a:schemeClr val="dk2"/>
                </a:solidFill>
                <a:prstDash val="solid"/>
                <a:round/>
                <a:headEnd len="med" w="med" type="none"/>
                <a:tailEnd len="med" w="med" type="triangle"/>
              </a:ln>
            </p:spPr>
          </p:cxnSp>
        </p:grpSp>
        <p:sp>
          <p:nvSpPr>
            <p:cNvPr id="313" name="Google Shape;313;p48"/>
            <p:cNvSpPr txBox="1"/>
            <p:nvPr/>
          </p:nvSpPr>
          <p:spPr>
            <a:xfrm>
              <a:off x="2304944" y="3230150"/>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314" name="Google Shape;314;p48"/>
            <p:cNvSpPr txBox="1"/>
            <p:nvPr/>
          </p:nvSpPr>
          <p:spPr>
            <a:xfrm>
              <a:off x="2292275" y="2709419"/>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2</a:t>
              </a:r>
              <a:endParaRPr b="1"/>
            </a:p>
          </p:txBody>
        </p:sp>
        <p:sp>
          <p:nvSpPr>
            <p:cNvPr id="315" name="Google Shape;315;p48"/>
            <p:cNvSpPr txBox="1"/>
            <p:nvPr/>
          </p:nvSpPr>
          <p:spPr>
            <a:xfrm>
              <a:off x="2292275" y="1985612"/>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316" name="Google Shape;316;p48"/>
            <p:cNvSpPr txBox="1"/>
            <p:nvPr/>
          </p:nvSpPr>
          <p:spPr>
            <a:xfrm>
              <a:off x="2266938" y="1325150"/>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4</a:t>
              </a:r>
              <a:endParaRPr b="1"/>
            </a:p>
          </p:txBody>
        </p:sp>
        <p:sp>
          <p:nvSpPr>
            <p:cNvPr id="317" name="Google Shape;317;p48"/>
            <p:cNvSpPr txBox="1"/>
            <p:nvPr/>
          </p:nvSpPr>
          <p:spPr>
            <a:xfrm>
              <a:off x="3092281" y="3509612"/>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5</a:t>
              </a:r>
              <a:endParaRPr b="1"/>
            </a:p>
          </p:txBody>
        </p:sp>
        <p:sp>
          <p:nvSpPr>
            <p:cNvPr id="318" name="Google Shape;318;p48"/>
            <p:cNvSpPr txBox="1"/>
            <p:nvPr/>
          </p:nvSpPr>
          <p:spPr>
            <a:xfrm>
              <a:off x="3117806" y="3230150"/>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6</a:t>
              </a:r>
              <a:endParaRPr b="1"/>
            </a:p>
          </p:txBody>
        </p:sp>
        <p:sp>
          <p:nvSpPr>
            <p:cNvPr id="319" name="Google Shape;319;p48"/>
            <p:cNvSpPr txBox="1"/>
            <p:nvPr/>
          </p:nvSpPr>
          <p:spPr>
            <a:xfrm>
              <a:off x="3104950" y="2671412"/>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7</a:t>
              </a:r>
              <a:endParaRPr b="1"/>
            </a:p>
          </p:txBody>
        </p:sp>
        <p:sp>
          <p:nvSpPr>
            <p:cNvPr id="320" name="Google Shape;320;p48"/>
            <p:cNvSpPr txBox="1"/>
            <p:nvPr/>
          </p:nvSpPr>
          <p:spPr>
            <a:xfrm>
              <a:off x="3193631" y="2036287"/>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8</a:t>
              </a:r>
              <a:endParaRPr b="1"/>
            </a:p>
          </p:txBody>
        </p:sp>
        <p:sp>
          <p:nvSpPr>
            <p:cNvPr id="321" name="Google Shape;321;p48"/>
            <p:cNvSpPr txBox="1"/>
            <p:nvPr/>
          </p:nvSpPr>
          <p:spPr>
            <a:xfrm>
              <a:off x="2990754" y="1477550"/>
              <a:ext cx="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9</a:t>
              </a:r>
              <a:endParaRPr b="1"/>
            </a:p>
          </p:txBody>
        </p:sp>
        <p:sp>
          <p:nvSpPr>
            <p:cNvPr id="322" name="Google Shape;322;p48"/>
            <p:cNvSpPr txBox="1"/>
            <p:nvPr/>
          </p:nvSpPr>
          <p:spPr>
            <a:xfrm>
              <a:off x="3447954" y="3687350"/>
              <a:ext cx="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10</a:t>
              </a:r>
              <a:endParaRPr b="1"/>
            </a:p>
          </p:txBody>
        </p:sp>
        <p:sp>
          <p:nvSpPr>
            <p:cNvPr id="323" name="Google Shape;323;p48"/>
            <p:cNvSpPr txBox="1"/>
            <p:nvPr/>
          </p:nvSpPr>
          <p:spPr>
            <a:xfrm>
              <a:off x="3524154" y="3230150"/>
              <a:ext cx="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11</a:t>
              </a:r>
              <a:endParaRPr b="1"/>
            </a:p>
          </p:txBody>
        </p:sp>
        <p:sp>
          <p:nvSpPr>
            <p:cNvPr id="324" name="Google Shape;324;p48"/>
            <p:cNvSpPr txBox="1"/>
            <p:nvPr/>
          </p:nvSpPr>
          <p:spPr>
            <a:xfrm>
              <a:off x="3511485" y="2747613"/>
              <a:ext cx="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12</a:t>
              </a:r>
              <a:endParaRPr b="1"/>
            </a:p>
          </p:txBody>
        </p:sp>
        <p:sp>
          <p:nvSpPr>
            <p:cNvPr id="325" name="Google Shape;325;p48"/>
            <p:cNvSpPr txBox="1"/>
            <p:nvPr/>
          </p:nvSpPr>
          <p:spPr>
            <a:xfrm>
              <a:off x="3460810" y="1414019"/>
              <a:ext cx="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13</a:t>
              </a:r>
              <a:endParaRPr b="1"/>
            </a:p>
          </p:txBody>
        </p:sp>
      </p:grpSp>
      <p:sp>
        <p:nvSpPr>
          <p:cNvPr id="326" name="Google Shape;326;p48"/>
          <p:cNvSpPr txBox="1"/>
          <p:nvPr/>
        </p:nvSpPr>
        <p:spPr>
          <a:xfrm>
            <a:off x="542525" y="4359900"/>
            <a:ext cx="79179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Order: </a:t>
            </a:r>
            <a:r>
              <a:rPr lang="en"/>
              <a:t>E, C, A, C, B, (intervening D, D), F, Bb, (intervening Bb, D, Bb), D</a:t>
            </a:r>
            <a:endParaRPr/>
          </a:p>
        </p:txBody>
      </p:sp>
      <p:pic>
        <p:nvPicPr>
          <p:cNvPr id="327" name="Google Shape;327;p48"/>
          <p:cNvPicPr preferRelativeResize="0"/>
          <p:nvPr/>
        </p:nvPicPr>
        <p:blipFill rotWithShape="1">
          <a:blip r:embed="rId4">
            <a:alphaModFix/>
          </a:blip>
          <a:srcRect b="60438" l="36003" r="44372" t="25110"/>
          <a:stretch/>
        </p:blipFill>
        <p:spPr>
          <a:xfrm>
            <a:off x="6933282" y="1470046"/>
            <a:ext cx="2131964" cy="916479"/>
          </a:xfrm>
          <a:prstGeom prst="rect">
            <a:avLst/>
          </a:prstGeom>
          <a:noFill/>
          <a:ln>
            <a:noFill/>
          </a:ln>
        </p:spPr>
      </p:pic>
      <p:sp>
        <p:nvSpPr>
          <p:cNvPr id="328" name="Google Shape;328;p48"/>
          <p:cNvSpPr txBox="1"/>
          <p:nvPr/>
        </p:nvSpPr>
        <p:spPr>
          <a:xfrm>
            <a:off x="6944406" y="1172125"/>
            <a:ext cx="5685300" cy="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Query:</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334" name="Google Shape;334;p4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35" name="Google Shape;335;p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36" name="Google Shape;336;p49" title="PatternFinder.webm">
            <a:hlinkClick r:id="rId3"/>
          </p:cNvPr>
          <p:cNvPicPr preferRelativeResize="0"/>
          <p:nvPr/>
        </p:nvPicPr>
        <p:blipFill>
          <a:blip r:embed="rId4">
            <a:alphaModFix/>
          </a:blip>
          <a:stretch>
            <a:fillRect/>
          </a:stretch>
        </p:blipFill>
        <p:spPr>
          <a:xfrm>
            <a:off x="322283" y="1153675"/>
            <a:ext cx="4874200" cy="365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832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42" name="Google Shape;342;p5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Better indexing methods for faster search</a:t>
            </a:r>
            <a:br>
              <a:rPr lang="en"/>
            </a:br>
            <a:endParaRPr/>
          </a:p>
          <a:p>
            <a:pPr indent="-342900" lvl="0" marL="457200" marR="0" rtl="0" algn="l">
              <a:lnSpc>
                <a:spcPct val="115000"/>
              </a:lnSpc>
              <a:spcBef>
                <a:spcPts val="0"/>
              </a:spcBef>
              <a:spcAft>
                <a:spcPts val="0"/>
              </a:spcAft>
              <a:buClr>
                <a:schemeClr val="dk2"/>
              </a:buClr>
              <a:buSzPts val="1800"/>
              <a:buFont typeface="Roboto"/>
              <a:buChar char="●"/>
            </a:pPr>
            <a:r>
              <a:rPr lang="en"/>
              <a:t>Experiment with ranking system</a:t>
            </a:r>
            <a:br>
              <a:rPr lang="en"/>
            </a:br>
            <a:endParaRPr/>
          </a:p>
          <a:p>
            <a:pPr indent="-342900" lvl="0" marL="457200" marR="0" rtl="0" algn="l">
              <a:lnSpc>
                <a:spcPct val="115000"/>
              </a:lnSpc>
              <a:spcBef>
                <a:spcPts val="0"/>
              </a:spcBef>
              <a:spcAft>
                <a:spcPts val="0"/>
              </a:spcAft>
              <a:buClr>
                <a:schemeClr val="dk2"/>
              </a:buClr>
              <a:buSzPts val="1800"/>
              <a:buFont typeface="Roboto"/>
              <a:buChar char="●"/>
            </a:pPr>
            <a:r>
              <a:rPr lang="en"/>
              <a:t>Query interface</a:t>
            </a:r>
            <a:br>
              <a:rPr lang="en"/>
            </a:br>
            <a:endParaRPr/>
          </a:p>
          <a:p>
            <a:pPr indent="-342900" lvl="0" marL="457200" marR="0" rtl="0" algn="l">
              <a:lnSpc>
                <a:spcPct val="115000"/>
              </a:lnSpc>
              <a:spcBef>
                <a:spcPts val="0"/>
              </a:spcBef>
              <a:spcAft>
                <a:spcPts val="0"/>
              </a:spcAft>
              <a:buSzPts val="1800"/>
              <a:buChar char="●"/>
            </a:pPr>
            <a:r>
              <a:rPr lang="en"/>
              <a:t>Index data directly from SIMSSA DB</a:t>
            </a:r>
            <a:endParaRPr/>
          </a:p>
        </p:txBody>
      </p:sp>
      <p:sp>
        <p:nvSpPr>
          <p:cNvPr id="343" name="Google Shape;343;p5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1"/>
          <p:cNvSpPr txBox="1"/>
          <p:nvPr>
            <p:ph idx="12" type="sldNum"/>
          </p:nvPr>
        </p:nvSpPr>
        <p:spPr>
          <a:xfrm>
            <a:off x="8460431" y="47273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51"/>
          <p:cNvSpPr txBox="1"/>
          <p:nvPr/>
        </p:nvSpPr>
        <p:spPr>
          <a:xfrm>
            <a:off x="1607350" y="568750"/>
            <a:ext cx="6540600" cy="10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50" name="Google Shape;350;p51"/>
          <p:cNvPicPr preferRelativeResize="0"/>
          <p:nvPr/>
        </p:nvPicPr>
        <p:blipFill>
          <a:blip r:embed="rId3">
            <a:alphaModFix/>
          </a:blip>
          <a:stretch>
            <a:fillRect/>
          </a:stretch>
        </p:blipFill>
        <p:spPr>
          <a:xfrm>
            <a:off x="262118" y="1690281"/>
            <a:ext cx="8619751" cy="2172900"/>
          </a:xfrm>
          <a:prstGeom prst="rect">
            <a:avLst/>
          </a:prstGeom>
          <a:noFill/>
          <a:ln>
            <a:noFill/>
          </a:ln>
        </p:spPr>
      </p:pic>
      <p:pic>
        <p:nvPicPr>
          <p:cNvPr descr="The Single Interface for Music Score Searching and Analysis Project" id="351" name="Google Shape;351;p51" title="The Single Interface for Music Score Searching and Analysis Project"/>
          <p:cNvPicPr preferRelativeResize="0"/>
          <p:nvPr/>
        </p:nvPicPr>
        <p:blipFill rotWithShape="1">
          <a:blip r:embed="rId4">
            <a:alphaModFix/>
          </a:blip>
          <a:srcRect b="-9420" l="0" r="0" t="9420"/>
          <a:stretch/>
        </p:blipFill>
        <p:spPr>
          <a:xfrm>
            <a:off x="796225" y="430200"/>
            <a:ext cx="7701775" cy="136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0" y="0"/>
            <a:ext cx="9210000" cy="12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2400"/>
            </a:br>
            <a:r>
              <a:rPr lang="en" sz="2400"/>
              <a:t>	Credo Movement of Missa </a:t>
            </a:r>
            <a:r>
              <a:rPr b="0" lang="en" sz="2400"/>
              <a:t>Tu es Petrus à 6: </a:t>
            </a:r>
            <a:endParaRPr b="0" sz="2400"/>
          </a:p>
          <a:p>
            <a:pPr indent="457200" lvl="0" marL="0" rtl="0" algn="l">
              <a:spcBef>
                <a:spcPts val="0"/>
              </a:spcBef>
              <a:spcAft>
                <a:spcPts val="0"/>
              </a:spcAft>
              <a:buNone/>
            </a:pPr>
            <a:r>
              <a:rPr b="0" lang="en" sz="2400"/>
              <a:t>four intervening notes</a:t>
            </a:r>
            <a:endParaRPr b="0" sz="2400"/>
          </a:p>
        </p:txBody>
      </p:sp>
      <p:sp>
        <p:nvSpPr>
          <p:cNvPr id="357" name="Google Shape;357;p5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358" name="Google Shape;358;p52"/>
          <p:cNvPicPr preferRelativeResize="0"/>
          <p:nvPr/>
        </p:nvPicPr>
        <p:blipFill rotWithShape="1">
          <a:blip r:embed="rId3">
            <a:alphaModFix/>
          </a:blip>
          <a:srcRect b="0" l="0" r="64258" t="0"/>
          <a:stretch/>
        </p:blipFill>
        <p:spPr>
          <a:xfrm>
            <a:off x="533400" y="987300"/>
            <a:ext cx="3014546" cy="3981300"/>
          </a:xfrm>
          <a:prstGeom prst="rect">
            <a:avLst/>
          </a:prstGeom>
          <a:noFill/>
          <a:ln>
            <a:noFill/>
          </a:ln>
        </p:spPr>
      </p:pic>
      <p:grpSp>
        <p:nvGrpSpPr>
          <p:cNvPr id="359" name="Google Shape;359;p52"/>
          <p:cNvGrpSpPr/>
          <p:nvPr/>
        </p:nvGrpSpPr>
        <p:grpSpPr>
          <a:xfrm>
            <a:off x="6094412" y="974369"/>
            <a:ext cx="7297200" cy="1665598"/>
            <a:chOff x="6399212" y="2269769"/>
            <a:chExt cx="7297200" cy="1665598"/>
          </a:xfrm>
        </p:grpSpPr>
        <p:sp>
          <p:nvSpPr>
            <p:cNvPr id="360" name="Google Shape;360;p52"/>
            <p:cNvSpPr txBox="1"/>
            <p:nvPr/>
          </p:nvSpPr>
          <p:spPr>
            <a:xfrm>
              <a:off x="6399212" y="2269769"/>
              <a:ext cx="72972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Query:</a:t>
              </a:r>
              <a:endParaRPr b="1" sz="1800"/>
            </a:p>
          </p:txBody>
        </p:sp>
        <p:pic>
          <p:nvPicPr>
            <p:cNvPr id="361" name="Google Shape;361;p52"/>
            <p:cNvPicPr preferRelativeResize="0"/>
            <p:nvPr/>
          </p:nvPicPr>
          <p:blipFill rotWithShape="1">
            <a:blip r:embed="rId4">
              <a:alphaModFix/>
            </a:blip>
            <a:srcRect b="60708" l="36081" r="44656" t="25980"/>
            <a:stretch/>
          </p:blipFill>
          <p:spPr>
            <a:xfrm>
              <a:off x="6421277" y="2876550"/>
              <a:ext cx="2724945" cy="1058817"/>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0" y="0"/>
            <a:ext cx="9210000" cy="12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2400"/>
            </a:br>
            <a:r>
              <a:rPr lang="en" sz="2400"/>
              <a:t>	Credo Movement of Missa </a:t>
            </a:r>
            <a:r>
              <a:rPr b="0" lang="en" sz="2400"/>
              <a:t>Tu es Petrus à 6: </a:t>
            </a:r>
            <a:endParaRPr b="0" sz="2400"/>
          </a:p>
          <a:p>
            <a:pPr indent="457200" lvl="0" marL="0" rtl="0" algn="l">
              <a:spcBef>
                <a:spcPts val="0"/>
              </a:spcBef>
              <a:spcAft>
                <a:spcPts val="0"/>
              </a:spcAft>
              <a:buNone/>
            </a:pPr>
            <a:r>
              <a:rPr b="0" lang="en" sz="2400"/>
              <a:t>four intervening notes</a:t>
            </a:r>
            <a:endParaRPr b="0" sz="2400"/>
          </a:p>
        </p:txBody>
      </p:sp>
      <p:sp>
        <p:nvSpPr>
          <p:cNvPr id="367" name="Google Shape;367;p5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grpSp>
        <p:nvGrpSpPr>
          <p:cNvPr id="368" name="Google Shape;368;p53"/>
          <p:cNvGrpSpPr/>
          <p:nvPr/>
        </p:nvGrpSpPr>
        <p:grpSpPr>
          <a:xfrm>
            <a:off x="6094412" y="974369"/>
            <a:ext cx="7297200" cy="1665598"/>
            <a:chOff x="6399212" y="2269769"/>
            <a:chExt cx="7297200" cy="1665598"/>
          </a:xfrm>
        </p:grpSpPr>
        <p:sp>
          <p:nvSpPr>
            <p:cNvPr id="369" name="Google Shape;369;p53"/>
            <p:cNvSpPr txBox="1"/>
            <p:nvPr/>
          </p:nvSpPr>
          <p:spPr>
            <a:xfrm>
              <a:off x="6399212" y="2269769"/>
              <a:ext cx="72972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Query:</a:t>
              </a:r>
              <a:endParaRPr b="1" sz="1800"/>
            </a:p>
          </p:txBody>
        </p:sp>
        <p:pic>
          <p:nvPicPr>
            <p:cNvPr id="370" name="Google Shape;370;p53"/>
            <p:cNvPicPr preferRelativeResize="0"/>
            <p:nvPr/>
          </p:nvPicPr>
          <p:blipFill rotWithShape="1">
            <a:blip r:embed="rId3">
              <a:alphaModFix/>
            </a:blip>
            <a:srcRect b="60708" l="36081" r="44656" t="25980"/>
            <a:stretch/>
          </p:blipFill>
          <p:spPr>
            <a:xfrm>
              <a:off x="6421277" y="2876550"/>
              <a:ext cx="2724945" cy="1058817"/>
            </a:xfrm>
            <a:prstGeom prst="rect">
              <a:avLst/>
            </a:prstGeom>
            <a:noFill/>
            <a:ln>
              <a:noFill/>
            </a:ln>
          </p:spPr>
        </p:pic>
      </p:grpSp>
      <p:pic>
        <p:nvPicPr>
          <p:cNvPr id="371" name="Google Shape;371;p53"/>
          <p:cNvPicPr preferRelativeResize="0"/>
          <p:nvPr/>
        </p:nvPicPr>
        <p:blipFill rotWithShape="1">
          <a:blip r:embed="rId4">
            <a:alphaModFix/>
          </a:blip>
          <a:srcRect b="0" l="0" r="63244" t="0"/>
          <a:stretch/>
        </p:blipFill>
        <p:spPr>
          <a:xfrm>
            <a:off x="533400" y="974375"/>
            <a:ext cx="3083249" cy="395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0" y="0"/>
            <a:ext cx="9144000" cy="10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2400">
                <a:highlight>
                  <a:srgbClr val="F8F9FA"/>
                </a:highlight>
              </a:rPr>
            </a:br>
            <a:r>
              <a:rPr lang="en" sz="2400">
                <a:highlight>
                  <a:srgbClr val="F8F9FA"/>
                </a:highlight>
              </a:rPr>
              <a:t>	Credo movement of In semiduplicibus majoribus </a:t>
            </a:r>
            <a:r>
              <a:rPr lang="en" sz="2400"/>
              <a:t>à 5</a:t>
            </a:r>
            <a:endParaRPr sz="2400"/>
          </a:p>
          <a:p>
            <a:pPr indent="457200" lvl="0" marL="0" rtl="0" algn="l">
              <a:spcBef>
                <a:spcPts val="0"/>
              </a:spcBef>
              <a:spcAft>
                <a:spcPts val="0"/>
              </a:spcAft>
              <a:buNone/>
            </a:pPr>
            <a:r>
              <a:rPr b="0" lang="en" sz="2400"/>
              <a:t>(only one intervening note, but still noise)</a:t>
            </a:r>
            <a:endParaRPr b="0" sz="2400"/>
          </a:p>
        </p:txBody>
      </p:sp>
      <p:sp>
        <p:nvSpPr>
          <p:cNvPr id="377" name="Google Shape;377;p5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grpSp>
        <p:nvGrpSpPr>
          <p:cNvPr id="378" name="Google Shape;378;p54"/>
          <p:cNvGrpSpPr/>
          <p:nvPr/>
        </p:nvGrpSpPr>
        <p:grpSpPr>
          <a:xfrm>
            <a:off x="551518" y="988116"/>
            <a:ext cx="4400247" cy="3813163"/>
            <a:chOff x="3030725" y="1363776"/>
            <a:chExt cx="4010798" cy="3475675"/>
          </a:xfrm>
        </p:grpSpPr>
        <p:pic>
          <p:nvPicPr>
            <p:cNvPr id="379" name="Google Shape;379;p54"/>
            <p:cNvPicPr preferRelativeResize="0"/>
            <p:nvPr/>
          </p:nvPicPr>
          <p:blipFill rotWithShape="1">
            <a:blip r:embed="rId3">
              <a:alphaModFix/>
            </a:blip>
            <a:srcRect b="0" l="0" r="53703" t="0"/>
            <a:stretch/>
          </p:blipFill>
          <p:spPr>
            <a:xfrm>
              <a:off x="3030725" y="1363776"/>
              <a:ext cx="4010798" cy="3475675"/>
            </a:xfrm>
            <a:prstGeom prst="rect">
              <a:avLst/>
            </a:prstGeom>
            <a:noFill/>
            <a:ln>
              <a:noFill/>
            </a:ln>
          </p:spPr>
        </p:pic>
        <p:cxnSp>
          <p:nvCxnSpPr>
            <p:cNvPr id="380" name="Google Shape;380;p54"/>
            <p:cNvCxnSpPr/>
            <p:nvPr/>
          </p:nvCxnSpPr>
          <p:spPr>
            <a:xfrm flipH="1" rot="10800000">
              <a:off x="4883363" y="3230425"/>
              <a:ext cx="640200" cy="10896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54"/>
            <p:cNvCxnSpPr/>
            <p:nvPr/>
          </p:nvCxnSpPr>
          <p:spPr>
            <a:xfrm>
              <a:off x="4497400" y="4434050"/>
              <a:ext cx="1064100" cy="126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54"/>
            <p:cNvCxnSpPr/>
            <p:nvPr/>
          </p:nvCxnSpPr>
          <p:spPr>
            <a:xfrm flipH="1" rot="10800000">
              <a:off x="5054625" y="2280825"/>
              <a:ext cx="494100" cy="158370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54"/>
            <p:cNvCxnSpPr/>
            <p:nvPr/>
          </p:nvCxnSpPr>
          <p:spPr>
            <a:xfrm flipH="1" rot="10800000">
              <a:off x="5079975" y="2432275"/>
              <a:ext cx="532200" cy="300"/>
            </a:xfrm>
            <a:prstGeom prst="straightConnector1">
              <a:avLst/>
            </a:prstGeom>
            <a:noFill/>
            <a:ln cap="flat" cmpd="sng" w="9525">
              <a:solidFill>
                <a:schemeClr val="dk2"/>
              </a:solidFill>
              <a:prstDash val="solid"/>
              <a:round/>
              <a:headEnd len="med" w="med" type="none"/>
              <a:tailEnd len="med" w="med" type="triangle"/>
            </a:ln>
          </p:spPr>
        </p:cxnSp>
      </p:grpSp>
      <p:grpSp>
        <p:nvGrpSpPr>
          <p:cNvPr id="384" name="Google Shape;384;p54"/>
          <p:cNvGrpSpPr/>
          <p:nvPr/>
        </p:nvGrpSpPr>
        <p:grpSpPr>
          <a:xfrm>
            <a:off x="5354061" y="1177631"/>
            <a:ext cx="7313746" cy="1508370"/>
            <a:chOff x="5354061" y="1126769"/>
            <a:chExt cx="7313746" cy="1508370"/>
          </a:xfrm>
        </p:grpSpPr>
        <p:pic>
          <p:nvPicPr>
            <p:cNvPr id="385" name="Google Shape;385;p54"/>
            <p:cNvPicPr preferRelativeResize="0"/>
            <p:nvPr/>
          </p:nvPicPr>
          <p:blipFill rotWithShape="1">
            <a:blip r:embed="rId4">
              <a:alphaModFix/>
            </a:blip>
            <a:srcRect b="60438" l="36003" r="44372" t="25110"/>
            <a:stretch/>
          </p:blipFill>
          <p:spPr>
            <a:xfrm>
              <a:off x="5354061" y="1458778"/>
              <a:ext cx="2736337" cy="1176361"/>
            </a:xfrm>
            <a:prstGeom prst="rect">
              <a:avLst/>
            </a:prstGeom>
            <a:noFill/>
            <a:ln>
              <a:noFill/>
            </a:ln>
          </p:spPr>
        </p:pic>
        <p:sp>
          <p:nvSpPr>
            <p:cNvPr id="386" name="Google Shape;386;p54"/>
            <p:cNvSpPr txBox="1"/>
            <p:nvPr/>
          </p:nvSpPr>
          <p:spPr>
            <a:xfrm>
              <a:off x="5370606" y="1126769"/>
              <a:ext cx="72972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Query:</a:t>
              </a:r>
              <a:endParaRPr b="1" sz="1800"/>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5"/>
          <p:cNvSpPr txBox="1"/>
          <p:nvPr>
            <p:ph idx="1" type="body"/>
          </p:nvPr>
        </p:nvSpPr>
        <p:spPr>
          <a:xfrm>
            <a:off x="374550" y="1051393"/>
            <a:ext cx="7688700" cy="2622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999999"/>
              </a:buClr>
              <a:buSzPts val="1900"/>
              <a:buChar char="●"/>
            </a:pPr>
            <a:r>
              <a:rPr b="1" lang="en" sz="1900">
                <a:solidFill>
                  <a:srgbClr val="999999"/>
                </a:solidFill>
              </a:rPr>
              <a:t>Query: </a:t>
            </a:r>
            <a:r>
              <a:rPr lang="en" sz="1900">
                <a:solidFill>
                  <a:srgbClr val="999999"/>
                </a:solidFill>
              </a:rPr>
              <a:t>written in the digital music representation “**kern”</a:t>
            </a:r>
            <a:br>
              <a:rPr lang="en" sz="1900">
                <a:solidFill>
                  <a:srgbClr val="999999"/>
                </a:solidFill>
              </a:rPr>
            </a:br>
            <a:endParaRPr sz="1900">
              <a:solidFill>
                <a:srgbClr val="999999"/>
              </a:solidFill>
            </a:endParaRPr>
          </a:p>
          <a:p>
            <a:pPr indent="-349250" lvl="0" marL="457200" rtl="0" algn="l">
              <a:spcBef>
                <a:spcPts val="0"/>
              </a:spcBef>
              <a:spcAft>
                <a:spcPts val="0"/>
              </a:spcAft>
              <a:buSzPts val="1900"/>
              <a:buChar char="●"/>
            </a:pPr>
            <a:r>
              <a:rPr b="1" lang="en" sz="1900">
                <a:solidFill>
                  <a:srgbClr val="999999"/>
                </a:solidFill>
              </a:rPr>
              <a:t>Search: </a:t>
            </a:r>
            <a:r>
              <a:rPr lang="en" sz="1900">
                <a:solidFill>
                  <a:srgbClr val="999999"/>
                </a:solidFill>
              </a:rPr>
              <a:t>An algorithm to find occurrences of our musical passage</a:t>
            </a:r>
            <a:br>
              <a:rPr lang="en" sz="1900"/>
            </a:br>
            <a:endParaRPr sz="1900"/>
          </a:p>
          <a:p>
            <a:pPr indent="-349250" lvl="0" marL="457200" rtl="0" algn="l">
              <a:spcBef>
                <a:spcPts val="0"/>
              </a:spcBef>
              <a:spcAft>
                <a:spcPts val="0"/>
              </a:spcAft>
              <a:buSzPts val="1900"/>
              <a:buChar char="●"/>
            </a:pPr>
            <a:r>
              <a:rPr b="1" lang="en" sz="1900"/>
              <a:t>Filters: </a:t>
            </a:r>
            <a:r>
              <a:rPr lang="en" sz="1900"/>
              <a:t>to expand or narrow search results</a:t>
            </a:r>
            <a:endParaRPr sz="1900"/>
          </a:p>
        </p:txBody>
      </p:sp>
      <p:sp>
        <p:nvSpPr>
          <p:cNvPr id="392" name="Google Shape;392;p55"/>
          <p:cNvSpPr txBox="1"/>
          <p:nvPr>
            <p:ph type="title"/>
          </p:nvPr>
        </p:nvSpPr>
        <p:spPr>
          <a:xfrm>
            <a:off x="0" y="0"/>
            <a:ext cx="9144000" cy="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457200" lvl="0" marL="0" rtl="0" algn="l">
              <a:spcBef>
                <a:spcPts val="0"/>
              </a:spcBef>
              <a:spcAft>
                <a:spcPts val="0"/>
              </a:spcAft>
              <a:buNone/>
            </a:pPr>
            <a:r>
              <a:rPr lang="en" sz="2400"/>
              <a:t>PatternFinder Web Application: </a:t>
            </a:r>
            <a:r>
              <a:rPr lang="en" sz="1900" u="sng">
                <a:solidFill>
                  <a:schemeClr val="accent5"/>
                </a:solidFill>
                <a:hlinkClick r:id="rId3"/>
              </a:rPr>
              <a:t>https://patternfinder.elvisproject.ca</a:t>
            </a:r>
            <a:endParaRPr sz="2400"/>
          </a:p>
        </p:txBody>
      </p:sp>
      <p:sp>
        <p:nvSpPr>
          <p:cNvPr id="393" name="Google Shape;393;p5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8"/>
          <p:cNvSpPr txBox="1"/>
          <p:nvPr>
            <p:ph type="title"/>
          </p:nvPr>
        </p:nvSpPr>
        <p:spPr>
          <a:xfrm>
            <a:off x="0" y="0"/>
            <a:ext cx="9144000" cy="10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457200" lvl="0" marL="0" rtl="0" algn="l">
              <a:spcBef>
                <a:spcPts val="0"/>
              </a:spcBef>
              <a:spcAft>
                <a:spcPts val="0"/>
              </a:spcAft>
              <a:buNone/>
            </a:pPr>
            <a:r>
              <a:rPr lang="en" sz="2400"/>
              <a:t>Symbolic Content-Based Mu</a:t>
            </a:r>
            <a:r>
              <a:rPr lang="en" sz="2400"/>
              <a:t>sic Retrieval</a:t>
            </a:r>
            <a:endParaRPr sz="2400"/>
          </a:p>
        </p:txBody>
      </p:sp>
      <p:sp>
        <p:nvSpPr>
          <p:cNvPr id="201" name="Google Shape;201;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202" name="Google Shape;202;p38"/>
          <p:cNvSpPr txBox="1"/>
          <p:nvPr>
            <p:ph idx="1" type="body"/>
          </p:nvPr>
        </p:nvSpPr>
        <p:spPr>
          <a:xfrm>
            <a:off x="381000" y="999825"/>
            <a:ext cx="6794700" cy="3849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b="1" lang="en" sz="1900"/>
              <a:t>Search music by its content: </a:t>
            </a:r>
            <a:r>
              <a:rPr lang="en" sz="1900"/>
              <a:t>Given a musical passage, find all of its occurrences (and/or similar occurrences) in a corpus of digitized music scores.</a:t>
            </a:r>
            <a:br>
              <a:rPr lang="en" sz="1900"/>
            </a:br>
            <a:endParaRPr sz="1900"/>
          </a:p>
          <a:p>
            <a:pPr indent="-349250" lvl="0" marL="457200" rtl="0" algn="l">
              <a:spcBef>
                <a:spcPts val="0"/>
              </a:spcBef>
              <a:spcAft>
                <a:spcPts val="0"/>
              </a:spcAft>
              <a:buSzPts val="1900"/>
              <a:buChar char="●"/>
            </a:pPr>
            <a:r>
              <a:rPr lang="en" sz="1900"/>
              <a:t>PatternFinder is software for symbolic music retrieval</a:t>
            </a:r>
            <a:br>
              <a:rPr lang="en" sz="1900"/>
            </a:br>
            <a:endParaRPr sz="1900"/>
          </a:p>
          <a:p>
            <a:pPr indent="-349250" lvl="0" marL="457200" rtl="0" algn="l">
              <a:spcBef>
                <a:spcPts val="0"/>
              </a:spcBef>
              <a:spcAft>
                <a:spcPts val="0"/>
              </a:spcAft>
              <a:buSzPts val="1900"/>
              <a:buChar char="●"/>
            </a:pPr>
            <a:r>
              <a:rPr lang="en" sz="1900"/>
              <a:t>Python package using music21: </a:t>
            </a:r>
            <a:r>
              <a:rPr lang="en" sz="1900" u="sng">
                <a:solidFill>
                  <a:schemeClr val="hlink"/>
                </a:solidFill>
                <a:hlinkClick r:id="rId3"/>
              </a:rPr>
              <a:t>https://github.com/ELVIS-project/patternfinder</a:t>
            </a:r>
            <a:br>
              <a:rPr lang="en" sz="1900"/>
            </a:br>
            <a:endParaRPr sz="1900"/>
          </a:p>
          <a:p>
            <a:pPr indent="-349250" lvl="0" marL="457200" rtl="0" algn="l">
              <a:spcBef>
                <a:spcPts val="0"/>
              </a:spcBef>
              <a:spcAft>
                <a:spcPts val="0"/>
              </a:spcAft>
              <a:buSzPts val="1900"/>
              <a:buChar char="●"/>
            </a:pPr>
            <a:r>
              <a:rPr lang="en" sz="1900"/>
              <a:t>You can use PatternFinder’s web application at </a:t>
            </a:r>
            <a:r>
              <a:rPr lang="en" sz="1900" u="sng">
                <a:solidFill>
                  <a:schemeClr val="accent5"/>
                </a:solidFill>
                <a:hlinkClick r:id="rId4"/>
              </a:rPr>
              <a:t>https://patternfinder.elvisproject.ca</a:t>
            </a:r>
            <a:endParaRPr sz="1900"/>
          </a:p>
          <a:p>
            <a:pPr indent="0" lvl="0" marL="0" rtl="0" algn="l">
              <a:spcBef>
                <a:spcPts val="1600"/>
              </a:spcBef>
              <a:spcAft>
                <a:spcPts val="1600"/>
              </a:spcAft>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Filters</a:t>
            </a:r>
            <a:endParaRPr/>
          </a:p>
        </p:txBody>
      </p:sp>
      <p:sp>
        <p:nvSpPr>
          <p:cNvPr id="399" name="Google Shape;399;p5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Partial matches</a:t>
            </a:r>
            <a:br>
              <a:rPr lang="en"/>
            </a:br>
            <a:endParaRPr/>
          </a:p>
          <a:p>
            <a:pPr indent="-342900" lvl="0" marL="457200" rtl="0" algn="l">
              <a:spcBef>
                <a:spcPts val="0"/>
              </a:spcBef>
              <a:spcAft>
                <a:spcPts val="0"/>
              </a:spcAft>
              <a:buSzPts val="1800"/>
              <a:buChar char="●"/>
            </a:pPr>
            <a:r>
              <a:rPr lang="en"/>
              <a:t>Transpositions</a:t>
            </a:r>
            <a:br>
              <a:rPr lang="en"/>
            </a:br>
            <a:endParaRPr/>
          </a:p>
          <a:p>
            <a:pPr indent="-342900" lvl="0" marL="457200" rtl="0" algn="l">
              <a:spcBef>
                <a:spcPts val="0"/>
              </a:spcBef>
              <a:spcAft>
                <a:spcPts val="0"/>
              </a:spcAft>
              <a:buSzPts val="1800"/>
              <a:buChar char="●"/>
            </a:pPr>
            <a:r>
              <a:rPr lang="en"/>
              <a:t>Intervening notes</a:t>
            </a:r>
            <a:endParaRPr/>
          </a:p>
        </p:txBody>
      </p:sp>
      <p:sp>
        <p:nvSpPr>
          <p:cNvPr id="400" name="Google Shape;400;p5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7"/>
          <p:cNvSpPr/>
          <p:nvPr/>
        </p:nvSpPr>
        <p:spPr>
          <a:xfrm>
            <a:off x="5271605" y="438327"/>
            <a:ext cx="1348800" cy="2076900"/>
          </a:xfrm>
          <a:prstGeom prst="can">
            <a:avLst>
              <a:gd fmla="val 25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does it fit in?</a:t>
            </a:r>
            <a:endParaRPr/>
          </a:p>
        </p:txBody>
      </p:sp>
      <p:sp>
        <p:nvSpPr>
          <p:cNvPr id="407" name="Google Shape;407;p5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8" name="Google Shape;408;p57"/>
          <p:cNvSpPr/>
          <p:nvPr/>
        </p:nvSpPr>
        <p:spPr>
          <a:xfrm>
            <a:off x="1045974" y="1619700"/>
            <a:ext cx="1515300" cy="21888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7"/>
          <p:cNvSpPr txBox="1"/>
          <p:nvPr/>
        </p:nvSpPr>
        <p:spPr>
          <a:xfrm>
            <a:off x="1176596" y="2366399"/>
            <a:ext cx="1646400" cy="11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73763"/>
                </a:solidFill>
              </a:rPr>
              <a:t>SIMSSA</a:t>
            </a:r>
            <a:endParaRPr b="1" sz="2000">
              <a:solidFill>
                <a:srgbClr val="073763"/>
              </a:solidFill>
            </a:endParaRPr>
          </a:p>
          <a:p>
            <a:pPr indent="0" lvl="0" marL="0" rtl="0" algn="l">
              <a:spcBef>
                <a:spcPts val="0"/>
              </a:spcBef>
              <a:spcAft>
                <a:spcPts val="0"/>
              </a:spcAft>
              <a:buNone/>
            </a:pPr>
            <a:r>
              <a:rPr b="1" lang="en" sz="2000">
                <a:solidFill>
                  <a:srgbClr val="073763"/>
                </a:solidFill>
              </a:rPr>
              <a:t>Database</a:t>
            </a:r>
            <a:endParaRPr b="1" sz="2000">
              <a:solidFill>
                <a:srgbClr val="073763"/>
              </a:solidFill>
            </a:endParaRPr>
          </a:p>
        </p:txBody>
      </p:sp>
      <p:cxnSp>
        <p:nvCxnSpPr>
          <p:cNvPr id="410" name="Google Shape;410;p57"/>
          <p:cNvCxnSpPr/>
          <p:nvPr/>
        </p:nvCxnSpPr>
        <p:spPr>
          <a:xfrm flipH="1" rot="10800000">
            <a:off x="2856125" y="1755850"/>
            <a:ext cx="1236300" cy="605700"/>
          </a:xfrm>
          <a:prstGeom prst="straightConnector1">
            <a:avLst/>
          </a:prstGeom>
          <a:noFill/>
          <a:ln cap="flat" cmpd="sng" w="9525">
            <a:solidFill>
              <a:schemeClr val="dk2"/>
            </a:solidFill>
            <a:prstDash val="solid"/>
            <a:round/>
            <a:headEnd len="med" w="med" type="none"/>
            <a:tailEnd len="med" w="med" type="triangle"/>
          </a:ln>
        </p:spPr>
      </p:cxnSp>
      <p:sp>
        <p:nvSpPr>
          <p:cNvPr id="411" name="Google Shape;411;p57"/>
          <p:cNvSpPr/>
          <p:nvPr/>
        </p:nvSpPr>
        <p:spPr>
          <a:xfrm>
            <a:off x="4286950" y="438327"/>
            <a:ext cx="1348800" cy="2076900"/>
          </a:xfrm>
          <a:prstGeom prst="can">
            <a:avLst>
              <a:gd fmla="val 25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7"/>
          <p:cNvSpPr txBox="1"/>
          <p:nvPr/>
        </p:nvSpPr>
        <p:spPr>
          <a:xfrm>
            <a:off x="4231875" y="1060100"/>
            <a:ext cx="1332000" cy="9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73763"/>
                </a:solidFill>
              </a:rPr>
              <a:t>Solr</a:t>
            </a:r>
            <a:endParaRPr b="1" sz="1800">
              <a:solidFill>
                <a:srgbClr val="073763"/>
              </a:solidFill>
            </a:endParaRPr>
          </a:p>
          <a:p>
            <a:pPr indent="0" lvl="0" marL="0" rtl="0" algn="ctr">
              <a:spcBef>
                <a:spcPts val="0"/>
              </a:spcBef>
              <a:spcAft>
                <a:spcPts val="0"/>
              </a:spcAft>
              <a:buNone/>
            </a:pPr>
            <a:r>
              <a:rPr b="1" lang="en" sz="1800">
                <a:solidFill>
                  <a:srgbClr val="073763"/>
                </a:solidFill>
              </a:rPr>
              <a:t>Index</a:t>
            </a:r>
            <a:endParaRPr b="1" sz="1800">
              <a:solidFill>
                <a:srgbClr val="073763"/>
              </a:solidFill>
            </a:endParaRPr>
          </a:p>
          <a:p>
            <a:pPr indent="0" lvl="0" marL="0" rtl="0" algn="ctr">
              <a:spcBef>
                <a:spcPts val="0"/>
              </a:spcBef>
              <a:spcAft>
                <a:spcPts val="0"/>
              </a:spcAft>
              <a:buNone/>
            </a:pPr>
            <a:r>
              <a:rPr b="1" lang="en" sz="1800">
                <a:solidFill>
                  <a:srgbClr val="073763"/>
                </a:solidFill>
              </a:rPr>
              <a:t>(metadata)</a:t>
            </a:r>
            <a:endParaRPr b="1" sz="1800">
              <a:solidFill>
                <a:srgbClr val="073763"/>
              </a:solidFill>
            </a:endParaRPr>
          </a:p>
        </p:txBody>
      </p:sp>
      <p:sp>
        <p:nvSpPr>
          <p:cNvPr id="413" name="Google Shape;413;p57"/>
          <p:cNvSpPr/>
          <p:nvPr/>
        </p:nvSpPr>
        <p:spPr>
          <a:xfrm>
            <a:off x="3852950" y="2997625"/>
            <a:ext cx="2464800" cy="1545600"/>
          </a:xfrm>
          <a:prstGeom prst="rect">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414" name="Google Shape;414;p57"/>
          <p:cNvSpPr txBox="1"/>
          <p:nvPr/>
        </p:nvSpPr>
        <p:spPr>
          <a:xfrm>
            <a:off x="-1879350" y="-111275"/>
            <a:ext cx="71217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7"/>
          <p:cNvSpPr txBox="1"/>
          <p:nvPr/>
        </p:nvSpPr>
        <p:spPr>
          <a:xfrm>
            <a:off x="4194950" y="3562000"/>
            <a:ext cx="22380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73763"/>
                </a:solidFill>
              </a:rPr>
              <a:t>OMR process</a:t>
            </a:r>
            <a:endParaRPr b="1" sz="2000">
              <a:solidFill>
                <a:srgbClr val="073763"/>
              </a:solidFill>
            </a:endParaRPr>
          </a:p>
        </p:txBody>
      </p:sp>
      <p:cxnSp>
        <p:nvCxnSpPr>
          <p:cNvPr id="416" name="Google Shape;416;p57"/>
          <p:cNvCxnSpPr>
            <a:stCxn id="413" idx="1"/>
          </p:cNvCxnSpPr>
          <p:nvPr/>
        </p:nvCxnSpPr>
        <p:spPr>
          <a:xfrm rot="10800000">
            <a:off x="2917850" y="3449725"/>
            <a:ext cx="935100" cy="320700"/>
          </a:xfrm>
          <a:prstGeom prst="straightConnector1">
            <a:avLst/>
          </a:prstGeom>
          <a:noFill/>
          <a:ln cap="flat" cmpd="sng" w="9525">
            <a:solidFill>
              <a:schemeClr val="dk2"/>
            </a:solidFill>
            <a:prstDash val="solid"/>
            <a:round/>
            <a:headEnd len="med" w="med" type="none"/>
            <a:tailEnd len="med" w="med" type="triangle"/>
          </a:ln>
        </p:spPr>
      </p:cxnSp>
      <p:sp>
        <p:nvSpPr>
          <p:cNvPr id="417" name="Google Shape;417;p57"/>
          <p:cNvSpPr txBox="1"/>
          <p:nvPr/>
        </p:nvSpPr>
        <p:spPr>
          <a:xfrm>
            <a:off x="5496913" y="1060096"/>
            <a:ext cx="1199700" cy="9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73763"/>
                </a:solidFill>
              </a:rPr>
              <a:t>SMR</a:t>
            </a:r>
            <a:endParaRPr b="1" sz="1800">
              <a:solidFill>
                <a:srgbClr val="073763"/>
              </a:solidFill>
            </a:endParaRPr>
          </a:p>
          <a:p>
            <a:pPr indent="0" lvl="0" marL="0" rtl="0" algn="ctr">
              <a:spcBef>
                <a:spcPts val="0"/>
              </a:spcBef>
              <a:spcAft>
                <a:spcPts val="0"/>
              </a:spcAft>
              <a:buNone/>
            </a:pPr>
            <a:r>
              <a:rPr b="1" lang="en" sz="1800">
                <a:solidFill>
                  <a:srgbClr val="073763"/>
                </a:solidFill>
              </a:rPr>
              <a:t>Index</a:t>
            </a:r>
            <a:endParaRPr b="1" sz="1800">
              <a:solidFill>
                <a:srgbClr val="073763"/>
              </a:solidFill>
            </a:endParaRPr>
          </a:p>
          <a:p>
            <a:pPr indent="0" lvl="0" marL="0" rtl="0" algn="ctr">
              <a:spcBef>
                <a:spcPts val="0"/>
              </a:spcBef>
              <a:spcAft>
                <a:spcPts val="0"/>
              </a:spcAft>
              <a:buNone/>
            </a:pPr>
            <a:r>
              <a:rPr b="1" lang="en" sz="1800">
                <a:solidFill>
                  <a:srgbClr val="073763"/>
                </a:solidFill>
              </a:rPr>
              <a:t>(content)</a:t>
            </a:r>
            <a:endParaRPr b="1" sz="1800">
              <a:solidFill>
                <a:srgbClr val="07376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8"/>
          <p:cNvSpPr txBox="1"/>
          <p:nvPr>
            <p:ph type="title"/>
          </p:nvPr>
        </p:nvSpPr>
        <p:spPr>
          <a:xfrm>
            <a:off x="311700" y="410000"/>
            <a:ext cx="8832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Symbolic music retrieval: desirable traits</a:t>
            </a:r>
            <a:endParaRPr/>
          </a:p>
          <a:p>
            <a:pPr indent="0" lvl="0" marL="0" rtl="0" algn="l">
              <a:spcBef>
                <a:spcPts val="0"/>
              </a:spcBef>
              <a:spcAft>
                <a:spcPts val="0"/>
              </a:spcAft>
              <a:buNone/>
            </a:pPr>
            <a:r>
              <a:t/>
            </a:r>
            <a:endParaRPr/>
          </a:p>
        </p:txBody>
      </p:sp>
      <p:sp>
        <p:nvSpPr>
          <p:cNvPr id="423" name="Google Shape;423;p5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music query should be found even when </a:t>
            </a:r>
            <a:r>
              <a:rPr lang="en"/>
              <a:t>embedded in a larger context</a:t>
            </a:r>
            <a:endParaRPr/>
          </a:p>
          <a:p>
            <a:pPr indent="-317500" lvl="1" marL="914400" rtl="0" algn="l">
              <a:spcBef>
                <a:spcPts val="0"/>
              </a:spcBef>
              <a:spcAft>
                <a:spcPts val="0"/>
              </a:spcAft>
              <a:buSzPts val="1400"/>
              <a:buChar char="○"/>
            </a:pPr>
            <a:r>
              <a:rPr lang="en"/>
              <a:t>e.g. solo cello suite melody vs bass</a:t>
            </a:r>
            <a:endParaRPr/>
          </a:p>
          <a:p>
            <a:pPr indent="-317500" lvl="1" marL="914400" rtl="0" algn="l">
              <a:spcBef>
                <a:spcPts val="0"/>
              </a:spcBef>
              <a:spcAft>
                <a:spcPts val="0"/>
              </a:spcAft>
              <a:buSzPts val="1400"/>
              <a:buChar char="○"/>
            </a:pPr>
            <a:r>
              <a:rPr lang="en"/>
              <a:t>e.g. orchestral piano reduction</a:t>
            </a:r>
            <a:endParaRPr/>
          </a:p>
        </p:txBody>
      </p:sp>
      <p:sp>
        <p:nvSpPr>
          <p:cNvPr id="424" name="Google Shape;424;p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9"/>
          <p:cNvSpPr txBox="1"/>
          <p:nvPr>
            <p:ph type="title"/>
          </p:nvPr>
        </p:nvSpPr>
        <p:spPr>
          <a:xfrm>
            <a:off x="311700" y="410000"/>
            <a:ext cx="89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Symbolic music retrieval: desirable traits</a:t>
            </a:r>
            <a:endParaRPr/>
          </a:p>
        </p:txBody>
      </p:sp>
      <p:sp>
        <p:nvSpPr>
          <p:cNvPr id="430" name="Google Shape;430;p5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music query should be found even when embedded in a larger context </a:t>
            </a:r>
            <a:br>
              <a:rPr lang="en"/>
            </a:br>
            <a:endParaRPr/>
          </a:p>
          <a:p>
            <a:pPr indent="-342900" lvl="0" marL="457200" rtl="0" algn="l">
              <a:spcBef>
                <a:spcPts val="0"/>
              </a:spcBef>
              <a:spcAft>
                <a:spcPts val="0"/>
              </a:spcAft>
              <a:buSzPts val="1800"/>
              <a:buChar char="●"/>
            </a:pPr>
            <a:r>
              <a:rPr lang="en"/>
              <a:t>Notions of similarity: not just verbatim statements of the query, but also “similar” ones</a:t>
            </a:r>
            <a:endParaRPr/>
          </a:p>
        </p:txBody>
      </p:sp>
      <p:sp>
        <p:nvSpPr>
          <p:cNvPr id="431" name="Google Shape;431;p5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6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Notions of similarity</a:t>
            </a:r>
            <a:endParaRPr/>
          </a:p>
        </p:txBody>
      </p:sp>
      <p:sp>
        <p:nvSpPr>
          <p:cNvPr id="437" name="Google Shape;437;p6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Transpositions</a:t>
            </a:r>
            <a:br>
              <a:rPr lang="en"/>
            </a:br>
            <a:endParaRPr/>
          </a:p>
          <a:p>
            <a:pPr indent="-342900" lvl="0" marL="457200" rtl="0" algn="l">
              <a:spcBef>
                <a:spcPts val="0"/>
              </a:spcBef>
              <a:spcAft>
                <a:spcPts val="0"/>
              </a:spcAft>
              <a:buSzPts val="1800"/>
              <a:buChar char="●"/>
            </a:pPr>
            <a:r>
              <a:rPr lang="en"/>
              <a:t>Rhythmic variations</a:t>
            </a:r>
            <a:br>
              <a:rPr lang="en"/>
            </a:br>
            <a:endParaRPr/>
          </a:p>
          <a:p>
            <a:pPr indent="-342900" lvl="0" marL="457200" rtl="0" algn="l">
              <a:spcBef>
                <a:spcPts val="0"/>
              </a:spcBef>
              <a:spcAft>
                <a:spcPts val="0"/>
              </a:spcAft>
              <a:buSzPts val="1800"/>
              <a:buChar char="●"/>
            </a:pPr>
            <a:r>
              <a:rPr lang="en"/>
              <a:t>Partial matches of a query</a:t>
            </a:r>
            <a:endParaRPr/>
          </a:p>
        </p:txBody>
      </p:sp>
      <p:sp>
        <p:nvSpPr>
          <p:cNvPr id="438" name="Google Shape;438;p6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1"/>
          <p:cNvSpPr txBox="1"/>
          <p:nvPr>
            <p:ph type="title"/>
          </p:nvPr>
        </p:nvSpPr>
        <p:spPr>
          <a:xfrm>
            <a:off x="311700" y="410000"/>
            <a:ext cx="8832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Symbolic music retrieval: desirabl</a:t>
            </a:r>
            <a:r>
              <a:rPr lang="en"/>
              <a:t>e</a:t>
            </a:r>
            <a:r>
              <a:rPr lang="en"/>
              <a:t> traits</a:t>
            </a:r>
            <a:endParaRPr/>
          </a:p>
        </p:txBody>
      </p:sp>
      <p:sp>
        <p:nvSpPr>
          <p:cNvPr id="444" name="Google Shape;444;p6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music query should be found even when embedded in a larger context </a:t>
            </a:r>
            <a:br>
              <a:rPr lang="en"/>
            </a:br>
            <a:endParaRPr/>
          </a:p>
          <a:p>
            <a:pPr indent="-342900" lvl="0" marL="457200" rtl="0" algn="l">
              <a:spcBef>
                <a:spcPts val="0"/>
              </a:spcBef>
              <a:spcAft>
                <a:spcPts val="0"/>
              </a:spcAft>
              <a:buSzPts val="1800"/>
              <a:buChar char="●"/>
            </a:pPr>
            <a:r>
              <a:rPr lang="en"/>
              <a:t>Notions of similarity: not just verbatim statements of the query, but also “similar” ones</a:t>
            </a:r>
            <a:br>
              <a:rPr lang="en"/>
            </a:br>
            <a:endParaRPr/>
          </a:p>
          <a:p>
            <a:pPr indent="-342900" lvl="0" marL="457200" rtl="0" algn="l">
              <a:spcBef>
                <a:spcPts val="0"/>
              </a:spcBef>
              <a:spcAft>
                <a:spcPts val="0"/>
              </a:spcAft>
              <a:buSzPts val="1800"/>
              <a:buChar char="●"/>
            </a:pPr>
            <a:r>
              <a:rPr lang="en"/>
              <a:t>Ranked comparison between occurrences</a:t>
            </a:r>
            <a:br>
              <a:rPr lang="en"/>
            </a:br>
            <a:endParaRPr/>
          </a:p>
          <a:p>
            <a:pPr indent="-342900" lvl="0" marL="457200" rtl="0" algn="l">
              <a:spcBef>
                <a:spcPts val="0"/>
              </a:spcBef>
              <a:spcAft>
                <a:spcPts val="0"/>
              </a:spcAft>
              <a:buSzPts val="1800"/>
              <a:buChar char="●"/>
            </a:pPr>
            <a:r>
              <a:rPr lang="en"/>
              <a:t>Highlighted excerpt of the content</a:t>
            </a:r>
            <a:endParaRPr/>
          </a:p>
        </p:txBody>
      </p:sp>
      <p:sp>
        <p:nvSpPr>
          <p:cNvPr id="445" name="Google Shape;445;p6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2"/>
          <p:cNvSpPr txBox="1"/>
          <p:nvPr>
            <p:ph type="title"/>
          </p:nvPr>
        </p:nvSpPr>
        <p:spPr>
          <a:xfrm>
            <a:off x="311700" y="410000"/>
            <a:ext cx="8832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have now?</a:t>
            </a:r>
            <a:endParaRPr/>
          </a:p>
        </p:txBody>
      </p:sp>
      <p:sp>
        <p:nvSpPr>
          <p:cNvPr id="451" name="Google Shape;451;p6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Experimental search service at patternfinder.elvisproject.ca</a:t>
            </a:r>
            <a:endParaRPr/>
          </a:p>
          <a:p>
            <a:pPr indent="-317500" lvl="1" marL="914400" rtl="0" algn="l">
              <a:spcBef>
                <a:spcPts val="0"/>
              </a:spcBef>
              <a:spcAft>
                <a:spcPts val="0"/>
              </a:spcAft>
              <a:buSzPts val="1400"/>
              <a:buChar char="○"/>
            </a:pPr>
            <a:r>
              <a:rPr lang="en"/>
              <a:t>Three corpora: Palestrina masses, Bach fugues, Mozart/Beethoven Themes &amp; Variations</a:t>
            </a:r>
            <a:br>
              <a:rPr lang="en"/>
            </a:br>
            <a:endParaRPr/>
          </a:p>
          <a:p>
            <a:pPr indent="-342900" lvl="0" marL="457200" rtl="0" algn="l">
              <a:spcBef>
                <a:spcPts val="0"/>
              </a:spcBef>
              <a:spcAft>
                <a:spcPts val="0"/>
              </a:spcAft>
              <a:buSzPts val="1800"/>
              <a:buChar char="●"/>
            </a:pPr>
            <a:r>
              <a:rPr lang="en"/>
              <a:t>Simple ranked comparison between occurrences</a:t>
            </a:r>
            <a:endParaRPr/>
          </a:p>
          <a:p>
            <a:pPr indent="-317500" lvl="1" marL="914400" rtl="0" algn="l">
              <a:spcBef>
                <a:spcPts val="0"/>
              </a:spcBef>
              <a:spcAft>
                <a:spcPts val="0"/>
              </a:spcAft>
              <a:buSzPts val="1400"/>
              <a:buChar char="○"/>
            </a:pPr>
            <a:r>
              <a:rPr lang="en"/>
              <a:t>Size of partial matching</a:t>
            </a:r>
            <a:br>
              <a:rPr lang="en"/>
            </a:br>
            <a:endParaRPr/>
          </a:p>
          <a:p>
            <a:pPr indent="-342900" lvl="0" marL="457200" rtl="0" algn="l">
              <a:spcBef>
                <a:spcPts val="0"/>
              </a:spcBef>
              <a:spcAft>
                <a:spcPts val="0"/>
              </a:spcAft>
              <a:buSzPts val="1800"/>
              <a:buChar char="●"/>
            </a:pPr>
            <a:r>
              <a:rPr lang="en"/>
              <a:t>Highlighted excerpt of the content</a:t>
            </a:r>
            <a:endParaRPr/>
          </a:p>
          <a:p>
            <a:pPr indent="-317500" lvl="1" marL="914400" rtl="0" algn="l">
              <a:spcBef>
                <a:spcPts val="0"/>
              </a:spcBef>
              <a:spcAft>
                <a:spcPts val="0"/>
              </a:spcAft>
              <a:buSzPts val="1400"/>
              <a:buChar char="○"/>
            </a:pPr>
            <a:r>
              <a:rPr lang="en"/>
              <a:t>Api for serving excerpts</a:t>
            </a:r>
            <a:br>
              <a:rPr lang="en"/>
            </a:br>
            <a:endParaRPr/>
          </a:p>
          <a:p>
            <a:pPr indent="-342900" lvl="0" marL="457200" rtl="0" algn="l">
              <a:spcBef>
                <a:spcPts val="0"/>
              </a:spcBef>
              <a:spcAft>
                <a:spcPts val="0"/>
              </a:spcAft>
              <a:buSzPts val="1800"/>
              <a:buChar char="●"/>
            </a:pPr>
            <a:r>
              <a:rPr lang="en"/>
              <a:t>Similarity:</a:t>
            </a:r>
            <a:endParaRPr/>
          </a:p>
          <a:p>
            <a:pPr indent="-317500" lvl="1" marL="914400" rtl="0" algn="l">
              <a:spcBef>
                <a:spcPts val="0"/>
              </a:spcBef>
              <a:spcAft>
                <a:spcPts val="0"/>
              </a:spcAft>
              <a:buSzPts val="1400"/>
              <a:buChar char="○"/>
            </a:pPr>
            <a:r>
              <a:rPr lang="en"/>
              <a:t>Transpositions, rhythmic variation</a:t>
            </a:r>
            <a:br>
              <a:rPr lang="en"/>
            </a:br>
            <a:endParaRPr/>
          </a:p>
        </p:txBody>
      </p:sp>
      <p:sp>
        <p:nvSpPr>
          <p:cNvPr id="452" name="Google Shape;452;p6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3"/>
          <p:cNvSpPr txBox="1"/>
          <p:nvPr>
            <p:ph type="title"/>
          </p:nvPr>
        </p:nvSpPr>
        <p:spPr>
          <a:xfrm>
            <a:off x="311700" y="410000"/>
            <a:ext cx="8832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Patternfinder demo</a:t>
            </a:r>
            <a:endParaRPr/>
          </a:p>
        </p:txBody>
      </p:sp>
      <p:pic>
        <p:nvPicPr>
          <p:cNvPr id="458" name="Google Shape;458;p63" title="Nov 29, 2018 6:11 AM.webm">
            <a:hlinkClick r:id="rId3"/>
          </p:cNvPr>
          <p:cNvPicPr preferRelativeResize="0"/>
          <p:nvPr/>
        </p:nvPicPr>
        <p:blipFill>
          <a:blip r:embed="rId4">
            <a:alphaModFix/>
          </a:blip>
          <a:stretch>
            <a:fillRect/>
          </a:stretch>
        </p:blipFill>
        <p:spPr>
          <a:xfrm>
            <a:off x="381000" y="1170200"/>
            <a:ext cx="4572000" cy="3429000"/>
          </a:xfrm>
          <a:prstGeom prst="rect">
            <a:avLst/>
          </a:prstGeom>
          <a:noFill/>
          <a:ln>
            <a:noFill/>
          </a:ln>
        </p:spPr>
      </p:pic>
      <p:sp>
        <p:nvSpPr>
          <p:cNvPr id="459" name="Google Shape;459;p6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4"/>
          <p:cNvSpPr txBox="1"/>
          <p:nvPr>
            <p:ph type="title"/>
          </p:nvPr>
        </p:nvSpPr>
        <p:spPr>
          <a:xfrm>
            <a:off x="311700" y="410000"/>
            <a:ext cx="8832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465" name="Google Shape;465;p6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Better indexing methods for faster search</a:t>
            </a:r>
            <a:br>
              <a:rPr lang="en"/>
            </a:br>
            <a:endParaRPr/>
          </a:p>
          <a:p>
            <a:pPr indent="-342900" lvl="0" marL="457200" marR="0" rtl="0" algn="l">
              <a:lnSpc>
                <a:spcPct val="115000"/>
              </a:lnSpc>
              <a:spcBef>
                <a:spcPts val="0"/>
              </a:spcBef>
              <a:spcAft>
                <a:spcPts val="0"/>
              </a:spcAft>
              <a:buClr>
                <a:schemeClr val="dk2"/>
              </a:buClr>
              <a:buSzPts val="1800"/>
              <a:buFont typeface="Roboto"/>
              <a:buChar char="●"/>
            </a:pPr>
            <a:r>
              <a:rPr lang="en"/>
              <a:t>Experiment with ranking system</a:t>
            </a:r>
            <a:br>
              <a:rPr lang="en"/>
            </a:br>
            <a:endParaRPr/>
          </a:p>
          <a:p>
            <a:pPr indent="-342900" lvl="0" marL="457200" marR="0" rtl="0" algn="l">
              <a:lnSpc>
                <a:spcPct val="115000"/>
              </a:lnSpc>
              <a:spcBef>
                <a:spcPts val="0"/>
              </a:spcBef>
              <a:spcAft>
                <a:spcPts val="0"/>
              </a:spcAft>
              <a:buClr>
                <a:schemeClr val="dk2"/>
              </a:buClr>
              <a:buSzPts val="1800"/>
              <a:buFont typeface="Roboto"/>
              <a:buChar char="●"/>
            </a:pPr>
            <a:r>
              <a:rPr lang="en"/>
              <a:t>Query interface</a:t>
            </a:r>
            <a:br>
              <a:rPr lang="en"/>
            </a:br>
            <a:endParaRPr/>
          </a:p>
          <a:p>
            <a:pPr indent="-342900" lvl="0" marL="457200" marR="0" rtl="0" algn="l">
              <a:lnSpc>
                <a:spcPct val="115000"/>
              </a:lnSpc>
              <a:spcBef>
                <a:spcPts val="0"/>
              </a:spcBef>
              <a:spcAft>
                <a:spcPts val="0"/>
              </a:spcAft>
              <a:buSzPts val="1800"/>
              <a:buChar char="●"/>
            </a:pPr>
            <a:r>
              <a:rPr lang="en"/>
              <a:t>Index data directly from SIMSSA DB</a:t>
            </a:r>
            <a:endParaRPr/>
          </a:p>
        </p:txBody>
      </p:sp>
      <p:sp>
        <p:nvSpPr>
          <p:cNvPr id="466" name="Google Shape;466;p6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5"/>
          <p:cNvSpPr txBox="1"/>
          <p:nvPr>
            <p:ph idx="12" type="sldNum"/>
          </p:nvPr>
        </p:nvSpPr>
        <p:spPr>
          <a:xfrm>
            <a:off x="8460431" y="47273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65"/>
          <p:cNvSpPr txBox="1"/>
          <p:nvPr/>
        </p:nvSpPr>
        <p:spPr>
          <a:xfrm>
            <a:off x="1607350" y="568750"/>
            <a:ext cx="6540600" cy="10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73" name="Google Shape;473;p65"/>
          <p:cNvPicPr preferRelativeResize="0"/>
          <p:nvPr/>
        </p:nvPicPr>
        <p:blipFill>
          <a:blip r:embed="rId3">
            <a:alphaModFix/>
          </a:blip>
          <a:stretch>
            <a:fillRect/>
          </a:stretch>
        </p:blipFill>
        <p:spPr>
          <a:xfrm>
            <a:off x="262118" y="1690281"/>
            <a:ext cx="8619751" cy="2172900"/>
          </a:xfrm>
          <a:prstGeom prst="rect">
            <a:avLst/>
          </a:prstGeom>
          <a:noFill/>
          <a:ln>
            <a:noFill/>
          </a:ln>
        </p:spPr>
      </p:pic>
      <p:pic>
        <p:nvPicPr>
          <p:cNvPr descr="The Single Interface for Music Score Searching and Analysis Project" id="474" name="Google Shape;474;p65" title="The Single Interface for Music Score Searching and Analysis Project"/>
          <p:cNvPicPr preferRelativeResize="0"/>
          <p:nvPr/>
        </p:nvPicPr>
        <p:blipFill rotWithShape="1">
          <a:blip r:embed="rId4">
            <a:alphaModFix/>
          </a:blip>
          <a:srcRect b="-9420" l="0" r="0" t="9420"/>
          <a:stretch/>
        </p:blipFill>
        <p:spPr>
          <a:xfrm>
            <a:off x="796225" y="430200"/>
            <a:ext cx="7701775" cy="136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9"/>
          <p:cNvSpPr txBox="1"/>
          <p:nvPr>
            <p:ph idx="1" type="body"/>
          </p:nvPr>
        </p:nvSpPr>
        <p:spPr>
          <a:xfrm>
            <a:off x="374550" y="1051393"/>
            <a:ext cx="7688700" cy="2622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434343"/>
              </a:buClr>
              <a:buSzPts val="1900"/>
              <a:buChar char="●"/>
            </a:pPr>
            <a:r>
              <a:rPr b="1" lang="en" sz="1900">
                <a:solidFill>
                  <a:srgbClr val="434343"/>
                </a:solidFill>
              </a:rPr>
              <a:t>Query: </a:t>
            </a:r>
            <a:r>
              <a:rPr lang="en" sz="1900">
                <a:solidFill>
                  <a:srgbClr val="434343"/>
                </a:solidFill>
              </a:rPr>
              <a:t>written in the digital music representation “**kern”</a:t>
            </a:r>
            <a:br>
              <a:rPr lang="en" sz="1900">
                <a:solidFill>
                  <a:srgbClr val="434343"/>
                </a:solidFill>
              </a:rPr>
            </a:br>
            <a:endParaRPr sz="1900">
              <a:solidFill>
                <a:srgbClr val="434343"/>
              </a:solidFill>
            </a:endParaRPr>
          </a:p>
          <a:p>
            <a:pPr indent="-349250" lvl="0" marL="457200" rtl="0" algn="l">
              <a:spcBef>
                <a:spcPts val="0"/>
              </a:spcBef>
              <a:spcAft>
                <a:spcPts val="0"/>
              </a:spcAft>
              <a:buClr>
                <a:srgbClr val="434343"/>
              </a:buClr>
              <a:buSzPts val="1900"/>
              <a:buChar char="●"/>
            </a:pPr>
            <a:r>
              <a:rPr b="1" lang="en" sz="1900">
                <a:solidFill>
                  <a:srgbClr val="434343"/>
                </a:solidFill>
              </a:rPr>
              <a:t>Search: </a:t>
            </a:r>
            <a:r>
              <a:rPr lang="en" sz="1900">
                <a:solidFill>
                  <a:srgbClr val="434343"/>
                </a:solidFill>
              </a:rPr>
              <a:t>An algorithm to find occurrences of our musical passage</a:t>
            </a:r>
            <a:br>
              <a:rPr lang="en" sz="1900">
                <a:solidFill>
                  <a:srgbClr val="434343"/>
                </a:solidFill>
              </a:rPr>
            </a:br>
            <a:endParaRPr sz="1900">
              <a:solidFill>
                <a:srgbClr val="434343"/>
              </a:solidFill>
            </a:endParaRPr>
          </a:p>
          <a:p>
            <a:pPr indent="-349250" lvl="0" marL="457200" rtl="0" algn="l">
              <a:spcBef>
                <a:spcPts val="0"/>
              </a:spcBef>
              <a:spcAft>
                <a:spcPts val="0"/>
              </a:spcAft>
              <a:buClr>
                <a:srgbClr val="434343"/>
              </a:buClr>
              <a:buSzPts val="1900"/>
              <a:buChar char="●"/>
            </a:pPr>
            <a:r>
              <a:rPr b="1" lang="en" sz="1900">
                <a:solidFill>
                  <a:srgbClr val="434343"/>
                </a:solidFill>
              </a:rPr>
              <a:t>Filters: </a:t>
            </a:r>
            <a:r>
              <a:rPr lang="en" sz="1900">
                <a:solidFill>
                  <a:srgbClr val="434343"/>
                </a:solidFill>
              </a:rPr>
              <a:t>to expand or narrow search results</a:t>
            </a:r>
            <a:endParaRPr sz="1900">
              <a:solidFill>
                <a:srgbClr val="434343"/>
              </a:solidFill>
            </a:endParaRPr>
          </a:p>
        </p:txBody>
      </p:sp>
      <p:sp>
        <p:nvSpPr>
          <p:cNvPr id="208" name="Google Shape;208;p39"/>
          <p:cNvSpPr txBox="1"/>
          <p:nvPr>
            <p:ph type="title"/>
          </p:nvPr>
        </p:nvSpPr>
        <p:spPr>
          <a:xfrm>
            <a:off x="0" y="0"/>
            <a:ext cx="9144000" cy="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457200" lvl="0" marL="0" rtl="0" algn="l">
              <a:spcBef>
                <a:spcPts val="0"/>
              </a:spcBef>
              <a:spcAft>
                <a:spcPts val="0"/>
              </a:spcAft>
              <a:buNone/>
            </a:pPr>
            <a:r>
              <a:rPr lang="en" sz="2400"/>
              <a:t>PatternFinder Web Application: </a:t>
            </a:r>
            <a:r>
              <a:rPr lang="en" sz="1900" u="sng">
                <a:solidFill>
                  <a:schemeClr val="accent5"/>
                </a:solidFill>
                <a:hlinkClick r:id="rId3"/>
              </a:rPr>
              <a:t>https://patternfinder.elvisproject.ca</a:t>
            </a:r>
            <a:endParaRPr sz="2400"/>
          </a:p>
        </p:txBody>
      </p:sp>
      <p:sp>
        <p:nvSpPr>
          <p:cNvPr id="209" name="Google Shape;209;p3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6"/>
          <p:cNvSpPr txBox="1"/>
          <p:nvPr>
            <p:ph type="title"/>
          </p:nvPr>
        </p:nvSpPr>
        <p:spPr>
          <a:xfrm>
            <a:off x="311700" y="410000"/>
            <a:ext cx="8832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Embedded in a larger context</a:t>
            </a:r>
            <a:endParaRPr/>
          </a:p>
        </p:txBody>
      </p:sp>
      <p:grpSp>
        <p:nvGrpSpPr>
          <p:cNvPr id="480" name="Google Shape;480;p66"/>
          <p:cNvGrpSpPr/>
          <p:nvPr/>
        </p:nvGrpSpPr>
        <p:grpSpPr>
          <a:xfrm>
            <a:off x="353864" y="978722"/>
            <a:ext cx="8158379" cy="3273064"/>
            <a:chOff x="430081" y="899434"/>
            <a:chExt cx="8524952" cy="3420129"/>
          </a:xfrm>
        </p:grpSpPr>
        <p:grpSp>
          <p:nvGrpSpPr>
            <p:cNvPr id="481" name="Google Shape;481;p66"/>
            <p:cNvGrpSpPr/>
            <p:nvPr/>
          </p:nvGrpSpPr>
          <p:grpSpPr>
            <a:xfrm>
              <a:off x="430081" y="899434"/>
              <a:ext cx="8524952" cy="3420129"/>
              <a:chOff x="2030275" y="1096913"/>
              <a:chExt cx="9144001" cy="3668486"/>
            </a:xfrm>
          </p:grpSpPr>
          <p:pic>
            <p:nvPicPr>
              <p:cNvPr id="482" name="Google Shape;482;p66"/>
              <p:cNvPicPr preferRelativeResize="0"/>
              <p:nvPr/>
            </p:nvPicPr>
            <p:blipFill>
              <a:blip r:embed="rId3">
                <a:alphaModFix/>
              </a:blip>
              <a:stretch>
                <a:fillRect/>
              </a:stretch>
            </p:blipFill>
            <p:spPr>
              <a:xfrm>
                <a:off x="2030275" y="1096913"/>
                <a:ext cx="9144001" cy="3668486"/>
              </a:xfrm>
              <a:prstGeom prst="rect">
                <a:avLst/>
              </a:prstGeom>
              <a:noFill/>
              <a:ln>
                <a:noFill/>
              </a:ln>
            </p:spPr>
          </p:pic>
          <p:cxnSp>
            <p:nvCxnSpPr>
              <p:cNvPr id="483" name="Google Shape;483;p66"/>
              <p:cNvCxnSpPr/>
              <p:nvPr/>
            </p:nvCxnSpPr>
            <p:spPr>
              <a:xfrm>
                <a:off x="4421000" y="3306725"/>
                <a:ext cx="405900" cy="709200"/>
              </a:xfrm>
              <a:prstGeom prst="straightConnector1">
                <a:avLst/>
              </a:prstGeom>
              <a:noFill/>
              <a:ln cap="flat" cmpd="sng" w="9525">
                <a:solidFill>
                  <a:schemeClr val="dk2"/>
                </a:solidFill>
                <a:prstDash val="solid"/>
                <a:round/>
                <a:headEnd len="med" w="med" type="none"/>
                <a:tailEnd len="med" w="med" type="triangle"/>
              </a:ln>
            </p:spPr>
          </p:cxnSp>
          <p:cxnSp>
            <p:nvCxnSpPr>
              <p:cNvPr id="484" name="Google Shape;484;p66"/>
              <p:cNvCxnSpPr/>
              <p:nvPr/>
            </p:nvCxnSpPr>
            <p:spPr>
              <a:xfrm flipH="1" rot="10800000">
                <a:off x="4471875" y="2647850"/>
                <a:ext cx="393000" cy="1051800"/>
              </a:xfrm>
              <a:prstGeom prst="straightConnector1">
                <a:avLst/>
              </a:prstGeom>
              <a:noFill/>
              <a:ln cap="flat" cmpd="sng" w="9525">
                <a:solidFill>
                  <a:schemeClr val="dk2"/>
                </a:solidFill>
                <a:prstDash val="solid"/>
                <a:round/>
                <a:headEnd len="med" w="med" type="none"/>
                <a:tailEnd len="med" w="med" type="triangle"/>
              </a:ln>
            </p:spPr>
          </p:cxnSp>
          <p:cxnSp>
            <p:nvCxnSpPr>
              <p:cNvPr id="485" name="Google Shape;485;p66"/>
              <p:cNvCxnSpPr/>
              <p:nvPr/>
            </p:nvCxnSpPr>
            <p:spPr>
              <a:xfrm flipH="1" rot="10800000">
                <a:off x="4459200" y="1849750"/>
                <a:ext cx="354900" cy="519300"/>
              </a:xfrm>
              <a:prstGeom prst="straightConnector1">
                <a:avLst/>
              </a:prstGeom>
              <a:noFill/>
              <a:ln cap="flat" cmpd="sng" w="9525">
                <a:solidFill>
                  <a:schemeClr val="dk2"/>
                </a:solidFill>
                <a:prstDash val="solid"/>
                <a:round/>
                <a:headEnd len="med" w="med" type="none"/>
                <a:tailEnd len="med" w="med" type="triangle"/>
              </a:ln>
            </p:spPr>
          </p:cxnSp>
          <p:cxnSp>
            <p:nvCxnSpPr>
              <p:cNvPr id="486" name="Google Shape;486;p66"/>
              <p:cNvCxnSpPr/>
              <p:nvPr/>
            </p:nvCxnSpPr>
            <p:spPr>
              <a:xfrm>
                <a:off x="4459200" y="1672081"/>
                <a:ext cx="836400" cy="300"/>
              </a:xfrm>
              <a:prstGeom prst="straightConnector1">
                <a:avLst/>
              </a:prstGeom>
              <a:noFill/>
              <a:ln cap="flat" cmpd="sng" w="9525">
                <a:solidFill>
                  <a:schemeClr val="dk2"/>
                </a:solidFill>
                <a:prstDash val="solid"/>
                <a:round/>
                <a:headEnd len="med" w="med" type="none"/>
                <a:tailEnd len="med" w="med" type="triangle"/>
              </a:ln>
            </p:spPr>
          </p:cxnSp>
        </p:grpSp>
        <p:sp>
          <p:nvSpPr>
            <p:cNvPr id="487" name="Google Shape;487;p66"/>
            <p:cNvSpPr txBox="1"/>
            <p:nvPr/>
          </p:nvSpPr>
          <p:spPr>
            <a:xfrm>
              <a:off x="2304944" y="3230150"/>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488" name="Google Shape;488;p66"/>
            <p:cNvSpPr txBox="1"/>
            <p:nvPr/>
          </p:nvSpPr>
          <p:spPr>
            <a:xfrm>
              <a:off x="2292275" y="2709419"/>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2</a:t>
              </a:r>
              <a:endParaRPr b="1"/>
            </a:p>
          </p:txBody>
        </p:sp>
        <p:sp>
          <p:nvSpPr>
            <p:cNvPr id="489" name="Google Shape;489;p66"/>
            <p:cNvSpPr txBox="1"/>
            <p:nvPr/>
          </p:nvSpPr>
          <p:spPr>
            <a:xfrm>
              <a:off x="2292275" y="1985612"/>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490" name="Google Shape;490;p66"/>
            <p:cNvSpPr txBox="1"/>
            <p:nvPr/>
          </p:nvSpPr>
          <p:spPr>
            <a:xfrm>
              <a:off x="2266938" y="1325150"/>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4</a:t>
              </a:r>
              <a:endParaRPr b="1"/>
            </a:p>
          </p:txBody>
        </p:sp>
        <p:sp>
          <p:nvSpPr>
            <p:cNvPr id="491" name="Google Shape;491;p66"/>
            <p:cNvSpPr txBox="1"/>
            <p:nvPr/>
          </p:nvSpPr>
          <p:spPr>
            <a:xfrm>
              <a:off x="3092281" y="3509612"/>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5</a:t>
              </a:r>
              <a:endParaRPr b="1"/>
            </a:p>
          </p:txBody>
        </p:sp>
        <p:sp>
          <p:nvSpPr>
            <p:cNvPr id="492" name="Google Shape;492;p66"/>
            <p:cNvSpPr txBox="1"/>
            <p:nvPr/>
          </p:nvSpPr>
          <p:spPr>
            <a:xfrm>
              <a:off x="3117806" y="3230150"/>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6</a:t>
              </a:r>
              <a:endParaRPr b="1"/>
            </a:p>
          </p:txBody>
        </p:sp>
        <p:sp>
          <p:nvSpPr>
            <p:cNvPr id="493" name="Google Shape;493;p66"/>
            <p:cNvSpPr txBox="1"/>
            <p:nvPr/>
          </p:nvSpPr>
          <p:spPr>
            <a:xfrm>
              <a:off x="3104950" y="2671412"/>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7</a:t>
              </a:r>
              <a:endParaRPr b="1"/>
            </a:p>
          </p:txBody>
        </p:sp>
        <p:sp>
          <p:nvSpPr>
            <p:cNvPr id="494" name="Google Shape;494;p66"/>
            <p:cNvSpPr txBox="1"/>
            <p:nvPr/>
          </p:nvSpPr>
          <p:spPr>
            <a:xfrm>
              <a:off x="3193631" y="2036287"/>
              <a:ext cx="2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8</a:t>
              </a:r>
              <a:endParaRPr b="1"/>
            </a:p>
          </p:txBody>
        </p:sp>
        <p:sp>
          <p:nvSpPr>
            <p:cNvPr id="495" name="Google Shape;495;p66"/>
            <p:cNvSpPr txBox="1"/>
            <p:nvPr/>
          </p:nvSpPr>
          <p:spPr>
            <a:xfrm>
              <a:off x="2990754" y="1477550"/>
              <a:ext cx="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9</a:t>
              </a:r>
              <a:endParaRPr b="1"/>
            </a:p>
          </p:txBody>
        </p:sp>
        <p:sp>
          <p:nvSpPr>
            <p:cNvPr id="496" name="Google Shape;496;p66"/>
            <p:cNvSpPr txBox="1"/>
            <p:nvPr/>
          </p:nvSpPr>
          <p:spPr>
            <a:xfrm>
              <a:off x="3447954" y="3687350"/>
              <a:ext cx="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10</a:t>
              </a:r>
              <a:endParaRPr b="1"/>
            </a:p>
          </p:txBody>
        </p:sp>
        <p:sp>
          <p:nvSpPr>
            <p:cNvPr id="497" name="Google Shape;497;p66"/>
            <p:cNvSpPr txBox="1"/>
            <p:nvPr/>
          </p:nvSpPr>
          <p:spPr>
            <a:xfrm>
              <a:off x="3524154" y="3230150"/>
              <a:ext cx="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11</a:t>
              </a:r>
              <a:endParaRPr b="1"/>
            </a:p>
          </p:txBody>
        </p:sp>
        <p:sp>
          <p:nvSpPr>
            <p:cNvPr id="498" name="Google Shape;498;p66"/>
            <p:cNvSpPr txBox="1"/>
            <p:nvPr/>
          </p:nvSpPr>
          <p:spPr>
            <a:xfrm>
              <a:off x="3511485" y="2747613"/>
              <a:ext cx="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12</a:t>
              </a:r>
              <a:endParaRPr b="1"/>
            </a:p>
          </p:txBody>
        </p:sp>
        <p:sp>
          <p:nvSpPr>
            <p:cNvPr id="499" name="Google Shape;499;p66"/>
            <p:cNvSpPr txBox="1"/>
            <p:nvPr/>
          </p:nvSpPr>
          <p:spPr>
            <a:xfrm>
              <a:off x="3460810" y="1414019"/>
              <a:ext cx="41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13</a:t>
              </a:r>
              <a:endParaRPr b="1"/>
            </a:p>
          </p:txBody>
        </p:sp>
      </p:grpSp>
      <p:sp>
        <p:nvSpPr>
          <p:cNvPr id="500" name="Google Shape;500;p66"/>
          <p:cNvSpPr txBox="1"/>
          <p:nvPr/>
        </p:nvSpPr>
        <p:spPr>
          <a:xfrm>
            <a:off x="466325" y="4131300"/>
            <a:ext cx="79179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Order: </a:t>
            </a:r>
            <a:r>
              <a:rPr lang="en"/>
              <a:t>E, C, A, C, B, (intervening D, D), F, Bb, (intervening Bb, D, Bb), D</a:t>
            </a:r>
            <a:endParaRPr/>
          </a:p>
        </p:txBody>
      </p:sp>
      <p:pic>
        <p:nvPicPr>
          <p:cNvPr id="501" name="Google Shape;501;p66"/>
          <p:cNvPicPr preferRelativeResize="0"/>
          <p:nvPr/>
        </p:nvPicPr>
        <p:blipFill rotWithShape="1">
          <a:blip r:embed="rId4">
            <a:alphaModFix/>
          </a:blip>
          <a:srcRect b="60438" l="36003" r="44372" t="25110"/>
          <a:stretch/>
        </p:blipFill>
        <p:spPr>
          <a:xfrm>
            <a:off x="6780882" y="1393846"/>
            <a:ext cx="2131964" cy="916479"/>
          </a:xfrm>
          <a:prstGeom prst="rect">
            <a:avLst/>
          </a:prstGeom>
          <a:noFill/>
          <a:ln>
            <a:noFill/>
          </a:ln>
        </p:spPr>
      </p:pic>
      <p:sp>
        <p:nvSpPr>
          <p:cNvPr id="502" name="Google Shape;502;p66"/>
          <p:cNvSpPr txBox="1"/>
          <p:nvPr/>
        </p:nvSpPr>
        <p:spPr>
          <a:xfrm>
            <a:off x="6792006" y="1095925"/>
            <a:ext cx="5685300" cy="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Query:</a:t>
            </a:r>
            <a:endParaRPr b="1" sz="1800"/>
          </a:p>
        </p:txBody>
      </p:sp>
      <p:sp>
        <p:nvSpPr>
          <p:cNvPr id="503" name="Google Shape;503;p6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6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A2 in </a:t>
            </a:r>
            <a:r>
              <a:rPr i="1" lang="en"/>
              <a:t>Spem in alium</a:t>
            </a:r>
            <a:endParaRPr i="1"/>
          </a:p>
        </p:txBody>
      </p:sp>
      <p:sp>
        <p:nvSpPr>
          <p:cNvPr id="509" name="Google Shape;509;p6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10" name="Google Shape;510;p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1" name="Google Shape;511;p67"/>
          <p:cNvPicPr preferRelativeResize="0"/>
          <p:nvPr/>
        </p:nvPicPr>
        <p:blipFill>
          <a:blip r:embed="rId3">
            <a:alphaModFix/>
          </a:blip>
          <a:stretch>
            <a:fillRect/>
          </a:stretch>
        </p:blipFill>
        <p:spPr>
          <a:xfrm>
            <a:off x="1253225" y="2573650"/>
            <a:ext cx="6267726" cy="2419900"/>
          </a:xfrm>
          <a:prstGeom prst="rect">
            <a:avLst/>
          </a:prstGeom>
          <a:noFill/>
          <a:ln>
            <a:noFill/>
          </a:ln>
        </p:spPr>
      </p:pic>
      <p:pic>
        <p:nvPicPr>
          <p:cNvPr id="512" name="Google Shape;512;p67"/>
          <p:cNvPicPr preferRelativeResize="0"/>
          <p:nvPr/>
        </p:nvPicPr>
        <p:blipFill>
          <a:blip r:embed="rId4">
            <a:alphaModFix/>
          </a:blip>
          <a:stretch>
            <a:fillRect/>
          </a:stretch>
        </p:blipFill>
        <p:spPr>
          <a:xfrm>
            <a:off x="1387900" y="1164825"/>
            <a:ext cx="4519673" cy="1485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417500" y="514900"/>
            <a:ext cx="8080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Point-set Representation</a:t>
            </a:r>
            <a:endParaRPr/>
          </a:p>
        </p:txBody>
      </p:sp>
      <p:sp>
        <p:nvSpPr>
          <p:cNvPr id="518" name="Google Shape;518;p68"/>
          <p:cNvSpPr txBox="1"/>
          <p:nvPr>
            <p:ph idx="1" type="body"/>
          </p:nvPr>
        </p:nvSpPr>
        <p:spPr>
          <a:xfrm>
            <a:off x="729450" y="3115175"/>
            <a:ext cx="8080500" cy="18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Excerpt from Schubert’s </a:t>
            </a:r>
            <a:r>
              <a:rPr i="1" lang="en"/>
              <a:t>Der Leiermann</a:t>
            </a:r>
            <a:endParaRPr/>
          </a:p>
          <a:p>
            <a:pPr indent="0" lvl="0" marL="0" rtl="0" algn="l">
              <a:spcBef>
                <a:spcPts val="1600"/>
              </a:spcBef>
              <a:spcAft>
                <a:spcPts val="0"/>
              </a:spcAft>
              <a:buNone/>
            </a:pPr>
            <a:br>
              <a:rPr lang="en" sz="1000"/>
            </a:br>
            <a:endParaRPr sz="1000"/>
          </a:p>
          <a:p>
            <a:pPr indent="0" lvl="0" marL="0" rtl="0" algn="l">
              <a:spcBef>
                <a:spcPts val="1600"/>
              </a:spcBef>
              <a:spcAft>
                <a:spcPts val="1600"/>
              </a:spcAft>
              <a:buNone/>
            </a:pPr>
            <a:r>
              <a:rPr lang="en" sz="1100"/>
              <a:t>K. Lemström and M. Laitinen. </a:t>
            </a:r>
            <a:r>
              <a:rPr i="1" lang="en" sz="1100"/>
              <a:t>Transposition and time-warp invariant geometric music retrieval algorithms</a:t>
            </a:r>
            <a:r>
              <a:rPr lang="en" sz="1100"/>
              <a:t>. In Proc. ADMIRE’11, Third International Workshop on Advances in Music Information Research, Barcelona, 201</a:t>
            </a:r>
            <a:endParaRPr sz="1100"/>
          </a:p>
        </p:txBody>
      </p:sp>
      <p:sp>
        <p:nvSpPr>
          <p:cNvPr id="519" name="Google Shape;519;p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520" name="Google Shape;520;p68"/>
          <p:cNvPicPr preferRelativeResize="0"/>
          <p:nvPr/>
        </p:nvPicPr>
        <p:blipFill rotWithShape="1">
          <a:blip r:embed="rId3">
            <a:alphaModFix/>
          </a:blip>
          <a:srcRect b="23898" l="7753" r="50961" t="11772"/>
          <a:stretch/>
        </p:blipFill>
        <p:spPr>
          <a:xfrm>
            <a:off x="729452" y="1248250"/>
            <a:ext cx="4101525" cy="1866925"/>
          </a:xfrm>
          <a:prstGeom prst="rect">
            <a:avLst/>
          </a:prstGeom>
          <a:noFill/>
          <a:ln>
            <a:noFill/>
          </a:ln>
        </p:spPr>
      </p:pic>
      <p:pic>
        <p:nvPicPr>
          <p:cNvPr id="521" name="Google Shape;521;p68"/>
          <p:cNvPicPr preferRelativeResize="0"/>
          <p:nvPr/>
        </p:nvPicPr>
        <p:blipFill>
          <a:blip r:embed="rId4">
            <a:alphaModFix/>
          </a:blip>
          <a:stretch>
            <a:fillRect/>
          </a:stretch>
        </p:blipFill>
        <p:spPr>
          <a:xfrm>
            <a:off x="5222571" y="1316875"/>
            <a:ext cx="2768319" cy="2261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6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527" name="Google Shape;527;p69"/>
          <p:cNvPicPr preferRelativeResize="0"/>
          <p:nvPr/>
        </p:nvPicPr>
        <p:blipFill rotWithShape="1">
          <a:blip r:embed="rId3">
            <a:alphaModFix/>
          </a:blip>
          <a:srcRect b="23902" l="0" r="50961" t="0"/>
          <a:stretch/>
        </p:blipFill>
        <p:spPr>
          <a:xfrm>
            <a:off x="0" y="1052499"/>
            <a:ext cx="5062050" cy="2294670"/>
          </a:xfrm>
          <a:prstGeom prst="rect">
            <a:avLst/>
          </a:prstGeom>
          <a:noFill/>
          <a:ln>
            <a:noFill/>
          </a:ln>
        </p:spPr>
      </p:pic>
      <p:pic>
        <p:nvPicPr>
          <p:cNvPr id="528" name="Google Shape;528;p69"/>
          <p:cNvPicPr preferRelativeResize="0"/>
          <p:nvPr/>
        </p:nvPicPr>
        <p:blipFill rotWithShape="1">
          <a:blip r:embed="rId3">
            <a:alphaModFix/>
          </a:blip>
          <a:srcRect b="59675" l="54510" r="0" t="12898"/>
          <a:stretch/>
        </p:blipFill>
        <p:spPr>
          <a:xfrm>
            <a:off x="5062050" y="1576978"/>
            <a:ext cx="3948650" cy="695400"/>
          </a:xfrm>
          <a:prstGeom prst="rect">
            <a:avLst/>
          </a:prstGeom>
          <a:noFill/>
          <a:ln>
            <a:noFill/>
          </a:ln>
        </p:spPr>
      </p:pic>
      <p:sp>
        <p:nvSpPr>
          <p:cNvPr id="529" name="Google Shape;529;p69"/>
          <p:cNvSpPr txBox="1"/>
          <p:nvPr/>
        </p:nvSpPr>
        <p:spPr>
          <a:xfrm>
            <a:off x="887425" y="3222250"/>
            <a:ext cx="3676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Excerpt from Schubert’s </a:t>
            </a:r>
            <a:r>
              <a:rPr i="1" lang="en" sz="1200"/>
              <a:t>Der Leiermann</a:t>
            </a:r>
            <a:endParaRPr i="1" sz="1200"/>
          </a:p>
        </p:txBody>
      </p:sp>
      <p:sp>
        <p:nvSpPr>
          <p:cNvPr id="530" name="Google Shape;530;p69"/>
          <p:cNvSpPr/>
          <p:nvPr/>
        </p:nvSpPr>
        <p:spPr>
          <a:xfrm>
            <a:off x="26419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9"/>
          <p:cNvSpPr/>
          <p:nvPr/>
        </p:nvSpPr>
        <p:spPr>
          <a:xfrm>
            <a:off x="29467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9"/>
          <p:cNvSpPr/>
          <p:nvPr/>
        </p:nvSpPr>
        <p:spPr>
          <a:xfrm>
            <a:off x="32515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9"/>
          <p:cNvSpPr/>
          <p:nvPr/>
        </p:nvSpPr>
        <p:spPr>
          <a:xfrm>
            <a:off x="34801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9"/>
          <p:cNvSpPr/>
          <p:nvPr/>
        </p:nvSpPr>
        <p:spPr>
          <a:xfrm>
            <a:off x="37849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9"/>
          <p:cNvSpPr/>
          <p:nvPr/>
        </p:nvSpPr>
        <p:spPr>
          <a:xfrm>
            <a:off x="3920844" y="19091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9"/>
          <p:cNvSpPr txBox="1"/>
          <p:nvPr/>
        </p:nvSpPr>
        <p:spPr>
          <a:xfrm>
            <a:off x="4581800" y="1709300"/>
            <a:ext cx="1076400" cy="69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Unscaled</a:t>
            </a:r>
            <a:endParaRPr/>
          </a:p>
        </p:txBody>
      </p:sp>
      <p:sp>
        <p:nvSpPr>
          <p:cNvPr id="537" name="Google Shape;537;p69"/>
          <p:cNvSpPr txBox="1"/>
          <p:nvPr/>
        </p:nvSpPr>
        <p:spPr>
          <a:xfrm>
            <a:off x="6036200" y="1299575"/>
            <a:ext cx="993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notes</a:t>
            </a:r>
            <a:endParaRPr/>
          </a:p>
        </p:txBody>
      </p:sp>
      <p:sp>
        <p:nvSpPr>
          <p:cNvPr id="538" name="Google Shape;538;p69"/>
          <p:cNvSpPr txBox="1"/>
          <p:nvPr/>
        </p:nvSpPr>
        <p:spPr>
          <a:xfrm>
            <a:off x="7026800" y="1299575"/>
            <a:ext cx="1314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missing</a:t>
            </a:r>
            <a:endParaRPr/>
          </a:p>
        </p:txBody>
      </p:sp>
      <p:sp>
        <p:nvSpPr>
          <p:cNvPr id="539" name="Google Shape;539;p69"/>
          <p:cNvSpPr txBox="1"/>
          <p:nvPr/>
        </p:nvSpPr>
        <p:spPr>
          <a:xfrm>
            <a:off x="921075" y="763775"/>
            <a:ext cx="5961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9"/>
          <p:cNvSpPr txBox="1"/>
          <p:nvPr/>
        </p:nvSpPr>
        <p:spPr>
          <a:xfrm>
            <a:off x="723525" y="3757500"/>
            <a:ext cx="8714700" cy="69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Transposition invariance : the results of our query should not change based on the key of our query</a:t>
            </a:r>
            <a:endParaRPr/>
          </a:p>
        </p:txBody>
      </p:sp>
      <p:sp>
        <p:nvSpPr>
          <p:cNvPr id="541" name="Google Shape;541;p69"/>
          <p:cNvSpPr txBox="1"/>
          <p:nvPr/>
        </p:nvSpPr>
        <p:spPr>
          <a:xfrm>
            <a:off x="803475" y="680975"/>
            <a:ext cx="5961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Unscaled similarity: queries A and B</a:t>
            </a:r>
            <a:endParaRPr b="1"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547" name="Google Shape;547;p70"/>
          <p:cNvPicPr preferRelativeResize="0"/>
          <p:nvPr/>
        </p:nvPicPr>
        <p:blipFill rotWithShape="1">
          <a:blip r:embed="rId3">
            <a:alphaModFix/>
          </a:blip>
          <a:srcRect b="23902" l="0" r="50961" t="0"/>
          <a:stretch/>
        </p:blipFill>
        <p:spPr>
          <a:xfrm>
            <a:off x="0" y="1052499"/>
            <a:ext cx="5062050" cy="2294670"/>
          </a:xfrm>
          <a:prstGeom prst="rect">
            <a:avLst/>
          </a:prstGeom>
          <a:noFill/>
          <a:ln>
            <a:noFill/>
          </a:ln>
        </p:spPr>
      </p:pic>
      <p:pic>
        <p:nvPicPr>
          <p:cNvPr id="548" name="Google Shape;548;p70"/>
          <p:cNvPicPr preferRelativeResize="0"/>
          <p:nvPr/>
        </p:nvPicPr>
        <p:blipFill rotWithShape="1">
          <a:blip r:embed="rId3">
            <a:alphaModFix/>
          </a:blip>
          <a:srcRect b="59675" l="54510" r="0" t="12898"/>
          <a:stretch/>
        </p:blipFill>
        <p:spPr>
          <a:xfrm>
            <a:off x="5062050" y="1576978"/>
            <a:ext cx="3948650" cy="695400"/>
          </a:xfrm>
          <a:prstGeom prst="rect">
            <a:avLst/>
          </a:prstGeom>
          <a:noFill/>
          <a:ln>
            <a:noFill/>
          </a:ln>
        </p:spPr>
      </p:pic>
      <p:sp>
        <p:nvSpPr>
          <p:cNvPr id="549" name="Google Shape;549;p70"/>
          <p:cNvSpPr txBox="1"/>
          <p:nvPr/>
        </p:nvSpPr>
        <p:spPr>
          <a:xfrm>
            <a:off x="887425" y="3222250"/>
            <a:ext cx="3676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Excerpt from Schubert’s </a:t>
            </a:r>
            <a:r>
              <a:rPr i="1" lang="en" sz="1200"/>
              <a:t>Der Leiermann</a:t>
            </a:r>
            <a:endParaRPr i="1" sz="1200"/>
          </a:p>
        </p:txBody>
      </p:sp>
      <p:sp>
        <p:nvSpPr>
          <p:cNvPr id="550" name="Google Shape;550;p70"/>
          <p:cNvSpPr/>
          <p:nvPr/>
        </p:nvSpPr>
        <p:spPr>
          <a:xfrm>
            <a:off x="26419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0"/>
          <p:cNvSpPr/>
          <p:nvPr/>
        </p:nvSpPr>
        <p:spPr>
          <a:xfrm>
            <a:off x="29467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0"/>
          <p:cNvSpPr/>
          <p:nvPr/>
        </p:nvSpPr>
        <p:spPr>
          <a:xfrm>
            <a:off x="32515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0"/>
          <p:cNvSpPr/>
          <p:nvPr/>
        </p:nvSpPr>
        <p:spPr>
          <a:xfrm>
            <a:off x="3480175" y="1223375"/>
            <a:ext cx="167100" cy="310200"/>
          </a:xfrm>
          <a:prstGeom prst="downArrow">
            <a:avLst>
              <a:gd fmla="val 50000"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0"/>
          <p:cNvSpPr/>
          <p:nvPr/>
        </p:nvSpPr>
        <p:spPr>
          <a:xfrm>
            <a:off x="37849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0"/>
          <p:cNvSpPr/>
          <p:nvPr/>
        </p:nvSpPr>
        <p:spPr>
          <a:xfrm>
            <a:off x="3920844" y="19091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0"/>
          <p:cNvSpPr txBox="1"/>
          <p:nvPr/>
        </p:nvSpPr>
        <p:spPr>
          <a:xfrm>
            <a:off x="4581800" y="1709300"/>
            <a:ext cx="1076400" cy="69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Unscaled</a:t>
            </a:r>
            <a:endParaRPr/>
          </a:p>
        </p:txBody>
      </p:sp>
      <p:sp>
        <p:nvSpPr>
          <p:cNvPr id="557" name="Google Shape;557;p70"/>
          <p:cNvSpPr txBox="1"/>
          <p:nvPr/>
        </p:nvSpPr>
        <p:spPr>
          <a:xfrm>
            <a:off x="6036200" y="1299575"/>
            <a:ext cx="993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notes</a:t>
            </a:r>
            <a:endParaRPr/>
          </a:p>
        </p:txBody>
      </p:sp>
      <p:sp>
        <p:nvSpPr>
          <p:cNvPr id="558" name="Google Shape;558;p70"/>
          <p:cNvSpPr txBox="1"/>
          <p:nvPr/>
        </p:nvSpPr>
        <p:spPr>
          <a:xfrm>
            <a:off x="7026800" y="1299575"/>
            <a:ext cx="1314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missing</a:t>
            </a:r>
            <a:endParaRPr/>
          </a:p>
        </p:txBody>
      </p:sp>
      <p:sp>
        <p:nvSpPr>
          <p:cNvPr id="559" name="Google Shape;559;p70"/>
          <p:cNvSpPr txBox="1"/>
          <p:nvPr/>
        </p:nvSpPr>
        <p:spPr>
          <a:xfrm>
            <a:off x="803475" y="680975"/>
            <a:ext cx="5961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Unscaled similarity: queries A and B</a:t>
            </a:r>
            <a:endParaRPr b="1" sz="2000"/>
          </a:p>
        </p:txBody>
      </p:sp>
      <p:sp>
        <p:nvSpPr>
          <p:cNvPr id="560" name="Google Shape;560;p70"/>
          <p:cNvSpPr txBox="1"/>
          <p:nvPr/>
        </p:nvSpPr>
        <p:spPr>
          <a:xfrm>
            <a:off x="6391975" y="2129850"/>
            <a:ext cx="1449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P5 --------&gt; m3</a:t>
            </a:r>
            <a:endParaRPr/>
          </a:p>
        </p:txBody>
      </p:sp>
      <p:sp>
        <p:nvSpPr>
          <p:cNvPr id="561" name="Google Shape;561;p70"/>
          <p:cNvSpPr txBox="1"/>
          <p:nvPr/>
        </p:nvSpPr>
        <p:spPr>
          <a:xfrm>
            <a:off x="723525" y="3757500"/>
            <a:ext cx="8714700" cy="69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Transposition invariance : the results of our query should not change based on the key of our query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567" name="Google Shape;567;p71"/>
          <p:cNvPicPr preferRelativeResize="0"/>
          <p:nvPr/>
        </p:nvPicPr>
        <p:blipFill rotWithShape="1">
          <a:blip r:embed="rId3">
            <a:alphaModFix/>
          </a:blip>
          <a:srcRect b="23902" l="0" r="50961" t="0"/>
          <a:stretch/>
        </p:blipFill>
        <p:spPr>
          <a:xfrm>
            <a:off x="0" y="1052499"/>
            <a:ext cx="5062050" cy="2294670"/>
          </a:xfrm>
          <a:prstGeom prst="rect">
            <a:avLst/>
          </a:prstGeom>
          <a:noFill/>
          <a:ln>
            <a:noFill/>
          </a:ln>
        </p:spPr>
      </p:pic>
      <p:pic>
        <p:nvPicPr>
          <p:cNvPr id="568" name="Google Shape;568;p71"/>
          <p:cNvPicPr preferRelativeResize="0"/>
          <p:nvPr/>
        </p:nvPicPr>
        <p:blipFill rotWithShape="1">
          <a:blip r:embed="rId3">
            <a:alphaModFix amt="40000"/>
          </a:blip>
          <a:srcRect b="63662" l="54510" r="0" t="12899"/>
          <a:stretch/>
        </p:blipFill>
        <p:spPr>
          <a:xfrm>
            <a:off x="5062050" y="1576978"/>
            <a:ext cx="3948650" cy="594275"/>
          </a:xfrm>
          <a:prstGeom prst="rect">
            <a:avLst/>
          </a:prstGeom>
          <a:noFill/>
          <a:ln>
            <a:noFill/>
          </a:ln>
        </p:spPr>
      </p:pic>
      <p:sp>
        <p:nvSpPr>
          <p:cNvPr id="569" name="Google Shape;569;p71"/>
          <p:cNvSpPr txBox="1"/>
          <p:nvPr/>
        </p:nvSpPr>
        <p:spPr>
          <a:xfrm>
            <a:off x="887425" y="3222250"/>
            <a:ext cx="3676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Excerpt from Schubert’s </a:t>
            </a:r>
            <a:r>
              <a:rPr i="1" lang="en" sz="1200"/>
              <a:t>Der Leiermann</a:t>
            </a:r>
            <a:endParaRPr i="1" sz="1200"/>
          </a:p>
        </p:txBody>
      </p:sp>
      <p:sp>
        <p:nvSpPr>
          <p:cNvPr id="570" name="Google Shape;570;p71"/>
          <p:cNvSpPr/>
          <p:nvPr/>
        </p:nvSpPr>
        <p:spPr>
          <a:xfrm>
            <a:off x="26419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1"/>
          <p:cNvSpPr/>
          <p:nvPr/>
        </p:nvSpPr>
        <p:spPr>
          <a:xfrm>
            <a:off x="29467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1"/>
          <p:cNvSpPr/>
          <p:nvPr/>
        </p:nvSpPr>
        <p:spPr>
          <a:xfrm>
            <a:off x="32515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1"/>
          <p:cNvSpPr/>
          <p:nvPr/>
        </p:nvSpPr>
        <p:spPr>
          <a:xfrm>
            <a:off x="34801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1"/>
          <p:cNvSpPr/>
          <p:nvPr/>
        </p:nvSpPr>
        <p:spPr>
          <a:xfrm>
            <a:off x="37849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1"/>
          <p:cNvSpPr/>
          <p:nvPr/>
        </p:nvSpPr>
        <p:spPr>
          <a:xfrm>
            <a:off x="3920844" y="19091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1"/>
          <p:cNvSpPr txBox="1"/>
          <p:nvPr/>
        </p:nvSpPr>
        <p:spPr>
          <a:xfrm>
            <a:off x="4581800" y="1709300"/>
            <a:ext cx="1076400" cy="69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999999"/>
                </a:solidFill>
              </a:rPr>
              <a:t>Unscaled</a:t>
            </a:r>
            <a:endParaRPr>
              <a:solidFill>
                <a:srgbClr val="999999"/>
              </a:solidFill>
            </a:endParaRPr>
          </a:p>
        </p:txBody>
      </p:sp>
      <p:sp>
        <p:nvSpPr>
          <p:cNvPr id="577" name="Google Shape;577;p71"/>
          <p:cNvSpPr txBox="1"/>
          <p:nvPr/>
        </p:nvSpPr>
        <p:spPr>
          <a:xfrm>
            <a:off x="4581800" y="2471300"/>
            <a:ext cx="1076400" cy="69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Scaled</a:t>
            </a:r>
            <a:endParaRPr/>
          </a:p>
        </p:txBody>
      </p:sp>
      <p:sp>
        <p:nvSpPr>
          <p:cNvPr id="578" name="Google Shape;578;p71"/>
          <p:cNvSpPr txBox="1"/>
          <p:nvPr/>
        </p:nvSpPr>
        <p:spPr>
          <a:xfrm>
            <a:off x="6036200" y="1299575"/>
            <a:ext cx="9936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notes</a:t>
            </a:r>
            <a:endParaRPr/>
          </a:p>
        </p:txBody>
      </p:sp>
      <p:sp>
        <p:nvSpPr>
          <p:cNvPr id="579" name="Google Shape;579;p71"/>
          <p:cNvSpPr txBox="1"/>
          <p:nvPr/>
        </p:nvSpPr>
        <p:spPr>
          <a:xfrm>
            <a:off x="7026800" y="1299575"/>
            <a:ext cx="1314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missing</a:t>
            </a:r>
            <a:endParaRPr/>
          </a:p>
        </p:txBody>
      </p:sp>
      <p:pic>
        <p:nvPicPr>
          <p:cNvPr id="580" name="Google Shape;580;p71"/>
          <p:cNvPicPr preferRelativeResize="0"/>
          <p:nvPr/>
        </p:nvPicPr>
        <p:blipFill rotWithShape="1">
          <a:blip r:embed="rId3">
            <a:alphaModFix/>
          </a:blip>
          <a:srcRect b="29688" l="61378" r="0" t="38009"/>
          <a:stretch/>
        </p:blipFill>
        <p:spPr>
          <a:xfrm>
            <a:off x="5658200" y="2213700"/>
            <a:ext cx="3352499" cy="819050"/>
          </a:xfrm>
          <a:prstGeom prst="rect">
            <a:avLst/>
          </a:prstGeom>
          <a:noFill/>
          <a:ln>
            <a:noFill/>
          </a:ln>
        </p:spPr>
      </p:pic>
      <p:sp>
        <p:nvSpPr>
          <p:cNvPr id="581" name="Google Shape;581;p71"/>
          <p:cNvSpPr txBox="1"/>
          <p:nvPr/>
        </p:nvSpPr>
        <p:spPr>
          <a:xfrm>
            <a:off x="803475" y="680975"/>
            <a:ext cx="5961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Scaled similarity: queries C and D</a:t>
            </a:r>
            <a:endParaRPr b="1" sz="2000"/>
          </a:p>
        </p:txBody>
      </p:sp>
      <p:sp>
        <p:nvSpPr>
          <p:cNvPr id="582" name="Google Shape;582;p71"/>
          <p:cNvSpPr txBox="1"/>
          <p:nvPr/>
        </p:nvSpPr>
        <p:spPr>
          <a:xfrm>
            <a:off x="723525" y="3757500"/>
            <a:ext cx="8714700" cy="69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Transposition invariance : the results of our query should not change based on the key of our query</a:t>
            </a:r>
            <a:endParaRPr/>
          </a:p>
          <a:p>
            <a:pPr indent="-317500" lvl="0" marL="457200" rtl="0" algn="l">
              <a:spcBef>
                <a:spcPts val="0"/>
              </a:spcBef>
              <a:spcAft>
                <a:spcPts val="0"/>
              </a:spcAft>
              <a:buSzPts val="1400"/>
              <a:buChar char="●"/>
            </a:pPr>
            <a:r>
              <a:rPr lang="en"/>
              <a:t>Time-scaling invariance: augmentation and diminution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7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588" name="Google Shape;588;p72"/>
          <p:cNvPicPr preferRelativeResize="0"/>
          <p:nvPr/>
        </p:nvPicPr>
        <p:blipFill rotWithShape="1">
          <a:blip r:embed="rId3">
            <a:alphaModFix/>
          </a:blip>
          <a:srcRect b="23902" l="0" r="50961" t="0"/>
          <a:stretch/>
        </p:blipFill>
        <p:spPr>
          <a:xfrm>
            <a:off x="0" y="1052499"/>
            <a:ext cx="5062050" cy="2294670"/>
          </a:xfrm>
          <a:prstGeom prst="rect">
            <a:avLst/>
          </a:prstGeom>
          <a:noFill/>
          <a:ln>
            <a:noFill/>
          </a:ln>
        </p:spPr>
      </p:pic>
      <p:pic>
        <p:nvPicPr>
          <p:cNvPr id="589" name="Google Shape;589;p72"/>
          <p:cNvPicPr preferRelativeResize="0"/>
          <p:nvPr/>
        </p:nvPicPr>
        <p:blipFill rotWithShape="1">
          <a:blip r:embed="rId3">
            <a:alphaModFix/>
          </a:blip>
          <a:srcRect b="0" l="54510" r="0" t="68989"/>
          <a:stretch/>
        </p:blipFill>
        <p:spPr>
          <a:xfrm>
            <a:off x="5062050" y="2999177"/>
            <a:ext cx="3948650" cy="786300"/>
          </a:xfrm>
          <a:prstGeom prst="rect">
            <a:avLst/>
          </a:prstGeom>
          <a:noFill/>
          <a:ln>
            <a:noFill/>
          </a:ln>
        </p:spPr>
      </p:pic>
      <p:sp>
        <p:nvSpPr>
          <p:cNvPr id="590" name="Google Shape;590;p72"/>
          <p:cNvSpPr txBox="1"/>
          <p:nvPr/>
        </p:nvSpPr>
        <p:spPr>
          <a:xfrm>
            <a:off x="887425" y="3222250"/>
            <a:ext cx="3676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Excerpt from Schubert’s </a:t>
            </a:r>
            <a:r>
              <a:rPr i="1" lang="en" sz="1200"/>
              <a:t>Der Leiermann</a:t>
            </a:r>
            <a:endParaRPr i="1" sz="1200"/>
          </a:p>
        </p:txBody>
      </p:sp>
      <p:sp>
        <p:nvSpPr>
          <p:cNvPr id="591" name="Google Shape;591;p72"/>
          <p:cNvSpPr/>
          <p:nvPr/>
        </p:nvSpPr>
        <p:spPr>
          <a:xfrm>
            <a:off x="26419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2"/>
          <p:cNvSpPr/>
          <p:nvPr/>
        </p:nvSpPr>
        <p:spPr>
          <a:xfrm>
            <a:off x="29467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2"/>
          <p:cNvSpPr/>
          <p:nvPr/>
        </p:nvSpPr>
        <p:spPr>
          <a:xfrm>
            <a:off x="32515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2"/>
          <p:cNvSpPr/>
          <p:nvPr/>
        </p:nvSpPr>
        <p:spPr>
          <a:xfrm>
            <a:off x="34801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2"/>
          <p:cNvSpPr/>
          <p:nvPr/>
        </p:nvSpPr>
        <p:spPr>
          <a:xfrm>
            <a:off x="37849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2"/>
          <p:cNvSpPr/>
          <p:nvPr/>
        </p:nvSpPr>
        <p:spPr>
          <a:xfrm>
            <a:off x="3920844" y="19091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2"/>
          <p:cNvSpPr txBox="1"/>
          <p:nvPr/>
        </p:nvSpPr>
        <p:spPr>
          <a:xfrm>
            <a:off x="4581800" y="1709300"/>
            <a:ext cx="1076400" cy="69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999999"/>
                </a:solidFill>
              </a:rPr>
              <a:t>Unscaled</a:t>
            </a:r>
            <a:endParaRPr>
              <a:solidFill>
                <a:srgbClr val="999999"/>
              </a:solidFill>
            </a:endParaRPr>
          </a:p>
        </p:txBody>
      </p:sp>
      <p:sp>
        <p:nvSpPr>
          <p:cNvPr id="598" name="Google Shape;598;p72"/>
          <p:cNvSpPr txBox="1"/>
          <p:nvPr/>
        </p:nvSpPr>
        <p:spPr>
          <a:xfrm>
            <a:off x="4581800" y="2471300"/>
            <a:ext cx="1076400" cy="69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999999"/>
                </a:solidFill>
              </a:rPr>
              <a:t>Scaled</a:t>
            </a:r>
            <a:endParaRPr>
              <a:solidFill>
                <a:srgbClr val="999999"/>
              </a:solidFill>
            </a:endParaRPr>
          </a:p>
        </p:txBody>
      </p:sp>
      <p:sp>
        <p:nvSpPr>
          <p:cNvPr id="599" name="Google Shape;599;p72"/>
          <p:cNvSpPr txBox="1"/>
          <p:nvPr/>
        </p:nvSpPr>
        <p:spPr>
          <a:xfrm>
            <a:off x="4581800" y="3233300"/>
            <a:ext cx="1076400" cy="69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Warped</a:t>
            </a:r>
            <a:endParaRPr/>
          </a:p>
          <a:p>
            <a:pPr indent="0" lvl="0" marL="0" rtl="0" algn="ctr">
              <a:spcBef>
                <a:spcPts val="0"/>
              </a:spcBef>
              <a:spcAft>
                <a:spcPts val="0"/>
              </a:spcAft>
              <a:buNone/>
            </a:pPr>
            <a:r>
              <a:t/>
            </a:r>
            <a:endParaRPr/>
          </a:p>
        </p:txBody>
      </p:sp>
      <p:sp>
        <p:nvSpPr>
          <p:cNvPr id="600" name="Google Shape;600;p72"/>
          <p:cNvSpPr txBox="1"/>
          <p:nvPr/>
        </p:nvSpPr>
        <p:spPr>
          <a:xfrm>
            <a:off x="6036200" y="1299575"/>
            <a:ext cx="993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notes</a:t>
            </a:r>
            <a:endParaRPr/>
          </a:p>
        </p:txBody>
      </p:sp>
      <p:sp>
        <p:nvSpPr>
          <p:cNvPr id="601" name="Google Shape;601;p72"/>
          <p:cNvSpPr txBox="1"/>
          <p:nvPr/>
        </p:nvSpPr>
        <p:spPr>
          <a:xfrm>
            <a:off x="7026800" y="1299575"/>
            <a:ext cx="1314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missing</a:t>
            </a:r>
            <a:endParaRPr/>
          </a:p>
        </p:txBody>
      </p:sp>
      <p:pic>
        <p:nvPicPr>
          <p:cNvPr id="602" name="Google Shape;602;p72"/>
          <p:cNvPicPr preferRelativeResize="0"/>
          <p:nvPr/>
        </p:nvPicPr>
        <p:blipFill rotWithShape="1">
          <a:blip r:embed="rId3">
            <a:alphaModFix amt="40000"/>
          </a:blip>
          <a:srcRect b="30412" l="54510" r="0" t="12901"/>
          <a:stretch/>
        </p:blipFill>
        <p:spPr>
          <a:xfrm>
            <a:off x="5062050" y="1576976"/>
            <a:ext cx="3948650" cy="1437325"/>
          </a:xfrm>
          <a:prstGeom prst="rect">
            <a:avLst/>
          </a:prstGeom>
          <a:noFill/>
          <a:ln>
            <a:noFill/>
          </a:ln>
        </p:spPr>
      </p:pic>
      <p:sp>
        <p:nvSpPr>
          <p:cNvPr id="603" name="Google Shape;603;p72"/>
          <p:cNvSpPr txBox="1"/>
          <p:nvPr/>
        </p:nvSpPr>
        <p:spPr>
          <a:xfrm>
            <a:off x="803475" y="680975"/>
            <a:ext cx="5961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Warped similarity: queries E and F</a:t>
            </a:r>
            <a:endParaRPr b="1" sz="2000"/>
          </a:p>
        </p:txBody>
      </p:sp>
      <p:sp>
        <p:nvSpPr>
          <p:cNvPr id="604" name="Google Shape;604;p72"/>
          <p:cNvSpPr txBox="1"/>
          <p:nvPr/>
        </p:nvSpPr>
        <p:spPr>
          <a:xfrm>
            <a:off x="723525" y="3757500"/>
            <a:ext cx="8714700" cy="69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Transposition invariance : the results of our query should not change based on the key of our query</a:t>
            </a:r>
            <a:endParaRPr/>
          </a:p>
          <a:p>
            <a:pPr indent="-317500" lvl="0" marL="457200" rtl="0" algn="l">
              <a:spcBef>
                <a:spcPts val="0"/>
              </a:spcBef>
              <a:spcAft>
                <a:spcPts val="0"/>
              </a:spcAft>
              <a:buSzPts val="1400"/>
              <a:buChar char="●"/>
            </a:pPr>
            <a:r>
              <a:rPr lang="en"/>
              <a:t>Time-scaling invariance: augmentation and diminution</a:t>
            </a:r>
            <a:endParaRPr/>
          </a:p>
          <a:p>
            <a:pPr indent="-317500" lvl="0" marL="457200" rtl="0" algn="l">
              <a:spcBef>
                <a:spcPts val="0"/>
              </a:spcBef>
              <a:spcAft>
                <a:spcPts val="0"/>
              </a:spcAft>
              <a:buSzPts val="1400"/>
              <a:buChar char="●"/>
            </a:pPr>
            <a:r>
              <a:rPr lang="en"/>
              <a:t>Time-warping invariance: arbitrary rhythmic warping of individual notes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7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610" name="Google Shape;610;p73"/>
          <p:cNvPicPr preferRelativeResize="0"/>
          <p:nvPr/>
        </p:nvPicPr>
        <p:blipFill rotWithShape="1">
          <a:blip r:embed="rId3">
            <a:alphaModFix/>
          </a:blip>
          <a:srcRect b="23902" l="0" r="50961" t="0"/>
          <a:stretch/>
        </p:blipFill>
        <p:spPr>
          <a:xfrm>
            <a:off x="0" y="1052499"/>
            <a:ext cx="5062050" cy="2294670"/>
          </a:xfrm>
          <a:prstGeom prst="rect">
            <a:avLst/>
          </a:prstGeom>
          <a:noFill/>
          <a:ln>
            <a:noFill/>
          </a:ln>
        </p:spPr>
      </p:pic>
      <p:pic>
        <p:nvPicPr>
          <p:cNvPr id="611" name="Google Shape;611;p73"/>
          <p:cNvPicPr preferRelativeResize="0"/>
          <p:nvPr/>
        </p:nvPicPr>
        <p:blipFill rotWithShape="1">
          <a:blip r:embed="rId3">
            <a:alphaModFix/>
          </a:blip>
          <a:srcRect b="0" l="54510" r="0" t="12899"/>
          <a:stretch/>
        </p:blipFill>
        <p:spPr>
          <a:xfrm>
            <a:off x="5062050" y="1576979"/>
            <a:ext cx="3948650" cy="2208500"/>
          </a:xfrm>
          <a:prstGeom prst="rect">
            <a:avLst/>
          </a:prstGeom>
          <a:noFill/>
          <a:ln>
            <a:noFill/>
          </a:ln>
        </p:spPr>
      </p:pic>
      <p:sp>
        <p:nvSpPr>
          <p:cNvPr id="612" name="Google Shape;612;p73"/>
          <p:cNvSpPr txBox="1"/>
          <p:nvPr/>
        </p:nvSpPr>
        <p:spPr>
          <a:xfrm>
            <a:off x="887425" y="3222250"/>
            <a:ext cx="3676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Excerpt from Schubert’s </a:t>
            </a:r>
            <a:r>
              <a:rPr i="1" lang="en" sz="1200"/>
              <a:t>Der Leiermann</a:t>
            </a:r>
            <a:endParaRPr i="1" sz="1200"/>
          </a:p>
        </p:txBody>
      </p:sp>
      <p:sp>
        <p:nvSpPr>
          <p:cNvPr id="613" name="Google Shape;613;p73"/>
          <p:cNvSpPr/>
          <p:nvPr/>
        </p:nvSpPr>
        <p:spPr>
          <a:xfrm>
            <a:off x="26419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3"/>
          <p:cNvSpPr/>
          <p:nvPr/>
        </p:nvSpPr>
        <p:spPr>
          <a:xfrm>
            <a:off x="29467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3"/>
          <p:cNvSpPr/>
          <p:nvPr/>
        </p:nvSpPr>
        <p:spPr>
          <a:xfrm>
            <a:off x="32515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3"/>
          <p:cNvSpPr/>
          <p:nvPr/>
        </p:nvSpPr>
        <p:spPr>
          <a:xfrm>
            <a:off x="34801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3"/>
          <p:cNvSpPr/>
          <p:nvPr/>
        </p:nvSpPr>
        <p:spPr>
          <a:xfrm>
            <a:off x="3784975" y="12233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3"/>
          <p:cNvSpPr/>
          <p:nvPr/>
        </p:nvSpPr>
        <p:spPr>
          <a:xfrm>
            <a:off x="3920844" y="1909175"/>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3"/>
          <p:cNvSpPr txBox="1"/>
          <p:nvPr/>
        </p:nvSpPr>
        <p:spPr>
          <a:xfrm>
            <a:off x="4581800" y="1709300"/>
            <a:ext cx="1076400" cy="69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Unscaled</a:t>
            </a:r>
            <a:endParaRPr/>
          </a:p>
        </p:txBody>
      </p:sp>
      <p:sp>
        <p:nvSpPr>
          <p:cNvPr id="620" name="Google Shape;620;p73"/>
          <p:cNvSpPr txBox="1"/>
          <p:nvPr/>
        </p:nvSpPr>
        <p:spPr>
          <a:xfrm>
            <a:off x="4581800" y="2471300"/>
            <a:ext cx="1076400" cy="69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Scaled</a:t>
            </a:r>
            <a:endParaRPr/>
          </a:p>
        </p:txBody>
      </p:sp>
      <p:sp>
        <p:nvSpPr>
          <p:cNvPr id="621" name="Google Shape;621;p73"/>
          <p:cNvSpPr txBox="1"/>
          <p:nvPr/>
        </p:nvSpPr>
        <p:spPr>
          <a:xfrm>
            <a:off x="4581800" y="3233300"/>
            <a:ext cx="1076400" cy="69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Warped</a:t>
            </a:r>
            <a:endParaRPr/>
          </a:p>
          <a:p>
            <a:pPr indent="0" lvl="0" marL="0" rtl="0" algn="ctr">
              <a:spcBef>
                <a:spcPts val="0"/>
              </a:spcBef>
              <a:spcAft>
                <a:spcPts val="0"/>
              </a:spcAft>
              <a:buNone/>
            </a:pPr>
            <a:r>
              <a:t/>
            </a:r>
            <a:endParaRPr/>
          </a:p>
        </p:txBody>
      </p:sp>
      <p:sp>
        <p:nvSpPr>
          <p:cNvPr id="622" name="Google Shape;622;p73"/>
          <p:cNvSpPr txBox="1"/>
          <p:nvPr/>
        </p:nvSpPr>
        <p:spPr>
          <a:xfrm>
            <a:off x="6036200" y="1299575"/>
            <a:ext cx="993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notes</a:t>
            </a:r>
            <a:endParaRPr/>
          </a:p>
        </p:txBody>
      </p:sp>
      <p:sp>
        <p:nvSpPr>
          <p:cNvPr id="623" name="Google Shape;623;p73"/>
          <p:cNvSpPr txBox="1"/>
          <p:nvPr/>
        </p:nvSpPr>
        <p:spPr>
          <a:xfrm>
            <a:off x="7026800" y="1299575"/>
            <a:ext cx="1314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missing</a:t>
            </a:r>
            <a:endParaRPr/>
          </a:p>
        </p:txBody>
      </p:sp>
      <p:sp>
        <p:nvSpPr>
          <p:cNvPr id="624" name="Google Shape;624;p73"/>
          <p:cNvSpPr txBox="1"/>
          <p:nvPr/>
        </p:nvSpPr>
        <p:spPr>
          <a:xfrm>
            <a:off x="803475" y="680975"/>
            <a:ext cx="5961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Warped similarity: queries E and F</a:t>
            </a:r>
            <a:endParaRPr b="1" sz="2000"/>
          </a:p>
        </p:txBody>
      </p:sp>
      <p:sp>
        <p:nvSpPr>
          <p:cNvPr id="625" name="Google Shape;625;p73"/>
          <p:cNvSpPr txBox="1"/>
          <p:nvPr/>
        </p:nvSpPr>
        <p:spPr>
          <a:xfrm>
            <a:off x="723525" y="3757500"/>
            <a:ext cx="8714700" cy="69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Transposition invariance : the results of our query should not change based on the key of our query</a:t>
            </a:r>
            <a:endParaRPr/>
          </a:p>
          <a:p>
            <a:pPr indent="-317500" lvl="0" marL="457200" rtl="0" algn="l">
              <a:spcBef>
                <a:spcPts val="0"/>
              </a:spcBef>
              <a:spcAft>
                <a:spcPts val="0"/>
              </a:spcAft>
              <a:buSzPts val="1400"/>
              <a:buChar char="●"/>
            </a:pPr>
            <a:r>
              <a:rPr lang="en"/>
              <a:t>Time-scaling invariance: augmentation and diminution</a:t>
            </a:r>
            <a:endParaRPr/>
          </a:p>
          <a:p>
            <a:pPr indent="-317500" lvl="0" marL="457200" rtl="0" algn="l">
              <a:spcBef>
                <a:spcPts val="0"/>
              </a:spcBef>
              <a:spcAft>
                <a:spcPts val="0"/>
              </a:spcAft>
              <a:buSzPts val="1400"/>
              <a:buChar char="●"/>
            </a:pPr>
            <a:r>
              <a:rPr lang="en"/>
              <a:t>Time-warping invariance: arbitrary rhythmic warping of individual notes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74"/>
          <p:cNvSpPr txBox="1"/>
          <p:nvPr>
            <p:ph idx="1" type="body"/>
          </p:nvPr>
        </p:nvSpPr>
        <p:spPr>
          <a:xfrm>
            <a:off x="729450" y="4288675"/>
            <a:ext cx="79539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Ukkonen, E., Lemström, K., &amp; Makinen, V. (2003). </a:t>
            </a:r>
            <a:r>
              <a:rPr i="1" lang="en" sz="1100"/>
              <a:t>Sweepline the Music!</a:t>
            </a:r>
            <a:r>
              <a:rPr lang="en" sz="1100"/>
              <a:t> </a:t>
            </a:r>
            <a:r>
              <a:rPr i="1" lang="en" sz="1100"/>
              <a:t>Lecture Notes in Computer Science, 2598, 330-342.</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sz="1100"/>
          </a:p>
        </p:txBody>
      </p:sp>
      <p:pic>
        <p:nvPicPr>
          <p:cNvPr id="631" name="Google Shape;631;p74"/>
          <p:cNvPicPr preferRelativeResize="0"/>
          <p:nvPr/>
        </p:nvPicPr>
        <p:blipFill rotWithShape="1">
          <a:blip r:embed="rId3">
            <a:alphaModFix/>
          </a:blip>
          <a:srcRect b="19489" l="20170" r="13849" t="54950"/>
          <a:stretch/>
        </p:blipFill>
        <p:spPr>
          <a:xfrm>
            <a:off x="4419825" y="1321862"/>
            <a:ext cx="4378524" cy="2399226"/>
          </a:xfrm>
          <a:prstGeom prst="rect">
            <a:avLst/>
          </a:prstGeom>
          <a:noFill/>
          <a:ln>
            <a:noFill/>
          </a:ln>
        </p:spPr>
      </p:pic>
      <p:pic>
        <p:nvPicPr>
          <p:cNvPr id="632" name="Google Shape;632;p74"/>
          <p:cNvPicPr preferRelativeResize="0"/>
          <p:nvPr/>
        </p:nvPicPr>
        <p:blipFill rotWithShape="1">
          <a:blip r:embed="rId4">
            <a:alphaModFix/>
          </a:blip>
          <a:srcRect b="56868" l="18370" r="14066" t="9427"/>
          <a:stretch/>
        </p:blipFill>
        <p:spPr>
          <a:xfrm>
            <a:off x="700500" y="1326513"/>
            <a:ext cx="3602684" cy="2542327"/>
          </a:xfrm>
          <a:prstGeom prst="rect">
            <a:avLst/>
          </a:prstGeom>
          <a:noFill/>
          <a:ln>
            <a:noFill/>
          </a:ln>
        </p:spPr>
      </p:pic>
      <p:sp>
        <p:nvSpPr>
          <p:cNvPr id="633" name="Google Shape;633;p74"/>
          <p:cNvSpPr txBox="1"/>
          <p:nvPr>
            <p:ph type="title"/>
          </p:nvPr>
        </p:nvSpPr>
        <p:spPr>
          <a:xfrm>
            <a:off x="331800" y="5380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Piano-roll Representation</a:t>
            </a:r>
            <a:endParaRPr>
              <a:solidFill>
                <a:srgbClr val="000000"/>
              </a:solidFill>
            </a:endParaRPr>
          </a:p>
          <a:p>
            <a:pPr indent="0" lvl="0" marL="0" rtl="0" algn="l">
              <a:spcBef>
                <a:spcPts val="0"/>
              </a:spcBef>
              <a:spcAft>
                <a:spcPts val="0"/>
              </a:spcAft>
              <a:buNone/>
            </a:pPr>
            <a:r>
              <a:t/>
            </a:r>
            <a:endParaRPr/>
          </a:p>
        </p:txBody>
      </p:sp>
      <p:sp>
        <p:nvSpPr>
          <p:cNvPr id="634" name="Google Shape;634;p7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75"/>
          <p:cNvSpPr txBox="1"/>
          <p:nvPr>
            <p:ph idx="1" type="body"/>
          </p:nvPr>
        </p:nvSpPr>
        <p:spPr>
          <a:xfrm>
            <a:off x="434275" y="3785475"/>
            <a:ext cx="6438900" cy="125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Queries B, D, and F require a threshold of at least 5 (or 85%) </a:t>
            </a:r>
            <a:br>
              <a:rPr lang="en"/>
            </a:br>
            <a:r>
              <a:rPr lang="en"/>
              <a:t>Queries A, C, and E require a threshold of at least 6 (or 100%)</a:t>
            </a:r>
            <a:endParaRPr/>
          </a:p>
        </p:txBody>
      </p:sp>
      <p:sp>
        <p:nvSpPr>
          <p:cNvPr id="640" name="Google Shape;640;p7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641" name="Google Shape;641;p75"/>
          <p:cNvSpPr txBox="1"/>
          <p:nvPr>
            <p:ph type="title"/>
          </p:nvPr>
        </p:nvSpPr>
        <p:spPr>
          <a:xfrm>
            <a:off x="3483150" y="409525"/>
            <a:ext cx="2177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Threshold</a:t>
            </a:r>
            <a:endParaRPr/>
          </a:p>
        </p:txBody>
      </p:sp>
      <p:pic>
        <p:nvPicPr>
          <p:cNvPr id="642" name="Google Shape;642;p75"/>
          <p:cNvPicPr preferRelativeResize="0"/>
          <p:nvPr/>
        </p:nvPicPr>
        <p:blipFill rotWithShape="1">
          <a:blip r:embed="rId3">
            <a:alphaModFix/>
          </a:blip>
          <a:srcRect b="23902" l="0" r="50961" t="0"/>
          <a:stretch/>
        </p:blipFill>
        <p:spPr>
          <a:xfrm>
            <a:off x="0" y="1044924"/>
            <a:ext cx="5062050" cy="2294670"/>
          </a:xfrm>
          <a:prstGeom prst="rect">
            <a:avLst/>
          </a:prstGeom>
          <a:noFill/>
          <a:ln>
            <a:noFill/>
          </a:ln>
        </p:spPr>
      </p:pic>
      <p:pic>
        <p:nvPicPr>
          <p:cNvPr id="643" name="Google Shape;643;p75"/>
          <p:cNvPicPr preferRelativeResize="0"/>
          <p:nvPr/>
        </p:nvPicPr>
        <p:blipFill rotWithShape="1">
          <a:blip r:embed="rId3">
            <a:alphaModFix/>
          </a:blip>
          <a:srcRect b="0" l="54510" r="0" t="12899"/>
          <a:stretch/>
        </p:blipFill>
        <p:spPr>
          <a:xfrm>
            <a:off x="5062050" y="1576979"/>
            <a:ext cx="3948650" cy="2208500"/>
          </a:xfrm>
          <a:prstGeom prst="rect">
            <a:avLst/>
          </a:prstGeom>
          <a:noFill/>
          <a:ln>
            <a:noFill/>
          </a:ln>
        </p:spPr>
      </p:pic>
      <p:sp>
        <p:nvSpPr>
          <p:cNvPr id="644" name="Google Shape;644;p75"/>
          <p:cNvSpPr/>
          <p:nvPr/>
        </p:nvSpPr>
        <p:spPr>
          <a:xfrm>
            <a:off x="2641975" y="11905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5"/>
          <p:cNvSpPr/>
          <p:nvPr/>
        </p:nvSpPr>
        <p:spPr>
          <a:xfrm>
            <a:off x="2946775" y="11905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5"/>
          <p:cNvSpPr/>
          <p:nvPr/>
        </p:nvSpPr>
        <p:spPr>
          <a:xfrm>
            <a:off x="3251575" y="11905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5"/>
          <p:cNvSpPr/>
          <p:nvPr/>
        </p:nvSpPr>
        <p:spPr>
          <a:xfrm>
            <a:off x="3480175" y="11905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5"/>
          <p:cNvSpPr/>
          <p:nvPr/>
        </p:nvSpPr>
        <p:spPr>
          <a:xfrm>
            <a:off x="3784975" y="11905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5"/>
          <p:cNvSpPr/>
          <p:nvPr/>
        </p:nvSpPr>
        <p:spPr>
          <a:xfrm>
            <a:off x="3920844" y="19525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5"/>
          <p:cNvSpPr/>
          <p:nvPr/>
        </p:nvSpPr>
        <p:spPr>
          <a:xfrm>
            <a:off x="7101973" y="14191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5"/>
          <p:cNvSpPr/>
          <p:nvPr/>
        </p:nvSpPr>
        <p:spPr>
          <a:xfrm>
            <a:off x="7202041" y="14191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5"/>
          <p:cNvSpPr/>
          <p:nvPr/>
        </p:nvSpPr>
        <p:spPr>
          <a:xfrm>
            <a:off x="7337911" y="14191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5"/>
          <p:cNvSpPr/>
          <p:nvPr/>
        </p:nvSpPr>
        <p:spPr>
          <a:xfrm>
            <a:off x="7559173" y="14191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5"/>
          <p:cNvSpPr/>
          <p:nvPr/>
        </p:nvSpPr>
        <p:spPr>
          <a:xfrm>
            <a:off x="7747375" y="1419179"/>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5"/>
          <p:cNvSpPr txBox="1"/>
          <p:nvPr/>
        </p:nvSpPr>
        <p:spPr>
          <a:xfrm>
            <a:off x="887425" y="3222250"/>
            <a:ext cx="3676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Excerpt from Schubert’s </a:t>
            </a:r>
            <a:r>
              <a:rPr i="1" lang="en" sz="1200"/>
              <a:t>Der Leiermann</a:t>
            </a:r>
            <a:endParaRPr i="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0" y="0"/>
            <a:ext cx="9144000" cy="9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457200" lvl="0" marL="0" rtl="0" algn="l">
              <a:spcBef>
                <a:spcPts val="0"/>
              </a:spcBef>
              <a:spcAft>
                <a:spcPts val="0"/>
              </a:spcAft>
              <a:buNone/>
            </a:pPr>
            <a:r>
              <a:rPr lang="en" sz="2400"/>
              <a:t>Entering Your Query</a:t>
            </a:r>
            <a:endParaRPr sz="2400"/>
          </a:p>
        </p:txBody>
      </p:sp>
      <p:sp>
        <p:nvSpPr>
          <p:cNvPr id="215" name="Google Shape;215;p4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grpSp>
        <p:nvGrpSpPr>
          <p:cNvPr id="216" name="Google Shape;216;p40"/>
          <p:cNvGrpSpPr/>
          <p:nvPr/>
        </p:nvGrpSpPr>
        <p:grpSpPr>
          <a:xfrm>
            <a:off x="561273" y="1187790"/>
            <a:ext cx="6397735" cy="2219549"/>
            <a:chOff x="586611" y="1606797"/>
            <a:chExt cx="6397735" cy="2219549"/>
          </a:xfrm>
        </p:grpSpPr>
        <p:pic>
          <p:nvPicPr>
            <p:cNvPr id="217" name="Google Shape;217;p40"/>
            <p:cNvPicPr preferRelativeResize="0"/>
            <p:nvPr/>
          </p:nvPicPr>
          <p:blipFill rotWithShape="1">
            <a:blip r:embed="rId3">
              <a:alphaModFix/>
            </a:blip>
            <a:srcRect b="0" l="0" r="0" t="2171"/>
            <a:stretch/>
          </p:blipFill>
          <p:spPr>
            <a:xfrm>
              <a:off x="586611" y="1606797"/>
              <a:ext cx="6397735" cy="2208904"/>
            </a:xfrm>
            <a:prstGeom prst="rect">
              <a:avLst/>
            </a:prstGeom>
            <a:noFill/>
            <a:ln>
              <a:noFill/>
            </a:ln>
          </p:spPr>
        </p:pic>
        <p:sp>
          <p:nvSpPr>
            <p:cNvPr id="218" name="Google Shape;218;p40"/>
            <p:cNvSpPr/>
            <p:nvPr/>
          </p:nvSpPr>
          <p:spPr>
            <a:xfrm rot="10800000">
              <a:off x="5845521" y="1919627"/>
              <a:ext cx="205800" cy="448800"/>
            </a:xfrm>
            <a:prstGeom prst="up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0"/>
            <p:cNvSpPr/>
            <p:nvPr/>
          </p:nvSpPr>
          <p:spPr>
            <a:xfrm rot="2700000">
              <a:off x="5425383" y="3282264"/>
              <a:ext cx="514632" cy="424264"/>
            </a:xfrm>
            <a:prstGeom prst="bentUpArrow">
              <a:avLst>
                <a:gd fmla="val 25000" name="adj1"/>
                <a:gd fmla="val 25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0"/>
            <p:cNvSpPr txBox="1"/>
            <p:nvPr/>
          </p:nvSpPr>
          <p:spPr>
            <a:xfrm>
              <a:off x="1878053" y="1730658"/>
              <a:ext cx="2781900" cy="901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500"/>
                <a:t>Clef</a:t>
              </a:r>
              <a:endParaRPr sz="1500"/>
            </a:p>
            <a:p>
              <a:pPr indent="457200" lvl="0" marL="0" rtl="0" algn="l">
                <a:spcBef>
                  <a:spcPts val="0"/>
                </a:spcBef>
                <a:spcAft>
                  <a:spcPts val="0"/>
                </a:spcAft>
                <a:buNone/>
              </a:pPr>
              <a:r>
                <a:rPr lang="en" sz="1500"/>
                <a:t>Key Signature</a:t>
              </a:r>
              <a:endParaRPr sz="1500"/>
            </a:p>
            <a:p>
              <a:pPr indent="457200" lvl="0" marL="0" rtl="0" algn="l">
                <a:spcBef>
                  <a:spcPts val="0"/>
                </a:spcBef>
                <a:spcAft>
                  <a:spcPts val="0"/>
                </a:spcAft>
                <a:buNone/>
              </a:pPr>
              <a:r>
                <a:rPr lang="en" sz="1500"/>
                <a:t>Time Signature</a:t>
              </a:r>
              <a:endParaRPr sz="1500"/>
            </a:p>
          </p:txBody>
        </p:sp>
        <p:cxnSp>
          <p:nvCxnSpPr>
            <p:cNvPr id="221" name="Google Shape;221;p40"/>
            <p:cNvCxnSpPr/>
            <p:nvPr/>
          </p:nvCxnSpPr>
          <p:spPr>
            <a:xfrm>
              <a:off x="2070325" y="1954702"/>
              <a:ext cx="201600" cy="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40"/>
            <p:cNvCxnSpPr/>
            <p:nvPr/>
          </p:nvCxnSpPr>
          <p:spPr>
            <a:xfrm>
              <a:off x="2079918" y="2156718"/>
              <a:ext cx="201600" cy="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40"/>
            <p:cNvCxnSpPr/>
            <p:nvPr/>
          </p:nvCxnSpPr>
          <p:spPr>
            <a:xfrm>
              <a:off x="2079918" y="2358734"/>
              <a:ext cx="201600" cy="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40"/>
            <p:cNvSpPr/>
            <p:nvPr/>
          </p:nvSpPr>
          <p:spPr>
            <a:xfrm rot="-5400000">
              <a:off x="2553019" y="2807317"/>
              <a:ext cx="220500" cy="481200"/>
            </a:xfrm>
            <a:prstGeom prst="up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0"/>
            <p:cNvSpPr/>
            <p:nvPr/>
          </p:nvSpPr>
          <p:spPr>
            <a:xfrm>
              <a:off x="1283576" y="3211209"/>
              <a:ext cx="220500" cy="481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7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a:t>
            </a:r>
            <a:endParaRPr/>
          </a:p>
        </p:txBody>
      </p:sp>
      <p:sp>
        <p:nvSpPr>
          <p:cNvPr id="661" name="Google Shape;661;p7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Time-scaling liberties taken by the algorithm to find a match</a:t>
            </a:r>
            <a:br>
              <a:rPr lang="en"/>
            </a:br>
            <a:endParaRPr/>
          </a:p>
          <a:p>
            <a:pPr indent="-342900" lvl="0" marL="457200" rtl="0" algn="l">
              <a:spcBef>
                <a:spcPts val="0"/>
              </a:spcBef>
              <a:spcAft>
                <a:spcPts val="0"/>
              </a:spcAft>
              <a:buSzPts val="1800"/>
              <a:buChar char="●"/>
            </a:pPr>
            <a:r>
              <a:rPr i="1" lang="en"/>
              <a:t>Pure</a:t>
            </a:r>
            <a:r>
              <a:rPr lang="en"/>
              <a:t>: rhythmically identical occurrences</a:t>
            </a:r>
            <a:br>
              <a:rPr lang="en"/>
            </a:br>
            <a:endParaRPr/>
          </a:p>
          <a:p>
            <a:pPr indent="-342900" lvl="0" marL="457200" rtl="0" algn="l">
              <a:spcBef>
                <a:spcPts val="0"/>
              </a:spcBef>
              <a:spcAft>
                <a:spcPts val="0"/>
              </a:spcAft>
              <a:buSzPts val="1800"/>
              <a:buChar char="●"/>
            </a:pPr>
            <a:r>
              <a:rPr i="1" lang="en"/>
              <a:t>Scaled</a:t>
            </a:r>
            <a:r>
              <a:rPr lang="en"/>
              <a:t>: finds augmentation and diminution</a:t>
            </a:r>
            <a:br>
              <a:rPr lang="en"/>
            </a:br>
            <a:endParaRPr/>
          </a:p>
          <a:p>
            <a:pPr indent="-342900" lvl="0" marL="457200" rtl="0" algn="l">
              <a:spcBef>
                <a:spcPts val="0"/>
              </a:spcBef>
              <a:spcAft>
                <a:spcPts val="0"/>
              </a:spcAft>
              <a:buSzPts val="1800"/>
              <a:buChar char="●"/>
            </a:pPr>
            <a:r>
              <a:rPr i="1" lang="en"/>
              <a:t>Warped</a:t>
            </a:r>
            <a:r>
              <a:rPr lang="en"/>
              <a:t>: rhythmic values are ignored</a:t>
            </a:r>
            <a:endParaRPr/>
          </a:p>
        </p:txBody>
      </p:sp>
      <p:sp>
        <p:nvSpPr>
          <p:cNvPr id="662" name="Google Shape;662;p7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pic>
        <p:nvPicPr>
          <p:cNvPr id="667" name="Google Shape;667;p77"/>
          <p:cNvPicPr preferRelativeResize="0"/>
          <p:nvPr/>
        </p:nvPicPr>
        <p:blipFill rotWithShape="1">
          <a:blip r:embed="rId3">
            <a:alphaModFix/>
          </a:blip>
          <a:srcRect b="23902" l="0" r="50961" t="0"/>
          <a:stretch/>
        </p:blipFill>
        <p:spPr>
          <a:xfrm>
            <a:off x="330500" y="1366400"/>
            <a:ext cx="4256650" cy="1929575"/>
          </a:xfrm>
          <a:prstGeom prst="rect">
            <a:avLst/>
          </a:prstGeom>
          <a:noFill/>
          <a:ln>
            <a:noFill/>
          </a:ln>
        </p:spPr>
      </p:pic>
      <p:pic>
        <p:nvPicPr>
          <p:cNvPr id="668" name="Google Shape;668;p77"/>
          <p:cNvPicPr preferRelativeResize="0"/>
          <p:nvPr/>
        </p:nvPicPr>
        <p:blipFill rotWithShape="1">
          <a:blip r:embed="rId3">
            <a:alphaModFix/>
          </a:blip>
          <a:srcRect b="0" l="54510" r="0" t="12899"/>
          <a:stretch/>
        </p:blipFill>
        <p:spPr>
          <a:xfrm>
            <a:off x="5062050" y="1693550"/>
            <a:ext cx="3948650" cy="2208500"/>
          </a:xfrm>
          <a:prstGeom prst="rect">
            <a:avLst/>
          </a:prstGeom>
          <a:noFill/>
          <a:ln>
            <a:noFill/>
          </a:ln>
        </p:spPr>
      </p:pic>
      <p:sp>
        <p:nvSpPr>
          <p:cNvPr id="669" name="Google Shape;669;p77"/>
          <p:cNvSpPr txBox="1"/>
          <p:nvPr>
            <p:ph idx="1" type="body"/>
          </p:nvPr>
        </p:nvSpPr>
        <p:spPr>
          <a:xfrm>
            <a:off x="835525" y="3614825"/>
            <a:ext cx="4533900" cy="107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Queries A and B require a scale of 1</a:t>
            </a:r>
            <a:br>
              <a:rPr lang="en"/>
            </a:br>
            <a:r>
              <a:rPr lang="en"/>
              <a:t>Queries C and D require a scale of 3/2</a:t>
            </a:r>
            <a:br>
              <a:rPr lang="en"/>
            </a:br>
            <a:r>
              <a:rPr lang="en"/>
              <a:t>Queries E and F require ‘warped’</a:t>
            </a:r>
            <a:endParaRPr/>
          </a:p>
        </p:txBody>
      </p:sp>
      <p:sp>
        <p:nvSpPr>
          <p:cNvPr id="670" name="Google Shape;670;p77"/>
          <p:cNvSpPr/>
          <p:nvPr/>
        </p:nvSpPr>
        <p:spPr>
          <a:xfrm>
            <a:off x="2565775" y="13833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7"/>
          <p:cNvSpPr/>
          <p:nvPr/>
        </p:nvSpPr>
        <p:spPr>
          <a:xfrm>
            <a:off x="2794375" y="13833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7"/>
          <p:cNvSpPr/>
          <p:nvPr/>
        </p:nvSpPr>
        <p:spPr>
          <a:xfrm>
            <a:off x="3022975" y="13833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7"/>
          <p:cNvSpPr/>
          <p:nvPr/>
        </p:nvSpPr>
        <p:spPr>
          <a:xfrm>
            <a:off x="7330573" y="231313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7"/>
          <p:cNvSpPr/>
          <p:nvPr/>
        </p:nvSpPr>
        <p:spPr>
          <a:xfrm>
            <a:off x="7508241" y="231313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7"/>
          <p:cNvSpPr/>
          <p:nvPr/>
        </p:nvSpPr>
        <p:spPr>
          <a:xfrm>
            <a:off x="7650086" y="231313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7"/>
          <p:cNvSpPr/>
          <p:nvPr/>
        </p:nvSpPr>
        <p:spPr>
          <a:xfrm>
            <a:off x="8092573" y="231313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7"/>
          <p:cNvSpPr/>
          <p:nvPr/>
        </p:nvSpPr>
        <p:spPr>
          <a:xfrm>
            <a:off x="8280775" y="231313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7"/>
          <p:cNvSpPr/>
          <p:nvPr/>
        </p:nvSpPr>
        <p:spPr>
          <a:xfrm>
            <a:off x="3251575" y="13833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7"/>
          <p:cNvSpPr/>
          <p:nvPr/>
        </p:nvSpPr>
        <p:spPr>
          <a:xfrm>
            <a:off x="3480175" y="13833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7"/>
          <p:cNvSpPr/>
          <p:nvPr/>
        </p:nvSpPr>
        <p:spPr>
          <a:xfrm>
            <a:off x="3616044" y="20691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682" name="Google Shape;682;p7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a:t>
            </a:r>
            <a:endParaRPr/>
          </a:p>
        </p:txBody>
      </p:sp>
      <p:sp>
        <p:nvSpPr>
          <p:cNvPr id="683" name="Google Shape;683;p77"/>
          <p:cNvSpPr txBox="1"/>
          <p:nvPr/>
        </p:nvSpPr>
        <p:spPr>
          <a:xfrm>
            <a:off x="1005925" y="3205200"/>
            <a:ext cx="32868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Excerpt from Schubert’s </a:t>
            </a:r>
            <a:r>
              <a:rPr i="1" lang="en" sz="1200"/>
              <a:t>Der Leiermann</a:t>
            </a:r>
            <a:endParaRPr i="1" sz="1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7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a:t>
            </a:r>
            <a:endParaRPr/>
          </a:p>
        </p:txBody>
      </p:sp>
      <p:sp>
        <p:nvSpPr>
          <p:cNvPr id="689" name="Google Shape;689;p7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Number of intervening notes allowed between two matched notes</a:t>
            </a:r>
            <a:br>
              <a:rPr lang="en"/>
            </a:br>
            <a:endParaRPr/>
          </a:p>
          <a:p>
            <a:pPr indent="-342900" lvl="0" marL="457200" rtl="0" algn="l">
              <a:spcBef>
                <a:spcPts val="0"/>
              </a:spcBef>
              <a:spcAft>
                <a:spcPts val="0"/>
              </a:spcAft>
              <a:buSzPts val="1800"/>
              <a:buChar char="●"/>
            </a:pPr>
            <a:r>
              <a:rPr lang="en"/>
              <a:t>Pattern window</a:t>
            </a:r>
            <a:br>
              <a:rPr lang="en"/>
            </a:br>
            <a:endParaRPr/>
          </a:p>
          <a:p>
            <a:pPr indent="-342900" lvl="0" marL="457200" rtl="0" algn="l">
              <a:spcBef>
                <a:spcPts val="0"/>
              </a:spcBef>
              <a:spcAft>
                <a:spcPts val="0"/>
              </a:spcAft>
              <a:buSzPts val="1800"/>
              <a:buChar char="●"/>
            </a:pPr>
            <a:r>
              <a:rPr lang="en"/>
              <a:t>Source window</a:t>
            </a:r>
            <a:endParaRPr/>
          </a:p>
          <a:p>
            <a:pPr indent="0" lvl="0" marL="0" rtl="0" algn="l">
              <a:spcBef>
                <a:spcPts val="1600"/>
              </a:spcBef>
              <a:spcAft>
                <a:spcPts val="1600"/>
              </a:spcAft>
              <a:buNone/>
            </a:pPr>
            <a:r>
              <a:t/>
            </a:r>
            <a:endParaRPr/>
          </a:p>
        </p:txBody>
      </p:sp>
      <p:sp>
        <p:nvSpPr>
          <p:cNvPr id="690" name="Google Shape;690;p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pic>
        <p:nvPicPr>
          <p:cNvPr id="695" name="Google Shape;695;p79"/>
          <p:cNvPicPr preferRelativeResize="0"/>
          <p:nvPr/>
        </p:nvPicPr>
        <p:blipFill rotWithShape="1">
          <a:blip r:embed="rId3">
            <a:alphaModFix/>
          </a:blip>
          <a:srcRect b="23902" l="0" r="50961" t="0"/>
          <a:stretch/>
        </p:blipFill>
        <p:spPr>
          <a:xfrm>
            <a:off x="330500" y="1290200"/>
            <a:ext cx="4256650" cy="1929575"/>
          </a:xfrm>
          <a:prstGeom prst="rect">
            <a:avLst/>
          </a:prstGeom>
          <a:noFill/>
          <a:ln>
            <a:noFill/>
          </a:ln>
        </p:spPr>
      </p:pic>
      <p:pic>
        <p:nvPicPr>
          <p:cNvPr id="696" name="Google Shape;696;p79"/>
          <p:cNvPicPr preferRelativeResize="0"/>
          <p:nvPr/>
        </p:nvPicPr>
        <p:blipFill rotWithShape="1">
          <a:blip r:embed="rId3">
            <a:alphaModFix/>
          </a:blip>
          <a:srcRect b="0" l="54510" r="0" t="12899"/>
          <a:stretch/>
        </p:blipFill>
        <p:spPr>
          <a:xfrm>
            <a:off x="5062050" y="1617350"/>
            <a:ext cx="3948650" cy="2208500"/>
          </a:xfrm>
          <a:prstGeom prst="rect">
            <a:avLst/>
          </a:prstGeom>
          <a:noFill/>
          <a:ln>
            <a:noFill/>
          </a:ln>
        </p:spPr>
      </p:pic>
      <p:sp>
        <p:nvSpPr>
          <p:cNvPr id="697" name="Google Shape;697;p79"/>
          <p:cNvSpPr txBox="1"/>
          <p:nvPr>
            <p:ph idx="1" type="body"/>
          </p:nvPr>
        </p:nvSpPr>
        <p:spPr>
          <a:xfrm>
            <a:off x="967150" y="3762250"/>
            <a:ext cx="6077700" cy="99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All queries would require a source window of 4</a:t>
            </a:r>
            <a:br>
              <a:rPr lang="en"/>
            </a:br>
            <a:r>
              <a:rPr lang="en"/>
              <a:t>Queries B, D, F need a pattern window of at least 2</a:t>
            </a:r>
            <a:endParaRPr/>
          </a:p>
        </p:txBody>
      </p:sp>
      <p:sp>
        <p:nvSpPr>
          <p:cNvPr id="698" name="Google Shape;698;p79"/>
          <p:cNvSpPr/>
          <p:nvPr/>
        </p:nvSpPr>
        <p:spPr>
          <a:xfrm>
            <a:off x="2565775" y="13071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9"/>
          <p:cNvSpPr/>
          <p:nvPr/>
        </p:nvSpPr>
        <p:spPr>
          <a:xfrm>
            <a:off x="2794375" y="13071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9"/>
          <p:cNvSpPr/>
          <p:nvPr/>
        </p:nvSpPr>
        <p:spPr>
          <a:xfrm>
            <a:off x="3022975" y="13071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9"/>
          <p:cNvSpPr/>
          <p:nvPr/>
        </p:nvSpPr>
        <p:spPr>
          <a:xfrm>
            <a:off x="3251575" y="13071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9"/>
          <p:cNvSpPr/>
          <p:nvPr/>
        </p:nvSpPr>
        <p:spPr>
          <a:xfrm>
            <a:off x="3480175" y="13071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9"/>
          <p:cNvSpPr/>
          <p:nvPr/>
        </p:nvSpPr>
        <p:spPr>
          <a:xfrm>
            <a:off x="3616044" y="19929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9"/>
          <p:cNvSpPr/>
          <p:nvPr/>
        </p:nvSpPr>
        <p:spPr>
          <a:xfrm>
            <a:off x="7101973" y="14595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9"/>
          <p:cNvSpPr/>
          <p:nvPr/>
        </p:nvSpPr>
        <p:spPr>
          <a:xfrm>
            <a:off x="7202041" y="14595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9"/>
          <p:cNvSpPr/>
          <p:nvPr/>
        </p:nvSpPr>
        <p:spPr>
          <a:xfrm>
            <a:off x="7337911" y="14595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9"/>
          <p:cNvSpPr/>
          <p:nvPr/>
        </p:nvSpPr>
        <p:spPr>
          <a:xfrm>
            <a:off x="7559173" y="14595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9"/>
          <p:cNvSpPr/>
          <p:nvPr/>
        </p:nvSpPr>
        <p:spPr>
          <a:xfrm>
            <a:off x="7747375" y="1459550"/>
            <a:ext cx="167100" cy="310200"/>
          </a:xfrm>
          <a:prstGeom prst="downArrow">
            <a:avLst>
              <a:gd fmla="val 50000" name="adj1"/>
              <a:gd fmla="val 5000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710" name="Google Shape;710;p7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idx="1" type="body"/>
          </p:nvPr>
        </p:nvSpPr>
        <p:spPr>
          <a:xfrm>
            <a:off x="374550" y="1051393"/>
            <a:ext cx="7688700" cy="2622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999999"/>
              </a:buClr>
              <a:buSzPts val="1900"/>
              <a:buChar char="●"/>
            </a:pPr>
            <a:r>
              <a:rPr b="1" lang="en" sz="1900">
                <a:solidFill>
                  <a:srgbClr val="999999"/>
                </a:solidFill>
              </a:rPr>
              <a:t>Query: </a:t>
            </a:r>
            <a:r>
              <a:rPr lang="en" sz="1900">
                <a:solidFill>
                  <a:srgbClr val="999999"/>
                </a:solidFill>
              </a:rPr>
              <a:t>written in the digital music representation “**kern”</a:t>
            </a:r>
            <a:br>
              <a:rPr lang="en" sz="1900">
                <a:solidFill>
                  <a:srgbClr val="999999"/>
                </a:solidFill>
              </a:rPr>
            </a:br>
            <a:endParaRPr sz="1900">
              <a:solidFill>
                <a:srgbClr val="999999"/>
              </a:solidFill>
            </a:endParaRPr>
          </a:p>
          <a:p>
            <a:pPr indent="-349250" lvl="0" marL="457200" rtl="0" algn="l">
              <a:spcBef>
                <a:spcPts val="0"/>
              </a:spcBef>
              <a:spcAft>
                <a:spcPts val="0"/>
              </a:spcAft>
              <a:buSzPts val="1900"/>
              <a:buChar char="●"/>
            </a:pPr>
            <a:r>
              <a:rPr b="1" lang="en" sz="1900"/>
              <a:t>Search: </a:t>
            </a:r>
            <a:r>
              <a:rPr lang="en" sz="1900"/>
              <a:t>An algorithm to find occurrences of our musical passage</a:t>
            </a:r>
            <a:br>
              <a:rPr lang="en" sz="1900"/>
            </a:br>
            <a:endParaRPr sz="1900"/>
          </a:p>
          <a:p>
            <a:pPr indent="-349250" lvl="0" marL="457200" rtl="0" algn="l">
              <a:spcBef>
                <a:spcPts val="0"/>
              </a:spcBef>
              <a:spcAft>
                <a:spcPts val="0"/>
              </a:spcAft>
              <a:buClr>
                <a:srgbClr val="999999"/>
              </a:buClr>
              <a:buSzPts val="1900"/>
              <a:buChar char="●"/>
            </a:pPr>
            <a:r>
              <a:rPr b="1" lang="en" sz="1900">
                <a:solidFill>
                  <a:srgbClr val="999999"/>
                </a:solidFill>
              </a:rPr>
              <a:t>Filters: </a:t>
            </a:r>
            <a:r>
              <a:rPr lang="en" sz="1900">
                <a:solidFill>
                  <a:srgbClr val="999999"/>
                </a:solidFill>
              </a:rPr>
              <a:t>to expand or narrow search results</a:t>
            </a:r>
            <a:endParaRPr sz="1900">
              <a:solidFill>
                <a:srgbClr val="999999"/>
              </a:solidFill>
            </a:endParaRPr>
          </a:p>
        </p:txBody>
      </p:sp>
      <p:sp>
        <p:nvSpPr>
          <p:cNvPr id="231" name="Google Shape;231;p41"/>
          <p:cNvSpPr txBox="1"/>
          <p:nvPr>
            <p:ph type="title"/>
          </p:nvPr>
        </p:nvSpPr>
        <p:spPr>
          <a:xfrm>
            <a:off x="0" y="0"/>
            <a:ext cx="9144000" cy="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457200" lvl="0" marL="0" rtl="0" algn="l">
              <a:spcBef>
                <a:spcPts val="0"/>
              </a:spcBef>
              <a:spcAft>
                <a:spcPts val="0"/>
              </a:spcAft>
              <a:buNone/>
            </a:pPr>
            <a:r>
              <a:rPr lang="en" sz="2400"/>
              <a:t>PatternFinder Web Application: </a:t>
            </a:r>
            <a:r>
              <a:rPr lang="en" sz="1900" u="sng">
                <a:solidFill>
                  <a:schemeClr val="accent5"/>
                </a:solidFill>
                <a:hlinkClick r:id="rId3"/>
              </a:rPr>
              <a:t>https://patternfinder.elvisproject.ca</a:t>
            </a:r>
            <a:endParaRPr sz="2400"/>
          </a:p>
        </p:txBody>
      </p:sp>
      <p:sp>
        <p:nvSpPr>
          <p:cNvPr id="232" name="Google Shape;232;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0" y="0"/>
            <a:ext cx="91440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457200" lvl="0" marL="0" rtl="0" algn="l">
              <a:spcBef>
                <a:spcPts val="0"/>
              </a:spcBef>
              <a:spcAft>
                <a:spcPts val="0"/>
              </a:spcAft>
              <a:buNone/>
            </a:pPr>
            <a:r>
              <a:rPr lang="en" sz="2400"/>
              <a:t>Algorithm to Find Polyphonic Occurrences</a:t>
            </a:r>
            <a:endParaRPr sz="2400"/>
          </a:p>
        </p:txBody>
      </p:sp>
      <p:sp>
        <p:nvSpPr>
          <p:cNvPr id="238" name="Google Shape;238;p42"/>
          <p:cNvSpPr txBox="1"/>
          <p:nvPr>
            <p:ph idx="1" type="body"/>
          </p:nvPr>
        </p:nvSpPr>
        <p:spPr>
          <a:xfrm>
            <a:off x="365375" y="1036850"/>
            <a:ext cx="7486500" cy="3295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Developed at the University of Helsinki in 2011</a:t>
            </a:r>
            <a:br>
              <a:rPr lang="en" sz="1900"/>
            </a:br>
            <a:endParaRPr sz="1900"/>
          </a:p>
          <a:p>
            <a:pPr indent="-349250" lvl="0" marL="457200" rtl="0" algn="l">
              <a:spcBef>
                <a:spcPts val="0"/>
              </a:spcBef>
              <a:spcAft>
                <a:spcPts val="0"/>
              </a:spcAft>
              <a:buSzPts val="1900"/>
              <a:buChar char="●"/>
            </a:pPr>
            <a:r>
              <a:rPr lang="en" sz="1900"/>
              <a:t>Searches through polyphonic texture for exact voice leading</a:t>
            </a:r>
            <a:br>
              <a:rPr lang="en" sz="1900"/>
            </a:br>
            <a:endParaRPr sz="1900"/>
          </a:p>
          <a:p>
            <a:pPr indent="-349250" lvl="0" marL="457200" rtl="0" algn="l">
              <a:spcBef>
                <a:spcPts val="0"/>
              </a:spcBef>
              <a:spcAft>
                <a:spcPts val="0"/>
              </a:spcAft>
              <a:buSzPts val="1900"/>
              <a:buChar char="●"/>
            </a:pPr>
            <a:r>
              <a:rPr lang="en" sz="1900"/>
              <a:t>Transpositions</a:t>
            </a:r>
            <a:br>
              <a:rPr lang="en" sz="1900"/>
            </a:br>
            <a:endParaRPr sz="1900"/>
          </a:p>
          <a:p>
            <a:pPr indent="-349250" lvl="0" marL="457200" rtl="0" algn="l">
              <a:spcBef>
                <a:spcPts val="0"/>
              </a:spcBef>
              <a:spcAft>
                <a:spcPts val="0"/>
              </a:spcAft>
              <a:buSzPts val="1900"/>
              <a:buChar char="●"/>
            </a:pPr>
            <a:r>
              <a:rPr lang="en" sz="1900"/>
              <a:t>Partial matching</a:t>
            </a:r>
            <a:br>
              <a:rPr lang="en" sz="1900"/>
            </a:br>
            <a:endParaRPr sz="1900"/>
          </a:p>
          <a:p>
            <a:pPr indent="-349250" lvl="0" marL="457200" rtl="0" algn="l">
              <a:spcBef>
                <a:spcPts val="0"/>
              </a:spcBef>
              <a:spcAft>
                <a:spcPts val="0"/>
              </a:spcAft>
              <a:buSzPts val="1900"/>
              <a:buChar char="●"/>
            </a:pPr>
            <a:r>
              <a:rPr lang="en" sz="1900"/>
              <a:t>Rhythmically altered occurrences</a:t>
            </a:r>
            <a:endParaRPr sz="1900"/>
          </a:p>
        </p:txBody>
      </p:sp>
      <p:sp>
        <p:nvSpPr>
          <p:cNvPr id="239" name="Google Shape;239;p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240" name="Google Shape;240;p42"/>
          <p:cNvSpPr txBox="1"/>
          <p:nvPr/>
        </p:nvSpPr>
        <p:spPr>
          <a:xfrm>
            <a:off x="139931" y="4383387"/>
            <a:ext cx="6608100" cy="63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dk2"/>
                </a:solidFill>
                <a:latin typeface="Lato"/>
                <a:ea typeface="Lato"/>
                <a:cs typeface="Lato"/>
                <a:sym typeface="Lato"/>
              </a:rPr>
              <a:t>K. Lemström and M. Laitinen. </a:t>
            </a:r>
            <a:r>
              <a:rPr i="1" lang="en" sz="1000">
                <a:solidFill>
                  <a:schemeClr val="dk2"/>
                </a:solidFill>
                <a:latin typeface="Lato"/>
                <a:ea typeface="Lato"/>
                <a:cs typeface="Lato"/>
                <a:sym typeface="Lato"/>
              </a:rPr>
              <a:t>Transposition and time-warp invariant geometric music retrieval algorithms</a:t>
            </a:r>
            <a:r>
              <a:rPr lang="en" sz="1000">
                <a:solidFill>
                  <a:schemeClr val="dk2"/>
                </a:solidFill>
                <a:latin typeface="Lato"/>
                <a:ea typeface="Lato"/>
                <a:cs typeface="Lato"/>
                <a:sym typeface="Lato"/>
              </a:rPr>
              <a:t>. In Proc. ADMIRE’11, Third International Workshop on Advances in Music Information Research, Barcelona, 2011</a:t>
            </a:r>
            <a:endParaRPr sz="10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0" y="0"/>
            <a:ext cx="9144000" cy="105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2"/>
              </a:buClr>
              <a:buSzPts val="1100"/>
              <a:buFont typeface="Arial"/>
              <a:buNone/>
            </a:pPr>
            <a:br>
              <a:rPr lang="en" sz="2400"/>
            </a:br>
            <a:r>
              <a:rPr lang="en" sz="2400"/>
              <a:t>	Credo movement of Missa V</a:t>
            </a:r>
            <a:r>
              <a:rPr b="0" lang="en" sz="2400"/>
              <a:t>eni creator </a:t>
            </a:r>
            <a:r>
              <a:rPr lang="en" sz="2400"/>
              <a:t>s</a:t>
            </a:r>
            <a:r>
              <a:rPr b="0" lang="en" sz="2400"/>
              <a:t>piritus à 6 </a:t>
            </a:r>
            <a:endParaRPr b="0" sz="2400"/>
          </a:p>
        </p:txBody>
      </p:sp>
      <p:sp>
        <p:nvSpPr>
          <p:cNvPr id="246" name="Google Shape;246;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grpSp>
        <p:nvGrpSpPr>
          <p:cNvPr id="247" name="Google Shape;247;p43"/>
          <p:cNvGrpSpPr/>
          <p:nvPr/>
        </p:nvGrpSpPr>
        <p:grpSpPr>
          <a:xfrm>
            <a:off x="456244" y="856612"/>
            <a:ext cx="4471576" cy="4020851"/>
            <a:chOff x="418050" y="831275"/>
            <a:chExt cx="4471576" cy="4020851"/>
          </a:xfrm>
        </p:grpSpPr>
        <p:pic>
          <p:nvPicPr>
            <p:cNvPr id="248" name="Google Shape;248;p43"/>
            <p:cNvPicPr preferRelativeResize="0"/>
            <p:nvPr/>
          </p:nvPicPr>
          <p:blipFill rotWithShape="1">
            <a:blip r:embed="rId3">
              <a:alphaModFix/>
            </a:blip>
            <a:srcRect b="0" l="0" r="47506" t="0"/>
            <a:stretch/>
          </p:blipFill>
          <p:spPr>
            <a:xfrm>
              <a:off x="418050" y="831275"/>
              <a:ext cx="4471576" cy="4020851"/>
            </a:xfrm>
            <a:prstGeom prst="rect">
              <a:avLst/>
            </a:prstGeom>
            <a:noFill/>
            <a:ln>
              <a:noFill/>
            </a:ln>
          </p:spPr>
        </p:pic>
        <p:cxnSp>
          <p:nvCxnSpPr>
            <p:cNvPr id="249" name="Google Shape;249;p43"/>
            <p:cNvCxnSpPr/>
            <p:nvPr/>
          </p:nvCxnSpPr>
          <p:spPr>
            <a:xfrm>
              <a:off x="2289185" y="4297615"/>
              <a:ext cx="645000" cy="138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43"/>
            <p:cNvCxnSpPr/>
            <p:nvPr/>
          </p:nvCxnSpPr>
          <p:spPr>
            <a:xfrm>
              <a:off x="2185981" y="2952133"/>
              <a:ext cx="812700" cy="4206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43"/>
            <p:cNvCxnSpPr/>
            <p:nvPr/>
          </p:nvCxnSpPr>
          <p:spPr>
            <a:xfrm flipH="1" rot="10800000">
              <a:off x="2228020" y="3932967"/>
              <a:ext cx="728700" cy="423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43"/>
            <p:cNvCxnSpPr/>
            <p:nvPr/>
          </p:nvCxnSpPr>
          <p:spPr>
            <a:xfrm>
              <a:off x="2213998" y="1620673"/>
              <a:ext cx="784800" cy="434400"/>
            </a:xfrm>
            <a:prstGeom prst="straightConnector1">
              <a:avLst/>
            </a:prstGeom>
            <a:noFill/>
            <a:ln cap="flat" cmpd="sng" w="9525">
              <a:solidFill>
                <a:schemeClr val="dk2"/>
              </a:solidFill>
              <a:prstDash val="solid"/>
              <a:round/>
              <a:headEnd len="med" w="med" type="none"/>
              <a:tailEnd len="med" w="med" type="triangle"/>
            </a:ln>
          </p:spPr>
        </p:cxnSp>
      </p:grpSp>
      <p:grpSp>
        <p:nvGrpSpPr>
          <p:cNvPr id="253" name="Google Shape;253;p43"/>
          <p:cNvGrpSpPr/>
          <p:nvPr/>
        </p:nvGrpSpPr>
        <p:grpSpPr>
          <a:xfrm>
            <a:off x="6094412" y="974369"/>
            <a:ext cx="7297200" cy="1665598"/>
            <a:chOff x="6399212" y="2269769"/>
            <a:chExt cx="7297200" cy="1665598"/>
          </a:xfrm>
        </p:grpSpPr>
        <p:sp>
          <p:nvSpPr>
            <p:cNvPr id="254" name="Google Shape;254;p43"/>
            <p:cNvSpPr txBox="1"/>
            <p:nvPr/>
          </p:nvSpPr>
          <p:spPr>
            <a:xfrm>
              <a:off x="6399212" y="2269769"/>
              <a:ext cx="72972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Query:</a:t>
              </a:r>
              <a:endParaRPr b="1" sz="1800"/>
            </a:p>
          </p:txBody>
        </p:sp>
        <p:pic>
          <p:nvPicPr>
            <p:cNvPr id="255" name="Google Shape;255;p43"/>
            <p:cNvPicPr preferRelativeResize="0"/>
            <p:nvPr/>
          </p:nvPicPr>
          <p:blipFill rotWithShape="1">
            <a:blip r:embed="rId4">
              <a:alphaModFix/>
            </a:blip>
            <a:srcRect b="60708" l="36081" r="44656" t="25980"/>
            <a:stretch/>
          </p:blipFill>
          <p:spPr>
            <a:xfrm>
              <a:off x="6421277" y="2876550"/>
              <a:ext cx="2724945" cy="1058817"/>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4"/>
          <p:cNvSpPr txBox="1"/>
          <p:nvPr>
            <p:ph idx="1" type="body"/>
          </p:nvPr>
        </p:nvSpPr>
        <p:spPr>
          <a:xfrm>
            <a:off x="374550" y="1051393"/>
            <a:ext cx="7688700" cy="2622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999999"/>
              </a:buClr>
              <a:buSzPts val="1900"/>
              <a:buChar char="●"/>
            </a:pPr>
            <a:r>
              <a:rPr b="1" lang="en" sz="1900">
                <a:solidFill>
                  <a:srgbClr val="999999"/>
                </a:solidFill>
              </a:rPr>
              <a:t>Query: </a:t>
            </a:r>
            <a:r>
              <a:rPr lang="en" sz="1900">
                <a:solidFill>
                  <a:srgbClr val="999999"/>
                </a:solidFill>
              </a:rPr>
              <a:t>written in the digital music representation “**kern”</a:t>
            </a:r>
            <a:br>
              <a:rPr lang="en" sz="1900">
                <a:solidFill>
                  <a:srgbClr val="999999"/>
                </a:solidFill>
              </a:rPr>
            </a:br>
            <a:endParaRPr sz="1900">
              <a:solidFill>
                <a:srgbClr val="999999"/>
              </a:solidFill>
            </a:endParaRPr>
          </a:p>
          <a:p>
            <a:pPr indent="-349250" lvl="0" marL="457200" rtl="0" algn="l">
              <a:spcBef>
                <a:spcPts val="0"/>
              </a:spcBef>
              <a:spcAft>
                <a:spcPts val="0"/>
              </a:spcAft>
              <a:buSzPts val="1900"/>
              <a:buChar char="●"/>
            </a:pPr>
            <a:r>
              <a:rPr b="1" lang="en" sz="1900">
                <a:solidFill>
                  <a:srgbClr val="999999"/>
                </a:solidFill>
              </a:rPr>
              <a:t>Search: </a:t>
            </a:r>
            <a:r>
              <a:rPr lang="en" sz="1900">
                <a:solidFill>
                  <a:srgbClr val="999999"/>
                </a:solidFill>
              </a:rPr>
              <a:t>An algorithm to find occurrences of our musical passage</a:t>
            </a:r>
            <a:br>
              <a:rPr lang="en" sz="1900"/>
            </a:br>
            <a:endParaRPr sz="1900"/>
          </a:p>
          <a:p>
            <a:pPr indent="-349250" lvl="0" marL="457200" rtl="0" algn="l">
              <a:spcBef>
                <a:spcPts val="0"/>
              </a:spcBef>
              <a:spcAft>
                <a:spcPts val="0"/>
              </a:spcAft>
              <a:buSzPts val="1900"/>
              <a:buChar char="●"/>
            </a:pPr>
            <a:r>
              <a:rPr b="1" lang="en" sz="1900"/>
              <a:t>Filters: </a:t>
            </a:r>
            <a:r>
              <a:rPr lang="en" sz="1900"/>
              <a:t>to expand or narrow search results</a:t>
            </a:r>
            <a:endParaRPr sz="1900"/>
          </a:p>
        </p:txBody>
      </p:sp>
      <p:sp>
        <p:nvSpPr>
          <p:cNvPr id="261" name="Google Shape;261;p44"/>
          <p:cNvSpPr txBox="1"/>
          <p:nvPr>
            <p:ph type="title"/>
          </p:nvPr>
        </p:nvSpPr>
        <p:spPr>
          <a:xfrm>
            <a:off x="0" y="0"/>
            <a:ext cx="9144000" cy="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457200" lvl="0" marL="0" rtl="0" algn="l">
              <a:spcBef>
                <a:spcPts val="0"/>
              </a:spcBef>
              <a:spcAft>
                <a:spcPts val="0"/>
              </a:spcAft>
              <a:buNone/>
            </a:pPr>
            <a:r>
              <a:rPr lang="en" sz="2400"/>
              <a:t>PatternFinder Web Application: </a:t>
            </a:r>
            <a:r>
              <a:rPr lang="en" sz="1900" u="sng">
                <a:solidFill>
                  <a:schemeClr val="accent5"/>
                </a:solidFill>
                <a:hlinkClick r:id="rId3"/>
              </a:rPr>
              <a:t>https://patternfinder.elvisproject.ca</a:t>
            </a:r>
            <a:endParaRPr sz="2400"/>
          </a:p>
        </p:txBody>
      </p:sp>
      <p:sp>
        <p:nvSpPr>
          <p:cNvPr id="262" name="Google Shape;262;p4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Filters</a:t>
            </a:r>
            <a:endParaRPr/>
          </a:p>
        </p:txBody>
      </p:sp>
      <p:sp>
        <p:nvSpPr>
          <p:cNvPr id="268" name="Google Shape;268;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Partial matches</a:t>
            </a:r>
            <a:br>
              <a:rPr lang="en"/>
            </a:br>
            <a:endParaRPr/>
          </a:p>
          <a:p>
            <a:pPr indent="-342900" lvl="0" marL="457200" rtl="0" algn="l">
              <a:spcBef>
                <a:spcPts val="0"/>
              </a:spcBef>
              <a:spcAft>
                <a:spcPts val="0"/>
              </a:spcAft>
              <a:buSzPts val="1800"/>
              <a:buChar char="●"/>
            </a:pPr>
            <a:r>
              <a:rPr lang="en"/>
              <a:t>Transpositions</a:t>
            </a:r>
            <a:br>
              <a:rPr lang="en"/>
            </a:br>
            <a:endParaRPr/>
          </a:p>
          <a:p>
            <a:pPr indent="-342900" lvl="0" marL="457200" rtl="0" algn="l">
              <a:spcBef>
                <a:spcPts val="0"/>
              </a:spcBef>
              <a:spcAft>
                <a:spcPts val="0"/>
              </a:spcAft>
              <a:buSzPts val="1800"/>
              <a:buChar char="●"/>
            </a:pPr>
            <a:r>
              <a:rPr lang="en"/>
              <a:t>Intervening notes</a:t>
            </a:r>
            <a:endParaRPr/>
          </a:p>
        </p:txBody>
      </p:sp>
      <p:sp>
        <p:nvSpPr>
          <p:cNvPr id="269" name="Google Shape;269;p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