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56" r:id="rId2"/>
    <p:sldId id="283" r:id="rId3"/>
    <p:sldId id="269" r:id="rId4"/>
    <p:sldId id="271" r:id="rId5"/>
    <p:sldId id="270" r:id="rId6"/>
    <p:sldId id="272" r:id="rId7"/>
    <p:sldId id="284" r:id="rId8"/>
    <p:sldId id="281" r:id="rId9"/>
    <p:sldId id="260" r:id="rId10"/>
    <p:sldId id="286" r:id="rId11"/>
    <p:sldId id="275" r:id="rId12"/>
    <p:sldId id="263" r:id="rId13"/>
    <p:sldId id="276" r:id="rId14"/>
    <p:sldId id="287" r:id="rId15"/>
    <p:sldId id="274" r:id="rId16"/>
    <p:sldId id="285" r:id="rId17"/>
    <p:sldId id="288" r:id="rId18"/>
    <p:sldId id="257" r:id="rId19"/>
    <p:sldId id="282" r:id="rId20"/>
    <p:sldId id="277"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DCFF"/>
    <a:srgbClr val="FF3B80"/>
    <a:srgbClr val="EE72D4"/>
    <a:srgbClr val="86EAE2"/>
    <a:srgbClr val="8D4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2"/>
    <p:restoredTop sz="69188"/>
  </p:normalViewPr>
  <p:slideViewPr>
    <p:cSldViewPr snapToGrid="0" snapToObjects="1">
      <p:cViewPr varScale="1">
        <p:scale>
          <a:sx n="72" d="100"/>
          <a:sy n="72" d="100"/>
        </p:scale>
        <p:origin x="224" y="20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17380B-0396-7B4B-9526-D46720383A72}" type="datetimeFigureOut">
              <a:rPr lang="en-US" smtClean="0"/>
              <a:t>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AC1389-39E2-C142-A8FC-B178537A3D79}" type="slidenum">
              <a:rPr lang="en-US" smtClean="0"/>
              <a:t>‹#›</a:t>
            </a:fld>
            <a:endParaRPr lang="en-US"/>
          </a:p>
        </p:txBody>
      </p:sp>
    </p:spTree>
    <p:extLst>
      <p:ext uri="{BB962C8B-B14F-4D97-AF65-F5344CB8AC3E}">
        <p14:creationId xmlns:p14="http://schemas.microsoft.com/office/powerpoint/2010/main" val="3454367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again! In addition to serving as project manager, I’m also part of a team working on the SIMSSA Database.</a:t>
            </a:r>
          </a:p>
          <a:p>
            <a:endParaRPr lang="en-US" dirty="0"/>
          </a:p>
          <a:p>
            <a:r>
              <a:rPr lang="en-US" dirty="0"/>
              <a:t>Cory McKay is actually the one who led the development of the first version of this data model, but he couldn’t be here this weekend so I’m presenting instead. </a:t>
            </a:r>
          </a:p>
          <a:p>
            <a:endParaRPr lang="en-US" dirty="0"/>
          </a:p>
          <a:p>
            <a:r>
              <a:rPr lang="en-US" dirty="0"/>
              <a:t>The SIMSSA Database is the successor of an older database created as part of Julie’s Digging into Data grant, and it was designed to gather symbolic music files in one place to do computer-aided counterpoint analysis. Since then it’s evolved into part of the SIMSSA Project.</a:t>
            </a:r>
          </a:p>
          <a:p>
            <a:endParaRPr lang="en-US" dirty="0"/>
          </a:p>
          <a:p>
            <a:r>
              <a:rPr lang="en-US" dirty="0"/>
              <a:t>I’m going to give you some background on what goes into the conceptual model for this database, and then </a:t>
            </a:r>
            <a:r>
              <a:rPr lang="en-US" dirty="0" err="1"/>
              <a:t>Yaolong</a:t>
            </a:r>
            <a:r>
              <a:rPr lang="en-US" dirty="0"/>
              <a:t> and Gustavo will take you through the implementation and user interface after.</a:t>
            </a:r>
          </a:p>
        </p:txBody>
      </p:sp>
      <p:sp>
        <p:nvSpPr>
          <p:cNvPr id="4" name="Slide Number Placeholder 3"/>
          <p:cNvSpPr>
            <a:spLocks noGrp="1"/>
          </p:cNvSpPr>
          <p:nvPr>
            <p:ph type="sldNum" sz="quarter" idx="5"/>
          </p:nvPr>
        </p:nvSpPr>
        <p:spPr/>
        <p:txBody>
          <a:bodyPr/>
          <a:lstStyle/>
          <a:p>
            <a:fld id="{36AC1389-39E2-C142-A8FC-B178537A3D79}" type="slidenum">
              <a:rPr lang="en-US" smtClean="0"/>
              <a:t>1</a:t>
            </a:fld>
            <a:endParaRPr lang="en-US"/>
          </a:p>
        </p:txBody>
      </p:sp>
    </p:spTree>
    <p:extLst>
      <p:ext uri="{BB962C8B-B14F-4D97-AF65-F5344CB8AC3E}">
        <p14:creationId xmlns:p14="http://schemas.microsoft.com/office/powerpoint/2010/main" val="2788210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here is the symbolic music file: the heart of the SIMSSA database. </a:t>
            </a:r>
          </a:p>
          <a:p>
            <a:endParaRPr lang="en-US" dirty="0"/>
          </a:p>
          <a:p>
            <a:r>
              <a:rPr lang="en-US" dirty="0"/>
              <a:t>Here you can see we keep track of how it is encoded, what musical works it links to (via the source instantiation), and what research projects it belongs to.</a:t>
            </a:r>
          </a:p>
        </p:txBody>
      </p:sp>
      <p:sp>
        <p:nvSpPr>
          <p:cNvPr id="4" name="Slide Number Placeholder 3"/>
          <p:cNvSpPr>
            <a:spLocks noGrp="1"/>
          </p:cNvSpPr>
          <p:nvPr>
            <p:ph type="sldNum" sz="quarter" idx="5"/>
          </p:nvPr>
        </p:nvSpPr>
        <p:spPr/>
        <p:txBody>
          <a:bodyPr/>
          <a:lstStyle/>
          <a:p>
            <a:fld id="{36AC1389-39E2-C142-A8FC-B178537A3D79}" type="slidenum">
              <a:rPr lang="en-US" smtClean="0"/>
              <a:t>10</a:t>
            </a:fld>
            <a:endParaRPr lang="en-US"/>
          </a:p>
        </p:txBody>
      </p:sp>
    </p:spTree>
    <p:extLst>
      <p:ext uri="{BB962C8B-B14F-4D97-AF65-F5344CB8AC3E}">
        <p14:creationId xmlns:p14="http://schemas.microsoft.com/office/powerpoint/2010/main" val="2371541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we want other file types too. Text files allow us to include lyrics to songs, audio files may connect with automated audio transcription in the future, and image files are a key part of connecting this to the OMR process you’ve heard about today.</a:t>
            </a:r>
          </a:p>
        </p:txBody>
      </p:sp>
      <p:sp>
        <p:nvSpPr>
          <p:cNvPr id="4" name="Slide Number Placeholder 3"/>
          <p:cNvSpPr>
            <a:spLocks noGrp="1"/>
          </p:cNvSpPr>
          <p:nvPr>
            <p:ph type="sldNum" sz="quarter" idx="5"/>
          </p:nvPr>
        </p:nvSpPr>
        <p:spPr/>
        <p:txBody>
          <a:bodyPr/>
          <a:lstStyle/>
          <a:p>
            <a:fld id="{36AC1389-39E2-C142-A8FC-B178537A3D79}" type="slidenum">
              <a:rPr lang="en-US" smtClean="0"/>
              <a:t>11</a:t>
            </a:fld>
            <a:endParaRPr lang="en-US"/>
          </a:p>
        </p:txBody>
      </p:sp>
    </p:spTree>
    <p:extLst>
      <p:ext uri="{BB962C8B-B14F-4D97-AF65-F5344CB8AC3E}">
        <p14:creationId xmlns:p14="http://schemas.microsoft.com/office/powerpoint/2010/main" val="1302843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Musical work is a complete, abstract work. Musical works can be related to other musical works – for example, a symphony could be made available in a piano reduction. The musical content is different but still clearly related. </a:t>
            </a:r>
          </a:p>
          <a:p>
            <a:endParaRPr lang="en-US" dirty="0"/>
          </a:p>
          <a:p>
            <a:r>
              <a:rPr lang="en-US" dirty="0"/>
              <a:t>A musical work can be divided into sections – for example, an opera aria, or a movement in a symphony. We made it possible to relate sections to other sections as well – for example if musical material is reused in different masses, or an opera aria is also available with a piano part as a separate publication.</a:t>
            </a:r>
          </a:p>
          <a:p>
            <a:endParaRPr lang="en-US" dirty="0"/>
          </a:p>
          <a:p>
            <a:r>
              <a:rPr lang="en-US" dirty="0"/>
              <a:t>Parts are single voices or instruments – we relate them back to sections as they can vary between movements, for example, but it’s a tricky thing to model well on the user end and we’re still working on it. Most of the files we’ve encountered so far are full scores, not parts, but we do want it to be possible.</a:t>
            </a:r>
          </a:p>
        </p:txBody>
      </p:sp>
      <p:sp>
        <p:nvSpPr>
          <p:cNvPr id="4" name="Slide Number Placeholder 3"/>
          <p:cNvSpPr>
            <a:spLocks noGrp="1"/>
          </p:cNvSpPr>
          <p:nvPr>
            <p:ph type="sldNum" sz="quarter" idx="5"/>
          </p:nvPr>
        </p:nvSpPr>
        <p:spPr/>
        <p:txBody>
          <a:bodyPr/>
          <a:lstStyle/>
          <a:p>
            <a:fld id="{36AC1389-39E2-C142-A8FC-B178537A3D79}" type="slidenum">
              <a:rPr lang="en-US" smtClean="0"/>
              <a:t>12</a:t>
            </a:fld>
            <a:endParaRPr lang="en-US"/>
          </a:p>
        </p:txBody>
      </p:sp>
    </p:spTree>
    <p:extLst>
      <p:ext uri="{BB962C8B-B14F-4D97-AF65-F5344CB8AC3E}">
        <p14:creationId xmlns:p14="http://schemas.microsoft.com/office/powerpoint/2010/main" val="1213658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how we might model the third movement of Beethoven 3 on the actual diagram so far.</a:t>
            </a:r>
          </a:p>
          <a:p>
            <a:r>
              <a:rPr lang="en-US" dirty="0"/>
              <a:t>We have our abstract work, we have its section, the third movement, the corresponding symbolic music file, and a first oboe part.</a:t>
            </a:r>
          </a:p>
          <a:p>
            <a:endParaRPr lang="en-US" dirty="0"/>
          </a:p>
          <a:p>
            <a:r>
              <a:rPr lang="en-US" dirty="0"/>
              <a:t>But wait -- which edition did we use to get our notes from? Where did we get our file? This brings us to the next big question.</a:t>
            </a:r>
          </a:p>
          <a:p>
            <a:endParaRPr lang="en-US" dirty="0"/>
          </a:p>
          <a:p>
            <a:endParaRPr lang="en-US" dirty="0"/>
          </a:p>
        </p:txBody>
      </p:sp>
      <p:sp>
        <p:nvSpPr>
          <p:cNvPr id="4" name="Slide Number Placeholder 3"/>
          <p:cNvSpPr>
            <a:spLocks noGrp="1"/>
          </p:cNvSpPr>
          <p:nvPr>
            <p:ph type="sldNum" sz="quarter" idx="5"/>
          </p:nvPr>
        </p:nvSpPr>
        <p:spPr/>
        <p:txBody>
          <a:bodyPr/>
          <a:lstStyle/>
          <a:p>
            <a:fld id="{36AC1389-39E2-C142-A8FC-B178537A3D79}" type="slidenum">
              <a:rPr lang="en-US" smtClean="0"/>
              <a:t>13</a:t>
            </a:fld>
            <a:endParaRPr lang="en-US"/>
          </a:p>
        </p:txBody>
      </p:sp>
    </p:spTree>
    <p:extLst>
      <p:ext uri="{BB962C8B-B14F-4D97-AF65-F5344CB8AC3E}">
        <p14:creationId xmlns:p14="http://schemas.microsoft.com/office/powerpoint/2010/main" val="3020717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Provenance is really important for reusability. How does someone know if something is trustworthy if they don’t know where we got it from, or what we did to get it into the database?</a:t>
            </a:r>
          </a:p>
        </p:txBody>
      </p:sp>
      <p:sp>
        <p:nvSpPr>
          <p:cNvPr id="4" name="Slide Number Placeholder 3"/>
          <p:cNvSpPr>
            <a:spLocks noGrp="1"/>
          </p:cNvSpPr>
          <p:nvPr>
            <p:ph type="sldNum" sz="quarter" idx="5"/>
          </p:nvPr>
        </p:nvSpPr>
        <p:spPr/>
        <p:txBody>
          <a:bodyPr/>
          <a:lstStyle/>
          <a:p>
            <a:fld id="{36AC1389-39E2-C142-A8FC-B178537A3D79}" type="slidenum">
              <a:rPr lang="en-US" smtClean="0"/>
              <a:t>14</a:t>
            </a:fld>
            <a:endParaRPr lang="en-US"/>
          </a:p>
        </p:txBody>
      </p:sp>
    </p:spTree>
    <p:extLst>
      <p:ext uri="{BB962C8B-B14F-4D97-AF65-F5344CB8AC3E}">
        <p14:creationId xmlns:p14="http://schemas.microsoft.com/office/powerpoint/2010/main" val="2437087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need to track sources.</a:t>
            </a:r>
          </a:p>
          <a:p>
            <a:endParaRPr lang="en-US" dirty="0"/>
          </a:p>
          <a:p>
            <a:r>
              <a:rPr lang="en-US" dirty="0"/>
              <a:t>Source instantiation and source are basically the same thing; the separate abstraction allows us to be more specific about which files our sections come from. Together they represent the source -- the particular edition or manuscript you got your notes from. You can also relate sources to other sources – so your edition that you consulted could be based on an earlier manuscript, for example. </a:t>
            </a:r>
          </a:p>
          <a:p>
            <a:endParaRPr lang="en-US" dirty="0"/>
          </a:p>
          <a:p>
            <a:r>
              <a:rPr lang="en-US" dirty="0"/>
              <a:t>Collection of sources could be something like a hymnal or a fake book – multiple different works gathered together.</a:t>
            </a:r>
          </a:p>
          <a:p>
            <a:endParaRPr lang="en-US" dirty="0"/>
          </a:p>
          <a:p>
            <a:r>
              <a:rPr lang="en-US" dirty="0"/>
              <a:t>An archive on the other hand is a repository of documents – so not a published collection, but either a physical library or institution, or an online database where music is stored.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6AC1389-39E2-C142-A8FC-B178537A3D79}" type="slidenum">
              <a:rPr lang="en-US" smtClean="0"/>
              <a:t>15</a:t>
            </a:fld>
            <a:endParaRPr lang="en-US"/>
          </a:p>
        </p:txBody>
      </p:sp>
    </p:spTree>
    <p:extLst>
      <p:ext uri="{BB962C8B-B14F-4D97-AF65-F5344CB8AC3E}">
        <p14:creationId xmlns:p14="http://schemas.microsoft.com/office/powerpoint/2010/main" val="2688911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part of provenance is keeping track of who did what when. We have entities for tracking how different file types are encoded, as well as validation which can track verifying the quality of files and can include details about workflow or reliability. </a:t>
            </a:r>
          </a:p>
        </p:txBody>
      </p:sp>
      <p:sp>
        <p:nvSpPr>
          <p:cNvPr id="4" name="Slide Number Placeholder 3"/>
          <p:cNvSpPr>
            <a:spLocks noGrp="1"/>
          </p:cNvSpPr>
          <p:nvPr>
            <p:ph type="sldNum" sz="quarter" idx="5"/>
          </p:nvPr>
        </p:nvSpPr>
        <p:spPr/>
        <p:txBody>
          <a:bodyPr/>
          <a:lstStyle/>
          <a:p>
            <a:fld id="{36AC1389-39E2-C142-A8FC-B178537A3D79}" type="slidenum">
              <a:rPr lang="en-US" smtClean="0"/>
              <a:t>16</a:t>
            </a:fld>
            <a:endParaRPr lang="en-US"/>
          </a:p>
        </p:txBody>
      </p:sp>
    </p:spTree>
    <p:extLst>
      <p:ext uri="{BB962C8B-B14F-4D97-AF65-F5344CB8AC3E}">
        <p14:creationId xmlns:p14="http://schemas.microsoft.com/office/powerpoint/2010/main" val="2826729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how we might model the third movement of Beethoven 3 on the actual diagram at this point. You can see we’ve added that the symbolic file was encoded using </a:t>
            </a:r>
            <a:r>
              <a:rPr lang="en-US" dirty="0" err="1"/>
              <a:t>musescore</a:t>
            </a:r>
            <a:r>
              <a:rPr lang="en-US" dirty="0"/>
              <a:t>, and we have added the pages we got our notes from, and the edition, and then maybe it’s actually part of a published collection of all of Beethoven’s symphonies, and we found the file on IMSLP.</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6AC1389-39E2-C142-A8FC-B178537A3D79}" type="slidenum">
              <a:rPr lang="en-US" smtClean="0"/>
              <a:t>17</a:t>
            </a:fld>
            <a:endParaRPr lang="en-US"/>
          </a:p>
        </p:txBody>
      </p:sp>
    </p:spTree>
    <p:extLst>
      <p:ext uri="{BB962C8B-B14F-4D97-AF65-F5344CB8AC3E}">
        <p14:creationId xmlns:p14="http://schemas.microsoft.com/office/powerpoint/2010/main" val="3918688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being able to track where pieces come from and how we generated files, we can also group them within the database. Users can define a research corpus of files they want to work with as a group – sort of like a music playlist, a piece can belong to many collections simultaneously. </a:t>
            </a:r>
          </a:p>
          <a:p>
            <a:endParaRPr lang="en-US" dirty="0"/>
          </a:p>
          <a:p>
            <a:r>
              <a:rPr lang="en-US" dirty="0"/>
              <a:t>In addition, every piece in the database automatically has extracted </a:t>
            </a:r>
            <a:r>
              <a:rPr lang="en-US" dirty="0" err="1"/>
              <a:t>jSymbolic</a:t>
            </a:r>
            <a:r>
              <a:rPr lang="en-US" dirty="0"/>
              <a:t> features. </a:t>
            </a:r>
          </a:p>
          <a:p>
            <a:endParaRPr lang="en-US" dirty="0"/>
          </a:p>
          <a:p>
            <a:r>
              <a:rPr lang="en-US" dirty="0"/>
              <a:t>These features can be used for content-based music search, which Gustavo and </a:t>
            </a:r>
            <a:r>
              <a:rPr lang="en-US" dirty="0" err="1"/>
              <a:t>Yaolong</a:t>
            </a:r>
            <a:r>
              <a:rPr lang="en-US" dirty="0"/>
              <a:t> will highlight later. Users can search for music by metadata and by musical content!</a:t>
            </a:r>
          </a:p>
          <a:p>
            <a:endParaRPr lang="en-US" dirty="0"/>
          </a:p>
          <a:p>
            <a:r>
              <a:rPr lang="en-US" dirty="0"/>
              <a:t>This research corpus dimension allows allows us to preserve which features were used for a particular study, such as the madrigal study Julie told you about earlier. We can keep datasets together with the features involved in a particular study.</a:t>
            </a:r>
          </a:p>
        </p:txBody>
      </p:sp>
      <p:sp>
        <p:nvSpPr>
          <p:cNvPr id="4" name="Slide Number Placeholder 3"/>
          <p:cNvSpPr>
            <a:spLocks noGrp="1"/>
          </p:cNvSpPr>
          <p:nvPr>
            <p:ph type="sldNum" sz="quarter" idx="5"/>
          </p:nvPr>
        </p:nvSpPr>
        <p:spPr/>
        <p:txBody>
          <a:bodyPr/>
          <a:lstStyle/>
          <a:p>
            <a:fld id="{36AC1389-39E2-C142-A8FC-B178537A3D79}" type="slidenum">
              <a:rPr lang="en-US" smtClean="0"/>
              <a:t>18</a:t>
            </a:fld>
            <a:endParaRPr lang="en-US"/>
          </a:p>
        </p:txBody>
      </p:sp>
    </p:spTree>
    <p:extLst>
      <p:ext uri="{BB962C8B-B14F-4D97-AF65-F5344CB8AC3E}">
        <p14:creationId xmlns:p14="http://schemas.microsoft.com/office/powerpoint/2010/main" val="1316917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takes a lot of time to build a research corpus and ensure that everything is high quality, so we want to be sure we get to keep it! For our own records, so that someone else could reproduce our experiments, or so that others could use our dataset for new research. </a:t>
            </a:r>
          </a:p>
          <a:p>
            <a:endParaRPr lang="en-US" dirty="0"/>
          </a:p>
          <a:p>
            <a:r>
              <a:rPr lang="en-US" dirty="0"/>
              <a:t>Long-term digital preservation is actually quite a tricky problem, which for now we’ve planned to approach in three ways.</a:t>
            </a:r>
          </a:p>
          <a:p>
            <a:endParaRPr lang="en-US" dirty="0"/>
          </a:p>
          <a:p>
            <a:r>
              <a:rPr lang="en-US" dirty="0"/>
              <a:t>While datasets are being worked on, they go in GitHub. This allows us to track changes and collaborate really easily, and prevents things from getting lost in Google Drive.</a:t>
            </a:r>
          </a:p>
          <a:p>
            <a:endParaRPr lang="en-US" dirty="0"/>
          </a:p>
          <a:p>
            <a:r>
              <a:rPr lang="en-US" dirty="0"/>
              <a:t>SIMSSA DB is great for finished corpus, storing related features, making it discoverable, BUT</a:t>
            </a:r>
          </a:p>
          <a:p>
            <a:endParaRPr lang="en-US" dirty="0"/>
          </a:p>
          <a:p>
            <a:r>
              <a:rPr lang="en-US" dirty="0"/>
              <a:t>For citation purposes we need something even more robust, so we have plans to try using </a:t>
            </a:r>
            <a:r>
              <a:rPr lang="en-US" dirty="0" err="1"/>
              <a:t>Zenodo</a:t>
            </a:r>
            <a:r>
              <a:rPr lang="en-US" dirty="0"/>
              <a:t> for “release quality” datasets to cite in papers. </a:t>
            </a:r>
            <a:r>
              <a:rPr lang="en-US" dirty="0" err="1"/>
              <a:t>Zenodo</a:t>
            </a:r>
            <a:r>
              <a:rPr lang="en-US" dirty="0"/>
              <a:t> is an open-access </a:t>
            </a:r>
            <a:r>
              <a:rPr lang="en-US" dirty="0" err="1"/>
              <a:t>respository</a:t>
            </a:r>
            <a:r>
              <a:rPr lang="en-US" dirty="0"/>
              <a:t> run by the folks responsible for CERN and allows us to generate a DOI for a stable, </a:t>
            </a:r>
            <a:r>
              <a:rPr lang="en-US" dirty="0" err="1"/>
              <a:t>citeable</a:t>
            </a:r>
            <a:r>
              <a:rPr lang="en-US" dirty="0"/>
              <a:t> dataset.</a:t>
            </a:r>
          </a:p>
        </p:txBody>
      </p:sp>
      <p:sp>
        <p:nvSpPr>
          <p:cNvPr id="4" name="Slide Number Placeholder 3"/>
          <p:cNvSpPr>
            <a:spLocks noGrp="1"/>
          </p:cNvSpPr>
          <p:nvPr>
            <p:ph type="sldNum" sz="quarter" idx="5"/>
          </p:nvPr>
        </p:nvSpPr>
        <p:spPr/>
        <p:txBody>
          <a:bodyPr/>
          <a:lstStyle/>
          <a:p>
            <a:fld id="{36AC1389-39E2-C142-A8FC-B178537A3D79}" type="slidenum">
              <a:rPr lang="en-US" smtClean="0"/>
              <a:t>19</a:t>
            </a:fld>
            <a:endParaRPr lang="en-US"/>
          </a:p>
        </p:txBody>
      </p:sp>
    </p:spTree>
    <p:extLst>
      <p:ext uri="{BB962C8B-B14F-4D97-AF65-F5344CB8AC3E}">
        <p14:creationId xmlns:p14="http://schemas.microsoft.com/office/powerpoint/2010/main" val="3687437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two big questions: How do we model music and how do we track provenance?</a:t>
            </a:r>
          </a:p>
          <a:p>
            <a:endParaRPr lang="en-US" dirty="0"/>
          </a:p>
          <a:p>
            <a:r>
              <a:rPr lang="en-US" dirty="0"/>
              <a:t>In modelling music, it’s important to consider who is using these materials and what they might expect.</a:t>
            </a:r>
          </a:p>
        </p:txBody>
      </p:sp>
      <p:sp>
        <p:nvSpPr>
          <p:cNvPr id="4" name="Slide Number Placeholder 3"/>
          <p:cNvSpPr>
            <a:spLocks noGrp="1"/>
          </p:cNvSpPr>
          <p:nvPr>
            <p:ph type="sldNum" sz="quarter" idx="5"/>
          </p:nvPr>
        </p:nvSpPr>
        <p:spPr/>
        <p:txBody>
          <a:bodyPr/>
          <a:lstStyle/>
          <a:p>
            <a:fld id="{36AC1389-39E2-C142-A8FC-B178537A3D79}" type="slidenum">
              <a:rPr lang="en-US" smtClean="0"/>
              <a:t>2</a:t>
            </a:fld>
            <a:endParaRPr lang="en-US"/>
          </a:p>
        </p:txBody>
      </p:sp>
    </p:spTree>
    <p:extLst>
      <p:ext uri="{BB962C8B-B14F-4D97-AF65-F5344CB8AC3E}">
        <p14:creationId xmlns:p14="http://schemas.microsoft.com/office/powerpoint/2010/main" val="4016998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on to the database itself!</a:t>
            </a:r>
          </a:p>
          <a:p>
            <a:endParaRPr lang="en-US" dirty="0"/>
          </a:p>
          <a:p>
            <a:r>
              <a:rPr lang="en-US" dirty="0"/>
              <a:t>Creating a user interface requires taking a step back from the model I just presented and trying to come up with useful and friendly abstractions that will be intuitive to music researchers.</a:t>
            </a:r>
          </a:p>
          <a:p>
            <a:endParaRPr lang="en-US" dirty="0"/>
          </a:p>
          <a:p>
            <a:r>
              <a:rPr lang="en-US" dirty="0"/>
              <a:t>Just because we need a particular field or entity in the backend doesn’t mean the user needs to know!</a:t>
            </a:r>
          </a:p>
          <a:p>
            <a:endParaRPr lang="en-US" dirty="0"/>
          </a:p>
          <a:p>
            <a:r>
              <a:rPr lang="en-US" dirty="0"/>
              <a:t>Up next you’ll hear from Gustavo and </a:t>
            </a:r>
            <a:r>
              <a:rPr lang="en-US" dirty="0" err="1"/>
              <a:t>Yaolong</a:t>
            </a:r>
            <a:r>
              <a:rPr lang="en-US" dirty="0"/>
              <a:t> who have been the primary developers of the actual SIMSSA Database.</a:t>
            </a:r>
          </a:p>
        </p:txBody>
      </p:sp>
      <p:sp>
        <p:nvSpPr>
          <p:cNvPr id="4" name="Slide Number Placeholder 3"/>
          <p:cNvSpPr>
            <a:spLocks noGrp="1"/>
          </p:cNvSpPr>
          <p:nvPr>
            <p:ph type="sldNum" sz="quarter" idx="5"/>
          </p:nvPr>
        </p:nvSpPr>
        <p:spPr/>
        <p:txBody>
          <a:bodyPr/>
          <a:lstStyle/>
          <a:p>
            <a:fld id="{36AC1389-39E2-C142-A8FC-B178537A3D79}" type="slidenum">
              <a:rPr lang="en-US" smtClean="0"/>
              <a:t>20</a:t>
            </a:fld>
            <a:endParaRPr lang="en-US"/>
          </a:p>
        </p:txBody>
      </p:sp>
    </p:spTree>
    <p:extLst>
      <p:ext uri="{BB962C8B-B14F-4D97-AF65-F5344CB8AC3E}">
        <p14:creationId xmlns:p14="http://schemas.microsoft.com/office/powerpoint/2010/main" val="1456775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AC1389-39E2-C142-A8FC-B178537A3D79}" type="slidenum">
              <a:rPr lang="en-US" smtClean="0"/>
              <a:t>21</a:t>
            </a:fld>
            <a:endParaRPr lang="en-US"/>
          </a:p>
        </p:txBody>
      </p:sp>
    </p:spTree>
    <p:extLst>
      <p:ext uri="{BB962C8B-B14F-4D97-AF65-F5344CB8AC3E}">
        <p14:creationId xmlns:p14="http://schemas.microsoft.com/office/powerpoint/2010/main" val="148069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 digital musicologists want to study abstract works!</a:t>
            </a:r>
          </a:p>
          <a:p>
            <a:endParaRPr lang="en-US" dirty="0"/>
          </a:p>
          <a:p>
            <a:r>
              <a:rPr lang="en-US" dirty="0"/>
              <a:t>This is definitely a bit of a generalization. But for computational musicology looking at musical content, we mostly want to be able to study large numbers of pieces of music at the same time, organized by composer or time period or key or instrument.</a:t>
            </a:r>
          </a:p>
        </p:txBody>
      </p:sp>
      <p:sp>
        <p:nvSpPr>
          <p:cNvPr id="4" name="Slide Number Placeholder 3"/>
          <p:cNvSpPr>
            <a:spLocks noGrp="1"/>
          </p:cNvSpPr>
          <p:nvPr>
            <p:ph type="sldNum" sz="quarter" idx="5"/>
          </p:nvPr>
        </p:nvSpPr>
        <p:spPr/>
        <p:txBody>
          <a:bodyPr/>
          <a:lstStyle/>
          <a:p>
            <a:fld id="{36AC1389-39E2-C142-A8FC-B178537A3D79}" type="slidenum">
              <a:rPr lang="en-US" smtClean="0"/>
              <a:t>3</a:t>
            </a:fld>
            <a:endParaRPr lang="en-US"/>
          </a:p>
        </p:txBody>
      </p:sp>
    </p:spTree>
    <p:extLst>
      <p:ext uri="{BB962C8B-B14F-4D97-AF65-F5344CB8AC3E}">
        <p14:creationId xmlns:p14="http://schemas.microsoft.com/office/powerpoint/2010/main" val="359575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an example of this kind of “abstract work” would be a Beethoven symphony. This doesn’t refer to a particular score or edition, it’s just the abstract idea of a combination of musical elements that make up Beethoven’s third.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 clear -- Beethoven didn’t actually sit down to write “Beethoven’s Third Symphony-the-abstract-work”; he wrote a piece of music on particular pieces of paper. This idea of a work existing outside material reality is an abstraction we use to organize things.</a:t>
            </a:r>
          </a:p>
          <a:p>
            <a:endParaRPr lang="en-US" dirty="0"/>
          </a:p>
        </p:txBody>
      </p:sp>
      <p:sp>
        <p:nvSpPr>
          <p:cNvPr id="4" name="Slide Number Placeholder 3"/>
          <p:cNvSpPr>
            <a:spLocks noGrp="1"/>
          </p:cNvSpPr>
          <p:nvPr>
            <p:ph type="sldNum" sz="quarter" idx="5"/>
          </p:nvPr>
        </p:nvSpPr>
        <p:spPr/>
        <p:txBody>
          <a:bodyPr/>
          <a:lstStyle/>
          <a:p>
            <a:fld id="{36AC1389-39E2-C142-A8FC-B178537A3D79}" type="slidenum">
              <a:rPr lang="en-US" smtClean="0"/>
              <a:t>4</a:t>
            </a:fld>
            <a:endParaRPr lang="en-US"/>
          </a:p>
        </p:txBody>
      </p:sp>
    </p:spTree>
    <p:extLst>
      <p:ext uri="{BB962C8B-B14F-4D97-AF65-F5344CB8AC3E}">
        <p14:creationId xmlns:p14="http://schemas.microsoft.com/office/powerpoint/2010/main" val="2586584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libraries and databases, deal with describing and storing particular items. </a:t>
            </a:r>
          </a:p>
        </p:txBody>
      </p:sp>
      <p:sp>
        <p:nvSpPr>
          <p:cNvPr id="4" name="Slide Number Placeholder 3"/>
          <p:cNvSpPr>
            <a:spLocks noGrp="1"/>
          </p:cNvSpPr>
          <p:nvPr>
            <p:ph type="sldNum" sz="quarter" idx="5"/>
          </p:nvPr>
        </p:nvSpPr>
        <p:spPr/>
        <p:txBody>
          <a:bodyPr/>
          <a:lstStyle/>
          <a:p>
            <a:fld id="{36AC1389-39E2-C142-A8FC-B178537A3D79}" type="slidenum">
              <a:rPr lang="en-US" smtClean="0"/>
              <a:t>5</a:t>
            </a:fld>
            <a:endParaRPr lang="en-US"/>
          </a:p>
        </p:txBody>
      </p:sp>
    </p:spTree>
    <p:extLst>
      <p:ext uri="{BB962C8B-B14F-4D97-AF65-F5344CB8AC3E}">
        <p14:creationId xmlns:p14="http://schemas.microsoft.com/office/powerpoint/2010/main" val="239738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to store Beethoven’s third as manifested in </a:t>
            </a:r>
            <a:r>
              <a:rPr lang="en-US" dirty="0" err="1"/>
              <a:t>Breitkopf</a:t>
            </a:r>
            <a:r>
              <a:rPr lang="en-US" dirty="0"/>
              <a:t> &amp; </a:t>
            </a:r>
            <a:r>
              <a:rPr lang="en-US" dirty="0" err="1"/>
              <a:t>Härtel’s</a:t>
            </a:r>
            <a:r>
              <a:rPr lang="en-US" dirty="0"/>
              <a:t> 1862 edition as made available to us in a file from IMSLP. </a:t>
            </a:r>
          </a:p>
          <a:p>
            <a:endParaRPr lang="en-US" dirty="0"/>
          </a:p>
          <a:p>
            <a:r>
              <a:rPr lang="en-US" dirty="0"/>
              <a:t>It’s tempting to imagine that we can just digitize the abstract notion of Beethoven’s third symphony – but we can’t. We have to digitize a particular edition, using a particular kind of software, making various decisions as we go about how to represent this work. </a:t>
            </a:r>
          </a:p>
          <a:p>
            <a:endParaRPr lang="en-US" dirty="0"/>
          </a:p>
          <a:p>
            <a:endParaRPr lang="en-US" dirty="0"/>
          </a:p>
        </p:txBody>
      </p:sp>
      <p:sp>
        <p:nvSpPr>
          <p:cNvPr id="4" name="Slide Number Placeholder 3"/>
          <p:cNvSpPr>
            <a:spLocks noGrp="1"/>
          </p:cNvSpPr>
          <p:nvPr>
            <p:ph type="sldNum" sz="quarter" idx="5"/>
          </p:nvPr>
        </p:nvSpPr>
        <p:spPr/>
        <p:txBody>
          <a:bodyPr/>
          <a:lstStyle/>
          <a:p>
            <a:fld id="{36AC1389-39E2-C142-A8FC-B178537A3D79}" type="slidenum">
              <a:rPr lang="en-US" smtClean="0"/>
              <a:t>6</a:t>
            </a:fld>
            <a:endParaRPr lang="en-US"/>
          </a:p>
        </p:txBody>
      </p:sp>
    </p:spTree>
    <p:extLst>
      <p:ext uri="{BB962C8B-B14F-4D97-AF65-F5344CB8AC3E}">
        <p14:creationId xmlns:p14="http://schemas.microsoft.com/office/powerpoint/2010/main" val="235293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working out how to translate this to a database, we’ve made some attempt to refer to the IFLA-LRM and other library-based conceptual models.</a:t>
            </a:r>
          </a:p>
          <a:p>
            <a:endParaRPr lang="en-US" dirty="0"/>
          </a:p>
          <a:p>
            <a:r>
              <a:rPr lang="en-US" dirty="0"/>
              <a:t>IFLA  = International Federation of Library Associations and Institutions, LRM = Library Reference Model</a:t>
            </a:r>
          </a:p>
          <a:p>
            <a:endParaRPr lang="en-US" dirty="0"/>
          </a:p>
          <a:p>
            <a:r>
              <a:rPr lang="en-US" dirty="0"/>
              <a:t>In the IFLA-LRM work is “the intellectual or artistic content of a distinct creation” – NOT a material object</a:t>
            </a:r>
          </a:p>
          <a:p>
            <a:endParaRPr lang="en-US" dirty="0"/>
          </a:p>
          <a:p>
            <a:r>
              <a:rPr lang="en-US" dirty="0"/>
              <a:t>Expression: “a distinct combination of signs conveying intellectual or artistic content” (translation, piano reduction)</a:t>
            </a:r>
          </a:p>
          <a:p>
            <a:endParaRPr lang="en-US" b="1" dirty="0">
              <a:sym typeface="Wingdings" pitchFamily="2" charset="2"/>
            </a:endParaRPr>
          </a:p>
          <a:p>
            <a:r>
              <a:rPr lang="en-US" b="0" dirty="0">
                <a:sym typeface="Wingdings" pitchFamily="2" charset="2"/>
              </a:rPr>
              <a:t>Manifestation</a:t>
            </a:r>
            <a:r>
              <a:rPr lang="en-US" dirty="0">
                <a:sym typeface="Wingdings" pitchFamily="2" charset="2"/>
              </a:rPr>
              <a:t>: a particular edition, by a particular publisher –for example </a:t>
            </a:r>
            <a:r>
              <a:rPr lang="en-US" dirty="0" err="1">
                <a:sym typeface="Wingdings" pitchFamily="2" charset="2"/>
              </a:rPr>
              <a:t>Breitkopf</a:t>
            </a:r>
            <a:r>
              <a:rPr lang="en-US" dirty="0">
                <a:sym typeface="Wingdings" pitchFamily="2" charset="2"/>
              </a:rPr>
              <a:t> and </a:t>
            </a:r>
            <a:r>
              <a:rPr lang="en-US" dirty="0" err="1">
                <a:sym typeface="Wingdings" pitchFamily="2" charset="2"/>
              </a:rPr>
              <a:t>Härtel</a:t>
            </a:r>
            <a:r>
              <a:rPr lang="en-US" dirty="0">
                <a:sym typeface="Wingdings" pitchFamily="2" charset="2"/>
              </a:rPr>
              <a:t> in 1862.</a:t>
            </a:r>
          </a:p>
          <a:p>
            <a:endParaRPr lang="en-US" dirty="0">
              <a:sym typeface="Wingdings" pitchFamily="2" charset="2"/>
            </a:endParaRPr>
          </a:p>
          <a:p>
            <a:r>
              <a:rPr lang="en-US" dirty="0">
                <a:sym typeface="Wingdings" pitchFamily="2" charset="2"/>
              </a:rPr>
              <a:t>Item: specific object -- not just a particular edition of a novel, but an actual copy of it; here the file on IMSLP.</a:t>
            </a:r>
          </a:p>
          <a:p>
            <a:pPr marL="171450" indent="-171450">
              <a:buFont typeface="Wingdings" pitchFamily="2" charset="2"/>
              <a:buChar char="à"/>
            </a:pPr>
            <a:endParaRPr lang="en-US" dirty="0">
              <a:sym typeface="Wingdings" pitchFamily="2" charset="2"/>
            </a:endParaRPr>
          </a:p>
          <a:p>
            <a:pPr marL="171450" indent="-171450">
              <a:buFont typeface="Wingdings" pitchFamily="2" charset="2"/>
              <a:buChar char="à"/>
            </a:pPr>
            <a:endParaRPr lang="en-US" dirty="0">
              <a:sym typeface="Wingdings" pitchFamily="2" charset="2"/>
            </a:endParaRPr>
          </a:p>
          <a:p>
            <a:pPr marL="171450" indent="-171450">
              <a:buFont typeface="Wingdings" pitchFamily="2" charset="2"/>
              <a:buChar char="à"/>
            </a:pPr>
            <a:endParaRPr lang="en-US" dirty="0">
              <a:sym typeface="Wingdings" pitchFamily="2" charset="2"/>
            </a:endParaRPr>
          </a:p>
        </p:txBody>
      </p:sp>
      <p:sp>
        <p:nvSpPr>
          <p:cNvPr id="4" name="Slide Number Placeholder 3"/>
          <p:cNvSpPr>
            <a:spLocks noGrp="1"/>
          </p:cNvSpPr>
          <p:nvPr>
            <p:ph type="sldNum" sz="quarter" idx="5"/>
          </p:nvPr>
        </p:nvSpPr>
        <p:spPr/>
        <p:txBody>
          <a:bodyPr/>
          <a:lstStyle/>
          <a:p>
            <a:fld id="{36AC1389-39E2-C142-A8FC-B178537A3D79}" type="slidenum">
              <a:rPr lang="en-US" smtClean="0"/>
              <a:t>7</a:t>
            </a:fld>
            <a:endParaRPr lang="en-US"/>
          </a:p>
        </p:txBody>
      </p:sp>
    </p:spTree>
    <p:extLst>
      <p:ext uri="{BB962C8B-B14F-4D97-AF65-F5344CB8AC3E}">
        <p14:creationId xmlns:p14="http://schemas.microsoft.com/office/powerpoint/2010/main" val="2937070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 is our model on the right.</a:t>
            </a:r>
          </a:p>
          <a:p>
            <a:endParaRPr lang="en-US" dirty="0"/>
          </a:p>
          <a:p>
            <a:r>
              <a:rPr lang="en-US" dirty="0"/>
              <a:t>Essentially we have collapsed work and expression, instead expressing that dynamic through relating works to other works. We have prioritized musical content equivalence over other aspects – so a piano reduction would be a related work, because the music is different, whereas a study score would be equivalent.</a:t>
            </a:r>
          </a:p>
          <a:p>
            <a:endParaRPr lang="en-US" dirty="0">
              <a:sym typeface="Wingdings" pitchFamily="2" charset="2"/>
            </a:endParaRPr>
          </a:p>
          <a:p>
            <a:r>
              <a:rPr lang="en-US" dirty="0">
                <a:sym typeface="Wingdings" pitchFamily="2" charset="2"/>
              </a:rPr>
              <a:t>Source maps quite closely on to manifestation</a:t>
            </a:r>
            <a:r>
              <a:rPr lang="en-US" b="1" dirty="0">
                <a:sym typeface="Wingdings" pitchFamily="2" charset="2"/>
              </a:rPr>
              <a:t>.  </a:t>
            </a:r>
          </a:p>
          <a:p>
            <a:endParaRPr lang="en-US" dirty="0">
              <a:sym typeface="Wingdings" pitchFamily="2" charset="2"/>
            </a:endParaRPr>
          </a:p>
          <a:p>
            <a:r>
              <a:rPr lang="en-US" dirty="0">
                <a:sym typeface="Wingdings" pitchFamily="2" charset="2"/>
              </a:rPr>
              <a:t>File then maps on to “item” – because in the end we are primarily storing and describing individual files.</a:t>
            </a:r>
          </a:p>
          <a:p>
            <a:endParaRPr lang="en-US" dirty="0">
              <a:sym typeface="Wingdings" pitchFamily="2" charset="2"/>
            </a:endParaRPr>
          </a:p>
          <a:p>
            <a:r>
              <a:rPr lang="en-US" dirty="0">
                <a:sym typeface="Wingdings" pitchFamily="2" charset="2"/>
              </a:rPr>
              <a:t>Now that we’ve established this basic framework, we can start building our database!</a:t>
            </a:r>
          </a:p>
          <a:p>
            <a:pPr marL="171450" indent="-171450">
              <a:buFont typeface="Wingdings" pitchFamily="2" charset="2"/>
              <a:buChar char="à"/>
            </a:pPr>
            <a:endParaRPr lang="en-US" dirty="0">
              <a:sym typeface="Wingdings" pitchFamily="2" charset="2"/>
            </a:endParaRPr>
          </a:p>
          <a:p>
            <a:pPr marL="171450" indent="-171450">
              <a:buFont typeface="Wingdings" pitchFamily="2" charset="2"/>
              <a:buChar char="à"/>
            </a:pPr>
            <a:endParaRPr lang="en-US" dirty="0">
              <a:sym typeface="Wingdings" pitchFamily="2" charset="2"/>
            </a:endParaRPr>
          </a:p>
          <a:p>
            <a:pPr marL="171450" indent="-171450">
              <a:buFont typeface="Wingdings" pitchFamily="2" charset="2"/>
              <a:buChar char="à"/>
            </a:pPr>
            <a:endParaRPr lang="en-US" dirty="0">
              <a:sym typeface="Wingdings" pitchFamily="2" charset="2"/>
            </a:endParaRPr>
          </a:p>
          <a:p>
            <a:pPr marL="171450" indent="-171450">
              <a:buFont typeface="Wingdings" pitchFamily="2" charset="2"/>
              <a:buChar char="à"/>
            </a:pPr>
            <a:endParaRPr lang="en-US" dirty="0">
              <a:sym typeface="Wingdings" pitchFamily="2" charset="2"/>
            </a:endParaRPr>
          </a:p>
        </p:txBody>
      </p:sp>
      <p:sp>
        <p:nvSpPr>
          <p:cNvPr id="4" name="Slide Number Placeholder 3"/>
          <p:cNvSpPr>
            <a:spLocks noGrp="1"/>
          </p:cNvSpPr>
          <p:nvPr>
            <p:ph type="sldNum" sz="quarter" idx="5"/>
          </p:nvPr>
        </p:nvSpPr>
        <p:spPr/>
        <p:txBody>
          <a:bodyPr/>
          <a:lstStyle/>
          <a:p>
            <a:fld id="{36AC1389-39E2-C142-A8FC-B178537A3D79}" type="slidenum">
              <a:rPr lang="en-US" smtClean="0"/>
              <a:t>8</a:t>
            </a:fld>
            <a:endParaRPr lang="en-US"/>
          </a:p>
        </p:txBody>
      </p:sp>
    </p:spTree>
    <p:extLst>
      <p:ext uri="{BB962C8B-B14F-4D97-AF65-F5344CB8AC3E}">
        <p14:creationId xmlns:p14="http://schemas.microsoft.com/office/powerpoint/2010/main" val="3845950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 the SIMSSA DB entity-relationship diagram. This is a type of diagram often used for building databases. Everything in a box is an entity – such as a musical work, a source, or an audio file, and the arrows in between define the relationships between the entities. </a:t>
            </a:r>
          </a:p>
          <a:p>
            <a:endParaRPr lang="en-US" dirty="0"/>
          </a:p>
          <a:p>
            <a:r>
              <a:rPr lang="en-US" dirty="0"/>
              <a:t>All the lines, circles, and little chicken feet indicate constraints on these relationships. A line is one, a circle is zero, and the chicken feet represents “many”. FOR EXAMPLE, a section relates to one and only one musical work, but a single musical work can have multiple sections.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won’t take you through every relationship in detail, but I will give you an overview of some of the key features and how they work. </a:t>
            </a:r>
          </a:p>
        </p:txBody>
      </p:sp>
      <p:sp>
        <p:nvSpPr>
          <p:cNvPr id="4" name="Slide Number Placeholder 3"/>
          <p:cNvSpPr>
            <a:spLocks noGrp="1"/>
          </p:cNvSpPr>
          <p:nvPr>
            <p:ph type="sldNum" sz="quarter" idx="5"/>
          </p:nvPr>
        </p:nvSpPr>
        <p:spPr/>
        <p:txBody>
          <a:bodyPr/>
          <a:lstStyle/>
          <a:p>
            <a:fld id="{36AC1389-39E2-C142-A8FC-B178537A3D79}" type="slidenum">
              <a:rPr lang="en-US" smtClean="0"/>
              <a:t>9</a:t>
            </a:fld>
            <a:endParaRPr lang="en-US"/>
          </a:p>
        </p:txBody>
      </p:sp>
    </p:spTree>
    <p:extLst>
      <p:ext uri="{BB962C8B-B14F-4D97-AF65-F5344CB8AC3E}">
        <p14:creationId xmlns:p14="http://schemas.microsoft.com/office/powerpoint/2010/main" val="1263033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77EC-F845-7C49-B6C5-A0B6CB711A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CC763B-D2F7-3C4A-B99A-28FBF2E25C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51EC25-A8C8-414A-9D4F-B1C54A31A420}"/>
              </a:ext>
            </a:extLst>
          </p:cNvPr>
          <p:cNvSpPr>
            <a:spLocks noGrp="1"/>
          </p:cNvSpPr>
          <p:nvPr>
            <p:ph type="dt" sz="half" idx="10"/>
          </p:nvPr>
        </p:nvSpPr>
        <p:spPr/>
        <p:txBody>
          <a:bodyPr/>
          <a:lstStyle/>
          <a:p>
            <a:fld id="{3301FBB5-CC83-CC4D-AB56-878F3511C350}" type="datetime1">
              <a:rPr lang="en-CA" smtClean="0"/>
              <a:t>2018-11-20</a:t>
            </a:fld>
            <a:endParaRPr lang="en-US"/>
          </a:p>
        </p:txBody>
      </p:sp>
      <p:sp>
        <p:nvSpPr>
          <p:cNvPr id="5" name="Footer Placeholder 4">
            <a:extLst>
              <a:ext uri="{FF2B5EF4-FFF2-40B4-BE49-F238E27FC236}">
                <a16:creationId xmlns:a16="http://schemas.microsoft.com/office/drawing/2014/main" id="{4220B3BB-4A02-A14F-9B26-49C7F5B897F0}"/>
              </a:ext>
            </a:extLst>
          </p:cNvPr>
          <p:cNvSpPr>
            <a:spLocks noGrp="1"/>
          </p:cNvSpPr>
          <p:nvPr>
            <p:ph type="ftr" sz="quarter" idx="11"/>
          </p:nvPr>
        </p:nvSpPr>
        <p:spPr/>
        <p:txBody>
          <a:bodyPr/>
          <a:lstStyle/>
          <a:p>
            <a:r>
              <a:rPr lang="en-US"/>
              <a:t>Hopkins, Emily. SIMSSA Workshop XVII: Infrastructure for Music Discovery. CIRMMT, McGill University, Montreal, 1 Dec. 2018</a:t>
            </a:r>
          </a:p>
        </p:txBody>
      </p:sp>
      <p:sp>
        <p:nvSpPr>
          <p:cNvPr id="6" name="Slide Number Placeholder 5">
            <a:extLst>
              <a:ext uri="{FF2B5EF4-FFF2-40B4-BE49-F238E27FC236}">
                <a16:creationId xmlns:a16="http://schemas.microsoft.com/office/drawing/2014/main" id="{4695709A-079A-C34B-94BC-C8B0D765156F}"/>
              </a:ext>
            </a:extLst>
          </p:cNvPr>
          <p:cNvSpPr>
            <a:spLocks noGrp="1"/>
          </p:cNvSpPr>
          <p:nvPr>
            <p:ph type="sldNum" sz="quarter" idx="12"/>
          </p:nvPr>
        </p:nvSpPr>
        <p:spPr/>
        <p:txBody>
          <a:bodyPr/>
          <a:lstStyle/>
          <a:p>
            <a:fld id="{0D97A190-E988-3741-A0BF-038C85FF53C3}" type="slidenum">
              <a:rPr lang="en-US" smtClean="0"/>
              <a:t>‹#›</a:t>
            </a:fld>
            <a:endParaRPr lang="en-US"/>
          </a:p>
        </p:txBody>
      </p:sp>
    </p:spTree>
    <p:extLst>
      <p:ext uri="{BB962C8B-B14F-4D97-AF65-F5344CB8AC3E}">
        <p14:creationId xmlns:p14="http://schemas.microsoft.com/office/powerpoint/2010/main" val="208577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93975-CCA7-BD44-9CE0-4C929BB211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5E7F42-EA47-B44E-A107-3AE6F19514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83AF4-3724-1348-8BBB-E984741FF706}"/>
              </a:ext>
            </a:extLst>
          </p:cNvPr>
          <p:cNvSpPr>
            <a:spLocks noGrp="1"/>
          </p:cNvSpPr>
          <p:nvPr>
            <p:ph type="dt" sz="half" idx="10"/>
          </p:nvPr>
        </p:nvSpPr>
        <p:spPr/>
        <p:txBody>
          <a:bodyPr/>
          <a:lstStyle/>
          <a:p>
            <a:fld id="{EFF52CD9-14BE-1941-B621-118F0842651B}" type="datetime1">
              <a:rPr lang="en-CA" smtClean="0"/>
              <a:t>2018-11-20</a:t>
            </a:fld>
            <a:endParaRPr lang="en-US"/>
          </a:p>
        </p:txBody>
      </p:sp>
      <p:sp>
        <p:nvSpPr>
          <p:cNvPr id="5" name="Footer Placeholder 4">
            <a:extLst>
              <a:ext uri="{FF2B5EF4-FFF2-40B4-BE49-F238E27FC236}">
                <a16:creationId xmlns:a16="http://schemas.microsoft.com/office/drawing/2014/main" id="{75D6C1E8-121F-E24A-9506-7C8F25CC3C09}"/>
              </a:ext>
            </a:extLst>
          </p:cNvPr>
          <p:cNvSpPr>
            <a:spLocks noGrp="1"/>
          </p:cNvSpPr>
          <p:nvPr>
            <p:ph type="ftr" sz="quarter" idx="11"/>
          </p:nvPr>
        </p:nvSpPr>
        <p:spPr/>
        <p:txBody>
          <a:bodyPr/>
          <a:lstStyle/>
          <a:p>
            <a:r>
              <a:rPr lang="en-US"/>
              <a:t>Hopkins, Emily. SIMSSA Workshop XVII: Infrastructure for Music Discovery. CIRMMT, McGill University, Montreal, 1 Dec. 2018</a:t>
            </a:r>
          </a:p>
        </p:txBody>
      </p:sp>
      <p:sp>
        <p:nvSpPr>
          <p:cNvPr id="6" name="Slide Number Placeholder 5">
            <a:extLst>
              <a:ext uri="{FF2B5EF4-FFF2-40B4-BE49-F238E27FC236}">
                <a16:creationId xmlns:a16="http://schemas.microsoft.com/office/drawing/2014/main" id="{94688A42-F010-5A4A-84D1-8123ADB51847}"/>
              </a:ext>
            </a:extLst>
          </p:cNvPr>
          <p:cNvSpPr>
            <a:spLocks noGrp="1"/>
          </p:cNvSpPr>
          <p:nvPr>
            <p:ph type="sldNum" sz="quarter" idx="12"/>
          </p:nvPr>
        </p:nvSpPr>
        <p:spPr/>
        <p:txBody>
          <a:bodyPr/>
          <a:lstStyle/>
          <a:p>
            <a:fld id="{0D97A190-E988-3741-A0BF-038C85FF53C3}" type="slidenum">
              <a:rPr lang="en-US" smtClean="0"/>
              <a:t>‹#›</a:t>
            </a:fld>
            <a:endParaRPr lang="en-US"/>
          </a:p>
        </p:txBody>
      </p:sp>
    </p:spTree>
    <p:extLst>
      <p:ext uri="{BB962C8B-B14F-4D97-AF65-F5344CB8AC3E}">
        <p14:creationId xmlns:p14="http://schemas.microsoft.com/office/powerpoint/2010/main" val="2190141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2A5B17-A7C4-034D-9FD8-C29B678ACD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C4C93E-5D2D-4742-B1DE-856296CF25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0FEFC-2BC5-8848-8DAF-654FBA9D68B8}"/>
              </a:ext>
            </a:extLst>
          </p:cNvPr>
          <p:cNvSpPr>
            <a:spLocks noGrp="1"/>
          </p:cNvSpPr>
          <p:nvPr>
            <p:ph type="dt" sz="half" idx="10"/>
          </p:nvPr>
        </p:nvSpPr>
        <p:spPr/>
        <p:txBody>
          <a:bodyPr/>
          <a:lstStyle/>
          <a:p>
            <a:fld id="{1F451571-7F97-7440-BB11-710BCAC04E7C}" type="datetime1">
              <a:rPr lang="en-CA" smtClean="0"/>
              <a:t>2018-11-20</a:t>
            </a:fld>
            <a:endParaRPr lang="en-US"/>
          </a:p>
        </p:txBody>
      </p:sp>
      <p:sp>
        <p:nvSpPr>
          <p:cNvPr id="5" name="Footer Placeholder 4">
            <a:extLst>
              <a:ext uri="{FF2B5EF4-FFF2-40B4-BE49-F238E27FC236}">
                <a16:creationId xmlns:a16="http://schemas.microsoft.com/office/drawing/2014/main" id="{4CFE15F9-879F-AF43-9118-D4C6FAF2EECD}"/>
              </a:ext>
            </a:extLst>
          </p:cNvPr>
          <p:cNvSpPr>
            <a:spLocks noGrp="1"/>
          </p:cNvSpPr>
          <p:nvPr>
            <p:ph type="ftr" sz="quarter" idx="11"/>
          </p:nvPr>
        </p:nvSpPr>
        <p:spPr/>
        <p:txBody>
          <a:bodyPr/>
          <a:lstStyle/>
          <a:p>
            <a:r>
              <a:rPr lang="en-US"/>
              <a:t>Hopkins, Emily. SIMSSA Workshop XVII: Infrastructure for Music Discovery. CIRMMT, McGill University, Montreal, 1 Dec. 2018</a:t>
            </a:r>
          </a:p>
        </p:txBody>
      </p:sp>
      <p:sp>
        <p:nvSpPr>
          <p:cNvPr id="6" name="Slide Number Placeholder 5">
            <a:extLst>
              <a:ext uri="{FF2B5EF4-FFF2-40B4-BE49-F238E27FC236}">
                <a16:creationId xmlns:a16="http://schemas.microsoft.com/office/drawing/2014/main" id="{8E7466B4-AF88-E942-A901-F8202949E0D0}"/>
              </a:ext>
            </a:extLst>
          </p:cNvPr>
          <p:cNvSpPr>
            <a:spLocks noGrp="1"/>
          </p:cNvSpPr>
          <p:nvPr>
            <p:ph type="sldNum" sz="quarter" idx="12"/>
          </p:nvPr>
        </p:nvSpPr>
        <p:spPr/>
        <p:txBody>
          <a:bodyPr/>
          <a:lstStyle/>
          <a:p>
            <a:fld id="{0D97A190-E988-3741-A0BF-038C85FF53C3}" type="slidenum">
              <a:rPr lang="en-US" smtClean="0"/>
              <a:t>‹#›</a:t>
            </a:fld>
            <a:endParaRPr lang="en-US"/>
          </a:p>
        </p:txBody>
      </p:sp>
    </p:spTree>
    <p:extLst>
      <p:ext uri="{BB962C8B-B14F-4D97-AF65-F5344CB8AC3E}">
        <p14:creationId xmlns:p14="http://schemas.microsoft.com/office/powerpoint/2010/main" val="4111188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B8C3-E5BC-7E42-B512-A52AA3279F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A5316B-1D79-B246-82BB-7327E2B9BE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8635D-46BA-624E-9183-92BE23AC766D}"/>
              </a:ext>
            </a:extLst>
          </p:cNvPr>
          <p:cNvSpPr>
            <a:spLocks noGrp="1"/>
          </p:cNvSpPr>
          <p:nvPr>
            <p:ph type="dt" sz="half" idx="10"/>
          </p:nvPr>
        </p:nvSpPr>
        <p:spPr/>
        <p:txBody>
          <a:bodyPr/>
          <a:lstStyle/>
          <a:p>
            <a:fld id="{4A8B665B-2116-4542-B3BB-5FBDEAD9A3E3}" type="datetime1">
              <a:rPr lang="en-CA" smtClean="0"/>
              <a:t>2018-11-20</a:t>
            </a:fld>
            <a:endParaRPr lang="en-US"/>
          </a:p>
        </p:txBody>
      </p:sp>
      <p:sp>
        <p:nvSpPr>
          <p:cNvPr id="5" name="Footer Placeholder 4">
            <a:extLst>
              <a:ext uri="{FF2B5EF4-FFF2-40B4-BE49-F238E27FC236}">
                <a16:creationId xmlns:a16="http://schemas.microsoft.com/office/drawing/2014/main" id="{B6593CA4-AA08-B64C-BC07-F123F1EBC1C1}"/>
              </a:ext>
            </a:extLst>
          </p:cNvPr>
          <p:cNvSpPr>
            <a:spLocks noGrp="1"/>
          </p:cNvSpPr>
          <p:nvPr>
            <p:ph type="ftr" sz="quarter" idx="11"/>
          </p:nvPr>
        </p:nvSpPr>
        <p:spPr/>
        <p:txBody>
          <a:bodyPr/>
          <a:lstStyle/>
          <a:p>
            <a:r>
              <a:rPr lang="en-US"/>
              <a:t>Hopkins, Emily. SIMSSA Workshop XVII: Infrastructure for Music Discovery. CIRMMT, McGill University, Montreal, 1 Dec. 2018</a:t>
            </a:r>
          </a:p>
        </p:txBody>
      </p:sp>
      <p:sp>
        <p:nvSpPr>
          <p:cNvPr id="6" name="Slide Number Placeholder 5">
            <a:extLst>
              <a:ext uri="{FF2B5EF4-FFF2-40B4-BE49-F238E27FC236}">
                <a16:creationId xmlns:a16="http://schemas.microsoft.com/office/drawing/2014/main" id="{35E14FE0-78F8-EF43-A4CC-4458B75EAE86}"/>
              </a:ext>
            </a:extLst>
          </p:cNvPr>
          <p:cNvSpPr>
            <a:spLocks noGrp="1"/>
          </p:cNvSpPr>
          <p:nvPr>
            <p:ph type="sldNum" sz="quarter" idx="12"/>
          </p:nvPr>
        </p:nvSpPr>
        <p:spPr/>
        <p:txBody>
          <a:bodyPr/>
          <a:lstStyle/>
          <a:p>
            <a:fld id="{0D97A190-E988-3741-A0BF-038C85FF53C3}" type="slidenum">
              <a:rPr lang="en-US" smtClean="0"/>
              <a:t>‹#›</a:t>
            </a:fld>
            <a:endParaRPr lang="en-US"/>
          </a:p>
        </p:txBody>
      </p:sp>
    </p:spTree>
    <p:extLst>
      <p:ext uri="{BB962C8B-B14F-4D97-AF65-F5344CB8AC3E}">
        <p14:creationId xmlns:p14="http://schemas.microsoft.com/office/powerpoint/2010/main" val="3813196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C703-48B2-4140-A332-C4C6742E0B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171658-C233-D842-9A31-283A522F3A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2AA4E9-BD08-C04C-A52F-E55BCE8CE244}"/>
              </a:ext>
            </a:extLst>
          </p:cNvPr>
          <p:cNvSpPr>
            <a:spLocks noGrp="1"/>
          </p:cNvSpPr>
          <p:nvPr>
            <p:ph type="dt" sz="half" idx="10"/>
          </p:nvPr>
        </p:nvSpPr>
        <p:spPr/>
        <p:txBody>
          <a:bodyPr/>
          <a:lstStyle/>
          <a:p>
            <a:fld id="{A3BCEB45-8BBC-F440-85C2-F43D5E6AE2B5}" type="datetime1">
              <a:rPr lang="en-CA" smtClean="0"/>
              <a:t>2018-11-20</a:t>
            </a:fld>
            <a:endParaRPr lang="en-US"/>
          </a:p>
        </p:txBody>
      </p:sp>
      <p:sp>
        <p:nvSpPr>
          <p:cNvPr id="5" name="Footer Placeholder 4">
            <a:extLst>
              <a:ext uri="{FF2B5EF4-FFF2-40B4-BE49-F238E27FC236}">
                <a16:creationId xmlns:a16="http://schemas.microsoft.com/office/drawing/2014/main" id="{7261EF19-18A9-0F43-944E-7446290C4D70}"/>
              </a:ext>
            </a:extLst>
          </p:cNvPr>
          <p:cNvSpPr>
            <a:spLocks noGrp="1"/>
          </p:cNvSpPr>
          <p:nvPr>
            <p:ph type="ftr" sz="quarter" idx="11"/>
          </p:nvPr>
        </p:nvSpPr>
        <p:spPr/>
        <p:txBody>
          <a:bodyPr/>
          <a:lstStyle/>
          <a:p>
            <a:r>
              <a:rPr lang="en-US"/>
              <a:t>Hopkins, Emily. SIMSSA Workshop XVII: Infrastructure for Music Discovery. CIRMMT, McGill University, Montreal, 1 Dec. 2018</a:t>
            </a:r>
          </a:p>
        </p:txBody>
      </p:sp>
      <p:sp>
        <p:nvSpPr>
          <p:cNvPr id="6" name="Slide Number Placeholder 5">
            <a:extLst>
              <a:ext uri="{FF2B5EF4-FFF2-40B4-BE49-F238E27FC236}">
                <a16:creationId xmlns:a16="http://schemas.microsoft.com/office/drawing/2014/main" id="{DAC5E21C-C3A0-7949-B32C-C2F7D9D051DD}"/>
              </a:ext>
            </a:extLst>
          </p:cNvPr>
          <p:cNvSpPr>
            <a:spLocks noGrp="1"/>
          </p:cNvSpPr>
          <p:nvPr>
            <p:ph type="sldNum" sz="quarter" idx="12"/>
          </p:nvPr>
        </p:nvSpPr>
        <p:spPr/>
        <p:txBody>
          <a:bodyPr/>
          <a:lstStyle/>
          <a:p>
            <a:fld id="{0D97A190-E988-3741-A0BF-038C85FF53C3}" type="slidenum">
              <a:rPr lang="en-US" smtClean="0"/>
              <a:t>‹#›</a:t>
            </a:fld>
            <a:endParaRPr lang="en-US"/>
          </a:p>
        </p:txBody>
      </p:sp>
    </p:spTree>
    <p:extLst>
      <p:ext uri="{BB962C8B-B14F-4D97-AF65-F5344CB8AC3E}">
        <p14:creationId xmlns:p14="http://schemas.microsoft.com/office/powerpoint/2010/main" val="1030620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9D20B-0548-B24C-8FDC-DAAF1CF452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BC58A5-6570-D640-9BDC-191A87F72F2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FFDA18-6E4E-3A42-BFC6-3F2848EE5B0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B30F64-F235-AE44-988E-8F3F0B52EDD4}"/>
              </a:ext>
            </a:extLst>
          </p:cNvPr>
          <p:cNvSpPr>
            <a:spLocks noGrp="1"/>
          </p:cNvSpPr>
          <p:nvPr>
            <p:ph type="dt" sz="half" idx="10"/>
          </p:nvPr>
        </p:nvSpPr>
        <p:spPr/>
        <p:txBody>
          <a:bodyPr/>
          <a:lstStyle/>
          <a:p>
            <a:fld id="{8CEA6664-F2B5-914B-8C39-1C3D66733A40}" type="datetime1">
              <a:rPr lang="en-CA" smtClean="0"/>
              <a:t>2018-11-20</a:t>
            </a:fld>
            <a:endParaRPr lang="en-US"/>
          </a:p>
        </p:txBody>
      </p:sp>
      <p:sp>
        <p:nvSpPr>
          <p:cNvPr id="6" name="Footer Placeholder 5">
            <a:extLst>
              <a:ext uri="{FF2B5EF4-FFF2-40B4-BE49-F238E27FC236}">
                <a16:creationId xmlns:a16="http://schemas.microsoft.com/office/drawing/2014/main" id="{52C420F2-6351-5149-9017-99D9C25C6A22}"/>
              </a:ext>
            </a:extLst>
          </p:cNvPr>
          <p:cNvSpPr>
            <a:spLocks noGrp="1"/>
          </p:cNvSpPr>
          <p:nvPr>
            <p:ph type="ftr" sz="quarter" idx="11"/>
          </p:nvPr>
        </p:nvSpPr>
        <p:spPr/>
        <p:txBody>
          <a:bodyPr/>
          <a:lstStyle/>
          <a:p>
            <a:r>
              <a:rPr lang="en-US"/>
              <a:t>Hopkins, Emily. SIMSSA Workshop XVII: Infrastructure for Music Discovery. CIRMMT, McGill University, Montreal, 1 Dec. 2018</a:t>
            </a:r>
          </a:p>
        </p:txBody>
      </p:sp>
      <p:sp>
        <p:nvSpPr>
          <p:cNvPr id="7" name="Slide Number Placeholder 6">
            <a:extLst>
              <a:ext uri="{FF2B5EF4-FFF2-40B4-BE49-F238E27FC236}">
                <a16:creationId xmlns:a16="http://schemas.microsoft.com/office/drawing/2014/main" id="{4F8A440F-39FB-D444-A24D-012AC59E4E9B}"/>
              </a:ext>
            </a:extLst>
          </p:cNvPr>
          <p:cNvSpPr>
            <a:spLocks noGrp="1"/>
          </p:cNvSpPr>
          <p:nvPr>
            <p:ph type="sldNum" sz="quarter" idx="12"/>
          </p:nvPr>
        </p:nvSpPr>
        <p:spPr/>
        <p:txBody>
          <a:bodyPr/>
          <a:lstStyle/>
          <a:p>
            <a:fld id="{0D97A190-E988-3741-A0BF-038C85FF53C3}" type="slidenum">
              <a:rPr lang="en-US" smtClean="0"/>
              <a:t>‹#›</a:t>
            </a:fld>
            <a:endParaRPr lang="en-US"/>
          </a:p>
        </p:txBody>
      </p:sp>
    </p:spTree>
    <p:extLst>
      <p:ext uri="{BB962C8B-B14F-4D97-AF65-F5344CB8AC3E}">
        <p14:creationId xmlns:p14="http://schemas.microsoft.com/office/powerpoint/2010/main" val="3206388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D7674-F058-A445-AB4F-9786F8CC29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5B6AC-720B-8C4C-A7C8-049BB1825F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F6612D2-4376-9C4E-82AA-9DA09FD44A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DFB455-CD21-C040-B6D6-7A83C8150E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FBA51D-C537-5C4B-AF1E-9C477A243A4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25A0B8-8A0E-5248-B750-32C487A3AB17}"/>
              </a:ext>
            </a:extLst>
          </p:cNvPr>
          <p:cNvSpPr>
            <a:spLocks noGrp="1"/>
          </p:cNvSpPr>
          <p:nvPr>
            <p:ph type="dt" sz="half" idx="10"/>
          </p:nvPr>
        </p:nvSpPr>
        <p:spPr/>
        <p:txBody>
          <a:bodyPr/>
          <a:lstStyle/>
          <a:p>
            <a:fld id="{4C378E12-C8A1-9943-BA1A-0699A06C9174}" type="datetime1">
              <a:rPr lang="en-CA" smtClean="0"/>
              <a:t>2018-11-20</a:t>
            </a:fld>
            <a:endParaRPr lang="en-US"/>
          </a:p>
        </p:txBody>
      </p:sp>
      <p:sp>
        <p:nvSpPr>
          <p:cNvPr id="8" name="Footer Placeholder 7">
            <a:extLst>
              <a:ext uri="{FF2B5EF4-FFF2-40B4-BE49-F238E27FC236}">
                <a16:creationId xmlns:a16="http://schemas.microsoft.com/office/drawing/2014/main" id="{7A51571A-FE44-DA40-9336-5B61ED68F239}"/>
              </a:ext>
            </a:extLst>
          </p:cNvPr>
          <p:cNvSpPr>
            <a:spLocks noGrp="1"/>
          </p:cNvSpPr>
          <p:nvPr>
            <p:ph type="ftr" sz="quarter" idx="11"/>
          </p:nvPr>
        </p:nvSpPr>
        <p:spPr/>
        <p:txBody>
          <a:bodyPr/>
          <a:lstStyle/>
          <a:p>
            <a:r>
              <a:rPr lang="en-US"/>
              <a:t>Hopkins, Emily. SIMSSA Workshop XVII: Infrastructure for Music Discovery. CIRMMT, McGill University, Montreal, 1 Dec. 2018</a:t>
            </a:r>
          </a:p>
        </p:txBody>
      </p:sp>
      <p:sp>
        <p:nvSpPr>
          <p:cNvPr id="9" name="Slide Number Placeholder 8">
            <a:extLst>
              <a:ext uri="{FF2B5EF4-FFF2-40B4-BE49-F238E27FC236}">
                <a16:creationId xmlns:a16="http://schemas.microsoft.com/office/drawing/2014/main" id="{37CF0801-39D7-574A-967A-D9A22CF0D766}"/>
              </a:ext>
            </a:extLst>
          </p:cNvPr>
          <p:cNvSpPr>
            <a:spLocks noGrp="1"/>
          </p:cNvSpPr>
          <p:nvPr>
            <p:ph type="sldNum" sz="quarter" idx="12"/>
          </p:nvPr>
        </p:nvSpPr>
        <p:spPr/>
        <p:txBody>
          <a:bodyPr/>
          <a:lstStyle/>
          <a:p>
            <a:fld id="{0D97A190-E988-3741-A0BF-038C85FF53C3}" type="slidenum">
              <a:rPr lang="en-US" smtClean="0"/>
              <a:t>‹#›</a:t>
            </a:fld>
            <a:endParaRPr lang="en-US"/>
          </a:p>
        </p:txBody>
      </p:sp>
    </p:spTree>
    <p:extLst>
      <p:ext uri="{BB962C8B-B14F-4D97-AF65-F5344CB8AC3E}">
        <p14:creationId xmlns:p14="http://schemas.microsoft.com/office/powerpoint/2010/main" val="1439107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C04A3-A942-B945-A893-4FB6549EC0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DB298B-8FF1-064E-83BD-53D464F48B62}"/>
              </a:ext>
            </a:extLst>
          </p:cNvPr>
          <p:cNvSpPr>
            <a:spLocks noGrp="1"/>
          </p:cNvSpPr>
          <p:nvPr>
            <p:ph type="dt" sz="half" idx="10"/>
          </p:nvPr>
        </p:nvSpPr>
        <p:spPr/>
        <p:txBody>
          <a:bodyPr/>
          <a:lstStyle/>
          <a:p>
            <a:fld id="{4277DD0D-8D14-E848-BE5E-7E98D6648548}" type="datetime1">
              <a:rPr lang="en-CA" smtClean="0"/>
              <a:t>2018-11-20</a:t>
            </a:fld>
            <a:endParaRPr lang="en-US"/>
          </a:p>
        </p:txBody>
      </p:sp>
      <p:sp>
        <p:nvSpPr>
          <p:cNvPr id="4" name="Footer Placeholder 3">
            <a:extLst>
              <a:ext uri="{FF2B5EF4-FFF2-40B4-BE49-F238E27FC236}">
                <a16:creationId xmlns:a16="http://schemas.microsoft.com/office/drawing/2014/main" id="{EE4F40EE-BDA9-0242-8AAE-B35EEC2118DF}"/>
              </a:ext>
            </a:extLst>
          </p:cNvPr>
          <p:cNvSpPr>
            <a:spLocks noGrp="1"/>
          </p:cNvSpPr>
          <p:nvPr>
            <p:ph type="ftr" sz="quarter" idx="11"/>
          </p:nvPr>
        </p:nvSpPr>
        <p:spPr/>
        <p:txBody>
          <a:bodyPr/>
          <a:lstStyle/>
          <a:p>
            <a:r>
              <a:rPr lang="en-US"/>
              <a:t>Hopkins, Emily. SIMSSA Workshop XVII: Infrastructure for Music Discovery. CIRMMT, McGill University, Montreal, 1 Dec. 2018</a:t>
            </a:r>
          </a:p>
        </p:txBody>
      </p:sp>
      <p:sp>
        <p:nvSpPr>
          <p:cNvPr id="5" name="Slide Number Placeholder 4">
            <a:extLst>
              <a:ext uri="{FF2B5EF4-FFF2-40B4-BE49-F238E27FC236}">
                <a16:creationId xmlns:a16="http://schemas.microsoft.com/office/drawing/2014/main" id="{CE6D68D7-3E59-614D-BDA4-FE76BB977B56}"/>
              </a:ext>
            </a:extLst>
          </p:cNvPr>
          <p:cNvSpPr>
            <a:spLocks noGrp="1"/>
          </p:cNvSpPr>
          <p:nvPr>
            <p:ph type="sldNum" sz="quarter" idx="12"/>
          </p:nvPr>
        </p:nvSpPr>
        <p:spPr/>
        <p:txBody>
          <a:bodyPr/>
          <a:lstStyle/>
          <a:p>
            <a:fld id="{0D97A190-E988-3741-A0BF-038C85FF53C3}" type="slidenum">
              <a:rPr lang="en-US" smtClean="0"/>
              <a:t>‹#›</a:t>
            </a:fld>
            <a:endParaRPr lang="en-US"/>
          </a:p>
        </p:txBody>
      </p:sp>
    </p:spTree>
    <p:extLst>
      <p:ext uri="{BB962C8B-B14F-4D97-AF65-F5344CB8AC3E}">
        <p14:creationId xmlns:p14="http://schemas.microsoft.com/office/powerpoint/2010/main" val="2894432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1C1BDA-C68B-6148-986C-7DAC10C62981}"/>
              </a:ext>
            </a:extLst>
          </p:cNvPr>
          <p:cNvSpPr>
            <a:spLocks noGrp="1"/>
          </p:cNvSpPr>
          <p:nvPr>
            <p:ph type="dt" sz="half" idx="10"/>
          </p:nvPr>
        </p:nvSpPr>
        <p:spPr/>
        <p:txBody>
          <a:bodyPr/>
          <a:lstStyle/>
          <a:p>
            <a:fld id="{382B8D6F-3386-4843-B401-667B52A9C816}" type="datetime1">
              <a:rPr lang="en-CA" smtClean="0"/>
              <a:t>2018-11-20</a:t>
            </a:fld>
            <a:endParaRPr lang="en-US"/>
          </a:p>
        </p:txBody>
      </p:sp>
      <p:sp>
        <p:nvSpPr>
          <p:cNvPr id="3" name="Footer Placeholder 2">
            <a:extLst>
              <a:ext uri="{FF2B5EF4-FFF2-40B4-BE49-F238E27FC236}">
                <a16:creationId xmlns:a16="http://schemas.microsoft.com/office/drawing/2014/main" id="{388C24EE-DABD-0D48-A370-69482345FEF6}"/>
              </a:ext>
            </a:extLst>
          </p:cNvPr>
          <p:cNvSpPr>
            <a:spLocks noGrp="1"/>
          </p:cNvSpPr>
          <p:nvPr>
            <p:ph type="ftr" sz="quarter" idx="11"/>
          </p:nvPr>
        </p:nvSpPr>
        <p:spPr/>
        <p:txBody>
          <a:bodyPr/>
          <a:lstStyle/>
          <a:p>
            <a:r>
              <a:rPr lang="en-US"/>
              <a:t>Hopkins, Emily. SIMSSA Workshop XVII: Infrastructure for Music Discovery. CIRMMT, McGill University, Montreal, 1 Dec. 2018</a:t>
            </a:r>
          </a:p>
        </p:txBody>
      </p:sp>
      <p:sp>
        <p:nvSpPr>
          <p:cNvPr id="4" name="Slide Number Placeholder 3">
            <a:extLst>
              <a:ext uri="{FF2B5EF4-FFF2-40B4-BE49-F238E27FC236}">
                <a16:creationId xmlns:a16="http://schemas.microsoft.com/office/drawing/2014/main" id="{354DC10D-236C-FA48-9259-1A8AD07346F7}"/>
              </a:ext>
            </a:extLst>
          </p:cNvPr>
          <p:cNvSpPr>
            <a:spLocks noGrp="1"/>
          </p:cNvSpPr>
          <p:nvPr>
            <p:ph type="sldNum" sz="quarter" idx="12"/>
          </p:nvPr>
        </p:nvSpPr>
        <p:spPr/>
        <p:txBody>
          <a:bodyPr/>
          <a:lstStyle/>
          <a:p>
            <a:fld id="{0D97A190-E988-3741-A0BF-038C85FF53C3}" type="slidenum">
              <a:rPr lang="en-US" smtClean="0"/>
              <a:t>‹#›</a:t>
            </a:fld>
            <a:endParaRPr lang="en-US"/>
          </a:p>
        </p:txBody>
      </p:sp>
    </p:spTree>
    <p:extLst>
      <p:ext uri="{BB962C8B-B14F-4D97-AF65-F5344CB8AC3E}">
        <p14:creationId xmlns:p14="http://schemas.microsoft.com/office/powerpoint/2010/main" val="1707595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87B3-E151-544E-882B-BE6C5372B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CA21E8-5FF3-DF41-9C54-752617E46E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C6F40A-9890-CC42-A061-B7227CCF86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99986C-2D83-8B4D-9E9D-11136A910314}"/>
              </a:ext>
            </a:extLst>
          </p:cNvPr>
          <p:cNvSpPr>
            <a:spLocks noGrp="1"/>
          </p:cNvSpPr>
          <p:nvPr>
            <p:ph type="dt" sz="half" idx="10"/>
          </p:nvPr>
        </p:nvSpPr>
        <p:spPr/>
        <p:txBody>
          <a:bodyPr/>
          <a:lstStyle/>
          <a:p>
            <a:fld id="{341DA5D6-B65E-C14A-AFEE-E2B8DEBAF455}" type="datetime1">
              <a:rPr lang="en-CA" smtClean="0"/>
              <a:t>2018-11-20</a:t>
            </a:fld>
            <a:endParaRPr lang="en-US"/>
          </a:p>
        </p:txBody>
      </p:sp>
      <p:sp>
        <p:nvSpPr>
          <p:cNvPr id="6" name="Footer Placeholder 5">
            <a:extLst>
              <a:ext uri="{FF2B5EF4-FFF2-40B4-BE49-F238E27FC236}">
                <a16:creationId xmlns:a16="http://schemas.microsoft.com/office/drawing/2014/main" id="{8927D379-C567-9A4D-AE8F-919674FB8CCF}"/>
              </a:ext>
            </a:extLst>
          </p:cNvPr>
          <p:cNvSpPr>
            <a:spLocks noGrp="1"/>
          </p:cNvSpPr>
          <p:nvPr>
            <p:ph type="ftr" sz="quarter" idx="11"/>
          </p:nvPr>
        </p:nvSpPr>
        <p:spPr/>
        <p:txBody>
          <a:bodyPr/>
          <a:lstStyle/>
          <a:p>
            <a:r>
              <a:rPr lang="en-US"/>
              <a:t>Hopkins, Emily. SIMSSA Workshop XVII: Infrastructure for Music Discovery. CIRMMT, McGill University, Montreal, 1 Dec. 2018</a:t>
            </a:r>
          </a:p>
        </p:txBody>
      </p:sp>
      <p:sp>
        <p:nvSpPr>
          <p:cNvPr id="7" name="Slide Number Placeholder 6">
            <a:extLst>
              <a:ext uri="{FF2B5EF4-FFF2-40B4-BE49-F238E27FC236}">
                <a16:creationId xmlns:a16="http://schemas.microsoft.com/office/drawing/2014/main" id="{53F3F38B-6BC0-AC4D-9D4E-485A6060342B}"/>
              </a:ext>
            </a:extLst>
          </p:cNvPr>
          <p:cNvSpPr>
            <a:spLocks noGrp="1"/>
          </p:cNvSpPr>
          <p:nvPr>
            <p:ph type="sldNum" sz="quarter" idx="12"/>
          </p:nvPr>
        </p:nvSpPr>
        <p:spPr/>
        <p:txBody>
          <a:bodyPr/>
          <a:lstStyle/>
          <a:p>
            <a:fld id="{0D97A190-E988-3741-A0BF-038C85FF53C3}" type="slidenum">
              <a:rPr lang="en-US" smtClean="0"/>
              <a:t>‹#›</a:t>
            </a:fld>
            <a:endParaRPr lang="en-US"/>
          </a:p>
        </p:txBody>
      </p:sp>
    </p:spTree>
    <p:extLst>
      <p:ext uri="{BB962C8B-B14F-4D97-AF65-F5344CB8AC3E}">
        <p14:creationId xmlns:p14="http://schemas.microsoft.com/office/powerpoint/2010/main" val="2594925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C34F-CD11-F24E-AAB7-00CEA1AE72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27226F-CCA5-9046-8E44-A3D85A29FF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97EAF0-E8F0-5444-BD71-CFEDD8054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B04EBC-369B-B346-BB9C-1A979CDF48BF}"/>
              </a:ext>
            </a:extLst>
          </p:cNvPr>
          <p:cNvSpPr>
            <a:spLocks noGrp="1"/>
          </p:cNvSpPr>
          <p:nvPr>
            <p:ph type="dt" sz="half" idx="10"/>
          </p:nvPr>
        </p:nvSpPr>
        <p:spPr/>
        <p:txBody>
          <a:bodyPr/>
          <a:lstStyle/>
          <a:p>
            <a:fld id="{70167E99-31B2-A84B-B978-F908D32E5232}" type="datetime1">
              <a:rPr lang="en-CA" smtClean="0"/>
              <a:t>2018-11-20</a:t>
            </a:fld>
            <a:endParaRPr lang="en-US"/>
          </a:p>
        </p:txBody>
      </p:sp>
      <p:sp>
        <p:nvSpPr>
          <p:cNvPr id="6" name="Footer Placeholder 5">
            <a:extLst>
              <a:ext uri="{FF2B5EF4-FFF2-40B4-BE49-F238E27FC236}">
                <a16:creationId xmlns:a16="http://schemas.microsoft.com/office/drawing/2014/main" id="{70839594-578A-5A42-9DB3-0AD553027582}"/>
              </a:ext>
            </a:extLst>
          </p:cNvPr>
          <p:cNvSpPr>
            <a:spLocks noGrp="1"/>
          </p:cNvSpPr>
          <p:nvPr>
            <p:ph type="ftr" sz="quarter" idx="11"/>
          </p:nvPr>
        </p:nvSpPr>
        <p:spPr/>
        <p:txBody>
          <a:bodyPr/>
          <a:lstStyle/>
          <a:p>
            <a:r>
              <a:rPr lang="en-US"/>
              <a:t>Hopkins, Emily. SIMSSA Workshop XVII: Infrastructure for Music Discovery. CIRMMT, McGill University, Montreal, 1 Dec. 2018</a:t>
            </a:r>
          </a:p>
        </p:txBody>
      </p:sp>
      <p:sp>
        <p:nvSpPr>
          <p:cNvPr id="7" name="Slide Number Placeholder 6">
            <a:extLst>
              <a:ext uri="{FF2B5EF4-FFF2-40B4-BE49-F238E27FC236}">
                <a16:creationId xmlns:a16="http://schemas.microsoft.com/office/drawing/2014/main" id="{EDA3579C-15AB-974A-B095-D617A54E2945}"/>
              </a:ext>
            </a:extLst>
          </p:cNvPr>
          <p:cNvSpPr>
            <a:spLocks noGrp="1"/>
          </p:cNvSpPr>
          <p:nvPr>
            <p:ph type="sldNum" sz="quarter" idx="12"/>
          </p:nvPr>
        </p:nvSpPr>
        <p:spPr/>
        <p:txBody>
          <a:bodyPr/>
          <a:lstStyle/>
          <a:p>
            <a:fld id="{0D97A190-E988-3741-A0BF-038C85FF53C3}" type="slidenum">
              <a:rPr lang="en-US" smtClean="0"/>
              <a:t>‹#›</a:t>
            </a:fld>
            <a:endParaRPr lang="en-US"/>
          </a:p>
        </p:txBody>
      </p:sp>
    </p:spTree>
    <p:extLst>
      <p:ext uri="{BB962C8B-B14F-4D97-AF65-F5344CB8AC3E}">
        <p14:creationId xmlns:p14="http://schemas.microsoft.com/office/powerpoint/2010/main" val="4290814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EBAFFB-02C1-714F-8310-E720C85943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033865-CC32-2A42-BCCE-61FEDAAA89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AB9C1-629B-B34B-81C5-D751DD535B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14D3C-2D6F-024A-9854-C6B8AD7A88C2}" type="datetime1">
              <a:rPr lang="en-CA" smtClean="0"/>
              <a:t>2018-11-20</a:t>
            </a:fld>
            <a:endParaRPr lang="en-US"/>
          </a:p>
        </p:txBody>
      </p:sp>
      <p:sp>
        <p:nvSpPr>
          <p:cNvPr id="5" name="Footer Placeholder 4">
            <a:extLst>
              <a:ext uri="{FF2B5EF4-FFF2-40B4-BE49-F238E27FC236}">
                <a16:creationId xmlns:a16="http://schemas.microsoft.com/office/drawing/2014/main" id="{8573E5E6-55BC-8149-9C35-1D34B69AC2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Hopkins, Emily. SIMSSA Workshop XVII: Infrastructure for Music Discovery. CIRMMT, McGill University, Montreal, 1 Dec. 2018</a:t>
            </a:r>
          </a:p>
        </p:txBody>
      </p:sp>
      <p:sp>
        <p:nvSpPr>
          <p:cNvPr id="6" name="Slide Number Placeholder 5">
            <a:extLst>
              <a:ext uri="{FF2B5EF4-FFF2-40B4-BE49-F238E27FC236}">
                <a16:creationId xmlns:a16="http://schemas.microsoft.com/office/drawing/2014/main" id="{498D239A-DCB7-6444-A9E8-7CDA5396EB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7A190-E988-3741-A0BF-038C85FF53C3}" type="slidenum">
              <a:rPr lang="en-US" smtClean="0"/>
              <a:t>‹#›</a:t>
            </a:fld>
            <a:endParaRPr lang="en-US"/>
          </a:p>
        </p:txBody>
      </p:sp>
    </p:spTree>
    <p:extLst>
      <p:ext uri="{BB962C8B-B14F-4D97-AF65-F5344CB8AC3E}">
        <p14:creationId xmlns:p14="http://schemas.microsoft.com/office/powerpoint/2010/main" val="536195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sv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BE85-F46D-794A-B0EB-DA8EF45B067B}"/>
              </a:ext>
            </a:extLst>
          </p:cNvPr>
          <p:cNvSpPr>
            <a:spLocks noGrp="1"/>
          </p:cNvSpPr>
          <p:nvPr>
            <p:ph type="ctrTitle"/>
          </p:nvPr>
        </p:nvSpPr>
        <p:spPr>
          <a:xfrm>
            <a:off x="2234381" y="501445"/>
            <a:ext cx="7723238" cy="2507226"/>
          </a:xfrm>
        </p:spPr>
        <p:txBody>
          <a:bodyPr>
            <a:normAutofit/>
          </a:bodyPr>
          <a:lstStyle/>
          <a:p>
            <a:r>
              <a:rPr lang="en-US" sz="7200" dirty="0">
                <a:solidFill>
                  <a:schemeClr val="accent2"/>
                </a:solidFill>
                <a:effectLst>
                  <a:outerShdw blurRad="50800" dist="50800" sx="1000" sy="1000" algn="ctr" rotWithShape="0">
                    <a:srgbClr val="000000">
                      <a:alpha val="43137"/>
                    </a:srgbClr>
                  </a:outerShdw>
                  <a:reflection stA="45000" endPos="0" dist="50800" dir="5400000" sy="-100000" algn="bl" rotWithShape="0"/>
                </a:effectLst>
                <a:latin typeface="Arial Rounded MT Bold" panose="020F0704030504030204" pitchFamily="34" charset="77"/>
                <a:cs typeface="Angsana New" panose="02020603050405020304" pitchFamily="18" charset="-34"/>
              </a:rPr>
              <a:t>The SIMSSA DB </a:t>
            </a:r>
            <a:br>
              <a:rPr lang="en-US" sz="7200" dirty="0">
                <a:solidFill>
                  <a:schemeClr val="accent2"/>
                </a:solidFill>
                <a:effectLst>
                  <a:outerShdw blurRad="50800" dist="50800" sx="1000" sy="1000" algn="ctr" rotWithShape="0">
                    <a:srgbClr val="000000">
                      <a:alpha val="43137"/>
                    </a:srgbClr>
                  </a:outerShdw>
                  <a:reflection stA="45000" endPos="0" dist="50800" dir="5400000" sy="-100000" algn="bl" rotWithShape="0"/>
                </a:effectLst>
                <a:latin typeface="Arial Rounded MT Bold" panose="020F0704030504030204" pitchFamily="34" charset="77"/>
                <a:cs typeface="Angsana New" panose="02020603050405020304" pitchFamily="18" charset="-34"/>
              </a:rPr>
            </a:br>
            <a:r>
              <a:rPr lang="en-US" sz="7200" dirty="0">
                <a:solidFill>
                  <a:schemeClr val="accent2"/>
                </a:solidFill>
                <a:effectLst>
                  <a:outerShdw blurRad="50800" dist="50800" sx="1000" sy="1000" algn="ctr" rotWithShape="0">
                    <a:srgbClr val="000000">
                      <a:alpha val="43137"/>
                    </a:srgbClr>
                  </a:outerShdw>
                  <a:reflection stA="45000" endPos="0" dist="50800" dir="5400000" sy="-100000" algn="bl" rotWithShape="0"/>
                </a:effectLst>
                <a:latin typeface="Arial Rounded MT Bold" panose="020F0704030504030204" pitchFamily="34" charset="77"/>
                <a:cs typeface="Angsana New" panose="02020603050405020304" pitchFamily="18" charset="-34"/>
              </a:rPr>
              <a:t>Data Model</a:t>
            </a:r>
          </a:p>
        </p:txBody>
      </p:sp>
      <p:sp>
        <p:nvSpPr>
          <p:cNvPr id="3" name="Subtitle 2">
            <a:extLst>
              <a:ext uri="{FF2B5EF4-FFF2-40B4-BE49-F238E27FC236}">
                <a16:creationId xmlns:a16="http://schemas.microsoft.com/office/drawing/2014/main" id="{D9686523-8710-5248-BC91-B718EA4EE822}"/>
              </a:ext>
            </a:extLst>
          </p:cNvPr>
          <p:cNvSpPr>
            <a:spLocks noGrp="1"/>
          </p:cNvSpPr>
          <p:nvPr>
            <p:ph type="subTitle" idx="1"/>
          </p:nvPr>
        </p:nvSpPr>
        <p:spPr>
          <a:xfrm>
            <a:off x="823452" y="3436374"/>
            <a:ext cx="10545096" cy="3097161"/>
          </a:xfrm>
        </p:spPr>
        <p:txBody>
          <a:bodyPr>
            <a:normAutofit fontScale="92500" lnSpcReduction="20000"/>
          </a:bodyPr>
          <a:lstStyle/>
          <a:p>
            <a:endParaRPr lang="en-US" dirty="0"/>
          </a:p>
          <a:p>
            <a:r>
              <a:rPr lang="en-US" dirty="0"/>
              <a:t>Presented by Emily Hopkins </a:t>
            </a:r>
          </a:p>
          <a:p>
            <a:endParaRPr lang="en-US" dirty="0"/>
          </a:p>
          <a:p>
            <a:r>
              <a:rPr lang="en-US" dirty="0"/>
              <a:t>SIMSSA DB team: Cory McKay, Gustavo </a:t>
            </a:r>
            <a:r>
              <a:rPr lang="en-US" dirty="0" err="1"/>
              <a:t>Polins</a:t>
            </a:r>
            <a:r>
              <a:rPr lang="en-US" dirty="0"/>
              <a:t> Pedro, </a:t>
            </a:r>
            <a:r>
              <a:rPr lang="en-US" dirty="0" err="1"/>
              <a:t>Yaolong</a:t>
            </a:r>
            <a:r>
              <a:rPr lang="en-US" dirty="0"/>
              <a:t> Ju, </a:t>
            </a:r>
          </a:p>
          <a:p>
            <a:r>
              <a:rPr lang="en-US" dirty="0"/>
              <a:t>Ichiro </a:t>
            </a:r>
            <a:r>
              <a:rPr lang="en-US" dirty="0" err="1"/>
              <a:t>Fujinaga</a:t>
            </a:r>
            <a:r>
              <a:rPr lang="en-US" dirty="0"/>
              <a:t>, and Julie Cumming</a:t>
            </a:r>
          </a:p>
          <a:p>
            <a:endParaRPr lang="en-US" dirty="0"/>
          </a:p>
          <a:p>
            <a:r>
              <a:rPr lang="en-US" dirty="0"/>
              <a:t>SIMSSA Workshop XVII: Infrastructure for Music Discovery</a:t>
            </a:r>
          </a:p>
          <a:p>
            <a:r>
              <a:rPr lang="en-US" dirty="0"/>
              <a:t>CIRMMT, McGill University, Montreal QC, 1 Dec. 2018</a:t>
            </a:r>
          </a:p>
          <a:p>
            <a:endParaRPr lang="en-US" dirty="0"/>
          </a:p>
        </p:txBody>
      </p:sp>
    </p:spTree>
    <p:extLst>
      <p:ext uri="{BB962C8B-B14F-4D97-AF65-F5344CB8AC3E}">
        <p14:creationId xmlns:p14="http://schemas.microsoft.com/office/powerpoint/2010/main" val="641329601"/>
      </p:ext>
    </p:extLst>
  </p:cSld>
  <p:clrMapOvr>
    <a:masterClrMapping/>
  </p:clrMapOvr>
  <mc:AlternateContent xmlns:mc="http://schemas.openxmlformats.org/markup-compatibility/2006">
    <mc:Choice xmlns:p14="http://schemas.microsoft.com/office/powerpoint/2010/main" Requires="p14">
      <p:transition spd="slow" p14:dur="2000" advTm="38000"/>
    </mc:Choice>
    <mc:Fallback>
      <p:transition spd="slow" advTm="38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E24520-BD5A-404C-AC4E-4287D3D58176}"/>
              </a:ext>
            </a:extLst>
          </p:cNvPr>
          <p:cNvSpPr>
            <a:spLocks noGrp="1"/>
          </p:cNvSpPr>
          <p:nvPr>
            <p:ph type="sldNum" sz="quarter" idx="12"/>
          </p:nvPr>
        </p:nvSpPr>
        <p:spPr/>
        <p:txBody>
          <a:bodyPr/>
          <a:lstStyle/>
          <a:p>
            <a:fld id="{0D97A190-E988-3741-A0BF-038C85FF53C3}" type="slidenum">
              <a:rPr lang="en-US" smtClean="0"/>
              <a:t>10</a:t>
            </a:fld>
            <a:endParaRPr lang="en-US"/>
          </a:p>
        </p:txBody>
      </p:sp>
      <p:sp>
        <p:nvSpPr>
          <p:cNvPr id="4" name="TextBox 3">
            <a:extLst>
              <a:ext uri="{FF2B5EF4-FFF2-40B4-BE49-F238E27FC236}">
                <a16:creationId xmlns:a16="http://schemas.microsoft.com/office/drawing/2014/main" id="{16A9E7F8-9A19-B54B-B84C-2AF31119EF9B}"/>
              </a:ext>
            </a:extLst>
          </p:cNvPr>
          <p:cNvSpPr txBox="1"/>
          <p:nvPr/>
        </p:nvSpPr>
        <p:spPr>
          <a:xfrm>
            <a:off x="4353898" y="216875"/>
            <a:ext cx="3799502" cy="523220"/>
          </a:xfrm>
          <a:prstGeom prst="rect">
            <a:avLst/>
          </a:prstGeom>
          <a:noFill/>
        </p:spPr>
        <p:txBody>
          <a:bodyPr wrap="none" rtlCol="0">
            <a:spAutoFit/>
          </a:bodyPr>
          <a:lstStyle/>
          <a:p>
            <a:r>
              <a:rPr lang="en-US" sz="2800" b="1" dirty="0">
                <a:latin typeface="Arial Rounded MT Bold" panose="020F0704030504030204" pitchFamily="34" charset="77"/>
              </a:rPr>
              <a:t>Symbolic Music Files</a:t>
            </a:r>
          </a:p>
        </p:txBody>
      </p:sp>
      <p:pic>
        <p:nvPicPr>
          <p:cNvPr id="8" name="Picture 7">
            <a:extLst>
              <a:ext uri="{FF2B5EF4-FFF2-40B4-BE49-F238E27FC236}">
                <a16:creationId xmlns:a16="http://schemas.microsoft.com/office/drawing/2014/main" id="{5F946ED3-831C-F64A-AC1F-A2FFB1A5D651}"/>
              </a:ext>
            </a:extLst>
          </p:cNvPr>
          <p:cNvPicPr>
            <a:picLocks noChangeAspect="1"/>
          </p:cNvPicPr>
          <p:nvPr/>
        </p:nvPicPr>
        <p:blipFill>
          <a:blip r:embed="rId3"/>
          <a:stretch>
            <a:fillRect/>
          </a:stretch>
        </p:blipFill>
        <p:spPr>
          <a:xfrm>
            <a:off x="-1" y="740095"/>
            <a:ext cx="12192000" cy="5631613"/>
          </a:xfrm>
          <a:prstGeom prst="rect">
            <a:avLst/>
          </a:prstGeom>
        </p:spPr>
      </p:pic>
      <p:sp>
        <p:nvSpPr>
          <p:cNvPr id="23" name="Rounded Rectangle 22">
            <a:extLst>
              <a:ext uri="{FF2B5EF4-FFF2-40B4-BE49-F238E27FC236}">
                <a16:creationId xmlns:a16="http://schemas.microsoft.com/office/drawing/2014/main" id="{DBE685E0-8078-2A4D-83F3-FC12FE5804C4}"/>
              </a:ext>
            </a:extLst>
          </p:cNvPr>
          <p:cNvSpPr/>
          <p:nvPr/>
        </p:nvSpPr>
        <p:spPr>
          <a:xfrm>
            <a:off x="2810055" y="2072652"/>
            <a:ext cx="1673666" cy="807284"/>
          </a:xfrm>
          <a:prstGeom prst="roundRect">
            <a:avLst/>
          </a:prstGeom>
          <a:noFill/>
          <a:ln w="127000">
            <a:solidFill>
              <a:srgbClr val="8D4CEC">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ooter Placeholder 3">
            <a:extLst>
              <a:ext uri="{FF2B5EF4-FFF2-40B4-BE49-F238E27FC236}">
                <a16:creationId xmlns:a16="http://schemas.microsoft.com/office/drawing/2014/main" id="{0ACD0B24-732C-1349-A6F2-6DC8E6140EE5}"/>
              </a:ext>
            </a:extLst>
          </p:cNvPr>
          <p:cNvSpPr>
            <a:spLocks noGrp="1"/>
          </p:cNvSpPr>
          <p:nvPr>
            <p:ph type="ftr" sz="quarter" idx="11"/>
          </p:nvPr>
        </p:nvSpPr>
        <p:spPr>
          <a:xfrm>
            <a:off x="2032819" y="6356350"/>
            <a:ext cx="8126361" cy="365125"/>
          </a:xfrm>
        </p:spPr>
        <p:txBody>
          <a:bodyPr/>
          <a:lstStyle/>
          <a:p>
            <a:r>
              <a:rPr lang="en-US" dirty="0"/>
              <a:t>Hopkins, Emily. SIMSSA Workshop XVII: Infrastructure for Music Discovery. CIRMMT, McGill University, Montreal, 1 Dec. 2018</a:t>
            </a:r>
          </a:p>
        </p:txBody>
      </p:sp>
    </p:spTree>
    <p:extLst>
      <p:ext uri="{BB962C8B-B14F-4D97-AF65-F5344CB8AC3E}">
        <p14:creationId xmlns:p14="http://schemas.microsoft.com/office/powerpoint/2010/main" val="1187541017"/>
      </p:ext>
    </p:extLst>
  </p:cSld>
  <p:clrMapOvr>
    <a:masterClrMapping/>
  </p:clrMapOvr>
  <mc:AlternateContent xmlns:mc="http://schemas.openxmlformats.org/markup-compatibility/2006">
    <mc:Choice xmlns:p14="http://schemas.microsoft.com/office/powerpoint/2010/main" Requires="p14">
      <p:transition spd="slow" p14:dur="2000" advTm="8847"/>
    </mc:Choice>
    <mc:Fallback>
      <p:transition spd="slow" advTm="884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F946ED3-831C-F64A-AC1F-A2FFB1A5D651}"/>
              </a:ext>
            </a:extLst>
          </p:cNvPr>
          <p:cNvPicPr>
            <a:picLocks noChangeAspect="1"/>
          </p:cNvPicPr>
          <p:nvPr/>
        </p:nvPicPr>
        <p:blipFill>
          <a:blip r:embed="rId3"/>
          <a:stretch>
            <a:fillRect/>
          </a:stretch>
        </p:blipFill>
        <p:spPr>
          <a:xfrm>
            <a:off x="-1" y="740095"/>
            <a:ext cx="12192000" cy="5631613"/>
          </a:xfrm>
          <a:prstGeom prst="rect">
            <a:avLst/>
          </a:prstGeom>
        </p:spPr>
      </p:pic>
      <p:sp>
        <p:nvSpPr>
          <p:cNvPr id="3" name="Slide Number Placeholder 2">
            <a:extLst>
              <a:ext uri="{FF2B5EF4-FFF2-40B4-BE49-F238E27FC236}">
                <a16:creationId xmlns:a16="http://schemas.microsoft.com/office/drawing/2014/main" id="{BEE24520-BD5A-404C-AC4E-4287D3D58176}"/>
              </a:ext>
            </a:extLst>
          </p:cNvPr>
          <p:cNvSpPr>
            <a:spLocks noGrp="1"/>
          </p:cNvSpPr>
          <p:nvPr>
            <p:ph type="sldNum" sz="quarter" idx="12"/>
          </p:nvPr>
        </p:nvSpPr>
        <p:spPr/>
        <p:txBody>
          <a:bodyPr/>
          <a:lstStyle/>
          <a:p>
            <a:fld id="{0D97A190-E988-3741-A0BF-038C85FF53C3}" type="slidenum">
              <a:rPr lang="en-US" smtClean="0"/>
              <a:t>11</a:t>
            </a:fld>
            <a:endParaRPr lang="en-US"/>
          </a:p>
        </p:txBody>
      </p:sp>
      <p:sp>
        <p:nvSpPr>
          <p:cNvPr id="4" name="TextBox 3">
            <a:extLst>
              <a:ext uri="{FF2B5EF4-FFF2-40B4-BE49-F238E27FC236}">
                <a16:creationId xmlns:a16="http://schemas.microsoft.com/office/drawing/2014/main" id="{16A9E7F8-9A19-B54B-B84C-2AF31119EF9B}"/>
              </a:ext>
            </a:extLst>
          </p:cNvPr>
          <p:cNvSpPr txBox="1"/>
          <p:nvPr/>
        </p:nvSpPr>
        <p:spPr>
          <a:xfrm>
            <a:off x="3388142" y="216875"/>
            <a:ext cx="5415713" cy="523220"/>
          </a:xfrm>
          <a:prstGeom prst="rect">
            <a:avLst/>
          </a:prstGeom>
          <a:noFill/>
        </p:spPr>
        <p:txBody>
          <a:bodyPr wrap="none" rtlCol="0">
            <a:spAutoFit/>
          </a:bodyPr>
          <a:lstStyle/>
          <a:p>
            <a:r>
              <a:rPr lang="en-US" sz="2800" b="1" dirty="0">
                <a:latin typeface="Arial Rounded MT Bold" panose="020F0704030504030204" pitchFamily="34" charset="77"/>
              </a:rPr>
              <a:t>Support for different file types</a:t>
            </a:r>
          </a:p>
        </p:txBody>
      </p:sp>
      <p:sp>
        <p:nvSpPr>
          <p:cNvPr id="19" name="Rounded Rectangle 18">
            <a:extLst>
              <a:ext uri="{FF2B5EF4-FFF2-40B4-BE49-F238E27FC236}">
                <a16:creationId xmlns:a16="http://schemas.microsoft.com/office/drawing/2014/main" id="{2AD1EDF5-5712-094F-BF5E-3D311B9552BA}"/>
              </a:ext>
            </a:extLst>
          </p:cNvPr>
          <p:cNvSpPr/>
          <p:nvPr/>
        </p:nvSpPr>
        <p:spPr>
          <a:xfrm>
            <a:off x="7548281" y="3119258"/>
            <a:ext cx="1673666" cy="807284"/>
          </a:xfrm>
          <a:prstGeom prst="roundRect">
            <a:avLst/>
          </a:prstGeom>
          <a:noFill/>
          <a:ln w="127000">
            <a:solidFill>
              <a:srgbClr val="8D4CEC">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7519AA00-E063-DE43-AF77-8903A03C0D8E}"/>
              </a:ext>
            </a:extLst>
          </p:cNvPr>
          <p:cNvSpPr/>
          <p:nvPr/>
        </p:nvSpPr>
        <p:spPr>
          <a:xfrm>
            <a:off x="7548281" y="4099279"/>
            <a:ext cx="1673666" cy="807284"/>
          </a:xfrm>
          <a:prstGeom prst="roundRect">
            <a:avLst/>
          </a:prstGeom>
          <a:noFill/>
          <a:ln w="127000">
            <a:solidFill>
              <a:srgbClr val="8D4CEC">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9A8DF6BE-898E-7848-9FA4-F365D401685F}"/>
              </a:ext>
            </a:extLst>
          </p:cNvPr>
          <p:cNvSpPr/>
          <p:nvPr/>
        </p:nvSpPr>
        <p:spPr>
          <a:xfrm>
            <a:off x="7548281" y="2114607"/>
            <a:ext cx="1673666" cy="807284"/>
          </a:xfrm>
          <a:prstGeom prst="roundRect">
            <a:avLst/>
          </a:prstGeom>
          <a:noFill/>
          <a:ln w="127000">
            <a:solidFill>
              <a:srgbClr val="8D4CEC">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DBE685E0-8078-2A4D-83F3-FC12FE5804C4}"/>
              </a:ext>
            </a:extLst>
          </p:cNvPr>
          <p:cNvSpPr/>
          <p:nvPr/>
        </p:nvSpPr>
        <p:spPr>
          <a:xfrm>
            <a:off x="2810055" y="2072652"/>
            <a:ext cx="1673666" cy="807284"/>
          </a:xfrm>
          <a:prstGeom prst="roundRect">
            <a:avLst/>
          </a:prstGeom>
          <a:noFill/>
          <a:ln w="127000">
            <a:solidFill>
              <a:srgbClr val="8D4CEC">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3">
            <a:extLst>
              <a:ext uri="{FF2B5EF4-FFF2-40B4-BE49-F238E27FC236}">
                <a16:creationId xmlns:a16="http://schemas.microsoft.com/office/drawing/2014/main" id="{9A63866C-7CB7-2F46-81D3-7370F4C1E47B}"/>
              </a:ext>
            </a:extLst>
          </p:cNvPr>
          <p:cNvSpPr>
            <a:spLocks noGrp="1"/>
          </p:cNvSpPr>
          <p:nvPr>
            <p:ph type="ftr" sz="quarter" idx="11"/>
          </p:nvPr>
        </p:nvSpPr>
        <p:spPr>
          <a:xfrm>
            <a:off x="2032819" y="6356350"/>
            <a:ext cx="8126361" cy="365125"/>
          </a:xfrm>
        </p:spPr>
        <p:txBody>
          <a:bodyPr/>
          <a:lstStyle/>
          <a:p>
            <a:r>
              <a:rPr lang="en-US" dirty="0"/>
              <a:t>Hopkins, Emily. SIMSSA Workshop XVII: Infrastructure for Music Discovery. CIRMMT, McGill University, Montreal, 1 Dec. 2018</a:t>
            </a:r>
          </a:p>
        </p:txBody>
      </p:sp>
    </p:spTree>
    <p:extLst>
      <p:ext uri="{BB962C8B-B14F-4D97-AF65-F5344CB8AC3E}">
        <p14:creationId xmlns:p14="http://schemas.microsoft.com/office/powerpoint/2010/main" val="347430266"/>
      </p:ext>
    </p:extLst>
  </p:cSld>
  <p:clrMapOvr>
    <a:masterClrMapping/>
  </p:clrMapOvr>
  <mc:AlternateContent xmlns:mc="http://schemas.openxmlformats.org/markup-compatibility/2006">
    <mc:Choice xmlns:p14="http://schemas.microsoft.com/office/powerpoint/2010/main" Requires="p14">
      <p:transition spd="slow" p14:dur="2000" advTm="14936"/>
    </mc:Choice>
    <mc:Fallback>
      <p:transition spd="slow" advTm="1493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E24520-BD5A-404C-AC4E-4287D3D58176}"/>
              </a:ext>
            </a:extLst>
          </p:cNvPr>
          <p:cNvSpPr>
            <a:spLocks noGrp="1"/>
          </p:cNvSpPr>
          <p:nvPr>
            <p:ph type="sldNum" sz="quarter" idx="12"/>
          </p:nvPr>
        </p:nvSpPr>
        <p:spPr/>
        <p:txBody>
          <a:bodyPr/>
          <a:lstStyle/>
          <a:p>
            <a:fld id="{0D97A190-E988-3741-A0BF-038C85FF53C3}" type="slidenum">
              <a:rPr lang="en-US" smtClean="0"/>
              <a:t>12</a:t>
            </a:fld>
            <a:endParaRPr lang="en-US"/>
          </a:p>
        </p:txBody>
      </p:sp>
      <p:sp>
        <p:nvSpPr>
          <p:cNvPr id="4" name="TextBox 3">
            <a:extLst>
              <a:ext uri="{FF2B5EF4-FFF2-40B4-BE49-F238E27FC236}">
                <a16:creationId xmlns:a16="http://schemas.microsoft.com/office/drawing/2014/main" id="{4FC48036-049C-6F4B-BAF6-C7EC18E303DC}"/>
              </a:ext>
            </a:extLst>
          </p:cNvPr>
          <p:cNvSpPr txBox="1"/>
          <p:nvPr/>
        </p:nvSpPr>
        <p:spPr>
          <a:xfrm>
            <a:off x="4149570" y="142475"/>
            <a:ext cx="4466800" cy="523220"/>
          </a:xfrm>
          <a:prstGeom prst="rect">
            <a:avLst/>
          </a:prstGeom>
          <a:noFill/>
        </p:spPr>
        <p:txBody>
          <a:bodyPr wrap="none" rtlCol="0">
            <a:spAutoFit/>
          </a:bodyPr>
          <a:lstStyle/>
          <a:p>
            <a:r>
              <a:rPr lang="en-US" sz="2800" b="1" dirty="0">
                <a:latin typeface="Arial Rounded MT Bold" panose="020F0704030504030204" pitchFamily="34" charset="77"/>
              </a:rPr>
              <a:t>Modelling Musical Works</a:t>
            </a:r>
          </a:p>
        </p:txBody>
      </p:sp>
      <p:pic>
        <p:nvPicPr>
          <p:cNvPr id="15" name="Picture 14">
            <a:extLst>
              <a:ext uri="{FF2B5EF4-FFF2-40B4-BE49-F238E27FC236}">
                <a16:creationId xmlns:a16="http://schemas.microsoft.com/office/drawing/2014/main" id="{5BC3138A-DC37-6C42-B0EF-797D6516B560}"/>
              </a:ext>
            </a:extLst>
          </p:cNvPr>
          <p:cNvPicPr>
            <a:picLocks noChangeAspect="1"/>
          </p:cNvPicPr>
          <p:nvPr/>
        </p:nvPicPr>
        <p:blipFill>
          <a:blip r:embed="rId3"/>
          <a:stretch>
            <a:fillRect/>
          </a:stretch>
        </p:blipFill>
        <p:spPr>
          <a:xfrm>
            <a:off x="-1" y="740095"/>
            <a:ext cx="12192000" cy="5631613"/>
          </a:xfrm>
          <a:prstGeom prst="rect">
            <a:avLst/>
          </a:prstGeom>
        </p:spPr>
      </p:pic>
      <p:sp>
        <p:nvSpPr>
          <p:cNvPr id="19" name="Rounded Rectangle 18">
            <a:extLst>
              <a:ext uri="{FF2B5EF4-FFF2-40B4-BE49-F238E27FC236}">
                <a16:creationId xmlns:a16="http://schemas.microsoft.com/office/drawing/2014/main" id="{08A374C3-E5D6-434F-BF1C-D1D926CD7722}"/>
              </a:ext>
            </a:extLst>
          </p:cNvPr>
          <p:cNvSpPr/>
          <p:nvPr/>
        </p:nvSpPr>
        <p:spPr>
          <a:xfrm>
            <a:off x="2536723" y="829740"/>
            <a:ext cx="7241457" cy="1131795"/>
          </a:xfrm>
          <a:prstGeom prst="roundRect">
            <a:avLst/>
          </a:prstGeom>
          <a:noFill/>
          <a:ln w="127000">
            <a:solidFill>
              <a:srgbClr val="EE72D4">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ooter Placeholder 3">
            <a:extLst>
              <a:ext uri="{FF2B5EF4-FFF2-40B4-BE49-F238E27FC236}">
                <a16:creationId xmlns:a16="http://schemas.microsoft.com/office/drawing/2014/main" id="{53AE2305-2EA4-C34B-934E-CC6268E4C05B}"/>
              </a:ext>
            </a:extLst>
          </p:cNvPr>
          <p:cNvSpPr>
            <a:spLocks noGrp="1"/>
          </p:cNvSpPr>
          <p:nvPr>
            <p:ph type="ftr" sz="quarter" idx="11"/>
          </p:nvPr>
        </p:nvSpPr>
        <p:spPr>
          <a:xfrm>
            <a:off x="2032819" y="6356350"/>
            <a:ext cx="8126361" cy="365125"/>
          </a:xfrm>
        </p:spPr>
        <p:txBody>
          <a:bodyPr/>
          <a:lstStyle/>
          <a:p>
            <a:r>
              <a:rPr lang="en-US" dirty="0"/>
              <a:t>Hopkins, Emily. SIMSSA Workshop XVII: Infrastructure for Music Discovery. CIRMMT, McGill University, Montreal, 1 Dec. 2018</a:t>
            </a:r>
          </a:p>
        </p:txBody>
      </p:sp>
    </p:spTree>
    <p:extLst>
      <p:ext uri="{BB962C8B-B14F-4D97-AF65-F5344CB8AC3E}">
        <p14:creationId xmlns:p14="http://schemas.microsoft.com/office/powerpoint/2010/main" val="3668747230"/>
      </p:ext>
    </p:extLst>
  </p:cSld>
  <p:clrMapOvr>
    <a:masterClrMapping/>
  </p:clrMapOvr>
  <mc:AlternateContent xmlns:mc="http://schemas.openxmlformats.org/markup-compatibility/2006">
    <mc:Choice xmlns:p14="http://schemas.microsoft.com/office/powerpoint/2010/main" Requires="p14">
      <p:transition spd="slow" p14:dur="2000" advTm="31579"/>
    </mc:Choice>
    <mc:Fallback>
      <p:transition spd="slow" advTm="3157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AE7538-6FF3-2E44-806C-87A7F9BD4CDF}"/>
              </a:ext>
            </a:extLst>
          </p:cNvPr>
          <p:cNvSpPr>
            <a:spLocks noGrp="1"/>
          </p:cNvSpPr>
          <p:nvPr>
            <p:ph idx="1"/>
          </p:nvPr>
        </p:nvSpPr>
        <p:spPr/>
        <p:txBody>
          <a:bodyPr/>
          <a:lstStyle/>
          <a:p>
            <a:endParaRPr lang="en-US">
              <a:solidFill>
                <a:srgbClr val="C00000"/>
              </a:solidFill>
            </a:endParaRPr>
          </a:p>
        </p:txBody>
      </p:sp>
      <p:sp>
        <p:nvSpPr>
          <p:cNvPr id="5" name="Slide Number Placeholder 4">
            <a:extLst>
              <a:ext uri="{FF2B5EF4-FFF2-40B4-BE49-F238E27FC236}">
                <a16:creationId xmlns:a16="http://schemas.microsoft.com/office/drawing/2014/main" id="{A91D392F-7078-AD44-B6E2-BF6F5C5B6E04}"/>
              </a:ext>
            </a:extLst>
          </p:cNvPr>
          <p:cNvSpPr>
            <a:spLocks noGrp="1"/>
          </p:cNvSpPr>
          <p:nvPr>
            <p:ph type="sldNum" sz="quarter" idx="12"/>
          </p:nvPr>
        </p:nvSpPr>
        <p:spPr/>
        <p:txBody>
          <a:bodyPr/>
          <a:lstStyle/>
          <a:p>
            <a:fld id="{0D97A190-E988-3741-A0BF-038C85FF53C3}" type="slidenum">
              <a:rPr lang="en-US" smtClean="0">
                <a:solidFill>
                  <a:srgbClr val="C00000"/>
                </a:solidFill>
              </a:rPr>
              <a:t>13</a:t>
            </a:fld>
            <a:endParaRPr lang="en-US">
              <a:solidFill>
                <a:srgbClr val="C00000"/>
              </a:solidFill>
            </a:endParaRPr>
          </a:p>
        </p:txBody>
      </p:sp>
      <p:pic>
        <p:nvPicPr>
          <p:cNvPr id="6" name="Picture 5">
            <a:extLst>
              <a:ext uri="{FF2B5EF4-FFF2-40B4-BE49-F238E27FC236}">
                <a16:creationId xmlns:a16="http://schemas.microsoft.com/office/drawing/2014/main" id="{B9F6D400-744C-844D-80BC-0F85D4FDBBFF}"/>
              </a:ext>
            </a:extLst>
          </p:cNvPr>
          <p:cNvPicPr>
            <a:picLocks noChangeAspect="1"/>
          </p:cNvPicPr>
          <p:nvPr/>
        </p:nvPicPr>
        <p:blipFill>
          <a:blip r:embed="rId3"/>
          <a:stretch>
            <a:fillRect/>
          </a:stretch>
        </p:blipFill>
        <p:spPr>
          <a:xfrm>
            <a:off x="-1" y="740095"/>
            <a:ext cx="12192000" cy="5631613"/>
          </a:xfrm>
          <a:prstGeom prst="rect">
            <a:avLst/>
          </a:prstGeom>
        </p:spPr>
      </p:pic>
      <p:sp>
        <p:nvSpPr>
          <p:cNvPr id="7" name="TextBox 6">
            <a:extLst>
              <a:ext uri="{FF2B5EF4-FFF2-40B4-BE49-F238E27FC236}">
                <a16:creationId xmlns:a16="http://schemas.microsoft.com/office/drawing/2014/main" id="{C5D43063-2A05-D845-A84B-45EC10D56062}"/>
              </a:ext>
            </a:extLst>
          </p:cNvPr>
          <p:cNvSpPr txBox="1"/>
          <p:nvPr/>
        </p:nvSpPr>
        <p:spPr>
          <a:xfrm>
            <a:off x="2142561" y="650450"/>
            <a:ext cx="2807745" cy="646331"/>
          </a:xfrm>
          <a:prstGeom prst="rect">
            <a:avLst/>
          </a:prstGeom>
          <a:solidFill>
            <a:schemeClr val="accent5">
              <a:lumMod val="20000"/>
              <a:lumOff val="80000"/>
              <a:alpha val="80000"/>
            </a:schemeClr>
          </a:solidFill>
        </p:spPr>
        <p:txBody>
          <a:bodyPr wrap="square" rtlCol="0">
            <a:spAutoFit/>
          </a:bodyPr>
          <a:lstStyle/>
          <a:p>
            <a:r>
              <a:rPr lang="en-US" dirty="0">
                <a:solidFill>
                  <a:schemeClr val="accent2">
                    <a:lumMod val="75000"/>
                  </a:schemeClr>
                </a:solidFill>
              </a:rPr>
              <a:t>Beethoven Symphony No. 3</a:t>
            </a:r>
          </a:p>
          <a:p>
            <a:endParaRPr lang="en-US" dirty="0">
              <a:solidFill>
                <a:schemeClr val="accent2">
                  <a:lumMod val="75000"/>
                </a:schemeClr>
              </a:solidFill>
            </a:endParaRPr>
          </a:p>
        </p:txBody>
      </p:sp>
      <p:sp>
        <p:nvSpPr>
          <p:cNvPr id="11" name="TextBox 10">
            <a:extLst>
              <a:ext uri="{FF2B5EF4-FFF2-40B4-BE49-F238E27FC236}">
                <a16:creationId xmlns:a16="http://schemas.microsoft.com/office/drawing/2014/main" id="{64EAA96D-4FBA-A143-9091-094065C3CC1A}"/>
              </a:ext>
            </a:extLst>
          </p:cNvPr>
          <p:cNvSpPr txBox="1"/>
          <p:nvPr/>
        </p:nvSpPr>
        <p:spPr>
          <a:xfrm>
            <a:off x="5148436" y="650450"/>
            <a:ext cx="2819907" cy="646331"/>
          </a:xfrm>
          <a:prstGeom prst="rect">
            <a:avLst/>
          </a:prstGeom>
          <a:solidFill>
            <a:schemeClr val="accent5">
              <a:lumMod val="20000"/>
              <a:lumOff val="80000"/>
              <a:alpha val="80000"/>
            </a:schemeClr>
          </a:solidFill>
        </p:spPr>
        <p:txBody>
          <a:bodyPr wrap="square" rtlCol="0">
            <a:spAutoFit/>
          </a:bodyPr>
          <a:lstStyle/>
          <a:p>
            <a:r>
              <a:rPr lang="en-US" dirty="0">
                <a:solidFill>
                  <a:schemeClr val="accent2">
                    <a:lumMod val="75000"/>
                  </a:schemeClr>
                </a:solidFill>
              </a:rPr>
              <a:t>Movement 3: Allegro </a:t>
            </a:r>
            <a:r>
              <a:rPr lang="en-US" dirty="0" err="1">
                <a:solidFill>
                  <a:schemeClr val="accent2">
                    <a:lumMod val="75000"/>
                  </a:schemeClr>
                </a:solidFill>
              </a:rPr>
              <a:t>vivace</a:t>
            </a:r>
            <a:endParaRPr lang="en-US" dirty="0">
              <a:solidFill>
                <a:schemeClr val="accent2">
                  <a:lumMod val="75000"/>
                </a:schemeClr>
              </a:solidFill>
            </a:endParaRPr>
          </a:p>
          <a:p>
            <a:endParaRPr lang="en-US" dirty="0">
              <a:solidFill>
                <a:schemeClr val="accent2">
                  <a:lumMod val="75000"/>
                </a:schemeClr>
              </a:solidFill>
            </a:endParaRPr>
          </a:p>
        </p:txBody>
      </p:sp>
      <p:sp>
        <p:nvSpPr>
          <p:cNvPr id="13" name="TextBox 12">
            <a:extLst>
              <a:ext uri="{FF2B5EF4-FFF2-40B4-BE49-F238E27FC236}">
                <a16:creationId xmlns:a16="http://schemas.microsoft.com/office/drawing/2014/main" id="{6D0F6B52-CD03-264F-BBAC-7FC9B9AF2B40}"/>
              </a:ext>
            </a:extLst>
          </p:cNvPr>
          <p:cNvSpPr txBox="1"/>
          <p:nvPr/>
        </p:nvSpPr>
        <p:spPr>
          <a:xfrm>
            <a:off x="2142561" y="1786418"/>
            <a:ext cx="3368040" cy="584775"/>
          </a:xfrm>
          <a:prstGeom prst="rect">
            <a:avLst/>
          </a:prstGeom>
          <a:solidFill>
            <a:schemeClr val="accent5">
              <a:lumMod val="20000"/>
              <a:lumOff val="80000"/>
              <a:alpha val="80000"/>
            </a:schemeClr>
          </a:solidFill>
        </p:spPr>
        <p:txBody>
          <a:bodyPr wrap="square" rtlCol="0">
            <a:spAutoFit/>
          </a:bodyPr>
          <a:lstStyle/>
          <a:p>
            <a:r>
              <a:rPr lang="en-US" sz="1400" dirty="0">
                <a:solidFill>
                  <a:schemeClr val="accent2">
                    <a:lumMod val="75000"/>
                  </a:schemeClr>
                </a:solidFill>
              </a:rPr>
              <a:t>BeethovenSymphony3-III-allegrovivace.xml</a:t>
            </a:r>
          </a:p>
          <a:p>
            <a:endParaRPr lang="en-US" dirty="0">
              <a:solidFill>
                <a:schemeClr val="accent2">
                  <a:lumMod val="75000"/>
                </a:schemeClr>
              </a:solidFill>
            </a:endParaRPr>
          </a:p>
        </p:txBody>
      </p:sp>
      <p:sp>
        <p:nvSpPr>
          <p:cNvPr id="14" name="Footer Placeholder 3">
            <a:extLst>
              <a:ext uri="{FF2B5EF4-FFF2-40B4-BE49-F238E27FC236}">
                <a16:creationId xmlns:a16="http://schemas.microsoft.com/office/drawing/2014/main" id="{AC2EF23B-D0F1-D34B-AB24-AF2E7EBC0922}"/>
              </a:ext>
            </a:extLst>
          </p:cNvPr>
          <p:cNvSpPr>
            <a:spLocks noGrp="1"/>
          </p:cNvSpPr>
          <p:nvPr>
            <p:ph type="ftr" sz="quarter" idx="11"/>
          </p:nvPr>
        </p:nvSpPr>
        <p:spPr>
          <a:xfrm>
            <a:off x="2032819" y="6356350"/>
            <a:ext cx="8126361" cy="365125"/>
          </a:xfrm>
        </p:spPr>
        <p:txBody>
          <a:bodyPr/>
          <a:lstStyle/>
          <a:p>
            <a:r>
              <a:rPr lang="en-US" dirty="0">
                <a:solidFill>
                  <a:schemeClr val="accent3"/>
                </a:solidFill>
              </a:rPr>
              <a:t>Hopkins, Emily. SIMSSA Workshop XVII: Infrastructure for Music Discovery. CIRMMT, McGill University, Montreal, 1 Dec. 2018</a:t>
            </a:r>
          </a:p>
        </p:txBody>
      </p:sp>
      <p:sp>
        <p:nvSpPr>
          <p:cNvPr id="15" name="TextBox 14">
            <a:extLst>
              <a:ext uri="{FF2B5EF4-FFF2-40B4-BE49-F238E27FC236}">
                <a16:creationId xmlns:a16="http://schemas.microsoft.com/office/drawing/2014/main" id="{08C66D6F-8EBB-1B4A-9FEE-3FF88547A5A4}"/>
              </a:ext>
            </a:extLst>
          </p:cNvPr>
          <p:cNvSpPr txBox="1"/>
          <p:nvPr/>
        </p:nvSpPr>
        <p:spPr>
          <a:xfrm>
            <a:off x="8295049" y="620455"/>
            <a:ext cx="956528" cy="646331"/>
          </a:xfrm>
          <a:prstGeom prst="rect">
            <a:avLst/>
          </a:prstGeom>
          <a:solidFill>
            <a:schemeClr val="accent5">
              <a:lumMod val="20000"/>
              <a:lumOff val="80000"/>
              <a:alpha val="80000"/>
            </a:schemeClr>
          </a:solidFill>
        </p:spPr>
        <p:txBody>
          <a:bodyPr wrap="square" rtlCol="0">
            <a:spAutoFit/>
          </a:bodyPr>
          <a:lstStyle/>
          <a:p>
            <a:r>
              <a:rPr lang="en-US" dirty="0">
                <a:solidFill>
                  <a:schemeClr val="accent2">
                    <a:lumMod val="75000"/>
                  </a:schemeClr>
                </a:solidFill>
              </a:rPr>
              <a:t>Oboe I</a:t>
            </a:r>
          </a:p>
          <a:p>
            <a:endParaRPr lang="en-US" dirty="0">
              <a:solidFill>
                <a:schemeClr val="accent2">
                  <a:lumMod val="75000"/>
                </a:schemeClr>
              </a:solidFill>
            </a:endParaRPr>
          </a:p>
        </p:txBody>
      </p:sp>
    </p:spTree>
    <p:extLst>
      <p:ext uri="{BB962C8B-B14F-4D97-AF65-F5344CB8AC3E}">
        <p14:creationId xmlns:p14="http://schemas.microsoft.com/office/powerpoint/2010/main" val="3430284121"/>
      </p:ext>
    </p:extLst>
  </p:cSld>
  <p:clrMapOvr>
    <a:masterClrMapping/>
  </p:clrMapOvr>
  <mc:AlternateContent xmlns:mc="http://schemas.openxmlformats.org/markup-compatibility/2006">
    <mc:Choice xmlns:p14="http://schemas.microsoft.com/office/powerpoint/2010/main" Requires="p14">
      <p:transition spd="slow" p14:dur="2000" advTm="15240"/>
    </mc:Choice>
    <mc:Fallback>
      <p:transition spd="slow" advTm="1524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C29D12A-C268-CF4D-B4D7-52DB90AD10F8}"/>
              </a:ext>
            </a:extLst>
          </p:cNvPr>
          <p:cNvSpPr>
            <a:spLocks noGrp="1"/>
          </p:cNvSpPr>
          <p:nvPr>
            <p:ph type="ftr" sz="quarter" idx="11"/>
          </p:nvPr>
        </p:nvSpPr>
        <p:spPr/>
        <p:txBody>
          <a:bodyPr/>
          <a:lstStyle/>
          <a:p>
            <a:r>
              <a:rPr lang="en-US"/>
              <a:t>Hopkins, Emily. SIMSSA Workshop XVII: Infrastructure for Music Discovery. CIRMMT, McGill University, Montreal, 1 Dec. 2018</a:t>
            </a:r>
          </a:p>
        </p:txBody>
      </p:sp>
      <p:sp>
        <p:nvSpPr>
          <p:cNvPr id="5" name="Slide Number Placeholder 4">
            <a:extLst>
              <a:ext uri="{FF2B5EF4-FFF2-40B4-BE49-F238E27FC236}">
                <a16:creationId xmlns:a16="http://schemas.microsoft.com/office/drawing/2014/main" id="{2519C593-2865-2B42-AE7A-475C10350F75}"/>
              </a:ext>
            </a:extLst>
          </p:cNvPr>
          <p:cNvSpPr>
            <a:spLocks noGrp="1"/>
          </p:cNvSpPr>
          <p:nvPr>
            <p:ph type="sldNum" sz="quarter" idx="12"/>
          </p:nvPr>
        </p:nvSpPr>
        <p:spPr/>
        <p:txBody>
          <a:bodyPr/>
          <a:lstStyle/>
          <a:p>
            <a:fld id="{0D97A190-E988-3741-A0BF-038C85FF53C3}" type="slidenum">
              <a:rPr lang="en-US" smtClean="0"/>
              <a:t>14</a:t>
            </a:fld>
            <a:endParaRPr lang="en-US"/>
          </a:p>
        </p:txBody>
      </p:sp>
      <p:sp>
        <p:nvSpPr>
          <p:cNvPr id="6" name="Content Placeholder 2">
            <a:extLst>
              <a:ext uri="{FF2B5EF4-FFF2-40B4-BE49-F238E27FC236}">
                <a16:creationId xmlns:a16="http://schemas.microsoft.com/office/drawing/2014/main" id="{DFD5CEE1-0E7E-8644-B006-73F2C0E26536}"/>
              </a:ext>
            </a:extLst>
          </p:cNvPr>
          <p:cNvSpPr>
            <a:spLocks noGrp="1"/>
          </p:cNvSpPr>
          <p:nvPr>
            <p:ph idx="1"/>
          </p:nvPr>
        </p:nvSpPr>
        <p:spPr>
          <a:xfrm>
            <a:off x="838200" y="627533"/>
            <a:ext cx="10515600" cy="5405998"/>
          </a:xfrm>
        </p:spPr>
        <p:txBody>
          <a:bodyPr>
            <a:normAutofit/>
          </a:bodyPr>
          <a:lstStyle/>
          <a:p>
            <a:pPr marL="0" indent="0">
              <a:buNone/>
            </a:pPr>
            <a:endParaRPr lang="en-US" sz="4800" dirty="0">
              <a:latin typeface="Arial Rounded MT Bold" panose="020F0704030504030204" pitchFamily="34" charset="77"/>
            </a:endParaRPr>
          </a:p>
          <a:p>
            <a:pPr marL="0" indent="0">
              <a:buNone/>
            </a:pPr>
            <a:endParaRPr lang="en-US" sz="4800" dirty="0">
              <a:latin typeface="Arial Rounded MT Bold" panose="020F0704030504030204" pitchFamily="34" charset="77"/>
            </a:endParaRPr>
          </a:p>
          <a:p>
            <a:pPr marL="0" indent="0">
              <a:buNone/>
            </a:pPr>
            <a:endParaRPr lang="en-US" sz="4800" dirty="0">
              <a:latin typeface="Arial Rounded MT Bold" panose="020F0704030504030204" pitchFamily="34" charset="77"/>
            </a:endParaRPr>
          </a:p>
          <a:p>
            <a:pPr marL="0" indent="0">
              <a:buNone/>
            </a:pPr>
            <a:r>
              <a:rPr lang="en-US" sz="4800" dirty="0">
                <a:latin typeface="Arial Rounded MT Bold" panose="020F0704030504030204" pitchFamily="34" charset="77"/>
              </a:rPr>
              <a:t>How do we track provenance?</a:t>
            </a:r>
          </a:p>
          <a:p>
            <a:pPr marL="0" indent="0">
              <a:buNone/>
            </a:pPr>
            <a:endParaRPr lang="en-US" sz="4800" dirty="0">
              <a:latin typeface="Arial Rounded MT Bold" panose="020F0704030504030204" pitchFamily="34" charset="77"/>
            </a:endParaRPr>
          </a:p>
          <a:p>
            <a:pPr marL="0" indent="0">
              <a:buNone/>
            </a:pPr>
            <a:endParaRPr lang="en-US" sz="4800" dirty="0">
              <a:latin typeface="Arial Rounded MT Bold" panose="020F0704030504030204" pitchFamily="34" charset="77"/>
            </a:endParaRPr>
          </a:p>
        </p:txBody>
      </p:sp>
    </p:spTree>
    <p:extLst>
      <p:ext uri="{BB962C8B-B14F-4D97-AF65-F5344CB8AC3E}">
        <p14:creationId xmlns:p14="http://schemas.microsoft.com/office/powerpoint/2010/main" val="595945356"/>
      </p:ext>
    </p:extLst>
  </p:cSld>
  <p:clrMapOvr>
    <a:masterClrMapping/>
  </p:clrMapOvr>
  <mc:AlternateContent xmlns:mc="http://schemas.openxmlformats.org/markup-compatibility/2006">
    <mc:Choice xmlns:p14="http://schemas.microsoft.com/office/powerpoint/2010/main" Requires="p14">
      <p:transition spd="slow" p14:dur="2000" advTm="10077"/>
    </mc:Choice>
    <mc:Fallback>
      <p:transition spd="slow" advTm="1007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E24520-BD5A-404C-AC4E-4287D3D58176}"/>
              </a:ext>
            </a:extLst>
          </p:cNvPr>
          <p:cNvSpPr>
            <a:spLocks noGrp="1"/>
          </p:cNvSpPr>
          <p:nvPr>
            <p:ph type="sldNum" sz="quarter" idx="12"/>
          </p:nvPr>
        </p:nvSpPr>
        <p:spPr/>
        <p:txBody>
          <a:bodyPr/>
          <a:lstStyle/>
          <a:p>
            <a:fld id="{0D97A190-E988-3741-A0BF-038C85FF53C3}" type="slidenum">
              <a:rPr lang="en-US" smtClean="0"/>
              <a:t>15</a:t>
            </a:fld>
            <a:endParaRPr lang="en-US"/>
          </a:p>
        </p:txBody>
      </p:sp>
      <p:sp>
        <p:nvSpPr>
          <p:cNvPr id="4" name="TextBox 3">
            <a:extLst>
              <a:ext uri="{FF2B5EF4-FFF2-40B4-BE49-F238E27FC236}">
                <a16:creationId xmlns:a16="http://schemas.microsoft.com/office/drawing/2014/main" id="{16A9E7F8-9A19-B54B-B84C-2AF31119EF9B}"/>
              </a:ext>
            </a:extLst>
          </p:cNvPr>
          <p:cNvSpPr txBox="1"/>
          <p:nvPr/>
        </p:nvSpPr>
        <p:spPr>
          <a:xfrm>
            <a:off x="4171113" y="247843"/>
            <a:ext cx="3849772" cy="523220"/>
          </a:xfrm>
          <a:prstGeom prst="rect">
            <a:avLst/>
          </a:prstGeom>
          <a:noFill/>
        </p:spPr>
        <p:txBody>
          <a:bodyPr wrap="none" rtlCol="0">
            <a:spAutoFit/>
          </a:bodyPr>
          <a:lstStyle/>
          <a:p>
            <a:r>
              <a:rPr lang="en-US" sz="2800" b="1" dirty="0">
                <a:latin typeface="Arial Rounded MT Bold" panose="020F0704030504030204" pitchFamily="34" charset="77"/>
              </a:rPr>
              <a:t>Tracking Provenance</a:t>
            </a:r>
          </a:p>
        </p:txBody>
      </p:sp>
      <p:pic>
        <p:nvPicPr>
          <p:cNvPr id="8" name="Picture 7">
            <a:extLst>
              <a:ext uri="{FF2B5EF4-FFF2-40B4-BE49-F238E27FC236}">
                <a16:creationId xmlns:a16="http://schemas.microsoft.com/office/drawing/2014/main" id="{5F946ED3-831C-F64A-AC1F-A2FFB1A5D651}"/>
              </a:ext>
            </a:extLst>
          </p:cNvPr>
          <p:cNvPicPr>
            <a:picLocks noChangeAspect="1"/>
          </p:cNvPicPr>
          <p:nvPr/>
        </p:nvPicPr>
        <p:blipFill>
          <a:blip r:embed="rId3"/>
          <a:stretch>
            <a:fillRect/>
          </a:stretch>
        </p:blipFill>
        <p:spPr>
          <a:xfrm>
            <a:off x="-1" y="740095"/>
            <a:ext cx="12192000" cy="5631613"/>
          </a:xfrm>
          <a:prstGeom prst="rect">
            <a:avLst/>
          </a:prstGeom>
        </p:spPr>
      </p:pic>
      <p:sp>
        <p:nvSpPr>
          <p:cNvPr id="14" name="Rounded Rectangle 13">
            <a:extLst>
              <a:ext uri="{FF2B5EF4-FFF2-40B4-BE49-F238E27FC236}">
                <a16:creationId xmlns:a16="http://schemas.microsoft.com/office/drawing/2014/main" id="{BC2B7969-D9EB-514E-8741-F32B9A77D7FB}"/>
              </a:ext>
            </a:extLst>
          </p:cNvPr>
          <p:cNvSpPr/>
          <p:nvPr/>
        </p:nvSpPr>
        <p:spPr>
          <a:xfrm>
            <a:off x="219815" y="3908612"/>
            <a:ext cx="2249424" cy="1995902"/>
          </a:xfrm>
          <a:prstGeom prst="roundRect">
            <a:avLst/>
          </a:prstGeom>
          <a:noFill/>
          <a:ln w="127000">
            <a:solidFill>
              <a:schemeClr val="accent6">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FC358661-1904-354F-AA5E-84A70C622224}"/>
              </a:ext>
            </a:extLst>
          </p:cNvPr>
          <p:cNvSpPr/>
          <p:nvPr/>
        </p:nvSpPr>
        <p:spPr>
          <a:xfrm>
            <a:off x="4824536" y="1912710"/>
            <a:ext cx="2249424" cy="3161314"/>
          </a:xfrm>
          <a:prstGeom prst="roundRect">
            <a:avLst/>
          </a:prstGeom>
          <a:noFill/>
          <a:ln w="127000">
            <a:solidFill>
              <a:schemeClr val="accent6">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ooter Placeholder 3">
            <a:extLst>
              <a:ext uri="{FF2B5EF4-FFF2-40B4-BE49-F238E27FC236}">
                <a16:creationId xmlns:a16="http://schemas.microsoft.com/office/drawing/2014/main" id="{88586D0C-9056-4641-AD1F-CF3A0B1C8FC1}"/>
              </a:ext>
            </a:extLst>
          </p:cNvPr>
          <p:cNvSpPr>
            <a:spLocks noGrp="1"/>
          </p:cNvSpPr>
          <p:nvPr>
            <p:ph type="ftr" sz="quarter" idx="11"/>
          </p:nvPr>
        </p:nvSpPr>
        <p:spPr>
          <a:xfrm>
            <a:off x="2032819" y="6356350"/>
            <a:ext cx="8126361" cy="365125"/>
          </a:xfrm>
        </p:spPr>
        <p:txBody>
          <a:bodyPr/>
          <a:lstStyle/>
          <a:p>
            <a:r>
              <a:rPr lang="en-US" dirty="0"/>
              <a:t>Hopkins, Emily. SIMSSA Workshop XVII: Infrastructure for Music Discovery. CIRMMT, McGill University, Montreal, 1 Dec. 2018</a:t>
            </a:r>
          </a:p>
        </p:txBody>
      </p:sp>
    </p:spTree>
    <p:extLst>
      <p:ext uri="{BB962C8B-B14F-4D97-AF65-F5344CB8AC3E}">
        <p14:creationId xmlns:p14="http://schemas.microsoft.com/office/powerpoint/2010/main" val="460273628"/>
      </p:ext>
    </p:extLst>
  </p:cSld>
  <p:clrMapOvr>
    <a:masterClrMapping/>
  </p:clrMapOvr>
  <mc:AlternateContent xmlns:mc="http://schemas.openxmlformats.org/markup-compatibility/2006">
    <mc:Choice xmlns:p14="http://schemas.microsoft.com/office/powerpoint/2010/main" Requires="p14">
      <p:transition spd="slow" p14:dur="2000" advTm="30741"/>
    </mc:Choice>
    <mc:Fallback>
      <p:transition spd="slow" advTm="3074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E24520-BD5A-404C-AC4E-4287D3D58176}"/>
              </a:ext>
            </a:extLst>
          </p:cNvPr>
          <p:cNvSpPr>
            <a:spLocks noGrp="1"/>
          </p:cNvSpPr>
          <p:nvPr>
            <p:ph type="sldNum" sz="quarter" idx="12"/>
          </p:nvPr>
        </p:nvSpPr>
        <p:spPr/>
        <p:txBody>
          <a:bodyPr/>
          <a:lstStyle/>
          <a:p>
            <a:fld id="{0D97A190-E988-3741-A0BF-038C85FF53C3}" type="slidenum">
              <a:rPr lang="en-US" smtClean="0"/>
              <a:t>16</a:t>
            </a:fld>
            <a:endParaRPr lang="en-US"/>
          </a:p>
        </p:txBody>
      </p:sp>
      <p:sp>
        <p:nvSpPr>
          <p:cNvPr id="4" name="TextBox 3">
            <a:extLst>
              <a:ext uri="{FF2B5EF4-FFF2-40B4-BE49-F238E27FC236}">
                <a16:creationId xmlns:a16="http://schemas.microsoft.com/office/drawing/2014/main" id="{16A9E7F8-9A19-B54B-B84C-2AF31119EF9B}"/>
              </a:ext>
            </a:extLst>
          </p:cNvPr>
          <p:cNvSpPr txBox="1"/>
          <p:nvPr/>
        </p:nvSpPr>
        <p:spPr>
          <a:xfrm>
            <a:off x="4171113" y="247843"/>
            <a:ext cx="3849772" cy="523220"/>
          </a:xfrm>
          <a:prstGeom prst="rect">
            <a:avLst/>
          </a:prstGeom>
          <a:noFill/>
        </p:spPr>
        <p:txBody>
          <a:bodyPr wrap="none" rtlCol="0">
            <a:spAutoFit/>
          </a:bodyPr>
          <a:lstStyle/>
          <a:p>
            <a:r>
              <a:rPr lang="en-US" sz="2800" b="1" dirty="0">
                <a:latin typeface="Arial Rounded MT Bold" panose="020F0704030504030204" pitchFamily="34" charset="77"/>
              </a:rPr>
              <a:t>Tracking Provenance</a:t>
            </a:r>
          </a:p>
        </p:txBody>
      </p:sp>
      <p:pic>
        <p:nvPicPr>
          <p:cNvPr id="8" name="Picture 7">
            <a:extLst>
              <a:ext uri="{FF2B5EF4-FFF2-40B4-BE49-F238E27FC236}">
                <a16:creationId xmlns:a16="http://schemas.microsoft.com/office/drawing/2014/main" id="{5F946ED3-831C-F64A-AC1F-A2FFB1A5D651}"/>
              </a:ext>
            </a:extLst>
          </p:cNvPr>
          <p:cNvPicPr>
            <a:picLocks noChangeAspect="1"/>
          </p:cNvPicPr>
          <p:nvPr/>
        </p:nvPicPr>
        <p:blipFill>
          <a:blip r:embed="rId3"/>
          <a:stretch>
            <a:fillRect/>
          </a:stretch>
        </p:blipFill>
        <p:spPr>
          <a:xfrm>
            <a:off x="-1" y="740095"/>
            <a:ext cx="12192000" cy="5631613"/>
          </a:xfrm>
          <a:prstGeom prst="rect">
            <a:avLst/>
          </a:prstGeom>
        </p:spPr>
      </p:pic>
      <p:sp>
        <p:nvSpPr>
          <p:cNvPr id="12" name="Footer Placeholder 3">
            <a:extLst>
              <a:ext uri="{FF2B5EF4-FFF2-40B4-BE49-F238E27FC236}">
                <a16:creationId xmlns:a16="http://schemas.microsoft.com/office/drawing/2014/main" id="{88586D0C-9056-4641-AD1F-CF3A0B1C8FC1}"/>
              </a:ext>
            </a:extLst>
          </p:cNvPr>
          <p:cNvSpPr>
            <a:spLocks noGrp="1"/>
          </p:cNvSpPr>
          <p:nvPr>
            <p:ph type="ftr" sz="quarter" idx="11"/>
          </p:nvPr>
        </p:nvSpPr>
        <p:spPr>
          <a:xfrm>
            <a:off x="2032819" y="6356350"/>
            <a:ext cx="8126361" cy="365125"/>
          </a:xfrm>
        </p:spPr>
        <p:txBody>
          <a:bodyPr/>
          <a:lstStyle/>
          <a:p>
            <a:r>
              <a:rPr lang="en-US" dirty="0"/>
              <a:t>Hopkins, Emily. SIMSSA Workshop XVII: Infrastructure for Music Discovery. CIRMMT, McGill University, Montreal, 1 Dec. 2018</a:t>
            </a:r>
          </a:p>
        </p:txBody>
      </p:sp>
      <p:sp>
        <p:nvSpPr>
          <p:cNvPr id="9" name="Rounded Rectangle 8">
            <a:extLst>
              <a:ext uri="{FF2B5EF4-FFF2-40B4-BE49-F238E27FC236}">
                <a16:creationId xmlns:a16="http://schemas.microsoft.com/office/drawing/2014/main" id="{41B6AA63-31EA-574A-8104-2061E8780DE8}"/>
              </a:ext>
            </a:extLst>
          </p:cNvPr>
          <p:cNvSpPr/>
          <p:nvPr/>
        </p:nvSpPr>
        <p:spPr>
          <a:xfrm>
            <a:off x="2496485" y="4683967"/>
            <a:ext cx="2249424" cy="1101014"/>
          </a:xfrm>
          <a:prstGeom prst="roundRect">
            <a:avLst/>
          </a:prstGeom>
          <a:noFill/>
          <a:ln w="127000">
            <a:solidFill>
              <a:srgbClr val="86EAE2">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D9F2CDCB-2964-8643-8F1A-4137E4031037}"/>
              </a:ext>
            </a:extLst>
          </p:cNvPr>
          <p:cNvSpPr/>
          <p:nvPr/>
        </p:nvSpPr>
        <p:spPr>
          <a:xfrm>
            <a:off x="9609522" y="1912185"/>
            <a:ext cx="2249424" cy="3014377"/>
          </a:xfrm>
          <a:prstGeom prst="roundRect">
            <a:avLst/>
          </a:prstGeom>
          <a:noFill/>
          <a:ln w="127000">
            <a:solidFill>
              <a:srgbClr val="86EAE2">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CB0FF220-9BF7-3647-8ECB-A10A08B252CA}"/>
              </a:ext>
            </a:extLst>
          </p:cNvPr>
          <p:cNvSpPr/>
          <p:nvPr/>
        </p:nvSpPr>
        <p:spPr>
          <a:xfrm>
            <a:off x="2496485" y="3013199"/>
            <a:ext cx="2249424" cy="1101014"/>
          </a:xfrm>
          <a:prstGeom prst="roundRect">
            <a:avLst/>
          </a:prstGeom>
          <a:noFill/>
          <a:ln w="127000">
            <a:solidFill>
              <a:srgbClr val="86EAE2">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7973460"/>
      </p:ext>
    </p:extLst>
  </p:cSld>
  <p:clrMapOvr>
    <a:masterClrMapping/>
  </p:clrMapOvr>
  <mc:AlternateContent xmlns:mc="http://schemas.openxmlformats.org/markup-compatibility/2006">
    <mc:Choice xmlns:p14="http://schemas.microsoft.com/office/powerpoint/2010/main" Requires="p14">
      <p:transition spd="slow" p14:dur="2000" advTm="11115"/>
    </mc:Choice>
    <mc:Fallback>
      <p:transition spd="slow" advTm="1111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AE7538-6FF3-2E44-806C-87A7F9BD4CDF}"/>
              </a:ext>
            </a:extLst>
          </p:cNvPr>
          <p:cNvSpPr>
            <a:spLocks noGrp="1"/>
          </p:cNvSpPr>
          <p:nvPr>
            <p:ph idx="1"/>
          </p:nvPr>
        </p:nvSpPr>
        <p:spPr/>
        <p:txBody>
          <a:bodyPr/>
          <a:lstStyle/>
          <a:p>
            <a:endParaRPr lang="en-US">
              <a:solidFill>
                <a:srgbClr val="C00000"/>
              </a:solidFill>
            </a:endParaRPr>
          </a:p>
        </p:txBody>
      </p:sp>
      <p:sp>
        <p:nvSpPr>
          <p:cNvPr id="5" name="Slide Number Placeholder 4">
            <a:extLst>
              <a:ext uri="{FF2B5EF4-FFF2-40B4-BE49-F238E27FC236}">
                <a16:creationId xmlns:a16="http://schemas.microsoft.com/office/drawing/2014/main" id="{A91D392F-7078-AD44-B6E2-BF6F5C5B6E04}"/>
              </a:ext>
            </a:extLst>
          </p:cNvPr>
          <p:cNvSpPr>
            <a:spLocks noGrp="1"/>
          </p:cNvSpPr>
          <p:nvPr>
            <p:ph type="sldNum" sz="quarter" idx="12"/>
          </p:nvPr>
        </p:nvSpPr>
        <p:spPr/>
        <p:txBody>
          <a:bodyPr/>
          <a:lstStyle/>
          <a:p>
            <a:fld id="{0D97A190-E988-3741-A0BF-038C85FF53C3}" type="slidenum">
              <a:rPr lang="en-US" smtClean="0">
                <a:solidFill>
                  <a:srgbClr val="C00000"/>
                </a:solidFill>
              </a:rPr>
              <a:t>17</a:t>
            </a:fld>
            <a:endParaRPr lang="en-US">
              <a:solidFill>
                <a:srgbClr val="C00000"/>
              </a:solidFill>
            </a:endParaRPr>
          </a:p>
        </p:txBody>
      </p:sp>
      <p:pic>
        <p:nvPicPr>
          <p:cNvPr id="6" name="Picture 5">
            <a:extLst>
              <a:ext uri="{FF2B5EF4-FFF2-40B4-BE49-F238E27FC236}">
                <a16:creationId xmlns:a16="http://schemas.microsoft.com/office/drawing/2014/main" id="{B9F6D400-744C-844D-80BC-0F85D4FDBBFF}"/>
              </a:ext>
            </a:extLst>
          </p:cNvPr>
          <p:cNvPicPr>
            <a:picLocks noChangeAspect="1"/>
          </p:cNvPicPr>
          <p:nvPr/>
        </p:nvPicPr>
        <p:blipFill>
          <a:blip r:embed="rId3"/>
          <a:stretch>
            <a:fillRect/>
          </a:stretch>
        </p:blipFill>
        <p:spPr>
          <a:xfrm>
            <a:off x="-1" y="740095"/>
            <a:ext cx="12192000" cy="5631613"/>
          </a:xfrm>
          <a:prstGeom prst="rect">
            <a:avLst/>
          </a:prstGeom>
        </p:spPr>
      </p:pic>
      <p:sp>
        <p:nvSpPr>
          <p:cNvPr id="7" name="TextBox 6">
            <a:extLst>
              <a:ext uri="{FF2B5EF4-FFF2-40B4-BE49-F238E27FC236}">
                <a16:creationId xmlns:a16="http://schemas.microsoft.com/office/drawing/2014/main" id="{C5D43063-2A05-D845-A84B-45EC10D56062}"/>
              </a:ext>
            </a:extLst>
          </p:cNvPr>
          <p:cNvSpPr txBox="1"/>
          <p:nvPr/>
        </p:nvSpPr>
        <p:spPr>
          <a:xfrm>
            <a:off x="2142561" y="650450"/>
            <a:ext cx="2807745" cy="646331"/>
          </a:xfrm>
          <a:prstGeom prst="rect">
            <a:avLst/>
          </a:prstGeom>
          <a:solidFill>
            <a:schemeClr val="accent5">
              <a:lumMod val="20000"/>
              <a:lumOff val="80000"/>
              <a:alpha val="80000"/>
            </a:schemeClr>
          </a:solidFill>
        </p:spPr>
        <p:txBody>
          <a:bodyPr wrap="square" rtlCol="0">
            <a:spAutoFit/>
          </a:bodyPr>
          <a:lstStyle/>
          <a:p>
            <a:r>
              <a:rPr lang="en-US" dirty="0">
                <a:solidFill>
                  <a:schemeClr val="accent2">
                    <a:lumMod val="75000"/>
                  </a:schemeClr>
                </a:solidFill>
              </a:rPr>
              <a:t>Beethoven Symphony No. 3</a:t>
            </a:r>
          </a:p>
          <a:p>
            <a:endParaRPr lang="en-US" dirty="0">
              <a:solidFill>
                <a:schemeClr val="accent2">
                  <a:lumMod val="75000"/>
                </a:schemeClr>
              </a:solidFill>
            </a:endParaRPr>
          </a:p>
        </p:txBody>
      </p:sp>
      <p:sp>
        <p:nvSpPr>
          <p:cNvPr id="8" name="TextBox 7">
            <a:extLst>
              <a:ext uri="{FF2B5EF4-FFF2-40B4-BE49-F238E27FC236}">
                <a16:creationId xmlns:a16="http://schemas.microsoft.com/office/drawing/2014/main" id="{15D82EF5-DBC4-DB4C-B9A0-45F6C1D18327}"/>
              </a:ext>
            </a:extLst>
          </p:cNvPr>
          <p:cNvSpPr txBox="1"/>
          <p:nvPr/>
        </p:nvSpPr>
        <p:spPr>
          <a:xfrm>
            <a:off x="0" y="4492998"/>
            <a:ext cx="2032819" cy="584775"/>
          </a:xfrm>
          <a:prstGeom prst="rect">
            <a:avLst/>
          </a:prstGeom>
          <a:solidFill>
            <a:schemeClr val="accent5">
              <a:lumMod val="20000"/>
              <a:lumOff val="80000"/>
              <a:alpha val="80000"/>
            </a:schemeClr>
          </a:solidFill>
        </p:spPr>
        <p:txBody>
          <a:bodyPr wrap="square" rtlCol="0">
            <a:spAutoFit/>
          </a:bodyPr>
          <a:lstStyle/>
          <a:p>
            <a:r>
              <a:rPr lang="en-US" sz="1400" dirty="0">
                <a:solidFill>
                  <a:schemeClr val="accent2">
                    <a:lumMod val="75000"/>
                  </a:schemeClr>
                </a:solidFill>
              </a:rPr>
              <a:t>Collected symphonies</a:t>
            </a:r>
          </a:p>
          <a:p>
            <a:endParaRPr lang="en-US" dirty="0">
              <a:solidFill>
                <a:schemeClr val="accent2">
                  <a:lumMod val="75000"/>
                </a:schemeClr>
              </a:solidFill>
            </a:endParaRPr>
          </a:p>
        </p:txBody>
      </p:sp>
      <p:sp>
        <p:nvSpPr>
          <p:cNvPr id="9" name="TextBox 8">
            <a:extLst>
              <a:ext uri="{FF2B5EF4-FFF2-40B4-BE49-F238E27FC236}">
                <a16:creationId xmlns:a16="http://schemas.microsoft.com/office/drawing/2014/main" id="{644EB47E-7915-0146-B0E0-171D45271E07}"/>
              </a:ext>
            </a:extLst>
          </p:cNvPr>
          <p:cNvSpPr txBox="1"/>
          <p:nvPr/>
        </p:nvSpPr>
        <p:spPr>
          <a:xfrm>
            <a:off x="5148436" y="2695210"/>
            <a:ext cx="2807745" cy="954107"/>
          </a:xfrm>
          <a:prstGeom prst="rect">
            <a:avLst/>
          </a:prstGeom>
          <a:solidFill>
            <a:schemeClr val="accent5">
              <a:lumMod val="20000"/>
              <a:lumOff val="80000"/>
              <a:alpha val="80000"/>
            </a:schemeClr>
          </a:solidFill>
        </p:spPr>
        <p:txBody>
          <a:bodyPr wrap="square" rtlCol="0">
            <a:spAutoFit/>
          </a:bodyPr>
          <a:lstStyle/>
          <a:p>
            <a:r>
              <a:rPr lang="en-US" sz="1400" dirty="0">
                <a:solidFill>
                  <a:schemeClr val="accent2">
                    <a:lumMod val="75000"/>
                  </a:schemeClr>
                </a:solidFill>
              </a:rPr>
              <a:t>Beethoven Symphony No. 5,</a:t>
            </a:r>
          </a:p>
          <a:p>
            <a:r>
              <a:rPr lang="en-US" sz="1400" dirty="0">
                <a:solidFill>
                  <a:schemeClr val="accent2">
                    <a:lumMod val="75000"/>
                  </a:schemeClr>
                </a:solidFill>
              </a:rPr>
              <a:t>pp. 24-56 of specific edition</a:t>
            </a:r>
          </a:p>
          <a:p>
            <a:r>
              <a:rPr lang="en-US" sz="1400" dirty="0">
                <a:solidFill>
                  <a:schemeClr val="accent2">
                    <a:lumMod val="75000"/>
                  </a:schemeClr>
                </a:solidFill>
              </a:rPr>
              <a:t> (movement 3)</a:t>
            </a:r>
          </a:p>
          <a:p>
            <a:endParaRPr lang="en-US" sz="1400" dirty="0">
              <a:solidFill>
                <a:schemeClr val="accent2">
                  <a:lumMod val="75000"/>
                </a:schemeClr>
              </a:solidFill>
            </a:endParaRPr>
          </a:p>
        </p:txBody>
      </p:sp>
      <p:sp>
        <p:nvSpPr>
          <p:cNvPr id="10" name="TextBox 9">
            <a:extLst>
              <a:ext uri="{FF2B5EF4-FFF2-40B4-BE49-F238E27FC236}">
                <a16:creationId xmlns:a16="http://schemas.microsoft.com/office/drawing/2014/main" id="{A1EBABF2-2725-364F-8601-74F5183123F0}"/>
              </a:ext>
            </a:extLst>
          </p:cNvPr>
          <p:cNvSpPr txBox="1"/>
          <p:nvPr/>
        </p:nvSpPr>
        <p:spPr>
          <a:xfrm>
            <a:off x="5148435" y="4551353"/>
            <a:ext cx="2807745" cy="1200329"/>
          </a:xfrm>
          <a:prstGeom prst="rect">
            <a:avLst/>
          </a:prstGeom>
          <a:solidFill>
            <a:schemeClr val="accent5">
              <a:lumMod val="20000"/>
              <a:lumOff val="80000"/>
              <a:alpha val="80000"/>
            </a:schemeClr>
          </a:solidFill>
        </p:spPr>
        <p:txBody>
          <a:bodyPr wrap="square" rtlCol="0">
            <a:spAutoFit/>
          </a:bodyPr>
          <a:lstStyle/>
          <a:p>
            <a:r>
              <a:rPr lang="en-US" dirty="0">
                <a:solidFill>
                  <a:schemeClr val="accent2">
                    <a:lumMod val="75000"/>
                  </a:schemeClr>
                </a:solidFill>
              </a:rPr>
              <a:t>Beethoven Symphony No. 5 score published by </a:t>
            </a:r>
            <a:r>
              <a:rPr lang="en-US" dirty="0" err="1">
                <a:solidFill>
                  <a:schemeClr val="accent2">
                    <a:lumMod val="75000"/>
                  </a:schemeClr>
                </a:solidFill>
              </a:rPr>
              <a:t>Breitkopf</a:t>
            </a:r>
            <a:r>
              <a:rPr lang="en-US" dirty="0">
                <a:solidFill>
                  <a:schemeClr val="accent2">
                    <a:lumMod val="75000"/>
                  </a:schemeClr>
                </a:solidFill>
              </a:rPr>
              <a:t> &amp; </a:t>
            </a:r>
            <a:r>
              <a:rPr lang="en-US" dirty="0" err="1">
                <a:solidFill>
                  <a:schemeClr val="accent2">
                    <a:lumMod val="75000"/>
                  </a:schemeClr>
                </a:solidFill>
              </a:rPr>
              <a:t>Härtel</a:t>
            </a:r>
            <a:r>
              <a:rPr lang="en-US" dirty="0">
                <a:solidFill>
                  <a:schemeClr val="accent2">
                    <a:lumMod val="75000"/>
                  </a:schemeClr>
                </a:solidFill>
              </a:rPr>
              <a:t> in 1862</a:t>
            </a:r>
          </a:p>
          <a:p>
            <a:endParaRPr lang="en-US" dirty="0">
              <a:solidFill>
                <a:schemeClr val="accent2">
                  <a:lumMod val="75000"/>
                </a:schemeClr>
              </a:solidFill>
            </a:endParaRPr>
          </a:p>
        </p:txBody>
      </p:sp>
      <p:sp>
        <p:nvSpPr>
          <p:cNvPr id="11" name="TextBox 10">
            <a:extLst>
              <a:ext uri="{FF2B5EF4-FFF2-40B4-BE49-F238E27FC236}">
                <a16:creationId xmlns:a16="http://schemas.microsoft.com/office/drawing/2014/main" id="{64EAA96D-4FBA-A143-9091-094065C3CC1A}"/>
              </a:ext>
            </a:extLst>
          </p:cNvPr>
          <p:cNvSpPr txBox="1"/>
          <p:nvPr/>
        </p:nvSpPr>
        <p:spPr>
          <a:xfrm>
            <a:off x="5148436" y="650450"/>
            <a:ext cx="2819907" cy="646331"/>
          </a:xfrm>
          <a:prstGeom prst="rect">
            <a:avLst/>
          </a:prstGeom>
          <a:solidFill>
            <a:schemeClr val="accent5">
              <a:lumMod val="20000"/>
              <a:lumOff val="80000"/>
              <a:alpha val="80000"/>
            </a:schemeClr>
          </a:solidFill>
        </p:spPr>
        <p:txBody>
          <a:bodyPr wrap="square" rtlCol="0">
            <a:spAutoFit/>
          </a:bodyPr>
          <a:lstStyle/>
          <a:p>
            <a:r>
              <a:rPr lang="en-US" dirty="0">
                <a:solidFill>
                  <a:schemeClr val="accent2">
                    <a:lumMod val="75000"/>
                  </a:schemeClr>
                </a:solidFill>
              </a:rPr>
              <a:t>Movement 3: Allegro </a:t>
            </a:r>
            <a:r>
              <a:rPr lang="en-US" dirty="0" err="1">
                <a:solidFill>
                  <a:schemeClr val="accent2">
                    <a:lumMod val="75000"/>
                  </a:schemeClr>
                </a:solidFill>
              </a:rPr>
              <a:t>vivace</a:t>
            </a:r>
            <a:endParaRPr lang="en-US" dirty="0">
              <a:solidFill>
                <a:schemeClr val="accent2">
                  <a:lumMod val="75000"/>
                </a:schemeClr>
              </a:solidFill>
            </a:endParaRPr>
          </a:p>
          <a:p>
            <a:endParaRPr lang="en-US" dirty="0">
              <a:solidFill>
                <a:schemeClr val="accent2">
                  <a:lumMod val="75000"/>
                </a:schemeClr>
              </a:solidFill>
            </a:endParaRPr>
          </a:p>
        </p:txBody>
      </p:sp>
      <p:sp>
        <p:nvSpPr>
          <p:cNvPr id="12" name="TextBox 11">
            <a:extLst>
              <a:ext uri="{FF2B5EF4-FFF2-40B4-BE49-F238E27FC236}">
                <a16:creationId xmlns:a16="http://schemas.microsoft.com/office/drawing/2014/main" id="{31B05752-AB68-2D41-97CF-881C0C52A69D}"/>
              </a:ext>
            </a:extLst>
          </p:cNvPr>
          <p:cNvSpPr txBox="1"/>
          <p:nvPr/>
        </p:nvSpPr>
        <p:spPr>
          <a:xfrm>
            <a:off x="0" y="5424649"/>
            <a:ext cx="943170" cy="646331"/>
          </a:xfrm>
          <a:prstGeom prst="rect">
            <a:avLst/>
          </a:prstGeom>
          <a:solidFill>
            <a:schemeClr val="accent5">
              <a:lumMod val="20000"/>
              <a:lumOff val="80000"/>
              <a:alpha val="80000"/>
            </a:schemeClr>
          </a:solidFill>
        </p:spPr>
        <p:txBody>
          <a:bodyPr wrap="square" rtlCol="0">
            <a:spAutoFit/>
          </a:bodyPr>
          <a:lstStyle/>
          <a:p>
            <a:r>
              <a:rPr lang="en-US" dirty="0">
                <a:solidFill>
                  <a:schemeClr val="accent2">
                    <a:lumMod val="75000"/>
                  </a:schemeClr>
                </a:solidFill>
              </a:rPr>
              <a:t>IMSLP</a:t>
            </a:r>
          </a:p>
          <a:p>
            <a:endParaRPr lang="en-US" dirty="0">
              <a:solidFill>
                <a:schemeClr val="accent2">
                  <a:lumMod val="75000"/>
                </a:schemeClr>
              </a:solidFill>
            </a:endParaRPr>
          </a:p>
        </p:txBody>
      </p:sp>
      <p:sp>
        <p:nvSpPr>
          <p:cNvPr id="13" name="TextBox 12">
            <a:extLst>
              <a:ext uri="{FF2B5EF4-FFF2-40B4-BE49-F238E27FC236}">
                <a16:creationId xmlns:a16="http://schemas.microsoft.com/office/drawing/2014/main" id="{6D0F6B52-CD03-264F-BBAC-7FC9B9AF2B40}"/>
              </a:ext>
            </a:extLst>
          </p:cNvPr>
          <p:cNvSpPr txBox="1"/>
          <p:nvPr/>
        </p:nvSpPr>
        <p:spPr>
          <a:xfrm>
            <a:off x="2142561" y="1714702"/>
            <a:ext cx="3368040" cy="584775"/>
          </a:xfrm>
          <a:prstGeom prst="rect">
            <a:avLst/>
          </a:prstGeom>
          <a:solidFill>
            <a:schemeClr val="accent5">
              <a:lumMod val="20000"/>
              <a:lumOff val="80000"/>
              <a:alpha val="80000"/>
            </a:schemeClr>
          </a:solidFill>
        </p:spPr>
        <p:txBody>
          <a:bodyPr wrap="square" rtlCol="0">
            <a:spAutoFit/>
          </a:bodyPr>
          <a:lstStyle/>
          <a:p>
            <a:r>
              <a:rPr lang="en-US" sz="1400" dirty="0">
                <a:solidFill>
                  <a:schemeClr val="accent2">
                    <a:lumMod val="75000"/>
                  </a:schemeClr>
                </a:solidFill>
              </a:rPr>
              <a:t>BeethovenSymphony3-III-allegrovivace.xml</a:t>
            </a:r>
          </a:p>
          <a:p>
            <a:endParaRPr lang="en-US" dirty="0">
              <a:solidFill>
                <a:schemeClr val="accent2">
                  <a:lumMod val="75000"/>
                </a:schemeClr>
              </a:solidFill>
            </a:endParaRPr>
          </a:p>
        </p:txBody>
      </p:sp>
      <p:sp>
        <p:nvSpPr>
          <p:cNvPr id="14" name="Footer Placeholder 3">
            <a:extLst>
              <a:ext uri="{FF2B5EF4-FFF2-40B4-BE49-F238E27FC236}">
                <a16:creationId xmlns:a16="http://schemas.microsoft.com/office/drawing/2014/main" id="{AC2EF23B-D0F1-D34B-AB24-AF2E7EBC0922}"/>
              </a:ext>
            </a:extLst>
          </p:cNvPr>
          <p:cNvSpPr>
            <a:spLocks noGrp="1"/>
          </p:cNvSpPr>
          <p:nvPr>
            <p:ph type="ftr" sz="quarter" idx="11"/>
          </p:nvPr>
        </p:nvSpPr>
        <p:spPr>
          <a:xfrm>
            <a:off x="2032819" y="6356350"/>
            <a:ext cx="8126361" cy="365125"/>
          </a:xfrm>
        </p:spPr>
        <p:txBody>
          <a:bodyPr/>
          <a:lstStyle/>
          <a:p>
            <a:r>
              <a:rPr lang="en-US" dirty="0">
                <a:solidFill>
                  <a:schemeClr val="accent3"/>
                </a:solidFill>
              </a:rPr>
              <a:t>Hopkins, Emily. SIMSSA Workshop XVII: Infrastructure for Music Discovery. CIRMMT, McGill University, Montreal, 1 Dec. 2018</a:t>
            </a:r>
          </a:p>
        </p:txBody>
      </p:sp>
      <p:sp>
        <p:nvSpPr>
          <p:cNvPr id="15" name="TextBox 14">
            <a:extLst>
              <a:ext uri="{FF2B5EF4-FFF2-40B4-BE49-F238E27FC236}">
                <a16:creationId xmlns:a16="http://schemas.microsoft.com/office/drawing/2014/main" id="{08C66D6F-8EBB-1B4A-9FEE-3FF88547A5A4}"/>
              </a:ext>
            </a:extLst>
          </p:cNvPr>
          <p:cNvSpPr txBox="1"/>
          <p:nvPr/>
        </p:nvSpPr>
        <p:spPr>
          <a:xfrm>
            <a:off x="8295049" y="620455"/>
            <a:ext cx="956528" cy="646331"/>
          </a:xfrm>
          <a:prstGeom prst="rect">
            <a:avLst/>
          </a:prstGeom>
          <a:solidFill>
            <a:schemeClr val="accent5">
              <a:lumMod val="20000"/>
              <a:lumOff val="80000"/>
              <a:alpha val="80000"/>
            </a:schemeClr>
          </a:solidFill>
        </p:spPr>
        <p:txBody>
          <a:bodyPr wrap="square" rtlCol="0">
            <a:spAutoFit/>
          </a:bodyPr>
          <a:lstStyle/>
          <a:p>
            <a:r>
              <a:rPr lang="en-US" dirty="0">
                <a:solidFill>
                  <a:schemeClr val="accent2">
                    <a:lumMod val="75000"/>
                  </a:schemeClr>
                </a:solidFill>
              </a:rPr>
              <a:t>Oboe I</a:t>
            </a:r>
          </a:p>
          <a:p>
            <a:endParaRPr lang="en-US" dirty="0">
              <a:solidFill>
                <a:schemeClr val="accent2">
                  <a:lumMod val="75000"/>
                </a:schemeClr>
              </a:solidFill>
            </a:endParaRPr>
          </a:p>
        </p:txBody>
      </p:sp>
      <p:sp>
        <p:nvSpPr>
          <p:cNvPr id="16" name="TextBox 15">
            <a:extLst>
              <a:ext uri="{FF2B5EF4-FFF2-40B4-BE49-F238E27FC236}">
                <a16:creationId xmlns:a16="http://schemas.microsoft.com/office/drawing/2014/main" id="{C4D715F3-6BDE-E34C-BB9C-368DB4C35FE0}"/>
              </a:ext>
            </a:extLst>
          </p:cNvPr>
          <p:cNvSpPr txBox="1"/>
          <p:nvPr/>
        </p:nvSpPr>
        <p:spPr>
          <a:xfrm>
            <a:off x="2680447" y="3653444"/>
            <a:ext cx="2032819" cy="584775"/>
          </a:xfrm>
          <a:prstGeom prst="rect">
            <a:avLst/>
          </a:prstGeom>
          <a:solidFill>
            <a:schemeClr val="accent5">
              <a:lumMod val="20000"/>
              <a:lumOff val="80000"/>
              <a:alpha val="80000"/>
            </a:schemeClr>
          </a:solidFill>
        </p:spPr>
        <p:txBody>
          <a:bodyPr wrap="square" rtlCol="0">
            <a:spAutoFit/>
          </a:bodyPr>
          <a:lstStyle/>
          <a:p>
            <a:r>
              <a:rPr lang="en-US" sz="1400" dirty="0">
                <a:solidFill>
                  <a:schemeClr val="accent2">
                    <a:lumMod val="75000"/>
                  </a:schemeClr>
                </a:solidFill>
              </a:rPr>
              <a:t>Encoded in </a:t>
            </a:r>
            <a:r>
              <a:rPr lang="en-US" sz="1400" dirty="0" err="1">
                <a:solidFill>
                  <a:schemeClr val="accent2">
                    <a:lumMod val="75000"/>
                  </a:schemeClr>
                </a:solidFill>
              </a:rPr>
              <a:t>Musescore</a:t>
            </a:r>
            <a:endParaRPr lang="en-US" sz="1400" dirty="0">
              <a:solidFill>
                <a:schemeClr val="accent2">
                  <a:lumMod val="75000"/>
                </a:schemeClr>
              </a:solidFill>
            </a:endParaRPr>
          </a:p>
          <a:p>
            <a:endParaRPr lang="en-US" dirty="0">
              <a:solidFill>
                <a:schemeClr val="accent2">
                  <a:lumMod val="75000"/>
                </a:schemeClr>
              </a:solidFill>
            </a:endParaRPr>
          </a:p>
        </p:txBody>
      </p:sp>
    </p:spTree>
    <p:extLst>
      <p:ext uri="{BB962C8B-B14F-4D97-AF65-F5344CB8AC3E}">
        <p14:creationId xmlns:p14="http://schemas.microsoft.com/office/powerpoint/2010/main" val="3127234648"/>
      </p:ext>
    </p:extLst>
  </p:cSld>
  <p:clrMapOvr>
    <a:masterClrMapping/>
  </p:clrMapOvr>
  <mc:AlternateContent xmlns:mc="http://schemas.openxmlformats.org/markup-compatibility/2006">
    <mc:Choice xmlns:p14="http://schemas.microsoft.com/office/powerpoint/2010/main" Requires="p14">
      <p:transition spd="slow" p14:dur="2000" advTm="19468"/>
    </mc:Choice>
    <mc:Fallback>
      <p:transition spd="slow" advTm="1946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E072EAB-39BF-DD47-8BA6-9ED01F80CB99}"/>
              </a:ext>
            </a:extLst>
          </p:cNvPr>
          <p:cNvSpPr>
            <a:spLocks noGrp="1"/>
          </p:cNvSpPr>
          <p:nvPr>
            <p:ph type="sldNum" sz="quarter" idx="12"/>
          </p:nvPr>
        </p:nvSpPr>
        <p:spPr/>
        <p:txBody>
          <a:bodyPr/>
          <a:lstStyle/>
          <a:p>
            <a:fld id="{0D97A190-E988-3741-A0BF-038C85FF53C3}" type="slidenum">
              <a:rPr lang="en-US" smtClean="0"/>
              <a:t>18</a:t>
            </a:fld>
            <a:endParaRPr lang="en-US"/>
          </a:p>
        </p:txBody>
      </p:sp>
      <p:sp>
        <p:nvSpPr>
          <p:cNvPr id="13" name="TextBox 12">
            <a:extLst>
              <a:ext uri="{FF2B5EF4-FFF2-40B4-BE49-F238E27FC236}">
                <a16:creationId xmlns:a16="http://schemas.microsoft.com/office/drawing/2014/main" id="{71D0E47B-B12C-3049-8C5E-B2FDCB34BE45}"/>
              </a:ext>
            </a:extLst>
          </p:cNvPr>
          <p:cNvSpPr txBox="1"/>
          <p:nvPr/>
        </p:nvSpPr>
        <p:spPr>
          <a:xfrm>
            <a:off x="2316598" y="218363"/>
            <a:ext cx="7558801" cy="523220"/>
          </a:xfrm>
          <a:prstGeom prst="rect">
            <a:avLst/>
          </a:prstGeom>
          <a:noFill/>
        </p:spPr>
        <p:txBody>
          <a:bodyPr wrap="none" rtlCol="0">
            <a:spAutoFit/>
          </a:bodyPr>
          <a:lstStyle/>
          <a:p>
            <a:r>
              <a:rPr lang="en-US" sz="2800" b="1" dirty="0">
                <a:latin typeface="Arial Rounded MT Bold" panose="020F0704030504030204" pitchFamily="34" charset="77"/>
              </a:rPr>
              <a:t>Research corpora &amp; content-based search</a:t>
            </a:r>
          </a:p>
        </p:txBody>
      </p:sp>
      <p:pic>
        <p:nvPicPr>
          <p:cNvPr id="16" name="Picture 15">
            <a:extLst>
              <a:ext uri="{FF2B5EF4-FFF2-40B4-BE49-F238E27FC236}">
                <a16:creationId xmlns:a16="http://schemas.microsoft.com/office/drawing/2014/main" id="{0467DD28-DFF2-1A41-81F8-B6098A3F39D1}"/>
              </a:ext>
            </a:extLst>
          </p:cNvPr>
          <p:cNvPicPr>
            <a:picLocks noChangeAspect="1"/>
          </p:cNvPicPr>
          <p:nvPr/>
        </p:nvPicPr>
        <p:blipFill>
          <a:blip r:embed="rId3"/>
          <a:stretch>
            <a:fillRect/>
          </a:stretch>
        </p:blipFill>
        <p:spPr>
          <a:xfrm>
            <a:off x="-1" y="740095"/>
            <a:ext cx="12192000" cy="5631613"/>
          </a:xfrm>
          <a:prstGeom prst="rect">
            <a:avLst/>
          </a:prstGeom>
        </p:spPr>
      </p:pic>
      <p:sp>
        <p:nvSpPr>
          <p:cNvPr id="19" name="Rounded Rectangle 18">
            <a:extLst>
              <a:ext uri="{FF2B5EF4-FFF2-40B4-BE49-F238E27FC236}">
                <a16:creationId xmlns:a16="http://schemas.microsoft.com/office/drawing/2014/main" id="{534E3E10-C9A6-BF42-9D3F-DAB8CFC489D7}"/>
              </a:ext>
            </a:extLst>
          </p:cNvPr>
          <p:cNvSpPr/>
          <p:nvPr/>
        </p:nvSpPr>
        <p:spPr>
          <a:xfrm>
            <a:off x="237744" y="829740"/>
            <a:ext cx="2249424" cy="3120468"/>
          </a:xfrm>
          <a:prstGeom prst="roundRect">
            <a:avLst/>
          </a:prstGeom>
          <a:noFill/>
          <a:ln w="127000">
            <a:solidFill>
              <a:schemeClr val="accent4">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oter Placeholder 3">
            <a:extLst>
              <a:ext uri="{FF2B5EF4-FFF2-40B4-BE49-F238E27FC236}">
                <a16:creationId xmlns:a16="http://schemas.microsoft.com/office/drawing/2014/main" id="{47652557-4162-324A-8614-A403BB387483}"/>
              </a:ext>
            </a:extLst>
          </p:cNvPr>
          <p:cNvSpPr>
            <a:spLocks noGrp="1"/>
          </p:cNvSpPr>
          <p:nvPr>
            <p:ph type="ftr" sz="quarter" idx="11"/>
          </p:nvPr>
        </p:nvSpPr>
        <p:spPr>
          <a:xfrm>
            <a:off x="2032819" y="6356350"/>
            <a:ext cx="8126361" cy="365125"/>
          </a:xfrm>
        </p:spPr>
        <p:txBody>
          <a:bodyPr/>
          <a:lstStyle/>
          <a:p>
            <a:r>
              <a:rPr lang="en-US" dirty="0"/>
              <a:t>Hopkins, Emily. SIMSSA Workshop XVII: Infrastructure for Music Discovery. CIRMMT, McGill University, Montreal, 1 Dec. 2018</a:t>
            </a:r>
          </a:p>
        </p:txBody>
      </p:sp>
    </p:spTree>
    <p:extLst>
      <p:ext uri="{BB962C8B-B14F-4D97-AF65-F5344CB8AC3E}">
        <p14:creationId xmlns:p14="http://schemas.microsoft.com/office/powerpoint/2010/main" val="1380228052"/>
      </p:ext>
    </p:extLst>
  </p:cSld>
  <p:clrMapOvr>
    <a:masterClrMapping/>
  </p:clrMapOvr>
  <mc:AlternateContent xmlns:mc="http://schemas.openxmlformats.org/markup-compatibility/2006">
    <mc:Choice xmlns:p14="http://schemas.microsoft.com/office/powerpoint/2010/main" Requires="p14">
      <p:transition spd="slow" p14:dur="2000" advTm="36827"/>
    </mc:Choice>
    <mc:Fallback>
      <p:transition spd="slow" advTm="3682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AB44813-D1DA-1042-82DE-D7787B414BA8}"/>
              </a:ext>
            </a:extLst>
          </p:cNvPr>
          <p:cNvSpPr>
            <a:spLocks noGrp="1"/>
          </p:cNvSpPr>
          <p:nvPr>
            <p:ph type="sldNum" sz="quarter" idx="12"/>
          </p:nvPr>
        </p:nvSpPr>
        <p:spPr/>
        <p:txBody>
          <a:bodyPr/>
          <a:lstStyle/>
          <a:p>
            <a:fld id="{0D97A190-E988-3741-A0BF-038C85FF53C3}" type="slidenum">
              <a:rPr lang="en-US" smtClean="0"/>
              <a:t>19</a:t>
            </a:fld>
            <a:endParaRPr lang="en-US"/>
          </a:p>
        </p:txBody>
      </p:sp>
      <p:sp>
        <p:nvSpPr>
          <p:cNvPr id="6" name="Rounded Rectangle 5">
            <a:extLst>
              <a:ext uri="{FF2B5EF4-FFF2-40B4-BE49-F238E27FC236}">
                <a16:creationId xmlns:a16="http://schemas.microsoft.com/office/drawing/2014/main" id="{4C4CEFE0-7F41-1B45-89B0-A57389A7B487}"/>
              </a:ext>
            </a:extLst>
          </p:cNvPr>
          <p:cNvSpPr/>
          <p:nvPr/>
        </p:nvSpPr>
        <p:spPr>
          <a:xfrm>
            <a:off x="8610600" y="1995488"/>
            <a:ext cx="2231571" cy="1749198"/>
          </a:xfrm>
          <a:prstGeom prst="roundRect">
            <a:avLst/>
          </a:prstGeom>
          <a:noFill/>
          <a:ln w="127000">
            <a:solidFill>
              <a:schemeClr val="accent2">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BA66BEB-56CA-214B-88E8-0718D4739072}"/>
              </a:ext>
            </a:extLst>
          </p:cNvPr>
          <p:cNvGrpSpPr/>
          <p:nvPr/>
        </p:nvGrpSpPr>
        <p:grpSpPr>
          <a:xfrm>
            <a:off x="4980214" y="2060017"/>
            <a:ext cx="2231571" cy="1749198"/>
            <a:chOff x="1143000" y="1995488"/>
            <a:chExt cx="2231571" cy="1749198"/>
          </a:xfrm>
        </p:grpSpPr>
        <p:sp>
          <p:nvSpPr>
            <p:cNvPr id="8" name="Rounded Rectangle 7">
              <a:extLst>
                <a:ext uri="{FF2B5EF4-FFF2-40B4-BE49-F238E27FC236}">
                  <a16:creationId xmlns:a16="http://schemas.microsoft.com/office/drawing/2014/main" id="{8186A4F4-2B52-E140-9FCB-603581DC85E3}"/>
                </a:ext>
              </a:extLst>
            </p:cNvPr>
            <p:cNvSpPr/>
            <p:nvPr/>
          </p:nvSpPr>
          <p:spPr>
            <a:xfrm>
              <a:off x="1143000" y="1995488"/>
              <a:ext cx="2231571" cy="1749198"/>
            </a:xfrm>
            <a:prstGeom prst="roundRect">
              <a:avLst/>
            </a:prstGeom>
            <a:noFill/>
            <a:ln w="127000">
              <a:solidFill>
                <a:schemeClr val="accent2">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7CB5F8-D921-0F4D-90D1-A53D5E794188}"/>
                </a:ext>
              </a:extLst>
            </p:cNvPr>
            <p:cNvSpPr txBox="1"/>
            <p:nvPr/>
          </p:nvSpPr>
          <p:spPr>
            <a:xfrm>
              <a:off x="1243853" y="2656130"/>
              <a:ext cx="2029865" cy="492443"/>
            </a:xfrm>
            <a:prstGeom prst="rect">
              <a:avLst/>
            </a:prstGeom>
            <a:noFill/>
          </p:spPr>
          <p:txBody>
            <a:bodyPr wrap="square" rtlCol="0">
              <a:spAutoFit/>
            </a:bodyPr>
            <a:lstStyle/>
            <a:p>
              <a:r>
                <a:rPr lang="en-US" sz="2600" dirty="0">
                  <a:latin typeface="Arial Rounded MT Bold" panose="020F0704030504030204" pitchFamily="34" charset="77"/>
                </a:rPr>
                <a:t>SIMSSA DB</a:t>
              </a:r>
            </a:p>
          </p:txBody>
        </p:sp>
      </p:grpSp>
      <p:pic>
        <p:nvPicPr>
          <p:cNvPr id="14" name="Picture 13">
            <a:extLst>
              <a:ext uri="{FF2B5EF4-FFF2-40B4-BE49-F238E27FC236}">
                <a16:creationId xmlns:a16="http://schemas.microsoft.com/office/drawing/2014/main" id="{DF7CC53C-33F3-484E-9912-5745DCF35783}"/>
              </a:ext>
            </a:extLst>
          </p:cNvPr>
          <p:cNvPicPr>
            <a:picLocks noChangeAspect="1"/>
          </p:cNvPicPr>
          <p:nvPr/>
        </p:nvPicPr>
        <p:blipFill>
          <a:blip r:embed="rId3"/>
          <a:stretch>
            <a:fillRect/>
          </a:stretch>
        </p:blipFill>
        <p:spPr>
          <a:xfrm>
            <a:off x="8903618" y="2573246"/>
            <a:ext cx="1645534" cy="658213"/>
          </a:xfrm>
          <a:prstGeom prst="rect">
            <a:avLst/>
          </a:prstGeom>
        </p:spPr>
      </p:pic>
      <p:grpSp>
        <p:nvGrpSpPr>
          <p:cNvPr id="19" name="Group 18">
            <a:extLst>
              <a:ext uri="{FF2B5EF4-FFF2-40B4-BE49-F238E27FC236}">
                <a16:creationId xmlns:a16="http://schemas.microsoft.com/office/drawing/2014/main" id="{BA5F1CE7-B907-FF4D-BC9C-B8C933983AD8}"/>
              </a:ext>
            </a:extLst>
          </p:cNvPr>
          <p:cNvGrpSpPr/>
          <p:nvPr/>
        </p:nvGrpSpPr>
        <p:grpSpPr>
          <a:xfrm>
            <a:off x="1233511" y="2060017"/>
            <a:ext cx="2231571" cy="1749198"/>
            <a:chOff x="4876800" y="2027754"/>
            <a:chExt cx="2231571" cy="1749198"/>
          </a:xfrm>
        </p:grpSpPr>
        <p:sp>
          <p:nvSpPr>
            <p:cNvPr id="16" name="Rounded Rectangle 15">
              <a:extLst>
                <a:ext uri="{FF2B5EF4-FFF2-40B4-BE49-F238E27FC236}">
                  <a16:creationId xmlns:a16="http://schemas.microsoft.com/office/drawing/2014/main" id="{DA65B2CB-A30D-6049-BE42-3CCB220647B8}"/>
                </a:ext>
              </a:extLst>
            </p:cNvPr>
            <p:cNvSpPr/>
            <p:nvPr/>
          </p:nvSpPr>
          <p:spPr>
            <a:xfrm>
              <a:off x="4876800" y="2027754"/>
              <a:ext cx="2231571" cy="1749198"/>
            </a:xfrm>
            <a:prstGeom prst="roundRect">
              <a:avLst/>
            </a:prstGeom>
            <a:noFill/>
            <a:ln w="127000">
              <a:solidFill>
                <a:schemeClr val="accent2">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E6306EF-FE74-E24E-9076-A341C9C0952F}"/>
                </a:ext>
              </a:extLst>
            </p:cNvPr>
            <p:cNvPicPr>
              <a:picLocks noChangeAspect="1"/>
            </p:cNvPicPr>
            <p:nvPr/>
          </p:nvPicPr>
          <p:blipFill>
            <a:blip r:embed="rId4"/>
            <a:stretch>
              <a:fillRect/>
            </a:stretch>
          </p:blipFill>
          <p:spPr>
            <a:xfrm>
              <a:off x="5495826" y="2604940"/>
              <a:ext cx="990640" cy="990640"/>
            </a:xfrm>
            <a:prstGeom prst="rect">
              <a:avLst/>
            </a:prstGeom>
          </p:spPr>
        </p:pic>
        <p:sp>
          <p:nvSpPr>
            <p:cNvPr id="18" name="TextBox 17">
              <a:extLst>
                <a:ext uri="{FF2B5EF4-FFF2-40B4-BE49-F238E27FC236}">
                  <a16:creationId xmlns:a16="http://schemas.microsoft.com/office/drawing/2014/main" id="{7F22B425-D8A5-B840-B75D-168E358F1DFB}"/>
                </a:ext>
              </a:extLst>
            </p:cNvPr>
            <p:cNvSpPr txBox="1"/>
            <p:nvPr/>
          </p:nvSpPr>
          <p:spPr>
            <a:xfrm>
              <a:off x="5568430" y="2206234"/>
              <a:ext cx="848309" cy="369332"/>
            </a:xfrm>
            <a:prstGeom prst="rect">
              <a:avLst/>
            </a:prstGeom>
            <a:noFill/>
          </p:spPr>
          <p:txBody>
            <a:bodyPr wrap="none" rtlCol="0">
              <a:spAutoFit/>
            </a:bodyPr>
            <a:lstStyle/>
            <a:p>
              <a:r>
                <a:rPr lang="en-US" dirty="0"/>
                <a:t>GitHub</a:t>
              </a:r>
            </a:p>
          </p:txBody>
        </p:sp>
      </p:grpSp>
      <p:sp>
        <p:nvSpPr>
          <p:cNvPr id="20" name="TextBox 19">
            <a:extLst>
              <a:ext uri="{FF2B5EF4-FFF2-40B4-BE49-F238E27FC236}">
                <a16:creationId xmlns:a16="http://schemas.microsoft.com/office/drawing/2014/main" id="{E18F3B53-B7D2-5B4C-846E-B32B345E68D5}"/>
              </a:ext>
            </a:extLst>
          </p:cNvPr>
          <p:cNvSpPr txBox="1"/>
          <p:nvPr/>
        </p:nvSpPr>
        <p:spPr>
          <a:xfrm>
            <a:off x="3205207" y="524840"/>
            <a:ext cx="5781583" cy="523220"/>
          </a:xfrm>
          <a:prstGeom prst="rect">
            <a:avLst/>
          </a:prstGeom>
          <a:noFill/>
        </p:spPr>
        <p:txBody>
          <a:bodyPr wrap="none" rtlCol="0">
            <a:spAutoFit/>
          </a:bodyPr>
          <a:lstStyle/>
          <a:p>
            <a:r>
              <a:rPr lang="en-US" sz="2800" b="1" dirty="0">
                <a:latin typeface="Arial Rounded MT Bold" panose="020F0704030504030204" pitchFamily="34" charset="77"/>
              </a:rPr>
              <a:t>Archiving and re-using datasets</a:t>
            </a:r>
          </a:p>
        </p:txBody>
      </p:sp>
      <p:sp>
        <p:nvSpPr>
          <p:cNvPr id="23" name="Footer Placeholder 3">
            <a:extLst>
              <a:ext uri="{FF2B5EF4-FFF2-40B4-BE49-F238E27FC236}">
                <a16:creationId xmlns:a16="http://schemas.microsoft.com/office/drawing/2014/main" id="{F4D1861D-D7A7-B64F-93A6-9B3F6A5BD498}"/>
              </a:ext>
            </a:extLst>
          </p:cNvPr>
          <p:cNvSpPr>
            <a:spLocks noGrp="1"/>
          </p:cNvSpPr>
          <p:nvPr>
            <p:ph type="ftr" sz="quarter" idx="11"/>
          </p:nvPr>
        </p:nvSpPr>
        <p:spPr>
          <a:xfrm>
            <a:off x="2032819" y="6356350"/>
            <a:ext cx="8126361" cy="365125"/>
          </a:xfrm>
        </p:spPr>
        <p:txBody>
          <a:bodyPr/>
          <a:lstStyle/>
          <a:p>
            <a:r>
              <a:rPr lang="en-US" dirty="0"/>
              <a:t>Hopkins, Emily. SIMSSA Workshop XVII: Infrastructure for Music Discovery. CIRMMT, McGill University, Montreal, 1 Dec. 2018</a:t>
            </a:r>
          </a:p>
        </p:txBody>
      </p:sp>
    </p:spTree>
    <p:extLst>
      <p:ext uri="{BB962C8B-B14F-4D97-AF65-F5344CB8AC3E}">
        <p14:creationId xmlns:p14="http://schemas.microsoft.com/office/powerpoint/2010/main" val="290313207"/>
      </p:ext>
    </p:extLst>
  </p:cSld>
  <p:clrMapOvr>
    <a:masterClrMapping/>
  </p:clrMapOvr>
  <mc:AlternateContent xmlns:mc="http://schemas.openxmlformats.org/markup-compatibility/2006">
    <mc:Choice xmlns:p14="http://schemas.microsoft.com/office/powerpoint/2010/main" Requires="p14">
      <p:transition spd="slow" p14:dur="2000" advTm="34328"/>
    </mc:Choice>
    <mc:Fallback>
      <p:transition spd="slow" advTm="3432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10BE0F-BC1D-FA44-9A3F-B614D7D72A61}"/>
              </a:ext>
            </a:extLst>
          </p:cNvPr>
          <p:cNvSpPr>
            <a:spLocks noGrp="1"/>
          </p:cNvSpPr>
          <p:nvPr>
            <p:ph idx="1"/>
          </p:nvPr>
        </p:nvSpPr>
        <p:spPr>
          <a:xfrm>
            <a:off x="838200" y="1903445"/>
            <a:ext cx="10515600" cy="4273518"/>
          </a:xfrm>
        </p:spPr>
        <p:txBody>
          <a:bodyPr>
            <a:normAutofit/>
          </a:bodyPr>
          <a:lstStyle/>
          <a:p>
            <a:pPr marL="0" indent="0">
              <a:buNone/>
            </a:pPr>
            <a:r>
              <a:rPr lang="en-US" sz="4800" dirty="0">
                <a:latin typeface="Arial Rounded MT Bold" panose="020F0704030504030204" pitchFamily="34" charset="77"/>
              </a:rPr>
              <a:t>How do we model music?</a:t>
            </a:r>
          </a:p>
          <a:p>
            <a:pPr marL="0" indent="0">
              <a:buNone/>
            </a:pPr>
            <a:endParaRPr lang="en-US" sz="4800" dirty="0">
              <a:latin typeface="Arial Rounded MT Bold" panose="020F0704030504030204" pitchFamily="34" charset="77"/>
            </a:endParaRPr>
          </a:p>
          <a:p>
            <a:pPr marL="0" indent="0">
              <a:buNone/>
            </a:pPr>
            <a:r>
              <a:rPr lang="en-US" sz="4800" dirty="0">
                <a:latin typeface="Arial Rounded MT Bold" panose="020F0704030504030204" pitchFamily="34" charset="77"/>
              </a:rPr>
              <a:t>How do we track provenance?</a:t>
            </a:r>
          </a:p>
          <a:p>
            <a:pPr marL="0" indent="0">
              <a:buNone/>
            </a:pPr>
            <a:endParaRPr lang="en-US" sz="4800" dirty="0">
              <a:latin typeface="Arial Rounded MT Bold" panose="020F0704030504030204" pitchFamily="34" charset="77"/>
            </a:endParaRPr>
          </a:p>
          <a:p>
            <a:pPr marL="0" indent="0">
              <a:buNone/>
            </a:pPr>
            <a:endParaRPr lang="en-US" sz="4800" dirty="0">
              <a:latin typeface="Arial Rounded MT Bold" panose="020F0704030504030204" pitchFamily="34" charset="77"/>
            </a:endParaRPr>
          </a:p>
        </p:txBody>
      </p:sp>
      <p:sp>
        <p:nvSpPr>
          <p:cNvPr id="5" name="Slide Number Placeholder 4">
            <a:extLst>
              <a:ext uri="{FF2B5EF4-FFF2-40B4-BE49-F238E27FC236}">
                <a16:creationId xmlns:a16="http://schemas.microsoft.com/office/drawing/2014/main" id="{71E40689-692D-E64F-856E-587163F8640C}"/>
              </a:ext>
            </a:extLst>
          </p:cNvPr>
          <p:cNvSpPr>
            <a:spLocks noGrp="1"/>
          </p:cNvSpPr>
          <p:nvPr>
            <p:ph type="sldNum" sz="quarter" idx="12"/>
          </p:nvPr>
        </p:nvSpPr>
        <p:spPr/>
        <p:txBody>
          <a:bodyPr/>
          <a:lstStyle/>
          <a:p>
            <a:fld id="{0D97A190-E988-3741-A0BF-038C85FF53C3}" type="slidenum">
              <a:rPr lang="en-US" smtClean="0"/>
              <a:t>2</a:t>
            </a:fld>
            <a:endParaRPr lang="en-US"/>
          </a:p>
        </p:txBody>
      </p:sp>
      <p:sp>
        <p:nvSpPr>
          <p:cNvPr id="6" name="Footer Placeholder 3">
            <a:extLst>
              <a:ext uri="{FF2B5EF4-FFF2-40B4-BE49-F238E27FC236}">
                <a16:creationId xmlns:a16="http://schemas.microsoft.com/office/drawing/2014/main" id="{9C72346A-C811-FD40-BEBD-627BF63AC687}"/>
              </a:ext>
            </a:extLst>
          </p:cNvPr>
          <p:cNvSpPr>
            <a:spLocks noGrp="1"/>
          </p:cNvSpPr>
          <p:nvPr>
            <p:ph type="ftr" sz="quarter" idx="11"/>
          </p:nvPr>
        </p:nvSpPr>
        <p:spPr>
          <a:xfrm>
            <a:off x="2032819" y="6356350"/>
            <a:ext cx="8126361" cy="365125"/>
          </a:xfrm>
        </p:spPr>
        <p:txBody>
          <a:bodyPr/>
          <a:lstStyle/>
          <a:p>
            <a:r>
              <a:rPr lang="en-US" dirty="0"/>
              <a:t>Hopkins, Emily. SIMSSA Workshop XVII: Infrastructure for Music Discovery. CIRMMT, McGill University, Montreal, 1 Dec. 2018</a:t>
            </a:r>
          </a:p>
        </p:txBody>
      </p:sp>
    </p:spTree>
    <p:extLst>
      <p:ext uri="{BB962C8B-B14F-4D97-AF65-F5344CB8AC3E}">
        <p14:creationId xmlns:p14="http://schemas.microsoft.com/office/powerpoint/2010/main" val="4165771777"/>
      </p:ext>
    </p:extLst>
  </p:cSld>
  <p:clrMapOvr>
    <a:masterClrMapping/>
  </p:clrMapOvr>
  <mc:AlternateContent xmlns:mc="http://schemas.openxmlformats.org/markup-compatibility/2006">
    <mc:Choice xmlns:p14="http://schemas.microsoft.com/office/powerpoint/2010/main" Requires="p14">
      <p:transition spd="slow" p14:dur="2000" advTm="7937"/>
    </mc:Choice>
    <mc:Fallback>
      <p:transition spd="slow" advTm="793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2F7B7B-F7AC-7F42-BC3F-CE42C4E06D4A}"/>
              </a:ext>
            </a:extLst>
          </p:cNvPr>
          <p:cNvSpPr>
            <a:spLocks noGrp="1"/>
          </p:cNvSpPr>
          <p:nvPr>
            <p:ph type="sldNum" sz="quarter" idx="12"/>
          </p:nvPr>
        </p:nvSpPr>
        <p:spPr/>
        <p:txBody>
          <a:bodyPr/>
          <a:lstStyle/>
          <a:p>
            <a:fld id="{0D97A190-E988-3741-A0BF-038C85FF53C3}" type="slidenum">
              <a:rPr lang="en-US" smtClean="0"/>
              <a:t>20</a:t>
            </a:fld>
            <a:endParaRPr lang="en-US"/>
          </a:p>
        </p:txBody>
      </p:sp>
      <p:sp>
        <p:nvSpPr>
          <p:cNvPr id="8" name="TextBox 7">
            <a:extLst>
              <a:ext uri="{FF2B5EF4-FFF2-40B4-BE49-F238E27FC236}">
                <a16:creationId xmlns:a16="http://schemas.microsoft.com/office/drawing/2014/main" id="{FDBB6BCF-C0FC-4B45-94B8-7D1EB9F57B3B}"/>
              </a:ext>
            </a:extLst>
          </p:cNvPr>
          <p:cNvSpPr txBox="1"/>
          <p:nvPr/>
        </p:nvSpPr>
        <p:spPr>
          <a:xfrm>
            <a:off x="4270680" y="562161"/>
            <a:ext cx="3971215" cy="523220"/>
          </a:xfrm>
          <a:prstGeom prst="rect">
            <a:avLst/>
          </a:prstGeom>
          <a:noFill/>
        </p:spPr>
        <p:txBody>
          <a:bodyPr wrap="square" rtlCol="0">
            <a:spAutoFit/>
          </a:bodyPr>
          <a:lstStyle/>
          <a:p>
            <a:r>
              <a:rPr lang="en-US" sz="2800" b="1" dirty="0">
                <a:latin typeface="Arial Rounded MT Bold" panose="020F0704030504030204" pitchFamily="34" charset="77"/>
              </a:rPr>
              <a:t>Towards the interface</a:t>
            </a:r>
          </a:p>
        </p:txBody>
      </p:sp>
      <p:sp>
        <p:nvSpPr>
          <p:cNvPr id="9" name="Footer Placeholder 3">
            <a:extLst>
              <a:ext uri="{FF2B5EF4-FFF2-40B4-BE49-F238E27FC236}">
                <a16:creationId xmlns:a16="http://schemas.microsoft.com/office/drawing/2014/main" id="{826F32B6-9482-2549-98D9-4B361BDD6BEC}"/>
              </a:ext>
            </a:extLst>
          </p:cNvPr>
          <p:cNvSpPr>
            <a:spLocks noGrp="1"/>
          </p:cNvSpPr>
          <p:nvPr>
            <p:ph type="ftr" sz="quarter" idx="11"/>
          </p:nvPr>
        </p:nvSpPr>
        <p:spPr>
          <a:xfrm>
            <a:off x="2032819" y="6356350"/>
            <a:ext cx="8126361" cy="365125"/>
          </a:xfrm>
        </p:spPr>
        <p:txBody>
          <a:bodyPr/>
          <a:lstStyle/>
          <a:p>
            <a:r>
              <a:rPr lang="en-US" dirty="0"/>
              <a:t>Hopkins, Emily. SIMSSA Workshop XVII: Infrastructure for Music Discovery. CIRMMT, McGill University, Montreal, 1 Dec. 2018</a:t>
            </a:r>
          </a:p>
        </p:txBody>
      </p:sp>
      <p:pic>
        <p:nvPicPr>
          <p:cNvPr id="17" name="Picture 16">
            <a:extLst>
              <a:ext uri="{FF2B5EF4-FFF2-40B4-BE49-F238E27FC236}">
                <a16:creationId xmlns:a16="http://schemas.microsoft.com/office/drawing/2014/main" id="{F693EC22-F2ED-364E-BEE4-22E1C13D465F}"/>
              </a:ext>
            </a:extLst>
          </p:cNvPr>
          <p:cNvPicPr>
            <a:picLocks noChangeAspect="1"/>
          </p:cNvPicPr>
          <p:nvPr/>
        </p:nvPicPr>
        <p:blipFill>
          <a:blip r:embed="rId3"/>
          <a:stretch>
            <a:fillRect/>
          </a:stretch>
        </p:blipFill>
        <p:spPr>
          <a:xfrm>
            <a:off x="1528017" y="1407716"/>
            <a:ext cx="9456542" cy="4626299"/>
          </a:xfrm>
          <a:prstGeom prst="rect">
            <a:avLst/>
          </a:prstGeom>
          <a:ln>
            <a:solidFill>
              <a:srgbClr val="FF3B80"/>
            </a:solidFill>
          </a:ln>
        </p:spPr>
      </p:pic>
    </p:spTree>
    <p:extLst>
      <p:ext uri="{BB962C8B-B14F-4D97-AF65-F5344CB8AC3E}">
        <p14:creationId xmlns:p14="http://schemas.microsoft.com/office/powerpoint/2010/main" val="1421822457"/>
      </p:ext>
    </p:extLst>
  </p:cSld>
  <p:clrMapOvr>
    <a:masterClrMapping/>
  </p:clrMapOvr>
  <mc:AlternateContent xmlns:mc="http://schemas.openxmlformats.org/markup-compatibility/2006">
    <mc:Choice xmlns:p14="http://schemas.microsoft.com/office/powerpoint/2010/main" Requires="p14">
      <p:transition spd="slow" p14:dur="2000" advTm="13181"/>
    </mc:Choice>
    <mc:Fallback>
      <p:transition spd="slow" advTm="1318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97CB-D9D6-BF40-9233-027E19A89E2C}"/>
              </a:ext>
            </a:extLst>
          </p:cNvPr>
          <p:cNvSpPr>
            <a:spLocks noGrp="1"/>
          </p:cNvSpPr>
          <p:nvPr>
            <p:ph type="title"/>
          </p:nvPr>
        </p:nvSpPr>
        <p:spPr>
          <a:xfrm>
            <a:off x="851449" y="1338470"/>
            <a:ext cx="9856308" cy="1936742"/>
          </a:xfrm>
        </p:spPr>
        <p:txBody>
          <a:bodyPr>
            <a:normAutofit/>
          </a:bodyPr>
          <a:lstStyle/>
          <a:p>
            <a:pPr>
              <a:lnSpc>
                <a:spcPct val="100000"/>
              </a:lnSpc>
            </a:pPr>
            <a:r>
              <a:rPr lang="en-US" sz="3600" dirty="0"/>
              <a:t>        https://github.com/ELVIS-Project/</a:t>
            </a:r>
            <a:r>
              <a:rPr lang="en-US" sz="3600" dirty="0" err="1"/>
              <a:t>simssadb</a:t>
            </a:r>
            <a:br>
              <a:rPr lang="en-US" sz="3600" dirty="0"/>
            </a:br>
            <a:r>
              <a:rPr lang="en-US" sz="3600" dirty="0"/>
              <a:t>        @</a:t>
            </a:r>
            <a:r>
              <a:rPr lang="en-US" sz="3600" dirty="0" err="1"/>
              <a:t>simssaproject</a:t>
            </a:r>
            <a:br>
              <a:rPr lang="en-US" sz="3600" dirty="0"/>
            </a:br>
            <a:r>
              <a:rPr lang="en-US" sz="3600" dirty="0"/>
              <a:t>        </a:t>
            </a:r>
            <a:r>
              <a:rPr lang="en-US" sz="3600" dirty="0" err="1"/>
              <a:t>emily.hopkins@mcgill.ca</a:t>
            </a:r>
            <a:endParaRPr lang="en-US" sz="3600" dirty="0"/>
          </a:p>
        </p:txBody>
      </p:sp>
      <p:sp>
        <p:nvSpPr>
          <p:cNvPr id="5" name="Slide Number Placeholder 4">
            <a:extLst>
              <a:ext uri="{FF2B5EF4-FFF2-40B4-BE49-F238E27FC236}">
                <a16:creationId xmlns:a16="http://schemas.microsoft.com/office/drawing/2014/main" id="{9668B450-54D5-A94D-811E-E3690C3935DA}"/>
              </a:ext>
            </a:extLst>
          </p:cNvPr>
          <p:cNvSpPr>
            <a:spLocks noGrp="1"/>
          </p:cNvSpPr>
          <p:nvPr>
            <p:ph type="sldNum" sz="quarter" idx="12"/>
          </p:nvPr>
        </p:nvSpPr>
        <p:spPr/>
        <p:txBody>
          <a:bodyPr/>
          <a:lstStyle/>
          <a:p>
            <a:fld id="{0D97A190-E988-3741-A0BF-038C85FF53C3}" type="slidenum">
              <a:rPr lang="en-US" smtClean="0"/>
              <a:t>21</a:t>
            </a:fld>
            <a:endParaRPr lang="en-US"/>
          </a:p>
        </p:txBody>
      </p:sp>
      <p:pic>
        <p:nvPicPr>
          <p:cNvPr id="7" name="Picture 6">
            <a:extLst>
              <a:ext uri="{FF2B5EF4-FFF2-40B4-BE49-F238E27FC236}">
                <a16:creationId xmlns:a16="http://schemas.microsoft.com/office/drawing/2014/main" id="{DE22913F-007E-EA41-BF04-E19B2F3C9966}"/>
              </a:ext>
            </a:extLst>
          </p:cNvPr>
          <p:cNvPicPr>
            <a:picLocks noChangeAspect="1"/>
          </p:cNvPicPr>
          <p:nvPr/>
        </p:nvPicPr>
        <p:blipFill>
          <a:blip r:embed="rId3"/>
          <a:stretch>
            <a:fillRect/>
          </a:stretch>
        </p:blipFill>
        <p:spPr>
          <a:xfrm>
            <a:off x="1652877" y="3593722"/>
            <a:ext cx="8442099" cy="3264278"/>
          </a:xfrm>
          <a:prstGeom prst="rect">
            <a:avLst/>
          </a:prstGeom>
        </p:spPr>
      </p:pic>
      <p:pic>
        <p:nvPicPr>
          <p:cNvPr id="9" name="Picture 8">
            <a:extLst>
              <a:ext uri="{FF2B5EF4-FFF2-40B4-BE49-F238E27FC236}">
                <a16:creationId xmlns:a16="http://schemas.microsoft.com/office/drawing/2014/main" id="{FF00AF97-A21F-A14A-B408-C2920F95E33A}"/>
              </a:ext>
            </a:extLst>
          </p:cNvPr>
          <p:cNvPicPr>
            <a:picLocks noChangeAspect="1"/>
          </p:cNvPicPr>
          <p:nvPr/>
        </p:nvPicPr>
        <p:blipFill>
          <a:blip r:embed="rId4"/>
          <a:stretch>
            <a:fillRect/>
          </a:stretch>
        </p:blipFill>
        <p:spPr>
          <a:xfrm>
            <a:off x="820271" y="1850231"/>
            <a:ext cx="979424" cy="979424"/>
          </a:xfrm>
          <a:prstGeom prst="rect">
            <a:avLst/>
          </a:prstGeom>
        </p:spPr>
      </p:pic>
      <p:pic>
        <p:nvPicPr>
          <p:cNvPr id="11" name="Picture 10">
            <a:extLst>
              <a:ext uri="{FF2B5EF4-FFF2-40B4-BE49-F238E27FC236}">
                <a16:creationId xmlns:a16="http://schemas.microsoft.com/office/drawing/2014/main" id="{3318E70E-4173-A84A-BD6B-562747BDADEB}"/>
              </a:ext>
            </a:extLst>
          </p:cNvPr>
          <p:cNvPicPr>
            <a:picLocks noChangeAspect="1"/>
          </p:cNvPicPr>
          <p:nvPr/>
        </p:nvPicPr>
        <p:blipFill>
          <a:blip r:embed="rId5"/>
          <a:stretch>
            <a:fillRect/>
          </a:stretch>
        </p:blipFill>
        <p:spPr>
          <a:xfrm>
            <a:off x="960120" y="1350554"/>
            <a:ext cx="665946" cy="665946"/>
          </a:xfrm>
          <a:prstGeom prst="rect">
            <a:avLst/>
          </a:prstGeom>
        </p:spPr>
      </p:pic>
      <p:sp>
        <p:nvSpPr>
          <p:cNvPr id="12" name="TextBox 11">
            <a:extLst>
              <a:ext uri="{FF2B5EF4-FFF2-40B4-BE49-F238E27FC236}">
                <a16:creationId xmlns:a16="http://schemas.microsoft.com/office/drawing/2014/main" id="{877170C7-8D76-F14C-A0DA-20F4AB39C77C}"/>
              </a:ext>
            </a:extLst>
          </p:cNvPr>
          <p:cNvSpPr txBox="1"/>
          <p:nvPr/>
        </p:nvSpPr>
        <p:spPr>
          <a:xfrm>
            <a:off x="4235522" y="286663"/>
            <a:ext cx="3720955" cy="892552"/>
          </a:xfrm>
          <a:prstGeom prst="rect">
            <a:avLst/>
          </a:prstGeom>
          <a:noFill/>
        </p:spPr>
        <p:txBody>
          <a:bodyPr wrap="none" rtlCol="0">
            <a:spAutoFit/>
          </a:bodyPr>
          <a:lstStyle/>
          <a:p>
            <a:r>
              <a:rPr lang="en-US" sz="5200" dirty="0">
                <a:solidFill>
                  <a:schemeClr val="accent2"/>
                </a:solidFill>
                <a:latin typeface="Arial Rounded MT Bold" panose="020F0704030504030204" pitchFamily="34" charset="77"/>
              </a:rPr>
              <a:t>Thank you!</a:t>
            </a:r>
          </a:p>
        </p:txBody>
      </p:sp>
      <p:pic>
        <p:nvPicPr>
          <p:cNvPr id="14" name="Graphic 13" descr="Email">
            <a:extLst>
              <a:ext uri="{FF2B5EF4-FFF2-40B4-BE49-F238E27FC236}">
                <a16:creationId xmlns:a16="http://schemas.microsoft.com/office/drawing/2014/main" id="{685DFFD7-E43A-0445-86D9-2848FF30DC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0120" y="2591871"/>
            <a:ext cx="665946" cy="665946"/>
          </a:xfrm>
          <a:prstGeom prst="rect">
            <a:avLst/>
          </a:prstGeom>
        </p:spPr>
      </p:pic>
    </p:spTree>
    <p:extLst>
      <p:ext uri="{BB962C8B-B14F-4D97-AF65-F5344CB8AC3E}">
        <p14:creationId xmlns:p14="http://schemas.microsoft.com/office/powerpoint/2010/main" val="144053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70F28B-C7E0-6347-9693-B521B818996C}"/>
              </a:ext>
            </a:extLst>
          </p:cNvPr>
          <p:cNvSpPr>
            <a:spLocks noGrp="1"/>
          </p:cNvSpPr>
          <p:nvPr>
            <p:ph idx="1"/>
          </p:nvPr>
        </p:nvSpPr>
        <p:spPr/>
        <p:txBody>
          <a:bodyPr/>
          <a:lstStyle/>
          <a:p>
            <a:pPr marL="0" indent="0">
              <a:buNone/>
            </a:pPr>
            <a:r>
              <a:rPr lang="en-US" dirty="0"/>
              <a:t>Digital musicologists want to study abstract </a:t>
            </a:r>
            <a:r>
              <a:rPr lang="en-US" dirty="0">
                <a:solidFill>
                  <a:schemeClr val="accent2"/>
                </a:solidFill>
              </a:rPr>
              <a:t>works.</a:t>
            </a:r>
          </a:p>
          <a:p>
            <a:pPr marL="0" indent="0">
              <a:buNone/>
            </a:pPr>
            <a:endParaRPr lang="en-US" dirty="0">
              <a:solidFill>
                <a:schemeClr val="accent2"/>
              </a:solidFill>
            </a:endParaRPr>
          </a:p>
        </p:txBody>
      </p:sp>
      <p:sp>
        <p:nvSpPr>
          <p:cNvPr id="4" name="Footer Placeholder 3">
            <a:extLst>
              <a:ext uri="{FF2B5EF4-FFF2-40B4-BE49-F238E27FC236}">
                <a16:creationId xmlns:a16="http://schemas.microsoft.com/office/drawing/2014/main" id="{12B18BAE-91D0-014E-B063-D649015528D1}"/>
              </a:ext>
            </a:extLst>
          </p:cNvPr>
          <p:cNvSpPr>
            <a:spLocks noGrp="1"/>
          </p:cNvSpPr>
          <p:nvPr>
            <p:ph type="ftr" sz="quarter" idx="11"/>
          </p:nvPr>
        </p:nvSpPr>
        <p:spPr>
          <a:xfrm>
            <a:off x="2032819" y="6356350"/>
            <a:ext cx="8126361" cy="365125"/>
          </a:xfrm>
        </p:spPr>
        <p:txBody>
          <a:bodyPr/>
          <a:lstStyle/>
          <a:p>
            <a:r>
              <a:rPr lang="en-US" dirty="0"/>
              <a:t>Hopkins, Emily. SIMSSA Workshop XVII: Infrastructure for Music Discovery. CIRMMT, McGill University, Montreal, 1 Dec. 2018</a:t>
            </a:r>
          </a:p>
        </p:txBody>
      </p:sp>
      <p:sp>
        <p:nvSpPr>
          <p:cNvPr id="5" name="Slide Number Placeholder 4">
            <a:extLst>
              <a:ext uri="{FF2B5EF4-FFF2-40B4-BE49-F238E27FC236}">
                <a16:creationId xmlns:a16="http://schemas.microsoft.com/office/drawing/2014/main" id="{BD7A477F-7F28-3F4A-9519-8CDB7B8897E3}"/>
              </a:ext>
            </a:extLst>
          </p:cNvPr>
          <p:cNvSpPr>
            <a:spLocks noGrp="1"/>
          </p:cNvSpPr>
          <p:nvPr>
            <p:ph type="sldNum" sz="quarter" idx="12"/>
          </p:nvPr>
        </p:nvSpPr>
        <p:spPr/>
        <p:txBody>
          <a:bodyPr/>
          <a:lstStyle/>
          <a:p>
            <a:fld id="{0D97A190-E988-3741-A0BF-038C85FF53C3}" type="slidenum">
              <a:rPr lang="en-US" smtClean="0"/>
              <a:t>3</a:t>
            </a:fld>
            <a:endParaRPr lang="en-US"/>
          </a:p>
        </p:txBody>
      </p:sp>
    </p:spTree>
    <p:extLst>
      <p:ext uri="{BB962C8B-B14F-4D97-AF65-F5344CB8AC3E}">
        <p14:creationId xmlns:p14="http://schemas.microsoft.com/office/powerpoint/2010/main" val="517698410"/>
      </p:ext>
    </p:extLst>
  </p:cSld>
  <p:clrMapOvr>
    <a:masterClrMapping/>
  </p:clrMapOvr>
  <mc:AlternateContent xmlns:mc="http://schemas.openxmlformats.org/markup-compatibility/2006">
    <mc:Choice xmlns:p14="http://schemas.microsoft.com/office/powerpoint/2010/main" Requires="p14">
      <p:transition spd="slow" p14:dur="2000" advTm="14565"/>
    </mc:Choice>
    <mc:Fallback>
      <p:transition spd="slow" advTm="1456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70F28B-C7E0-6347-9693-B521B818996C}"/>
              </a:ext>
            </a:extLst>
          </p:cNvPr>
          <p:cNvSpPr>
            <a:spLocks noGrp="1"/>
          </p:cNvSpPr>
          <p:nvPr>
            <p:ph idx="1"/>
          </p:nvPr>
        </p:nvSpPr>
        <p:spPr/>
        <p:txBody>
          <a:bodyPr/>
          <a:lstStyle/>
          <a:p>
            <a:pPr marL="0" indent="0">
              <a:buNone/>
            </a:pPr>
            <a:r>
              <a:rPr lang="en-US" dirty="0"/>
              <a:t>Digital musicologists want to study abstract </a:t>
            </a:r>
            <a:r>
              <a:rPr lang="en-US" dirty="0">
                <a:solidFill>
                  <a:schemeClr val="accent2"/>
                </a:solidFill>
              </a:rPr>
              <a:t>works.</a:t>
            </a:r>
          </a:p>
          <a:p>
            <a:pPr marL="0" indent="0">
              <a:buNone/>
            </a:pPr>
            <a:endParaRPr lang="en-US" dirty="0">
              <a:solidFill>
                <a:schemeClr val="accent2"/>
              </a:solidFill>
            </a:endParaRPr>
          </a:p>
          <a:p>
            <a:pPr marL="0" indent="0">
              <a:buNone/>
            </a:pPr>
            <a:r>
              <a:rPr lang="en-US" dirty="0">
                <a:solidFill>
                  <a:schemeClr val="accent2"/>
                </a:solidFill>
              </a:rPr>
              <a:t>e.g. “Beethoven’s Third Symphony”</a:t>
            </a:r>
          </a:p>
          <a:p>
            <a:pPr marL="0" indent="0">
              <a:buNone/>
            </a:pPr>
            <a:endParaRPr lang="en-US" dirty="0"/>
          </a:p>
        </p:txBody>
      </p:sp>
      <p:sp>
        <p:nvSpPr>
          <p:cNvPr id="5" name="Slide Number Placeholder 4">
            <a:extLst>
              <a:ext uri="{FF2B5EF4-FFF2-40B4-BE49-F238E27FC236}">
                <a16:creationId xmlns:a16="http://schemas.microsoft.com/office/drawing/2014/main" id="{BD7A477F-7F28-3F4A-9519-8CDB7B8897E3}"/>
              </a:ext>
            </a:extLst>
          </p:cNvPr>
          <p:cNvSpPr>
            <a:spLocks noGrp="1"/>
          </p:cNvSpPr>
          <p:nvPr>
            <p:ph type="sldNum" sz="quarter" idx="12"/>
          </p:nvPr>
        </p:nvSpPr>
        <p:spPr/>
        <p:txBody>
          <a:bodyPr/>
          <a:lstStyle/>
          <a:p>
            <a:fld id="{0D97A190-E988-3741-A0BF-038C85FF53C3}" type="slidenum">
              <a:rPr lang="en-US" smtClean="0"/>
              <a:t>4</a:t>
            </a:fld>
            <a:endParaRPr lang="en-US"/>
          </a:p>
        </p:txBody>
      </p:sp>
      <p:sp>
        <p:nvSpPr>
          <p:cNvPr id="7" name="Footer Placeholder 3">
            <a:extLst>
              <a:ext uri="{FF2B5EF4-FFF2-40B4-BE49-F238E27FC236}">
                <a16:creationId xmlns:a16="http://schemas.microsoft.com/office/drawing/2014/main" id="{5B8E0436-E9E5-2C42-BE08-130D399AB214}"/>
              </a:ext>
            </a:extLst>
          </p:cNvPr>
          <p:cNvSpPr>
            <a:spLocks noGrp="1"/>
          </p:cNvSpPr>
          <p:nvPr>
            <p:ph type="ftr" sz="quarter" idx="11"/>
          </p:nvPr>
        </p:nvSpPr>
        <p:spPr>
          <a:xfrm>
            <a:off x="2032819" y="6356350"/>
            <a:ext cx="8126361" cy="365125"/>
          </a:xfrm>
        </p:spPr>
        <p:txBody>
          <a:bodyPr/>
          <a:lstStyle/>
          <a:p>
            <a:r>
              <a:rPr lang="en-US" dirty="0"/>
              <a:t>Hopkins, Emily. SIMSSA Workshop XVII: Infrastructure for Music Discovery. CIRMMT, McGill University, Montreal, 1 Dec. 2018</a:t>
            </a:r>
          </a:p>
        </p:txBody>
      </p:sp>
    </p:spTree>
    <p:extLst>
      <p:ext uri="{BB962C8B-B14F-4D97-AF65-F5344CB8AC3E}">
        <p14:creationId xmlns:p14="http://schemas.microsoft.com/office/powerpoint/2010/main" val="2032981914"/>
      </p:ext>
    </p:extLst>
  </p:cSld>
  <p:clrMapOvr>
    <a:masterClrMapping/>
  </p:clrMapOvr>
  <mc:AlternateContent xmlns:mc="http://schemas.openxmlformats.org/markup-compatibility/2006">
    <mc:Choice xmlns:p14="http://schemas.microsoft.com/office/powerpoint/2010/main" Requires="p14">
      <p:transition spd="slow" p14:dur="2000" advTm="24457"/>
    </mc:Choice>
    <mc:Fallback>
      <p:transition spd="slow" advTm="2445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70F28B-C7E0-6347-9693-B521B818996C}"/>
              </a:ext>
            </a:extLst>
          </p:cNvPr>
          <p:cNvSpPr>
            <a:spLocks noGrp="1"/>
          </p:cNvSpPr>
          <p:nvPr>
            <p:ph idx="1"/>
          </p:nvPr>
        </p:nvSpPr>
        <p:spPr>
          <a:xfrm>
            <a:off x="838200" y="1825625"/>
            <a:ext cx="10515600" cy="4351338"/>
          </a:xfrm>
        </p:spPr>
        <p:txBody>
          <a:bodyPr/>
          <a:lstStyle/>
          <a:p>
            <a:pPr marL="0" indent="0">
              <a:buNone/>
            </a:pPr>
            <a:r>
              <a:rPr lang="en-US" dirty="0"/>
              <a:t>Digital musicologists want to study abstract </a:t>
            </a:r>
            <a:r>
              <a:rPr lang="en-US" dirty="0">
                <a:solidFill>
                  <a:schemeClr val="accent2"/>
                </a:solidFill>
              </a:rPr>
              <a:t>works.</a:t>
            </a:r>
          </a:p>
          <a:p>
            <a:pPr marL="0" indent="0">
              <a:buNone/>
            </a:pPr>
            <a:endParaRPr lang="en-US" dirty="0">
              <a:solidFill>
                <a:schemeClr val="accent2"/>
              </a:solidFill>
            </a:endParaRPr>
          </a:p>
          <a:p>
            <a:pPr marL="0" indent="0">
              <a:buNone/>
            </a:pPr>
            <a:r>
              <a:rPr lang="en-US" dirty="0">
                <a:solidFill>
                  <a:schemeClr val="accent2"/>
                </a:solidFill>
              </a:rPr>
              <a:t>e.g. “Beethoven’s Third Symphony”</a:t>
            </a:r>
          </a:p>
          <a:p>
            <a:pPr marL="0" indent="0">
              <a:buNone/>
            </a:pPr>
            <a:endParaRPr lang="en-US" dirty="0"/>
          </a:p>
          <a:p>
            <a:pPr marL="0" indent="0">
              <a:buNone/>
            </a:pPr>
            <a:r>
              <a:rPr lang="en-US" dirty="0"/>
              <a:t>Libraries and databases deal with describing and storing </a:t>
            </a:r>
            <a:r>
              <a:rPr lang="en-US" dirty="0">
                <a:solidFill>
                  <a:schemeClr val="accent2"/>
                </a:solidFill>
              </a:rPr>
              <a:t>items.</a:t>
            </a:r>
          </a:p>
          <a:p>
            <a:pPr marL="0" indent="0">
              <a:buNone/>
            </a:pPr>
            <a:endParaRPr lang="en-US" dirty="0">
              <a:solidFill>
                <a:schemeClr val="accent2"/>
              </a:solidFill>
            </a:endParaRPr>
          </a:p>
        </p:txBody>
      </p:sp>
      <p:sp>
        <p:nvSpPr>
          <p:cNvPr id="5" name="Slide Number Placeholder 4">
            <a:extLst>
              <a:ext uri="{FF2B5EF4-FFF2-40B4-BE49-F238E27FC236}">
                <a16:creationId xmlns:a16="http://schemas.microsoft.com/office/drawing/2014/main" id="{BD7A477F-7F28-3F4A-9519-8CDB7B8897E3}"/>
              </a:ext>
            </a:extLst>
          </p:cNvPr>
          <p:cNvSpPr>
            <a:spLocks noGrp="1"/>
          </p:cNvSpPr>
          <p:nvPr>
            <p:ph type="sldNum" sz="quarter" idx="12"/>
          </p:nvPr>
        </p:nvSpPr>
        <p:spPr/>
        <p:txBody>
          <a:bodyPr/>
          <a:lstStyle/>
          <a:p>
            <a:fld id="{0D97A190-E988-3741-A0BF-038C85FF53C3}" type="slidenum">
              <a:rPr lang="en-US" smtClean="0"/>
              <a:t>5</a:t>
            </a:fld>
            <a:endParaRPr lang="en-US"/>
          </a:p>
        </p:txBody>
      </p:sp>
      <p:sp>
        <p:nvSpPr>
          <p:cNvPr id="6" name="Footer Placeholder 3">
            <a:extLst>
              <a:ext uri="{FF2B5EF4-FFF2-40B4-BE49-F238E27FC236}">
                <a16:creationId xmlns:a16="http://schemas.microsoft.com/office/drawing/2014/main" id="{8A2A4A98-651A-D74F-817B-ECB44BE45E91}"/>
              </a:ext>
            </a:extLst>
          </p:cNvPr>
          <p:cNvSpPr>
            <a:spLocks noGrp="1"/>
          </p:cNvSpPr>
          <p:nvPr>
            <p:ph type="ftr" sz="quarter" idx="11"/>
          </p:nvPr>
        </p:nvSpPr>
        <p:spPr>
          <a:xfrm>
            <a:off x="2032819" y="6356350"/>
            <a:ext cx="8126361" cy="365125"/>
          </a:xfrm>
        </p:spPr>
        <p:txBody>
          <a:bodyPr/>
          <a:lstStyle/>
          <a:p>
            <a:r>
              <a:rPr lang="en-US" dirty="0"/>
              <a:t>Hopkins, Emily. SIMSSA Workshop XVII: Infrastructure for Music Discovery. CIRMMT, McGill University, Montreal, 1 Dec. 2018</a:t>
            </a:r>
          </a:p>
        </p:txBody>
      </p:sp>
    </p:spTree>
    <p:extLst>
      <p:ext uri="{BB962C8B-B14F-4D97-AF65-F5344CB8AC3E}">
        <p14:creationId xmlns:p14="http://schemas.microsoft.com/office/powerpoint/2010/main" val="4120247551"/>
      </p:ext>
    </p:extLst>
  </p:cSld>
  <p:clrMapOvr>
    <a:masterClrMapping/>
  </p:clrMapOvr>
  <mc:AlternateContent xmlns:mc="http://schemas.openxmlformats.org/markup-compatibility/2006">
    <mc:Choice xmlns:p14="http://schemas.microsoft.com/office/powerpoint/2010/main" Requires="p14">
      <p:transition spd="slow" p14:dur="2000" advTm="9218"/>
    </mc:Choice>
    <mc:Fallback>
      <p:transition spd="slow" advTm="921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70F28B-C7E0-6347-9693-B521B818996C}"/>
              </a:ext>
            </a:extLst>
          </p:cNvPr>
          <p:cNvSpPr>
            <a:spLocks noGrp="1"/>
          </p:cNvSpPr>
          <p:nvPr>
            <p:ph idx="1"/>
          </p:nvPr>
        </p:nvSpPr>
        <p:spPr>
          <a:xfrm>
            <a:off x="838200" y="1825625"/>
            <a:ext cx="10515600" cy="4351338"/>
          </a:xfrm>
        </p:spPr>
        <p:txBody>
          <a:bodyPr/>
          <a:lstStyle/>
          <a:p>
            <a:pPr marL="0" indent="0">
              <a:buNone/>
            </a:pPr>
            <a:r>
              <a:rPr lang="en-US" dirty="0"/>
              <a:t>Digital musicologists want to study abstract </a:t>
            </a:r>
            <a:r>
              <a:rPr lang="en-US" dirty="0">
                <a:solidFill>
                  <a:schemeClr val="accent2"/>
                </a:solidFill>
              </a:rPr>
              <a:t>works.</a:t>
            </a:r>
          </a:p>
          <a:p>
            <a:pPr marL="0" indent="0">
              <a:buNone/>
            </a:pPr>
            <a:endParaRPr lang="en-US" dirty="0">
              <a:solidFill>
                <a:schemeClr val="accent2"/>
              </a:solidFill>
            </a:endParaRPr>
          </a:p>
          <a:p>
            <a:pPr marL="0" indent="0">
              <a:buNone/>
            </a:pPr>
            <a:r>
              <a:rPr lang="en-US" dirty="0">
                <a:solidFill>
                  <a:schemeClr val="accent2"/>
                </a:solidFill>
              </a:rPr>
              <a:t>e.g. “Beethoven’s Third Symphony”</a:t>
            </a:r>
          </a:p>
          <a:p>
            <a:pPr marL="0" indent="0">
              <a:buNone/>
            </a:pPr>
            <a:endParaRPr lang="en-US" dirty="0"/>
          </a:p>
          <a:p>
            <a:pPr marL="0" indent="0">
              <a:buNone/>
            </a:pPr>
            <a:r>
              <a:rPr lang="en-US" dirty="0"/>
              <a:t>Libraries and databases deal with describing and storing </a:t>
            </a:r>
            <a:r>
              <a:rPr lang="en-US" dirty="0">
                <a:solidFill>
                  <a:schemeClr val="accent2"/>
                </a:solidFill>
              </a:rPr>
              <a:t>items.</a:t>
            </a:r>
          </a:p>
          <a:p>
            <a:pPr marL="0" indent="0">
              <a:buNone/>
            </a:pPr>
            <a:endParaRPr lang="en-US" dirty="0">
              <a:solidFill>
                <a:schemeClr val="accent2"/>
              </a:solidFill>
            </a:endParaRPr>
          </a:p>
          <a:p>
            <a:pPr marL="0" indent="0">
              <a:buNone/>
            </a:pPr>
            <a:r>
              <a:rPr lang="en-US" dirty="0">
                <a:solidFill>
                  <a:schemeClr val="accent2"/>
                </a:solidFill>
              </a:rPr>
              <a:t>e.g. “IMSLP46066-PMLP02581-Op.55.pdf”</a:t>
            </a:r>
          </a:p>
        </p:txBody>
      </p:sp>
      <p:sp>
        <p:nvSpPr>
          <p:cNvPr id="5" name="Slide Number Placeholder 4">
            <a:extLst>
              <a:ext uri="{FF2B5EF4-FFF2-40B4-BE49-F238E27FC236}">
                <a16:creationId xmlns:a16="http://schemas.microsoft.com/office/drawing/2014/main" id="{BD7A477F-7F28-3F4A-9519-8CDB7B8897E3}"/>
              </a:ext>
            </a:extLst>
          </p:cNvPr>
          <p:cNvSpPr>
            <a:spLocks noGrp="1"/>
          </p:cNvSpPr>
          <p:nvPr>
            <p:ph type="sldNum" sz="quarter" idx="12"/>
          </p:nvPr>
        </p:nvSpPr>
        <p:spPr/>
        <p:txBody>
          <a:bodyPr/>
          <a:lstStyle/>
          <a:p>
            <a:fld id="{0D97A190-E988-3741-A0BF-038C85FF53C3}" type="slidenum">
              <a:rPr lang="en-US" smtClean="0"/>
              <a:t>6</a:t>
            </a:fld>
            <a:endParaRPr lang="en-US"/>
          </a:p>
        </p:txBody>
      </p:sp>
      <p:sp>
        <p:nvSpPr>
          <p:cNvPr id="6" name="Footer Placeholder 3">
            <a:extLst>
              <a:ext uri="{FF2B5EF4-FFF2-40B4-BE49-F238E27FC236}">
                <a16:creationId xmlns:a16="http://schemas.microsoft.com/office/drawing/2014/main" id="{E19B5C25-5D73-B345-81C8-2035B4A64357}"/>
              </a:ext>
            </a:extLst>
          </p:cNvPr>
          <p:cNvSpPr>
            <a:spLocks noGrp="1"/>
          </p:cNvSpPr>
          <p:nvPr>
            <p:ph type="ftr" sz="quarter" idx="11"/>
          </p:nvPr>
        </p:nvSpPr>
        <p:spPr>
          <a:xfrm>
            <a:off x="2032819" y="6356350"/>
            <a:ext cx="8126361" cy="365125"/>
          </a:xfrm>
        </p:spPr>
        <p:txBody>
          <a:bodyPr/>
          <a:lstStyle/>
          <a:p>
            <a:r>
              <a:rPr lang="en-US" dirty="0"/>
              <a:t>Hopkins, Emily. SIMSSA Workshop XVII: Infrastructure for Music Discovery. CIRMMT, McGill University, Montreal, 1 Dec. 2018</a:t>
            </a:r>
          </a:p>
        </p:txBody>
      </p:sp>
    </p:spTree>
    <p:extLst>
      <p:ext uri="{BB962C8B-B14F-4D97-AF65-F5344CB8AC3E}">
        <p14:creationId xmlns:p14="http://schemas.microsoft.com/office/powerpoint/2010/main" val="1064045988"/>
      </p:ext>
    </p:extLst>
  </p:cSld>
  <p:clrMapOvr>
    <a:masterClrMapping/>
  </p:clrMapOvr>
  <mc:AlternateContent xmlns:mc="http://schemas.openxmlformats.org/markup-compatibility/2006">
    <mc:Choice xmlns:p14="http://schemas.microsoft.com/office/powerpoint/2010/main" Requires="p14">
      <p:transition spd="slow" p14:dur="2000" advTm="17916"/>
    </mc:Choice>
    <mc:Fallback>
      <p:transition spd="slow" advTm="1791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AA5BC9F-0577-CA49-BFD5-341070A489F9}"/>
              </a:ext>
            </a:extLst>
          </p:cNvPr>
          <p:cNvSpPr>
            <a:spLocks noGrp="1"/>
          </p:cNvSpPr>
          <p:nvPr>
            <p:ph type="sldNum" sz="quarter" idx="12"/>
          </p:nvPr>
        </p:nvSpPr>
        <p:spPr/>
        <p:txBody>
          <a:bodyPr/>
          <a:lstStyle/>
          <a:p>
            <a:fld id="{0D97A190-E988-3741-A0BF-038C85FF53C3}" type="slidenum">
              <a:rPr lang="en-US" smtClean="0"/>
              <a:t>7</a:t>
            </a:fld>
            <a:endParaRPr lang="en-US"/>
          </a:p>
        </p:txBody>
      </p:sp>
      <p:sp>
        <p:nvSpPr>
          <p:cNvPr id="6" name="Footer Placeholder 3">
            <a:extLst>
              <a:ext uri="{FF2B5EF4-FFF2-40B4-BE49-F238E27FC236}">
                <a16:creationId xmlns:a16="http://schemas.microsoft.com/office/drawing/2014/main" id="{20B10F8E-A784-C643-80E4-CBED1A178B1B}"/>
              </a:ext>
            </a:extLst>
          </p:cNvPr>
          <p:cNvSpPr>
            <a:spLocks noGrp="1"/>
          </p:cNvSpPr>
          <p:nvPr>
            <p:ph type="ftr" sz="quarter" idx="11"/>
          </p:nvPr>
        </p:nvSpPr>
        <p:spPr>
          <a:xfrm>
            <a:off x="2032819" y="6356350"/>
            <a:ext cx="8126361" cy="365125"/>
          </a:xfrm>
        </p:spPr>
        <p:txBody>
          <a:bodyPr/>
          <a:lstStyle/>
          <a:p>
            <a:r>
              <a:rPr lang="en-US" dirty="0"/>
              <a:t>Hopkins, Emily. SIMSSA Workshop XVII: Infrastructure for Music Discovery. CIRMMT, McGill University, Montreal, 1 Dec. 2018</a:t>
            </a:r>
          </a:p>
        </p:txBody>
      </p:sp>
      <p:sp>
        <p:nvSpPr>
          <p:cNvPr id="7" name="TextBox 6">
            <a:extLst>
              <a:ext uri="{FF2B5EF4-FFF2-40B4-BE49-F238E27FC236}">
                <a16:creationId xmlns:a16="http://schemas.microsoft.com/office/drawing/2014/main" id="{041AE5E3-AB7E-E541-8AC2-C0DA5A80D680}"/>
              </a:ext>
            </a:extLst>
          </p:cNvPr>
          <p:cNvSpPr txBox="1"/>
          <p:nvPr/>
        </p:nvSpPr>
        <p:spPr>
          <a:xfrm>
            <a:off x="394448" y="211793"/>
            <a:ext cx="11456893" cy="830997"/>
          </a:xfrm>
          <a:prstGeom prst="rect">
            <a:avLst/>
          </a:prstGeom>
          <a:noFill/>
        </p:spPr>
        <p:txBody>
          <a:bodyPr wrap="square" rtlCol="0">
            <a:spAutoFit/>
          </a:bodyPr>
          <a:lstStyle/>
          <a:p>
            <a:pPr algn="ctr"/>
            <a:r>
              <a:rPr lang="en-US" sz="2800" b="1" dirty="0">
                <a:latin typeface="Arial Rounded MT Bold" panose="020F0704030504030204" pitchFamily="34" charset="77"/>
              </a:rPr>
              <a:t>IFLA-LRM</a:t>
            </a:r>
          </a:p>
          <a:p>
            <a:pPr algn="ctr"/>
            <a:r>
              <a:rPr lang="en-US" sz="2000" b="1" dirty="0">
                <a:latin typeface="Arial Rounded MT Bold" panose="020F0704030504030204" pitchFamily="34" charset="77"/>
              </a:rPr>
              <a:t>(</a:t>
            </a:r>
            <a:r>
              <a:rPr lang="en-US" sz="2000" b="1" dirty="0" err="1">
                <a:latin typeface="Arial Rounded MT Bold" panose="020F0704030504030204" pitchFamily="34" charset="77"/>
              </a:rPr>
              <a:t>Inernational</a:t>
            </a:r>
            <a:r>
              <a:rPr lang="en-US" sz="2000" b="1" dirty="0">
                <a:latin typeface="Arial Rounded MT Bold" panose="020F0704030504030204" pitchFamily="34" charset="77"/>
              </a:rPr>
              <a:t> Federation of Library Associations and Institutions -- Library Reference Model)</a:t>
            </a:r>
          </a:p>
        </p:txBody>
      </p:sp>
      <p:sp>
        <p:nvSpPr>
          <p:cNvPr id="8" name="Content Placeholder 2">
            <a:extLst>
              <a:ext uri="{FF2B5EF4-FFF2-40B4-BE49-F238E27FC236}">
                <a16:creationId xmlns:a16="http://schemas.microsoft.com/office/drawing/2014/main" id="{0DFC12A5-F40A-B148-A22D-D14F58F210BF}"/>
              </a:ext>
            </a:extLst>
          </p:cNvPr>
          <p:cNvSpPr txBox="1">
            <a:spLocks/>
          </p:cNvSpPr>
          <p:nvPr/>
        </p:nvSpPr>
        <p:spPr>
          <a:xfrm>
            <a:off x="841525" y="1483116"/>
            <a:ext cx="4106993" cy="450530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Work: </a:t>
            </a:r>
            <a:r>
              <a:rPr lang="en-US" dirty="0"/>
              <a:t>Beethoven Symphony No. 3</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Expression: </a:t>
            </a:r>
            <a:r>
              <a:rPr lang="en-US" dirty="0"/>
              <a:t>piano reduction, study score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Manifestation: </a:t>
            </a:r>
            <a:r>
              <a:rPr lang="en-US" dirty="0"/>
              <a:t>particular edition (e.g., </a:t>
            </a:r>
            <a:r>
              <a:rPr lang="en-US" dirty="0" err="1"/>
              <a:t>Breitkopf</a:t>
            </a:r>
            <a:r>
              <a:rPr lang="en-US" dirty="0"/>
              <a:t> &amp; </a:t>
            </a:r>
            <a:r>
              <a:rPr lang="en-US" dirty="0" err="1"/>
              <a:t>Härtel</a:t>
            </a:r>
            <a:r>
              <a:rPr lang="en-US" dirty="0"/>
              <a:t>, 1862)</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Item: </a:t>
            </a:r>
            <a:r>
              <a:rPr lang="en-US" dirty="0"/>
              <a:t>specific object (the file as it exists stored on IMSLP)</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30099362"/>
      </p:ext>
    </p:extLst>
  </p:cSld>
  <p:clrMapOvr>
    <a:masterClrMapping/>
  </p:clrMapOvr>
  <mc:AlternateContent xmlns:mc="http://schemas.openxmlformats.org/markup-compatibility/2006">
    <mc:Choice xmlns:p14="http://schemas.microsoft.com/office/powerpoint/2010/main" Requires="p14">
      <p:transition spd="slow" p14:dur="2000" advTm="47425"/>
    </mc:Choice>
    <mc:Fallback>
      <p:transition spd="slow" advTm="4742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CFB168-7D59-0F42-BF6D-51DAEDCA3F53}"/>
              </a:ext>
            </a:extLst>
          </p:cNvPr>
          <p:cNvSpPr>
            <a:spLocks noGrp="1"/>
          </p:cNvSpPr>
          <p:nvPr>
            <p:ph idx="1"/>
          </p:nvPr>
        </p:nvSpPr>
        <p:spPr>
          <a:xfrm>
            <a:off x="5558118" y="1447258"/>
            <a:ext cx="5795682" cy="4505308"/>
          </a:xfrm>
        </p:spPr>
        <p:txBody>
          <a:bodyPr>
            <a:normAutofit/>
          </a:bodyPr>
          <a:lstStyle/>
          <a:p>
            <a:pPr marL="0" indent="0">
              <a:buNone/>
            </a:pPr>
            <a:r>
              <a:rPr lang="en-US" b="1" dirty="0">
                <a:solidFill>
                  <a:schemeClr val="accent2"/>
                </a:solidFill>
              </a:rPr>
              <a:t>Work: </a:t>
            </a:r>
            <a:r>
              <a:rPr lang="en-US" dirty="0"/>
              <a:t>Beethoven Symphony No. 3</a:t>
            </a:r>
          </a:p>
          <a:p>
            <a:pPr marL="0" indent="0">
              <a:buNone/>
            </a:pPr>
            <a:endParaRPr lang="en-US" dirty="0"/>
          </a:p>
          <a:p>
            <a:pPr marL="0" indent="0">
              <a:buNone/>
            </a:pPr>
            <a:r>
              <a:rPr lang="en-US" b="1" dirty="0">
                <a:solidFill>
                  <a:schemeClr val="accent2"/>
                </a:solidFill>
              </a:rPr>
              <a:t>Related work: </a:t>
            </a:r>
            <a:r>
              <a:rPr lang="en-US" dirty="0"/>
              <a:t>piano reduction</a:t>
            </a:r>
          </a:p>
          <a:p>
            <a:pPr marL="0" indent="0">
              <a:buNone/>
            </a:pPr>
            <a:endParaRPr lang="en-US" dirty="0"/>
          </a:p>
          <a:p>
            <a:pPr marL="0" indent="0">
              <a:buNone/>
            </a:pPr>
            <a:r>
              <a:rPr lang="en-US" b="1" dirty="0">
                <a:solidFill>
                  <a:schemeClr val="accent2"/>
                </a:solidFill>
              </a:rPr>
              <a:t>Source: </a:t>
            </a:r>
            <a:r>
              <a:rPr lang="en-US" dirty="0"/>
              <a:t>particular edition (e.g., </a:t>
            </a:r>
            <a:r>
              <a:rPr lang="en-US" dirty="0" err="1"/>
              <a:t>Breitkopf</a:t>
            </a:r>
            <a:r>
              <a:rPr lang="en-US" dirty="0"/>
              <a:t> &amp; </a:t>
            </a:r>
            <a:r>
              <a:rPr lang="en-US" dirty="0" err="1"/>
              <a:t>Härtel</a:t>
            </a:r>
            <a:r>
              <a:rPr lang="en-US" dirty="0"/>
              <a:t>, 1862)</a:t>
            </a:r>
          </a:p>
          <a:p>
            <a:pPr marL="0" indent="0">
              <a:buNone/>
            </a:pPr>
            <a:endParaRPr lang="en-US" dirty="0"/>
          </a:p>
          <a:p>
            <a:pPr marL="0" indent="0">
              <a:buNone/>
            </a:pPr>
            <a:r>
              <a:rPr lang="en-US" b="1" dirty="0">
                <a:solidFill>
                  <a:schemeClr val="accent2"/>
                </a:solidFill>
              </a:rPr>
              <a:t>File: </a:t>
            </a:r>
            <a:r>
              <a:rPr lang="en-US" dirty="0"/>
              <a:t>specific object (the file as it exists stored on IMSLP)</a:t>
            </a:r>
          </a:p>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5AA5BC9F-0577-CA49-BFD5-341070A489F9}"/>
              </a:ext>
            </a:extLst>
          </p:cNvPr>
          <p:cNvSpPr>
            <a:spLocks noGrp="1"/>
          </p:cNvSpPr>
          <p:nvPr>
            <p:ph type="sldNum" sz="quarter" idx="12"/>
          </p:nvPr>
        </p:nvSpPr>
        <p:spPr/>
        <p:txBody>
          <a:bodyPr/>
          <a:lstStyle/>
          <a:p>
            <a:fld id="{0D97A190-E988-3741-A0BF-038C85FF53C3}" type="slidenum">
              <a:rPr lang="en-US" smtClean="0"/>
              <a:t>8</a:t>
            </a:fld>
            <a:endParaRPr lang="en-US"/>
          </a:p>
        </p:txBody>
      </p:sp>
      <p:sp>
        <p:nvSpPr>
          <p:cNvPr id="6" name="Footer Placeholder 3">
            <a:extLst>
              <a:ext uri="{FF2B5EF4-FFF2-40B4-BE49-F238E27FC236}">
                <a16:creationId xmlns:a16="http://schemas.microsoft.com/office/drawing/2014/main" id="{1403B2A1-18F9-984E-A5F4-C21695A67D31}"/>
              </a:ext>
            </a:extLst>
          </p:cNvPr>
          <p:cNvSpPr>
            <a:spLocks noGrp="1"/>
          </p:cNvSpPr>
          <p:nvPr>
            <p:ph type="ftr" sz="quarter" idx="11"/>
          </p:nvPr>
        </p:nvSpPr>
        <p:spPr>
          <a:xfrm>
            <a:off x="2032819" y="6356350"/>
            <a:ext cx="8126361" cy="365125"/>
          </a:xfrm>
        </p:spPr>
        <p:txBody>
          <a:bodyPr/>
          <a:lstStyle/>
          <a:p>
            <a:r>
              <a:rPr lang="en-US" dirty="0"/>
              <a:t>Hopkins, Emily. SIMSSA Workshop XVII: Infrastructure for Music Discovery. CIRMMT, McGill University, Montreal, 1 Dec. 2018</a:t>
            </a:r>
          </a:p>
        </p:txBody>
      </p:sp>
      <p:sp>
        <p:nvSpPr>
          <p:cNvPr id="7" name="TextBox 6">
            <a:extLst>
              <a:ext uri="{FF2B5EF4-FFF2-40B4-BE49-F238E27FC236}">
                <a16:creationId xmlns:a16="http://schemas.microsoft.com/office/drawing/2014/main" id="{F4394DB0-35AD-6049-A47B-AD3D43222354}"/>
              </a:ext>
            </a:extLst>
          </p:cNvPr>
          <p:cNvSpPr txBox="1"/>
          <p:nvPr/>
        </p:nvSpPr>
        <p:spPr>
          <a:xfrm>
            <a:off x="6095999" y="514323"/>
            <a:ext cx="4226542" cy="523220"/>
          </a:xfrm>
          <a:prstGeom prst="rect">
            <a:avLst/>
          </a:prstGeom>
          <a:noFill/>
        </p:spPr>
        <p:txBody>
          <a:bodyPr wrap="none" rtlCol="0">
            <a:spAutoFit/>
          </a:bodyPr>
          <a:lstStyle/>
          <a:p>
            <a:r>
              <a:rPr lang="en-US" sz="2800" b="1" dirty="0">
                <a:latin typeface="Arial Rounded MT Bold" panose="020F0704030504030204" pitchFamily="34" charset="77"/>
              </a:rPr>
              <a:t>SIMSSA DB Data Model</a:t>
            </a:r>
          </a:p>
        </p:txBody>
      </p:sp>
      <p:sp>
        <p:nvSpPr>
          <p:cNvPr id="8" name="Content Placeholder 2">
            <a:extLst>
              <a:ext uri="{FF2B5EF4-FFF2-40B4-BE49-F238E27FC236}">
                <a16:creationId xmlns:a16="http://schemas.microsoft.com/office/drawing/2014/main" id="{ADEB893E-9264-7141-ACDC-AA47D389C8CF}"/>
              </a:ext>
            </a:extLst>
          </p:cNvPr>
          <p:cNvSpPr txBox="1">
            <a:spLocks/>
          </p:cNvSpPr>
          <p:nvPr/>
        </p:nvSpPr>
        <p:spPr>
          <a:xfrm>
            <a:off x="841525" y="1483116"/>
            <a:ext cx="4106993" cy="450530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Work: </a:t>
            </a:r>
            <a:r>
              <a:rPr lang="en-US" dirty="0"/>
              <a:t>Beethoven Symphony No. 3</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Expression: </a:t>
            </a:r>
            <a:r>
              <a:rPr lang="en-US" dirty="0"/>
              <a:t>piano reduction, study score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Manifestation: </a:t>
            </a:r>
            <a:r>
              <a:rPr lang="en-US" dirty="0"/>
              <a:t>particular edition (e.g., </a:t>
            </a:r>
            <a:r>
              <a:rPr lang="en-US" dirty="0" err="1"/>
              <a:t>Breitkopf</a:t>
            </a:r>
            <a:r>
              <a:rPr lang="en-US" dirty="0"/>
              <a:t> &amp; </a:t>
            </a:r>
            <a:r>
              <a:rPr lang="en-US" dirty="0" err="1"/>
              <a:t>Härtel</a:t>
            </a:r>
            <a:r>
              <a:rPr lang="en-US" dirty="0"/>
              <a:t>, 1862)</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Item: </a:t>
            </a:r>
            <a:r>
              <a:rPr lang="en-US" dirty="0"/>
              <a:t>specific object (the file as it exists stored on IMSLP)</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9" name="TextBox 8">
            <a:extLst>
              <a:ext uri="{FF2B5EF4-FFF2-40B4-BE49-F238E27FC236}">
                <a16:creationId xmlns:a16="http://schemas.microsoft.com/office/drawing/2014/main" id="{7C657376-9AA7-A643-A100-FDF67C5C62E4}"/>
              </a:ext>
            </a:extLst>
          </p:cNvPr>
          <p:cNvSpPr txBox="1"/>
          <p:nvPr/>
        </p:nvSpPr>
        <p:spPr>
          <a:xfrm>
            <a:off x="841525" y="514323"/>
            <a:ext cx="1877502" cy="523220"/>
          </a:xfrm>
          <a:prstGeom prst="rect">
            <a:avLst/>
          </a:prstGeom>
          <a:noFill/>
        </p:spPr>
        <p:txBody>
          <a:bodyPr wrap="none" rtlCol="0">
            <a:spAutoFit/>
          </a:bodyPr>
          <a:lstStyle/>
          <a:p>
            <a:r>
              <a:rPr lang="en-US" sz="2800" b="1" dirty="0">
                <a:latin typeface="Arial Rounded MT Bold" panose="020F0704030504030204" pitchFamily="34" charset="77"/>
              </a:rPr>
              <a:t>IFLA-LRM</a:t>
            </a:r>
          </a:p>
        </p:txBody>
      </p:sp>
    </p:spTree>
    <p:extLst>
      <p:ext uri="{BB962C8B-B14F-4D97-AF65-F5344CB8AC3E}">
        <p14:creationId xmlns:p14="http://schemas.microsoft.com/office/powerpoint/2010/main" val="3883557150"/>
      </p:ext>
    </p:extLst>
  </p:cSld>
  <p:clrMapOvr>
    <a:masterClrMapping/>
  </p:clrMapOvr>
  <mc:AlternateContent xmlns:mc="http://schemas.openxmlformats.org/markup-compatibility/2006">
    <mc:Choice xmlns:p14="http://schemas.microsoft.com/office/powerpoint/2010/main" Requires="p14">
      <p:transition spd="slow" p14:dur="2000" advTm="35266"/>
    </mc:Choice>
    <mc:Fallback>
      <p:transition spd="slow" advTm="3526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3F6937-5193-AE46-AEF7-21F5710FB8D8}"/>
              </a:ext>
            </a:extLst>
          </p:cNvPr>
          <p:cNvSpPr>
            <a:spLocks noGrp="1"/>
          </p:cNvSpPr>
          <p:nvPr>
            <p:ph type="ftr" sz="quarter" idx="11"/>
          </p:nvPr>
        </p:nvSpPr>
        <p:spPr>
          <a:xfrm>
            <a:off x="2019299" y="6374279"/>
            <a:ext cx="8153400" cy="501650"/>
          </a:xfrm>
        </p:spPr>
        <p:txBody>
          <a:bodyPr/>
          <a:lstStyle/>
          <a:p>
            <a:r>
              <a:rPr lang="en-US" dirty="0"/>
              <a:t>Hopkins, Emily. SIMSSA Workshop XVII: Infrastructure for Music Discovery. CIRMMT, McGill University, Montreal, 1 Dec. 2018</a:t>
            </a:r>
          </a:p>
        </p:txBody>
      </p:sp>
      <p:sp>
        <p:nvSpPr>
          <p:cNvPr id="3" name="Slide Number Placeholder 2">
            <a:extLst>
              <a:ext uri="{FF2B5EF4-FFF2-40B4-BE49-F238E27FC236}">
                <a16:creationId xmlns:a16="http://schemas.microsoft.com/office/drawing/2014/main" id="{BEE24520-BD5A-404C-AC4E-4287D3D58176}"/>
              </a:ext>
            </a:extLst>
          </p:cNvPr>
          <p:cNvSpPr>
            <a:spLocks noGrp="1"/>
          </p:cNvSpPr>
          <p:nvPr>
            <p:ph type="sldNum" sz="quarter" idx="12"/>
          </p:nvPr>
        </p:nvSpPr>
        <p:spPr>
          <a:xfrm>
            <a:off x="9448800" y="6492875"/>
            <a:ext cx="2743200" cy="365125"/>
          </a:xfrm>
        </p:spPr>
        <p:txBody>
          <a:bodyPr/>
          <a:lstStyle/>
          <a:p>
            <a:fld id="{0D97A190-E988-3741-A0BF-038C85FF53C3}" type="slidenum">
              <a:rPr lang="en-US" smtClean="0"/>
              <a:t>9</a:t>
            </a:fld>
            <a:endParaRPr lang="en-US"/>
          </a:p>
        </p:txBody>
      </p:sp>
      <p:sp>
        <p:nvSpPr>
          <p:cNvPr id="4" name="TextBox 3">
            <a:extLst>
              <a:ext uri="{FF2B5EF4-FFF2-40B4-BE49-F238E27FC236}">
                <a16:creationId xmlns:a16="http://schemas.microsoft.com/office/drawing/2014/main" id="{4D130840-8598-E14F-8E29-727081BE064A}"/>
              </a:ext>
            </a:extLst>
          </p:cNvPr>
          <p:cNvSpPr txBox="1"/>
          <p:nvPr/>
        </p:nvSpPr>
        <p:spPr>
          <a:xfrm>
            <a:off x="3921526" y="231875"/>
            <a:ext cx="5019964" cy="523220"/>
          </a:xfrm>
          <a:prstGeom prst="rect">
            <a:avLst/>
          </a:prstGeom>
          <a:noFill/>
        </p:spPr>
        <p:txBody>
          <a:bodyPr wrap="none" rtlCol="0">
            <a:spAutoFit/>
          </a:bodyPr>
          <a:lstStyle/>
          <a:p>
            <a:r>
              <a:rPr lang="en-US" sz="2800" b="1" dirty="0">
                <a:latin typeface="Arial Rounded MT Bold" panose="020F0704030504030204" pitchFamily="34" charset="77"/>
              </a:rPr>
              <a:t>Entity-Relationship Diagram</a:t>
            </a:r>
          </a:p>
        </p:txBody>
      </p:sp>
      <p:pic>
        <p:nvPicPr>
          <p:cNvPr id="10" name="Picture 9">
            <a:extLst>
              <a:ext uri="{FF2B5EF4-FFF2-40B4-BE49-F238E27FC236}">
                <a16:creationId xmlns:a16="http://schemas.microsoft.com/office/drawing/2014/main" id="{41B38AE4-A7E4-4840-97B3-8A3D4CF9AEFA}"/>
              </a:ext>
            </a:extLst>
          </p:cNvPr>
          <p:cNvPicPr>
            <a:picLocks noChangeAspect="1"/>
          </p:cNvPicPr>
          <p:nvPr/>
        </p:nvPicPr>
        <p:blipFill>
          <a:blip r:embed="rId3"/>
          <a:stretch>
            <a:fillRect/>
          </a:stretch>
        </p:blipFill>
        <p:spPr>
          <a:xfrm>
            <a:off x="-1" y="740095"/>
            <a:ext cx="12192000" cy="5631613"/>
          </a:xfrm>
          <a:prstGeom prst="rect">
            <a:avLst/>
          </a:prstGeom>
        </p:spPr>
      </p:pic>
    </p:spTree>
    <p:extLst>
      <p:ext uri="{BB962C8B-B14F-4D97-AF65-F5344CB8AC3E}">
        <p14:creationId xmlns:p14="http://schemas.microsoft.com/office/powerpoint/2010/main" val="3503608838"/>
      </p:ext>
    </p:extLst>
  </p:cSld>
  <p:clrMapOvr>
    <a:masterClrMapping/>
  </p:clrMapOvr>
  <mc:AlternateContent xmlns:mc="http://schemas.openxmlformats.org/markup-compatibility/2006">
    <mc:Choice xmlns:p14="http://schemas.microsoft.com/office/powerpoint/2010/main" Requires="p14">
      <p:transition spd="slow" p14:dur="2000" advTm="31602"/>
    </mc:Choice>
    <mc:Fallback>
      <p:transition spd="slow" advTm="31602"/>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14904</TotalTime>
  <Words>2741</Words>
  <Application>Microsoft Macintosh PowerPoint</Application>
  <PresentationFormat>Widescreen</PresentationFormat>
  <Paragraphs>241</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Angsana New</vt:lpstr>
      <vt:lpstr>Arial</vt:lpstr>
      <vt:lpstr>Arial Rounded MT Bold</vt:lpstr>
      <vt:lpstr>Calibri</vt:lpstr>
      <vt:lpstr>Calibri Light</vt:lpstr>
      <vt:lpstr>Wingdings</vt:lpstr>
      <vt:lpstr>Office Theme</vt:lpstr>
      <vt:lpstr>The SIMSSA DB  Data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https://github.com/ELVIS-Project/simssadb         @simssaproject         emily.hopkins@mcgill.ca</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SIMSSA DB  Data Model</dc:title>
  <dc:creator>Emily Ann Hopkins, Ms</dc:creator>
  <cp:lastModifiedBy>Emily Ann Hopkins, Ms</cp:lastModifiedBy>
  <cp:revision>112</cp:revision>
  <cp:lastPrinted>2018-11-29T12:57:19Z</cp:lastPrinted>
  <dcterms:created xsi:type="dcterms:W3CDTF">2018-11-20T18:53:31Z</dcterms:created>
  <dcterms:modified xsi:type="dcterms:W3CDTF">2018-12-01T03:17:46Z</dcterms:modified>
</cp:coreProperties>
</file>