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68" r:id="rId2"/>
    <p:sldId id="379" r:id="rId3"/>
    <p:sldId id="355" r:id="rId4"/>
    <p:sldId id="380" r:id="rId5"/>
    <p:sldId id="382" r:id="rId6"/>
    <p:sldId id="378" r:id="rId7"/>
    <p:sldId id="352" r:id="rId8"/>
    <p:sldId id="353" r:id="rId9"/>
    <p:sldId id="384" r:id="rId10"/>
    <p:sldId id="356" r:id="rId11"/>
    <p:sldId id="386" r:id="rId12"/>
    <p:sldId id="385" r:id="rId13"/>
    <p:sldId id="363" r:id="rId14"/>
    <p:sldId id="364" r:id="rId15"/>
    <p:sldId id="361" r:id="rId16"/>
    <p:sldId id="365" r:id="rId17"/>
    <p:sldId id="333" r:id="rId18"/>
    <p:sldId id="339" r:id="rId19"/>
    <p:sldId id="349" r:id="rId20"/>
    <p:sldId id="350" r:id="rId21"/>
    <p:sldId id="387" r:id="rId22"/>
    <p:sldId id="354" r:id="rId23"/>
    <p:sldId id="3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902"/>
    <a:srgbClr val="830E02"/>
    <a:srgbClr val="F7F8FF"/>
    <a:srgbClr val="EAEDFD"/>
    <a:srgbClr val="DFE1F1"/>
    <a:srgbClr val="EEF0FF"/>
    <a:srgbClr val="ECE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3"/>
    <p:restoredTop sz="91453"/>
  </p:normalViewPr>
  <p:slideViewPr>
    <p:cSldViewPr snapToGrid="0" snapToObjects="1">
      <p:cViewPr varScale="1">
        <p:scale>
          <a:sx n="65" d="100"/>
          <a:sy n="65" d="100"/>
        </p:scale>
        <p:origin x="23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40F18-EA5C-154D-82D0-8AA384EF5C60}" type="datetimeFigureOut">
              <a:rPr lang="en-US" smtClean="0"/>
              <a:t>12/1/18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567A-A061-D447-B056-8101C26814A0}" type="slidenum">
              <a:rPr lang="en-US" smtClean="0"/>
              <a:t>‹#›</a:t>
            </a:fld>
            <a:endParaRPr lang="en-US"/>
          </a:p>
        </p:txBody>
      </p:sp>
    </p:spTree>
    <p:extLst>
      <p:ext uri="{BB962C8B-B14F-4D97-AF65-F5344CB8AC3E}">
        <p14:creationId xmlns:p14="http://schemas.microsoft.com/office/powerpoint/2010/main" val="52479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This is a network diagram showing the places and decades where Palestrina’s music was published in the 16th and 17th centuries. It includes single-composer editions of Palestrina (as listed in RISM A/I) and anthologies containing works by Palestrina (as listed in RISM B/I). The diagram clarifies which locations were central or peripheral to the dissemination of his music, and shows some of the patterns in the posthumous publication of his music. The size of the nodes shows that the most important locations for the publication of Palestrina’s music (in terms of numbers of books) were Venice and Rome.</a:t>
            </a:r>
          </a:p>
          <a:p>
            <a:endParaRPr lang="en-US" dirty="0"/>
          </a:p>
        </p:txBody>
      </p:sp>
      <p:sp>
        <p:nvSpPr>
          <p:cNvPr id="4" name="Slide Number Placeholder 3"/>
          <p:cNvSpPr>
            <a:spLocks noGrp="1"/>
          </p:cNvSpPr>
          <p:nvPr>
            <p:ph type="sldNum" sz="quarter" idx="5"/>
          </p:nvPr>
        </p:nvSpPr>
        <p:spPr/>
        <p:txBody>
          <a:bodyPr/>
          <a:lstStyle/>
          <a:p>
            <a:fld id="{9023567A-A061-D447-B056-8101C26814A0}" type="slidenum">
              <a:rPr lang="en-US" smtClean="0"/>
              <a:t>5</a:t>
            </a:fld>
            <a:endParaRPr lang="en-US"/>
          </a:p>
        </p:txBody>
      </p:sp>
    </p:spTree>
    <p:extLst>
      <p:ext uri="{BB962C8B-B14F-4D97-AF65-F5344CB8AC3E}">
        <p14:creationId xmlns:p14="http://schemas.microsoft.com/office/powerpoint/2010/main" val="100173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023567A-A061-D447-B056-8101C26814A0}" type="slidenum">
              <a:rPr lang="en-US" smtClean="0"/>
              <a:t>17</a:t>
            </a:fld>
            <a:endParaRPr lang="en-US"/>
          </a:p>
        </p:txBody>
      </p:sp>
    </p:spTree>
    <p:extLst>
      <p:ext uri="{BB962C8B-B14F-4D97-AF65-F5344CB8AC3E}">
        <p14:creationId xmlns:p14="http://schemas.microsoft.com/office/powerpoint/2010/main" val="208436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792135"/>
            <a:ext cx="12192002" cy="2049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304092" y="255543"/>
            <a:ext cx="11617569" cy="420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a:extLst>
              <a:ext uri="{FF2B5EF4-FFF2-40B4-BE49-F238E27FC236}">
                <a16:creationId xmlns:a16="http://schemas.microsoft.com/office/drawing/2014/main" id="{25B6CA02-D9D3-7042-812D-44656B435674}"/>
              </a:ext>
            </a:extLst>
          </p:cNvPr>
          <p:cNvPicPr>
            <a:picLocks noChangeAspect="1"/>
          </p:cNvPicPr>
          <p:nvPr/>
        </p:nvPicPr>
        <p:blipFill>
          <a:blip r:embed="rId2"/>
          <a:stretch>
            <a:fillRect/>
          </a:stretch>
        </p:blipFill>
        <p:spPr>
          <a:xfrm>
            <a:off x="367613" y="2022635"/>
            <a:ext cx="2980323" cy="2642130"/>
          </a:xfrm>
          <a:prstGeom prst="rect">
            <a:avLst/>
          </a:prstGeom>
        </p:spPr>
      </p:pic>
      <p:sp>
        <p:nvSpPr>
          <p:cNvPr id="10" name="Subtitle 2">
            <a:extLst>
              <a:ext uri="{FF2B5EF4-FFF2-40B4-BE49-F238E27FC236}">
                <a16:creationId xmlns:a16="http://schemas.microsoft.com/office/drawing/2014/main" id="{A0462D8C-167D-934B-BF3A-F3376BB7D557}"/>
              </a:ext>
            </a:extLst>
          </p:cNvPr>
          <p:cNvSpPr txBox="1">
            <a:spLocks/>
          </p:cNvSpPr>
          <p:nvPr/>
        </p:nvSpPr>
        <p:spPr>
          <a:xfrm>
            <a:off x="3394757" y="3649595"/>
            <a:ext cx="7623330" cy="622574"/>
          </a:xfrm>
          <a:prstGeom prst="rect">
            <a:avLst/>
          </a:prstGeom>
          <a:solidFill>
            <a:schemeClr val="bg1"/>
          </a:solidFill>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pPr>
              <a:spcAft>
                <a:spcPts val="0"/>
              </a:spcAft>
            </a:pPr>
            <a:endParaRPr lang="en-US" sz="2500" dirty="0">
              <a:solidFill>
                <a:srgbClr val="E1A902"/>
              </a:solidFill>
            </a:endParaRPr>
          </a:p>
          <a:p>
            <a:pPr>
              <a:spcAft>
                <a:spcPts val="0"/>
              </a:spcAft>
            </a:pPr>
            <a:r>
              <a:rPr lang="en-US" sz="2500" b="1" dirty="0">
                <a:solidFill>
                  <a:srgbClr val="E1A902"/>
                </a:solidFill>
              </a:rPr>
              <a:t>Jada Watson, University of </a:t>
            </a:r>
            <a:r>
              <a:rPr lang="en-US" sz="2500" b="1" dirty="0" err="1">
                <a:solidFill>
                  <a:srgbClr val="E1A902"/>
                </a:solidFill>
              </a:rPr>
              <a:t>ottawa</a:t>
            </a:r>
            <a:endParaRPr lang="en-US" sz="2500" b="1" dirty="0">
              <a:solidFill>
                <a:srgbClr val="E1A902"/>
              </a:solidFill>
            </a:endParaRPr>
          </a:p>
          <a:p>
            <a:r>
              <a:rPr lang="en-US" sz="1500" dirty="0">
                <a:solidFill>
                  <a:schemeClr val="tx1"/>
                </a:solidFill>
              </a:rPr>
              <a:t>SIMSSA Workshop XVII: Infrastructure for music discovery</a:t>
            </a:r>
          </a:p>
          <a:p>
            <a:endParaRPr lang="en-US" sz="1500" dirty="0">
              <a:solidFill>
                <a:schemeClr val="tx1"/>
              </a:solidFill>
            </a:endParaRPr>
          </a:p>
        </p:txBody>
      </p:sp>
      <p:sp>
        <p:nvSpPr>
          <p:cNvPr id="15" name="Title 1">
            <a:extLst>
              <a:ext uri="{FF2B5EF4-FFF2-40B4-BE49-F238E27FC236}">
                <a16:creationId xmlns:a16="http://schemas.microsoft.com/office/drawing/2014/main" id="{8DA6F730-87E3-9349-9D77-619204951A0E}"/>
              </a:ext>
            </a:extLst>
          </p:cNvPr>
          <p:cNvSpPr txBox="1">
            <a:spLocks/>
          </p:cNvSpPr>
          <p:nvPr/>
        </p:nvSpPr>
        <p:spPr>
          <a:xfrm>
            <a:off x="3394759" y="2197347"/>
            <a:ext cx="8797243" cy="1452248"/>
          </a:xfrm>
          <a:prstGeom prst="rect">
            <a:avLst/>
          </a:prstGeom>
          <a:solidFill>
            <a:schemeClr val="bg1"/>
          </a:solidFill>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500" cap="none" dirty="0"/>
              <a:t>Discographic Metadata as a Research Resource </a:t>
            </a:r>
          </a:p>
          <a:p>
            <a:r>
              <a:rPr lang="en-CA" sz="3500" cap="none" dirty="0"/>
              <a:t>for Studying the Development of Popular Music Genres and Cultures</a:t>
            </a:r>
            <a:endParaRPr lang="en-US" sz="3500" cap="none" dirty="0"/>
          </a:p>
        </p:txBody>
      </p:sp>
    </p:spTree>
    <p:extLst>
      <p:ext uri="{BB962C8B-B14F-4D97-AF65-F5344CB8AC3E}">
        <p14:creationId xmlns:p14="http://schemas.microsoft.com/office/powerpoint/2010/main" val="1328837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BF8744B-B431-4840-BDB8-3DB3B5D34F6D}"/>
              </a:ext>
            </a:extLst>
          </p:cNvPr>
          <p:cNvSpPr/>
          <p:nvPr/>
        </p:nvSpPr>
        <p:spPr>
          <a:xfrm>
            <a:off x="0" y="397536"/>
            <a:ext cx="11765280" cy="1798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CF66083F-2A49-D040-9E1E-55C1C850F865}"/>
              </a:ext>
            </a:extLst>
          </p:cNvPr>
          <p:cNvSpPr txBox="1">
            <a:spLocks/>
          </p:cNvSpPr>
          <p:nvPr/>
        </p:nvSpPr>
        <p:spPr>
          <a:xfrm>
            <a:off x="565952" y="582394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dirty="0">
                <a:solidFill>
                  <a:schemeClr val="tx1"/>
                </a:solidFill>
              </a:rPr>
              <a:t>Entity-relation model for Variations3 </a:t>
            </a:r>
            <a:br>
              <a:rPr lang="en-US" sz="3500" b="1" dirty="0">
                <a:solidFill>
                  <a:schemeClr val="tx1"/>
                </a:solidFill>
              </a:rPr>
            </a:br>
            <a:r>
              <a:rPr lang="en-US" sz="2000" cap="none" dirty="0">
                <a:solidFill>
                  <a:schemeClr val="tx1"/>
                </a:solidFill>
              </a:rPr>
              <a:t>influenced by FRBR (Riley, Hunter, Colvard, Berry, Indiana University; 2007)</a:t>
            </a:r>
            <a:endParaRPr lang="en-US" sz="2000" dirty="0">
              <a:solidFill>
                <a:schemeClr val="tx1"/>
              </a:solidFill>
            </a:endParaRPr>
          </a:p>
        </p:txBody>
      </p:sp>
      <p:grpSp>
        <p:nvGrpSpPr>
          <p:cNvPr id="5" name="Group 4">
            <a:extLst>
              <a:ext uri="{FF2B5EF4-FFF2-40B4-BE49-F238E27FC236}">
                <a16:creationId xmlns:a16="http://schemas.microsoft.com/office/drawing/2014/main" id="{7961327B-E09E-044F-907C-5A16E01D2FB9}"/>
              </a:ext>
            </a:extLst>
          </p:cNvPr>
          <p:cNvGrpSpPr/>
          <p:nvPr/>
        </p:nvGrpSpPr>
        <p:grpSpPr>
          <a:xfrm>
            <a:off x="548023" y="1450308"/>
            <a:ext cx="11143148" cy="3353781"/>
            <a:chOff x="714375" y="1746477"/>
            <a:chExt cx="11143148" cy="3353781"/>
          </a:xfrm>
        </p:grpSpPr>
        <p:grpSp>
          <p:nvGrpSpPr>
            <p:cNvPr id="6" name="Group 5">
              <a:extLst>
                <a:ext uri="{FF2B5EF4-FFF2-40B4-BE49-F238E27FC236}">
                  <a16:creationId xmlns:a16="http://schemas.microsoft.com/office/drawing/2014/main" id="{9D545775-CF62-324C-9EEC-86AFEE7EAA75}"/>
                </a:ext>
              </a:extLst>
            </p:cNvPr>
            <p:cNvGrpSpPr/>
            <p:nvPr/>
          </p:nvGrpSpPr>
          <p:grpSpPr>
            <a:xfrm>
              <a:off x="714375" y="1746477"/>
              <a:ext cx="11143148" cy="3353781"/>
              <a:chOff x="842712" y="1516507"/>
              <a:chExt cx="11143148" cy="3353781"/>
            </a:xfrm>
          </p:grpSpPr>
          <p:sp>
            <p:nvSpPr>
              <p:cNvPr id="13" name="TextBox 12">
                <a:extLst>
                  <a:ext uri="{FF2B5EF4-FFF2-40B4-BE49-F238E27FC236}">
                    <a16:creationId xmlns:a16="http://schemas.microsoft.com/office/drawing/2014/main" id="{2F5D5FC8-94CA-734B-A358-05AC119FC500}"/>
                  </a:ext>
                </a:extLst>
              </p:cNvPr>
              <p:cNvSpPr txBox="1"/>
              <p:nvPr/>
            </p:nvSpPr>
            <p:spPr>
              <a:xfrm>
                <a:off x="4869149" y="1524000"/>
                <a:ext cx="2221457" cy="646331"/>
              </a:xfrm>
              <a:prstGeom prst="rect">
                <a:avLst/>
              </a:prstGeom>
              <a:noFill/>
              <a:ln>
                <a:solidFill>
                  <a:schemeClr val="accent1"/>
                </a:solidFill>
              </a:ln>
            </p:spPr>
            <p:txBody>
              <a:bodyPr wrap="square" rtlCol="0">
                <a:spAutoFit/>
              </a:bodyPr>
              <a:lstStyle/>
              <a:p>
                <a:pPr algn="ctr"/>
                <a:r>
                  <a:rPr lang="en-US" b="1" dirty="0"/>
                  <a:t>[1] WORK</a:t>
                </a:r>
              </a:p>
              <a:p>
                <a:pPr algn="ctr"/>
                <a:r>
                  <a:rPr lang="en-US" b="1" dirty="0"/>
                  <a:t>[Composition]</a:t>
                </a:r>
              </a:p>
            </p:txBody>
          </p:sp>
          <p:sp>
            <p:nvSpPr>
              <p:cNvPr id="14" name="TextBox 13">
                <a:extLst>
                  <a:ext uri="{FF2B5EF4-FFF2-40B4-BE49-F238E27FC236}">
                    <a16:creationId xmlns:a16="http://schemas.microsoft.com/office/drawing/2014/main" id="{A88DA5FE-2BAD-E941-951E-7E00C0E45783}"/>
                  </a:ext>
                </a:extLst>
              </p:cNvPr>
              <p:cNvSpPr txBox="1"/>
              <p:nvPr/>
            </p:nvSpPr>
            <p:spPr>
              <a:xfrm>
                <a:off x="4869149" y="2734826"/>
                <a:ext cx="2221457" cy="584775"/>
              </a:xfrm>
              <a:prstGeom prst="rect">
                <a:avLst/>
              </a:prstGeom>
              <a:noFill/>
              <a:ln w="57150">
                <a:solidFill>
                  <a:srgbClr val="FFC000"/>
                </a:solidFill>
              </a:ln>
            </p:spPr>
            <p:txBody>
              <a:bodyPr wrap="square" rtlCol="0">
                <a:spAutoFit/>
              </a:bodyPr>
              <a:lstStyle/>
              <a:p>
                <a:pPr algn="ctr"/>
                <a:r>
                  <a:rPr lang="en-US" sz="1600" b="1" dirty="0"/>
                  <a:t>[1] EXPRESSION</a:t>
                </a:r>
              </a:p>
              <a:p>
                <a:pPr algn="ctr"/>
                <a:r>
                  <a:rPr lang="en-US" sz="1600" b="1" dirty="0"/>
                  <a:t>[recorded work]</a:t>
                </a:r>
              </a:p>
            </p:txBody>
          </p:sp>
          <p:sp>
            <p:nvSpPr>
              <p:cNvPr id="15" name="TextBox 14">
                <a:extLst>
                  <a:ext uri="{FF2B5EF4-FFF2-40B4-BE49-F238E27FC236}">
                    <a16:creationId xmlns:a16="http://schemas.microsoft.com/office/drawing/2014/main" id="{16CE0BFE-5F25-B746-8F18-C769F946C95C}"/>
                  </a:ext>
                </a:extLst>
              </p:cNvPr>
              <p:cNvSpPr txBox="1"/>
              <p:nvPr/>
            </p:nvSpPr>
            <p:spPr>
              <a:xfrm>
                <a:off x="4869149" y="3889154"/>
                <a:ext cx="2221457" cy="553998"/>
              </a:xfrm>
              <a:prstGeom prst="rect">
                <a:avLst/>
              </a:prstGeom>
              <a:noFill/>
              <a:ln>
                <a:solidFill>
                  <a:schemeClr val="accent1"/>
                </a:solidFill>
              </a:ln>
            </p:spPr>
            <p:txBody>
              <a:bodyPr wrap="square" rtlCol="0">
                <a:spAutoFit/>
              </a:bodyPr>
              <a:lstStyle/>
              <a:p>
                <a:pPr algn="ctr"/>
                <a:r>
                  <a:rPr lang="en-US" sz="1500" b="1" dirty="0"/>
                  <a:t>[1] MANIFESTATION</a:t>
                </a:r>
              </a:p>
              <a:p>
                <a:pPr algn="ctr"/>
                <a:r>
                  <a:rPr lang="en-US" sz="1500" b="1" dirty="0"/>
                  <a:t>[album]</a:t>
                </a:r>
              </a:p>
            </p:txBody>
          </p:sp>
          <p:sp>
            <p:nvSpPr>
              <p:cNvPr id="16" name="TextBox 15">
                <a:extLst>
                  <a:ext uri="{FF2B5EF4-FFF2-40B4-BE49-F238E27FC236}">
                    <a16:creationId xmlns:a16="http://schemas.microsoft.com/office/drawing/2014/main" id="{7B50C747-AF89-D64C-A509-3CD66308DD16}"/>
                  </a:ext>
                </a:extLst>
              </p:cNvPr>
              <p:cNvSpPr txBox="1"/>
              <p:nvPr/>
            </p:nvSpPr>
            <p:spPr>
              <a:xfrm>
                <a:off x="9455217" y="1516507"/>
                <a:ext cx="2530642" cy="646331"/>
              </a:xfrm>
              <a:prstGeom prst="rect">
                <a:avLst/>
              </a:prstGeom>
              <a:noFill/>
              <a:ln>
                <a:solidFill>
                  <a:schemeClr val="accent1"/>
                </a:solidFill>
              </a:ln>
            </p:spPr>
            <p:txBody>
              <a:bodyPr wrap="square" rtlCol="0">
                <a:spAutoFit/>
              </a:bodyPr>
              <a:lstStyle/>
              <a:p>
                <a:pPr algn="ctr"/>
                <a:r>
                  <a:rPr lang="en-US" b="1" dirty="0"/>
                  <a:t>[2] PERSON</a:t>
                </a:r>
              </a:p>
              <a:p>
                <a:pPr algn="ctr"/>
                <a:r>
                  <a:rPr lang="en-US" b="1" dirty="0"/>
                  <a:t>[performer(s)]</a:t>
                </a:r>
              </a:p>
            </p:txBody>
          </p:sp>
          <p:sp>
            <p:nvSpPr>
              <p:cNvPr id="17" name="TextBox 16">
                <a:extLst>
                  <a:ext uri="{FF2B5EF4-FFF2-40B4-BE49-F238E27FC236}">
                    <a16:creationId xmlns:a16="http://schemas.microsoft.com/office/drawing/2014/main" id="{5E1CB3D2-3C00-9047-B68E-B58C1109BC0F}"/>
                  </a:ext>
                </a:extLst>
              </p:cNvPr>
              <p:cNvSpPr txBox="1"/>
              <p:nvPr/>
            </p:nvSpPr>
            <p:spPr>
              <a:xfrm>
                <a:off x="9439175" y="2709001"/>
                <a:ext cx="2530642" cy="646331"/>
              </a:xfrm>
              <a:prstGeom prst="rect">
                <a:avLst/>
              </a:prstGeom>
              <a:noFill/>
              <a:ln>
                <a:solidFill>
                  <a:schemeClr val="accent1"/>
                </a:solidFill>
              </a:ln>
            </p:spPr>
            <p:txBody>
              <a:bodyPr wrap="square" rtlCol="0">
                <a:spAutoFit/>
              </a:bodyPr>
              <a:lstStyle/>
              <a:p>
                <a:pPr algn="ctr"/>
                <a:r>
                  <a:rPr lang="en-US" b="1" dirty="0"/>
                  <a:t>[2] PERSON</a:t>
                </a:r>
              </a:p>
              <a:p>
                <a:pPr algn="ctr"/>
                <a:r>
                  <a:rPr lang="en-US" b="1" dirty="0"/>
                  <a:t>[producer(s)]</a:t>
                </a:r>
              </a:p>
            </p:txBody>
          </p:sp>
          <p:sp>
            <p:nvSpPr>
              <p:cNvPr id="18" name="TextBox 17">
                <a:extLst>
                  <a:ext uri="{FF2B5EF4-FFF2-40B4-BE49-F238E27FC236}">
                    <a16:creationId xmlns:a16="http://schemas.microsoft.com/office/drawing/2014/main" id="{787AA20F-30D6-DD4B-A21C-28D2F3E44518}"/>
                  </a:ext>
                </a:extLst>
              </p:cNvPr>
              <p:cNvSpPr txBox="1"/>
              <p:nvPr/>
            </p:nvSpPr>
            <p:spPr>
              <a:xfrm>
                <a:off x="9444716" y="3854625"/>
                <a:ext cx="2541144" cy="1015663"/>
              </a:xfrm>
              <a:prstGeom prst="rect">
                <a:avLst/>
              </a:prstGeom>
              <a:noFill/>
              <a:ln>
                <a:solidFill>
                  <a:schemeClr val="accent1"/>
                </a:solidFill>
              </a:ln>
            </p:spPr>
            <p:txBody>
              <a:bodyPr wrap="square" rtlCol="0">
                <a:spAutoFit/>
              </a:bodyPr>
              <a:lstStyle/>
              <a:p>
                <a:pPr algn="ctr"/>
                <a:r>
                  <a:rPr lang="en-US" sz="1500" b="1" dirty="0"/>
                  <a:t>[2] CORPORATE BODY</a:t>
                </a:r>
              </a:p>
              <a:p>
                <a:pPr algn="ctr"/>
                <a:r>
                  <a:rPr lang="en-US" sz="1500" b="1" dirty="0"/>
                  <a:t>[Orchestra, Country, Founding date of orchestra]</a:t>
                </a:r>
              </a:p>
            </p:txBody>
          </p:sp>
          <p:sp>
            <p:nvSpPr>
              <p:cNvPr id="19" name="TextBox 18">
                <a:extLst>
                  <a:ext uri="{FF2B5EF4-FFF2-40B4-BE49-F238E27FC236}">
                    <a16:creationId xmlns:a16="http://schemas.microsoft.com/office/drawing/2014/main" id="{0B025749-883F-7645-A80C-0334D67DD357}"/>
                  </a:ext>
                </a:extLst>
              </p:cNvPr>
              <p:cNvSpPr txBox="1"/>
              <p:nvPr/>
            </p:nvSpPr>
            <p:spPr>
              <a:xfrm>
                <a:off x="842712" y="1523998"/>
                <a:ext cx="2435680" cy="646331"/>
              </a:xfrm>
              <a:prstGeom prst="rect">
                <a:avLst/>
              </a:prstGeom>
              <a:noFill/>
              <a:ln>
                <a:solidFill>
                  <a:schemeClr val="accent1"/>
                </a:solidFill>
              </a:ln>
            </p:spPr>
            <p:txBody>
              <a:bodyPr wrap="square" rtlCol="0">
                <a:spAutoFit/>
              </a:bodyPr>
              <a:lstStyle/>
              <a:p>
                <a:pPr algn="ctr"/>
                <a:r>
                  <a:rPr lang="en-US" b="1" dirty="0"/>
                  <a:t>[2] PERSON [Composer]</a:t>
                </a:r>
              </a:p>
            </p:txBody>
          </p:sp>
          <p:cxnSp>
            <p:nvCxnSpPr>
              <p:cNvPr id="20" name="Straight Connector 19">
                <a:extLst>
                  <a:ext uri="{FF2B5EF4-FFF2-40B4-BE49-F238E27FC236}">
                    <a16:creationId xmlns:a16="http://schemas.microsoft.com/office/drawing/2014/main" id="{DC503F69-6283-594A-BF21-39B94B80A1D6}"/>
                  </a:ext>
                </a:extLst>
              </p:cNvPr>
              <p:cNvCxnSpPr>
                <a:cxnSpLocks/>
              </p:cNvCxnSpPr>
              <p:nvPr/>
            </p:nvCxnSpPr>
            <p:spPr>
              <a:xfrm flipH="1">
                <a:off x="7692191" y="1838374"/>
                <a:ext cx="8020" cy="25240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9E723DBD-2ACF-DC47-B7E5-0FF559A8535B}"/>
                </a:ext>
              </a:extLst>
            </p:cNvPr>
            <p:cNvCxnSpPr>
              <a:cxnSpLocks/>
              <a:stCxn id="19" idx="3"/>
            </p:cNvCxnSpPr>
            <p:nvPr/>
          </p:nvCxnSpPr>
          <p:spPr>
            <a:xfrm flipV="1">
              <a:off x="3150055" y="2068344"/>
              <a:ext cx="1590757" cy="87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624D478-C917-844B-BD2B-8AA69952E6B2}"/>
                </a:ext>
              </a:extLst>
            </p:cNvPr>
            <p:cNvCxnSpPr>
              <a:cxnSpLocks/>
              <a:stCxn id="13" idx="2"/>
              <a:endCxn id="14" idx="0"/>
            </p:cNvCxnSpPr>
            <p:nvPr/>
          </p:nvCxnSpPr>
          <p:spPr>
            <a:xfrm>
              <a:off x="5851541" y="2400301"/>
              <a:ext cx="0" cy="5644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EE0C297-84FD-FA45-9A43-12800E9B8E22}"/>
                </a:ext>
              </a:extLst>
            </p:cNvPr>
            <p:cNvCxnSpPr>
              <a:cxnSpLocks/>
              <a:stCxn id="14" idx="2"/>
              <a:endCxn id="15" idx="0"/>
            </p:cNvCxnSpPr>
            <p:nvPr/>
          </p:nvCxnSpPr>
          <p:spPr>
            <a:xfrm>
              <a:off x="5851541" y="3549571"/>
              <a:ext cx="0" cy="5695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8342608-BB74-314D-8218-9BA6B877D5F0}"/>
                </a:ext>
              </a:extLst>
            </p:cNvPr>
            <p:cNvCxnSpPr>
              <a:cxnSpLocks/>
              <a:stCxn id="17" idx="1"/>
              <a:endCxn id="14" idx="3"/>
            </p:cNvCxnSpPr>
            <p:nvPr/>
          </p:nvCxnSpPr>
          <p:spPr>
            <a:xfrm flipH="1" flipV="1">
              <a:off x="6962269" y="3257184"/>
              <a:ext cx="2348569" cy="4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F85610-2C41-A24C-BD0F-EEE1B91F3FCF}"/>
                </a:ext>
              </a:extLst>
            </p:cNvPr>
            <p:cNvCxnSpPr>
              <a:cxnSpLocks/>
              <a:endCxn id="16" idx="1"/>
            </p:cNvCxnSpPr>
            <p:nvPr/>
          </p:nvCxnSpPr>
          <p:spPr>
            <a:xfrm>
              <a:off x="7563854" y="2068344"/>
              <a:ext cx="1763026" cy="12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181214-2EFA-7544-9B99-931BF8A25ECE}"/>
                </a:ext>
              </a:extLst>
            </p:cNvPr>
            <p:cNvCxnSpPr>
              <a:cxnSpLocks/>
              <a:endCxn id="18" idx="1"/>
            </p:cNvCxnSpPr>
            <p:nvPr/>
          </p:nvCxnSpPr>
          <p:spPr>
            <a:xfrm>
              <a:off x="7571874" y="4592427"/>
              <a:ext cx="17445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792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57698DE-5583-6443-8765-F85FE65BB807}"/>
              </a:ext>
            </a:extLst>
          </p:cNvPr>
          <p:cNvSpPr/>
          <p:nvPr/>
        </p:nvSpPr>
        <p:spPr>
          <a:xfrm>
            <a:off x="154745" y="126609"/>
            <a:ext cx="11830929" cy="2307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0CC673A9-8F69-0A47-A1B6-01163FDB49D4}"/>
              </a:ext>
            </a:extLst>
          </p:cNvPr>
          <p:cNvGrpSpPr/>
          <p:nvPr/>
        </p:nvGrpSpPr>
        <p:grpSpPr>
          <a:xfrm>
            <a:off x="459427" y="246993"/>
            <a:ext cx="11271979" cy="5801247"/>
            <a:chOff x="459427" y="939163"/>
            <a:chExt cx="11271979" cy="5801247"/>
          </a:xfrm>
        </p:grpSpPr>
        <p:grpSp>
          <p:nvGrpSpPr>
            <p:cNvPr id="66" name="Group 65">
              <a:extLst>
                <a:ext uri="{FF2B5EF4-FFF2-40B4-BE49-F238E27FC236}">
                  <a16:creationId xmlns:a16="http://schemas.microsoft.com/office/drawing/2014/main" id="{4EC7D4D9-7143-3244-90FF-E794D5B536C0}"/>
                </a:ext>
              </a:extLst>
            </p:cNvPr>
            <p:cNvGrpSpPr/>
            <p:nvPr/>
          </p:nvGrpSpPr>
          <p:grpSpPr>
            <a:xfrm>
              <a:off x="459427" y="939163"/>
              <a:ext cx="11271979" cy="5801247"/>
              <a:chOff x="1136280" y="945028"/>
              <a:chExt cx="11271979" cy="5801247"/>
            </a:xfrm>
          </p:grpSpPr>
          <p:grpSp>
            <p:nvGrpSpPr>
              <p:cNvPr id="5" name="Group 4">
                <a:extLst>
                  <a:ext uri="{FF2B5EF4-FFF2-40B4-BE49-F238E27FC236}">
                    <a16:creationId xmlns:a16="http://schemas.microsoft.com/office/drawing/2014/main" id="{608C9BDC-1B27-F446-888C-EE7D481B1C5E}"/>
                  </a:ext>
                </a:extLst>
              </p:cNvPr>
              <p:cNvGrpSpPr/>
              <p:nvPr/>
            </p:nvGrpSpPr>
            <p:grpSpPr>
              <a:xfrm>
                <a:off x="1136280" y="945028"/>
                <a:ext cx="11271979" cy="5801247"/>
                <a:chOff x="1264617" y="715058"/>
                <a:chExt cx="11271979" cy="5801247"/>
              </a:xfrm>
            </p:grpSpPr>
            <p:sp>
              <p:nvSpPr>
                <p:cNvPr id="6" name="TextBox 5">
                  <a:extLst>
                    <a:ext uri="{FF2B5EF4-FFF2-40B4-BE49-F238E27FC236}">
                      <a16:creationId xmlns:a16="http://schemas.microsoft.com/office/drawing/2014/main" id="{EF344D55-3474-9B43-9224-EC59471D4248}"/>
                    </a:ext>
                  </a:extLst>
                </p:cNvPr>
                <p:cNvSpPr txBox="1"/>
                <p:nvPr/>
              </p:nvSpPr>
              <p:spPr>
                <a:xfrm>
                  <a:off x="4395794" y="1524000"/>
                  <a:ext cx="2221457" cy="1015663"/>
                </a:xfrm>
                <a:prstGeom prst="rect">
                  <a:avLst/>
                </a:prstGeom>
                <a:noFill/>
                <a:ln>
                  <a:solidFill>
                    <a:schemeClr val="accent1"/>
                  </a:solidFill>
                </a:ln>
              </p:spPr>
              <p:txBody>
                <a:bodyPr wrap="square" rtlCol="0">
                  <a:spAutoFit/>
                </a:bodyPr>
                <a:lstStyle/>
                <a:p>
                  <a:pPr algn="ctr"/>
                  <a:r>
                    <a:rPr lang="en-US" sz="1200" b="1" dirty="0"/>
                    <a:t>[1] WORK</a:t>
                  </a:r>
                </a:p>
                <a:p>
                  <a:pPr algn="ctr"/>
                  <a:r>
                    <a:rPr lang="en-US" sz="1200" b="1" dirty="0"/>
                    <a:t>[song]</a:t>
                  </a:r>
                </a:p>
                <a:p>
                  <a:pPr marL="171450" indent="-171450">
                    <a:buFont typeface="Arial" charset="0"/>
                    <a:buChar char="•"/>
                  </a:pPr>
                  <a:r>
                    <a:rPr lang="en-US" sz="1200" dirty="0"/>
                    <a:t>Title</a:t>
                  </a:r>
                </a:p>
                <a:p>
                  <a:pPr marL="171450" indent="-171450">
                    <a:buFont typeface="Arial" charset="0"/>
                    <a:buChar char="•"/>
                  </a:pPr>
                  <a:r>
                    <a:rPr lang="en-US" sz="1200" dirty="0"/>
                    <a:t>Songwriter</a:t>
                  </a:r>
                </a:p>
                <a:p>
                  <a:pPr marL="171450" indent="-171450">
                    <a:buFont typeface="Arial" charset="0"/>
                    <a:buChar char="•"/>
                  </a:pPr>
                  <a:r>
                    <a:rPr lang="en-US" sz="1200" dirty="0"/>
                    <a:t>Instrumentation</a:t>
                  </a:r>
                </a:p>
              </p:txBody>
            </p:sp>
            <p:sp>
              <p:nvSpPr>
                <p:cNvPr id="7" name="TextBox 6">
                  <a:extLst>
                    <a:ext uri="{FF2B5EF4-FFF2-40B4-BE49-F238E27FC236}">
                      <a16:creationId xmlns:a16="http://schemas.microsoft.com/office/drawing/2014/main" id="{6D81D886-6005-ED4E-BF0E-CF6D697714D1}"/>
                    </a:ext>
                  </a:extLst>
                </p:cNvPr>
                <p:cNvSpPr txBox="1"/>
                <p:nvPr/>
              </p:nvSpPr>
              <p:spPr>
                <a:xfrm>
                  <a:off x="4412514" y="2956174"/>
                  <a:ext cx="2221457" cy="1754326"/>
                </a:xfrm>
                <a:prstGeom prst="rect">
                  <a:avLst/>
                </a:prstGeom>
                <a:noFill/>
                <a:ln w="57150">
                  <a:solidFill>
                    <a:srgbClr val="FFC000"/>
                  </a:solidFill>
                </a:ln>
              </p:spPr>
              <p:txBody>
                <a:bodyPr wrap="square" rtlCol="0">
                  <a:spAutoFit/>
                </a:bodyPr>
                <a:lstStyle/>
                <a:p>
                  <a:pPr algn="ctr"/>
                  <a:r>
                    <a:rPr lang="en-US" sz="1200" b="1" dirty="0"/>
                    <a:t>[1] EXPRESSION</a:t>
                  </a:r>
                </a:p>
                <a:p>
                  <a:pPr algn="ctr"/>
                  <a:r>
                    <a:rPr lang="en-US" sz="1200" b="1" dirty="0"/>
                    <a:t>[recorded work]</a:t>
                  </a:r>
                </a:p>
                <a:p>
                  <a:pPr marL="171450" indent="-171450">
                    <a:buFont typeface="Arial" charset="0"/>
                    <a:buChar char="•"/>
                  </a:pPr>
                  <a:r>
                    <a:rPr lang="en-US" sz="1200" dirty="0"/>
                    <a:t>Title</a:t>
                  </a:r>
                </a:p>
                <a:p>
                  <a:pPr marL="171450" indent="-171450">
                    <a:buFont typeface="Arial" charset="0"/>
                    <a:buChar char="•"/>
                  </a:pPr>
                  <a:r>
                    <a:rPr lang="en-US" sz="1200" dirty="0"/>
                    <a:t>Songwriter</a:t>
                  </a:r>
                </a:p>
                <a:p>
                  <a:pPr marL="171450" indent="-171450">
                    <a:buFont typeface="Arial" charset="0"/>
                    <a:buChar char="•"/>
                  </a:pPr>
                  <a:r>
                    <a:rPr lang="en-US" sz="1200" dirty="0"/>
                    <a:t>Performer</a:t>
                  </a:r>
                </a:p>
                <a:p>
                  <a:pPr marL="171450" indent="-171450">
                    <a:buFont typeface="Arial" charset="0"/>
                    <a:buChar char="•"/>
                  </a:pPr>
                  <a:r>
                    <a:rPr lang="en-US" sz="1200" dirty="0"/>
                    <a:t>Producer</a:t>
                  </a:r>
                </a:p>
                <a:p>
                  <a:pPr marL="171450" indent="-171450">
                    <a:buFont typeface="Arial" charset="0"/>
                    <a:buChar char="•"/>
                  </a:pPr>
                  <a:r>
                    <a:rPr lang="en-US" sz="1200" dirty="0"/>
                    <a:t>Billboard Peak Position</a:t>
                  </a:r>
                </a:p>
                <a:p>
                  <a:pPr marL="171450" indent="-171450">
                    <a:buFont typeface="Arial" charset="0"/>
                    <a:buChar char="•"/>
                  </a:pPr>
                  <a:r>
                    <a:rPr lang="en-US" sz="1200" dirty="0"/>
                    <a:t>Billboard Weeks on chart</a:t>
                  </a:r>
                </a:p>
                <a:p>
                  <a:pPr marL="171450" indent="-171450">
                    <a:buFont typeface="Arial" charset="0"/>
                    <a:buChar char="•"/>
                  </a:pPr>
                  <a:r>
                    <a:rPr lang="en-US" sz="1200" dirty="0"/>
                    <a:t>Musical Style</a:t>
                  </a:r>
                </a:p>
              </p:txBody>
            </p:sp>
            <p:sp>
              <p:nvSpPr>
                <p:cNvPr id="8" name="TextBox 7">
                  <a:extLst>
                    <a:ext uri="{FF2B5EF4-FFF2-40B4-BE49-F238E27FC236}">
                      <a16:creationId xmlns:a16="http://schemas.microsoft.com/office/drawing/2014/main" id="{7EBAC229-83CA-C847-AFAB-C367F7F90D08}"/>
                    </a:ext>
                  </a:extLst>
                </p:cNvPr>
                <p:cNvSpPr txBox="1"/>
                <p:nvPr/>
              </p:nvSpPr>
              <p:spPr>
                <a:xfrm>
                  <a:off x="4412514" y="5131310"/>
                  <a:ext cx="2221457" cy="1384995"/>
                </a:xfrm>
                <a:prstGeom prst="rect">
                  <a:avLst/>
                </a:prstGeom>
                <a:noFill/>
                <a:ln>
                  <a:solidFill>
                    <a:schemeClr val="accent1"/>
                  </a:solidFill>
                </a:ln>
              </p:spPr>
              <p:txBody>
                <a:bodyPr wrap="square" rtlCol="0">
                  <a:spAutoFit/>
                </a:bodyPr>
                <a:lstStyle/>
                <a:p>
                  <a:pPr algn="ctr"/>
                  <a:r>
                    <a:rPr lang="en-US" sz="1200" b="1" dirty="0"/>
                    <a:t>[1] MANIFESTATION</a:t>
                  </a:r>
                </a:p>
                <a:p>
                  <a:pPr algn="ctr"/>
                  <a:r>
                    <a:rPr lang="en-US" sz="1200" b="1" dirty="0"/>
                    <a:t>[album]</a:t>
                  </a:r>
                </a:p>
                <a:p>
                  <a:pPr marL="171450" indent="-171450">
                    <a:buFont typeface="Arial" charset="0"/>
                    <a:buChar char="•"/>
                  </a:pPr>
                  <a:r>
                    <a:rPr lang="en-US" sz="1200" dirty="0"/>
                    <a:t>Album title</a:t>
                  </a:r>
                </a:p>
                <a:p>
                  <a:pPr marL="171450" indent="-171450">
                    <a:buFont typeface="Arial" charset="0"/>
                    <a:buChar char="•"/>
                  </a:pPr>
                  <a:r>
                    <a:rPr lang="en-US" sz="1200" dirty="0"/>
                    <a:t>Performer</a:t>
                  </a:r>
                </a:p>
                <a:p>
                  <a:pPr marL="171450" indent="-171450">
                    <a:buFont typeface="Arial" charset="0"/>
                    <a:buChar char="•"/>
                  </a:pPr>
                  <a:r>
                    <a:rPr lang="en-US" sz="1200" dirty="0"/>
                    <a:t>Format</a:t>
                  </a:r>
                </a:p>
                <a:p>
                  <a:pPr marL="171450" indent="-171450">
                    <a:buFont typeface="Arial" charset="0"/>
                    <a:buChar char="•"/>
                  </a:pPr>
                  <a:r>
                    <a:rPr lang="en-US" sz="1200" dirty="0"/>
                    <a:t>Place : Corporate Body date </a:t>
                  </a:r>
                </a:p>
                <a:p>
                  <a:pPr marL="171450" indent="-171450">
                    <a:buFont typeface="Arial" charset="0"/>
                    <a:buChar char="•"/>
                  </a:pPr>
                  <a:r>
                    <a:rPr lang="en-US" sz="1200" dirty="0"/>
                    <a:t>Album catalogue no.</a:t>
                  </a:r>
                </a:p>
              </p:txBody>
            </p:sp>
            <p:sp>
              <p:nvSpPr>
                <p:cNvPr id="9" name="TextBox 8">
                  <a:extLst>
                    <a:ext uri="{FF2B5EF4-FFF2-40B4-BE49-F238E27FC236}">
                      <a16:creationId xmlns:a16="http://schemas.microsoft.com/office/drawing/2014/main" id="{1870D270-6F11-4D4E-B1F1-4D2D39303413}"/>
                    </a:ext>
                  </a:extLst>
                </p:cNvPr>
                <p:cNvSpPr txBox="1"/>
                <p:nvPr/>
              </p:nvSpPr>
              <p:spPr>
                <a:xfrm>
                  <a:off x="10005954" y="715058"/>
                  <a:ext cx="2530642" cy="1938992"/>
                </a:xfrm>
                <a:prstGeom prst="rect">
                  <a:avLst/>
                </a:prstGeom>
                <a:noFill/>
                <a:ln>
                  <a:solidFill>
                    <a:schemeClr val="accent1"/>
                  </a:solidFill>
                </a:ln>
              </p:spPr>
              <p:txBody>
                <a:bodyPr wrap="square" rtlCol="0">
                  <a:spAutoFit/>
                </a:bodyPr>
                <a:lstStyle/>
                <a:p>
                  <a:pPr algn="ctr"/>
                  <a:r>
                    <a:rPr lang="en-US" sz="1200" b="1" dirty="0"/>
                    <a:t>[2] PERSON</a:t>
                  </a:r>
                </a:p>
                <a:p>
                  <a:pPr algn="ctr"/>
                  <a:r>
                    <a:rPr lang="en-US" sz="1200" b="1" dirty="0"/>
                    <a:t>[performers]</a:t>
                  </a:r>
                </a:p>
                <a:p>
                  <a:pPr marL="171450" indent="-171450">
                    <a:buFont typeface="Arial" charset="0"/>
                    <a:buChar char="•"/>
                  </a:pPr>
                  <a:r>
                    <a:rPr lang="en-US" sz="1200" dirty="0"/>
                    <a:t>First NAME</a:t>
                  </a:r>
                </a:p>
                <a:p>
                  <a:pPr marL="171450" indent="-171450">
                    <a:buFont typeface="Arial" charset="0"/>
                    <a:buChar char="•"/>
                  </a:pPr>
                  <a:r>
                    <a:rPr lang="en-US" sz="1200" dirty="0"/>
                    <a:t>Last NAME</a:t>
                  </a:r>
                </a:p>
                <a:p>
                  <a:pPr marL="171450" indent="-171450">
                    <a:buFont typeface="Arial" charset="0"/>
                    <a:buChar char="•"/>
                  </a:pPr>
                  <a:r>
                    <a:rPr lang="en-US" sz="1200" dirty="0"/>
                    <a:t>Birth DATE</a:t>
                  </a:r>
                </a:p>
                <a:p>
                  <a:pPr marL="171450" indent="-171450">
                    <a:buFont typeface="Arial" charset="0"/>
                    <a:buChar char="•"/>
                  </a:pPr>
                  <a:r>
                    <a:rPr lang="en-US" sz="1200" dirty="0"/>
                    <a:t>Death DATE</a:t>
                  </a:r>
                </a:p>
                <a:p>
                  <a:pPr marL="171450" indent="-171450">
                    <a:buFont typeface="Arial" charset="0"/>
                    <a:buChar char="•"/>
                  </a:pPr>
                  <a:r>
                    <a:rPr lang="en-US" sz="1200" dirty="0"/>
                    <a:t>Birth CITY</a:t>
                  </a:r>
                </a:p>
                <a:p>
                  <a:pPr marL="171450" indent="-171450">
                    <a:buFont typeface="Arial" charset="0"/>
                    <a:buChar char="•"/>
                  </a:pPr>
                  <a:r>
                    <a:rPr lang="en-US" sz="1200" dirty="0"/>
                    <a:t>Birth STATE</a:t>
                  </a:r>
                </a:p>
                <a:p>
                  <a:pPr marL="171450" indent="-171450">
                    <a:buFont typeface="Arial" charset="0"/>
                    <a:buChar char="•"/>
                  </a:pPr>
                  <a:r>
                    <a:rPr lang="en-US" sz="1200" dirty="0"/>
                    <a:t>Birth COUNTRY</a:t>
                  </a:r>
                </a:p>
                <a:p>
                  <a:pPr marL="171450" indent="-171450">
                    <a:buFont typeface="Arial" charset="0"/>
                    <a:buChar char="•"/>
                  </a:pPr>
                  <a:r>
                    <a:rPr lang="en-US" sz="1200" dirty="0"/>
                    <a:t>Race / Sex</a:t>
                  </a:r>
                </a:p>
              </p:txBody>
            </p:sp>
            <p:sp>
              <p:nvSpPr>
                <p:cNvPr id="10" name="TextBox 9">
                  <a:extLst>
                    <a:ext uri="{FF2B5EF4-FFF2-40B4-BE49-F238E27FC236}">
                      <a16:creationId xmlns:a16="http://schemas.microsoft.com/office/drawing/2014/main" id="{06C12731-F53C-4B4E-BA02-1088C32F7720}"/>
                    </a:ext>
                  </a:extLst>
                </p:cNvPr>
                <p:cNvSpPr txBox="1"/>
                <p:nvPr/>
              </p:nvSpPr>
              <p:spPr>
                <a:xfrm>
                  <a:off x="9984403" y="2842742"/>
                  <a:ext cx="2530642" cy="1938992"/>
                </a:xfrm>
                <a:prstGeom prst="rect">
                  <a:avLst/>
                </a:prstGeom>
                <a:noFill/>
                <a:ln>
                  <a:solidFill>
                    <a:schemeClr val="accent1"/>
                  </a:solidFill>
                </a:ln>
              </p:spPr>
              <p:txBody>
                <a:bodyPr wrap="square" rtlCol="0">
                  <a:spAutoFit/>
                </a:bodyPr>
                <a:lstStyle/>
                <a:p>
                  <a:pPr algn="ctr"/>
                  <a:r>
                    <a:rPr lang="en-US" sz="1200" b="1" dirty="0"/>
                    <a:t>[2] PERSON</a:t>
                  </a:r>
                </a:p>
                <a:p>
                  <a:pPr algn="ctr"/>
                  <a:r>
                    <a:rPr lang="en-US" sz="1200" b="1" dirty="0"/>
                    <a:t>[producer(s)]</a:t>
                  </a:r>
                </a:p>
                <a:p>
                  <a:pPr marL="171450" indent="-171450">
                    <a:buFont typeface="Arial" charset="0"/>
                    <a:buChar char="•"/>
                  </a:pPr>
                  <a:r>
                    <a:rPr lang="en-US" sz="1200" dirty="0"/>
                    <a:t>First NAME</a:t>
                  </a:r>
                </a:p>
                <a:p>
                  <a:pPr marL="171450" indent="-171450">
                    <a:buFont typeface="Arial" charset="0"/>
                    <a:buChar char="•"/>
                  </a:pPr>
                  <a:r>
                    <a:rPr lang="en-US" sz="1200" dirty="0"/>
                    <a:t>Last NAME</a:t>
                  </a:r>
                </a:p>
                <a:p>
                  <a:pPr marL="171450" indent="-171450">
                    <a:buFont typeface="Arial" charset="0"/>
                    <a:buChar char="•"/>
                  </a:pPr>
                  <a:r>
                    <a:rPr lang="en-US" sz="1200" dirty="0"/>
                    <a:t>Birth DATE</a:t>
                  </a:r>
                </a:p>
                <a:p>
                  <a:pPr marL="171450" indent="-171450">
                    <a:buFont typeface="Arial" charset="0"/>
                    <a:buChar char="•"/>
                  </a:pPr>
                  <a:r>
                    <a:rPr lang="en-US" sz="1200" dirty="0"/>
                    <a:t>Death DATE</a:t>
                  </a:r>
                </a:p>
                <a:p>
                  <a:pPr marL="171450" indent="-171450">
                    <a:buFont typeface="Arial" charset="0"/>
                    <a:buChar char="•"/>
                  </a:pPr>
                  <a:r>
                    <a:rPr lang="en-US" sz="1200" dirty="0"/>
                    <a:t>Birth CITY</a:t>
                  </a:r>
                </a:p>
                <a:p>
                  <a:pPr marL="171450" indent="-171450">
                    <a:buFont typeface="Arial" charset="0"/>
                    <a:buChar char="•"/>
                  </a:pPr>
                  <a:r>
                    <a:rPr lang="en-US" sz="1200" dirty="0"/>
                    <a:t>Birth STATE</a:t>
                  </a:r>
                </a:p>
                <a:p>
                  <a:pPr marL="171450" indent="-171450">
                    <a:buFont typeface="Arial" charset="0"/>
                    <a:buChar char="•"/>
                  </a:pPr>
                  <a:r>
                    <a:rPr lang="en-US" sz="1200" dirty="0"/>
                    <a:t>Birth COUNTRY</a:t>
                  </a:r>
                </a:p>
                <a:p>
                  <a:pPr marL="171450" indent="-171450">
                    <a:buFont typeface="Arial" charset="0"/>
                    <a:buChar char="•"/>
                  </a:pPr>
                  <a:r>
                    <a:rPr lang="en-US" sz="1200" dirty="0"/>
                    <a:t>Race / Sex</a:t>
                  </a:r>
                </a:p>
              </p:txBody>
            </p:sp>
            <p:sp>
              <p:nvSpPr>
                <p:cNvPr id="11" name="TextBox 10">
                  <a:extLst>
                    <a:ext uri="{FF2B5EF4-FFF2-40B4-BE49-F238E27FC236}">
                      <a16:creationId xmlns:a16="http://schemas.microsoft.com/office/drawing/2014/main" id="{7808DB2C-AB8A-3B48-BB06-F8D0DC2C367F}"/>
                    </a:ext>
                  </a:extLst>
                </p:cNvPr>
                <p:cNvSpPr txBox="1"/>
                <p:nvPr/>
              </p:nvSpPr>
              <p:spPr>
                <a:xfrm>
                  <a:off x="9973901" y="4908388"/>
                  <a:ext cx="2541144" cy="1384995"/>
                </a:xfrm>
                <a:prstGeom prst="rect">
                  <a:avLst/>
                </a:prstGeom>
                <a:noFill/>
                <a:ln>
                  <a:solidFill>
                    <a:schemeClr val="accent1"/>
                  </a:solidFill>
                </a:ln>
              </p:spPr>
              <p:txBody>
                <a:bodyPr wrap="square" rtlCol="0">
                  <a:spAutoFit/>
                </a:bodyPr>
                <a:lstStyle/>
                <a:p>
                  <a:pPr algn="ctr"/>
                  <a:r>
                    <a:rPr lang="en-US" sz="1200" b="1" dirty="0"/>
                    <a:t>[2] CORPORATE BODY</a:t>
                  </a:r>
                </a:p>
                <a:p>
                  <a:pPr algn="ctr"/>
                  <a:r>
                    <a:rPr lang="en-US" sz="1200" b="1" dirty="0"/>
                    <a:t>[studio/label(s)]</a:t>
                  </a:r>
                </a:p>
                <a:p>
                  <a:pPr marL="171450" indent="-171450">
                    <a:buFont typeface="Arial" charset="0"/>
                    <a:buChar char="•"/>
                  </a:pPr>
                  <a:r>
                    <a:rPr lang="en-US" sz="1200" dirty="0"/>
                    <a:t>Label Name</a:t>
                  </a:r>
                </a:p>
                <a:p>
                  <a:pPr marL="171450" indent="-171450">
                    <a:buFont typeface="Arial" charset="0"/>
                    <a:buChar char="•"/>
                  </a:pPr>
                  <a:r>
                    <a:rPr lang="en-US" sz="1200" dirty="0"/>
                    <a:t>City</a:t>
                  </a:r>
                </a:p>
                <a:p>
                  <a:pPr marL="171450" indent="-171450">
                    <a:buFont typeface="Arial" charset="0"/>
                    <a:buChar char="•"/>
                  </a:pPr>
                  <a:r>
                    <a:rPr lang="en-US" sz="1200" dirty="0"/>
                    <a:t>State</a:t>
                  </a:r>
                </a:p>
                <a:p>
                  <a:pPr marL="171450" indent="-171450">
                    <a:buFont typeface="Arial" charset="0"/>
                    <a:buChar char="•"/>
                  </a:pPr>
                  <a:r>
                    <a:rPr lang="en-US" sz="1200" dirty="0"/>
                    <a:t>Est. Date</a:t>
                  </a:r>
                </a:p>
                <a:p>
                  <a:pPr marL="171450" indent="-171450">
                    <a:buFont typeface="Arial" charset="0"/>
                    <a:buChar char="•"/>
                  </a:pPr>
                  <a:r>
                    <a:rPr lang="en-US" sz="1200" dirty="0"/>
                    <a:t>Def. Date</a:t>
                  </a:r>
                </a:p>
              </p:txBody>
            </p:sp>
            <p:sp>
              <p:nvSpPr>
                <p:cNvPr id="12" name="TextBox 11">
                  <a:extLst>
                    <a:ext uri="{FF2B5EF4-FFF2-40B4-BE49-F238E27FC236}">
                      <a16:creationId xmlns:a16="http://schemas.microsoft.com/office/drawing/2014/main" id="{3A54AB01-45AB-2E4C-84B5-71FB8281E666}"/>
                    </a:ext>
                  </a:extLst>
                </p:cNvPr>
                <p:cNvSpPr txBox="1"/>
                <p:nvPr/>
              </p:nvSpPr>
              <p:spPr>
                <a:xfrm>
                  <a:off x="1264617" y="1062336"/>
                  <a:ext cx="1828800" cy="1938992"/>
                </a:xfrm>
                <a:prstGeom prst="rect">
                  <a:avLst/>
                </a:prstGeom>
                <a:noFill/>
                <a:ln>
                  <a:solidFill>
                    <a:schemeClr val="accent1"/>
                  </a:solidFill>
                </a:ln>
              </p:spPr>
              <p:txBody>
                <a:bodyPr wrap="square" rtlCol="0">
                  <a:spAutoFit/>
                </a:bodyPr>
                <a:lstStyle/>
                <a:p>
                  <a:pPr algn="ctr"/>
                  <a:r>
                    <a:rPr lang="en-US" sz="1200" b="1" dirty="0"/>
                    <a:t>[2] PERSON</a:t>
                  </a:r>
                </a:p>
                <a:p>
                  <a:pPr algn="ctr"/>
                  <a:r>
                    <a:rPr lang="en-US" sz="1200" b="1" dirty="0"/>
                    <a:t>[songwriter(s)]</a:t>
                  </a:r>
                </a:p>
                <a:p>
                  <a:pPr marL="171450" indent="-171450">
                    <a:buFont typeface="Arial" charset="0"/>
                    <a:buChar char="•"/>
                  </a:pPr>
                  <a:r>
                    <a:rPr lang="en-US" sz="1200" dirty="0"/>
                    <a:t>First NAME</a:t>
                  </a:r>
                </a:p>
                <a:p>
                  <a:pPr marL="171450" indent="-171450">
                    <a:buFont typeface="Arial" charset="0"/>
                    <a:buChar char="•"/>
                  </a:pPr>
                  <a:r>
                    <a:rPr lang="en-US" sz="1200" dirty="0"/>
                    <a:t>Last NAME</a:t>
                  </a:r>
                </a:p>
                <a:p>
                  <a:pPr marL="171450" indent="-171450">
                    <a:buFont typeface="Arial" charset="0"/>
                    <a:buChar char="•"/>
                  </a:pPr>
                  <a:r>
                    <a:rPr lang="en-US" sz="1200" dirty="0"/>
                    <a:t>Birth DATE</a:t>
                  </a:r>
                </a:p>
                <a:p>
                  <a:pPr marL="171450" indent="-171450">
                    <a:buFont typeface="Arial" charset="0"/>
                    <a:buChar char="•"/>
                  </a:pPr>
                  <a:r>
                    <a:rPr lang="en-US" sz="1200" dirty="0"/>
                    <a:t>Death DATE</a:t>
                  </a:r>
                </a:p>
                <a:p>
                  <a:pPr marL="171450" indent="-171450">
                    <a:buFont typeface="Arial" charset="0"/>
                    <a:buChar char="•"/>
                  </a:pPr>
                  <a:r>
                    <a:rPr lang="en-US" sz="1200" dirty="0"/>
                    <a:t>Birth CITY</a:t>
                  </a:r>
                </a:p>
                <a:p>
                  <a:pPr marL="171450" indent="-171450">
                    <a:buFont typeface="Arial" charset="0"/>
                    <a:buChar char="•"/>
                  </a:pPr>
                  <a:r>
                    <a:rPr lang="en-US" sz="1200" dirty="0"/>
                    <a:t>Birth STATE</a:t>
                  </a:r>
                </a:p>
                <a:p>
                  <a:pPr marL="171450" indent="-171450">
                    <a:buFont typeface="Arial" charset="0"/>
                    <a:buChar char="•"/>
                  </a:pPr>
                  <a:r>
                    <a:rPr lang="en-US" sz="1200" dirty="0"/>
                    <a:t>Birth COUNTRY</a:t>
                  </a:r>
                </a:p>
                <a:p>
                  <a:pPr marL="171450" indent="-171450">
                    <a:buFont typeface="Arial" charset="0"/>
                    <a:buChar char="•"/>
                  </a:pPr>
                  <a:r>
                    <a:rPr lang="en-US" sz="1200" dirty="0"/>
                    <a:t>Race / Sex</a:t>
                  </a:r>
                </a:p>
              </p:txBody>
            </p:sp>
            <p:cxnSp>
              <p:nvCxnSpPr>
                <p:cNvPr id="19" name="Straight Connector 18">
                  <a:extLst>
                    <a:ext uri="{FF2B5EF4-FFF2-40B4-BE49-F238E27FC236}">
                      <a16:creationId xmlns:a16="http://schemas.microsoft.com/office/drawing/2014/main" id="{58F2392A-6E4A-D345-878C-46C37FFB9693}"/>
                    </a:ext>
                  </a:extLst>
                </p:cNvPr>
                <p:cNvCxnSpPr>
                  <a:cxnSpLocks/>
                </p:cNvCxnSpPr>
                <p:nvPr/>
              </p:nvCxnSpPr>
              <p:spPr>
                <a:xfrm>
                  <a:off x="7165639" y="1683659"/>
                  <a:ext cx="0" cy="38890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a:extLst>
                  <a:ext uri="{FF2B5EF4-FFF2-40B4-BE49-F238E27FC236}">
                    <a16:creationId xmlns:a16="http://schemas.microsoft.com/office/drawing/2014/main" id="{B9685811-1DDA-1E46-9AB2-ACA7E45128A4}"/>
                  </a:ext>
                </a:extLst>
              </p:cNvPr>
              <p:cNvCxnSpPr>
                <a:cxnSpLocks/>
                <a:stCxn id="12" idx="3"/>
                <a:endCxn id="6" idx="1"/>
              </p:cNvCxnSpPr>
              <p:nvPr/>
            </p:nvCxnSpPr>
            <p:spPr>
              <a:xfrm>
                <a:off x="2965080" y="2261802"/>
                <a:ext cx="130237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AA67801-15B9-9449-BC2D-59F91397FE21}"/>
                  </a:ext>
                </a:extLst>
              </p:cNvPr>
              <p:cNvCxnSpPr>
                <a:cxnSpLocks/>
                <a:stCxn id="6" idx="2"/>
                <a:endCxn id="7" idx="0"/>
              </p:cNvCxnSpPr>
              <p:nvPr/>
            </p:nvCxnSpPr>
            <p:spPr>
              <a:xfrm>
                <a:off x="5378186" y="2769633"/>
                <a:ext cx="16720" cy="4165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5224828-7833-E64A-A830-92A20A9D9431}"/>
                  </a:ext>
                </a:extLst>
              </p:cNvPr>
              <p:cNvCxnSpPr>
                <a:cxnSpLocks/>
                <a:stCxn id="7" idx="2"/>
                <a:endCxn id="8" idx="0"/>
              </p:cNvCxnSpPr>
              <p:nvPr/>
            </p:nvCxnSpPr>
            <p:spPr>
              <a:xfrm>
                <a:off x="5394906" y="4940470"/>
                <a:ext cx="0" cy="420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5A4E71-24CE-DD47-81AD-DCC0EEC4970A}"/>
                  </a:ext>
                </a:extLst>
              </p:cNvPr>
              <p:cNvCxnSpPr>
                <a:cxnSpLocks/>
                <a:stCxn id="10" idx="1"/>
                <a:endCxn id="7" idx="3"/>
              </p:cNvCxnSpPr>
              <p:nvPr/>
            </p:nvCxnSpPr>
            <p:spPr>
              <a:xfrm flipH="1">
                <a:off x="6505634" y="4042208"/>
                <a:ext cx="3350432" cy="21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D8E6346E-72FA-9C4E-BE24-28448F541322}"/>
                </a:ext>
              </a:extLst>
            </p:cNvPr>
            <p:cNvSpPr txBox="1"/>
            <p:nvPr/>
          </p:nvSpPr>
          <p:spPr>
            <a:xfrm>
              <a:off x="6621456" y="1399933"/>
              <a:ext cx="2221457" cy="1015663"/>
            </a:xfrm>
            <a:prstGeom prst="rect">
              <a:avLst/>
            </a:prstGeom>
            <a:noFill/>
            <a:ln>
              <a:solidFill>
                <a:schemeClr val="accent1"/>
              </a:solidFill>
            </a:ln>
          </p:spPr>
          <p:txBody>
            <a:bodyPr wrap="square" rtlCol="0">
              <a:spAutoFit/>
            </a:bodyPr>
            <a:lstStyle/>
            <a:p>
              <a:pPr algn="ctr"/>
              <a:r>
                <a:rPr lang="en-US" sz="1200" b="1" dirty="0"/>
                <a:t>[2] BAND </a:t>
              </a:r>
            </a:p>
            <a:p>
              <a:pPr algn="ctr"/>
              <a:r>
                <a:rPr lang="en-US" sz="1200" b="1" dirty="0"/>
                <a:t>[performers]</a:t>
              </a:r>
            </a:p>
            <a:p>
              <a:pPr marL="171450" indent="-171450">
                <a:buFont typeface="Arial" charset="0"/>
                <a:buChar char="•"/>
              </a:pPr>
              <a:r>
                <a:rPr lang="en-US" sz="1200" dirty="0"/>
                <a:t>Bane name</a:t>
              </a:r>
            </a:p>
            <a:p>
              <a:pPr marL="171450" indent="-171450">
                <a:buFont typeface="Arial" charset="0"/>
                <a:buChar char="•"/>
              </a:pPr>
              <a:r>
                <a:rPr lang="en-US" sz="1200" dirty="0"/>
                <a:t>Members (performers)</a:t>
              </a:r>
            </a:p>
            <a:p>
              <a:pPr marL="171450" indent="-171450">
                <a:buFont typeface="Arial" charset="0"/>
                <a:buChar char="•"/>
              </a:pPr>
              <a:r>
                <a:rPr lang="en-US" sz="1200" dirty="0"/>
                <a:t>Dates active</a:t>
              </a:r>
            </a:p>
          </p:txBody>
        </p:sp>
        <p:cxnSp>
          <p:nvCxnSpPr>
            <p:cNvPr id="52" name="Straight Connector 51">
              <a:extLst>
                <a:ext uri="{FF2B5EF4-FFF2-40B4-BE49-F238E27FC236}">
                  <a16:creationId xmlns:a16="http://schemas.microsoft.com/office/drawing/2014/main" id="{63D75505-1ABE-8D44-A1E8-F814487102AE}"/>
                </a:ext>
              </a:extLst>
            </p:cNvPr>
            <p:cNvCxnSpPr>
              <a:endCxn id="48" idx="1"/>
            </p:cNvCxnSpPr>
            <p:nvPr/>
          </p:nvCxnSpPr>
          <p:spPr>
            <a:xfrm>
              <a:off x="6386732" y="1907764"/>
              <a:ext cx="234724"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D25ACD2-2BE6-3A47-81FF-2B0B1DD5C271}"/>
                </a:ext>
              </a:extLst>
            </p:cNvPr>
            <p:cNvCxnSpPr>
              <a:cxnSpLocks/>
              <a:endCxn id="11" idx="1"/>
            </p:cNvCxnSpPr>
            <p:nvPr/>
          </p:nvCxnSpPr>
          <p:spPr>
            <a:xfrm>
              <a:off x="6360449" y="5824991"/>
              <a:ext cx="2808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C84635-E84F-2C49-8D88-370860293288}"/>
                </a:ext>
              </a:extLst>
            </p:cNvPr>
            <p:cNvCxnSpPr>
              <a:cxnSpLocks/>
            </p:cNvCxnSpPr>
            <p:nvPr/>
          </p:nvCxnSpPr>
          <p:spPr>
            <a:xfrm>
              <a:off x="6504094" y="2699619"/>
              <a:ext cx="269901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BB96A6C-97BF-B445-9393-B3CD81206924}"/>
                </a:ext>
              </a:extLst>
            </p:cNvPr>
            <p:cNvCxnSpPr/>
            <p:nvPr/>
          </p:nvCxnSpPr>
          <p:spPr>
            <a:xfrm>
              <a:off x="6504094" y="1907764"/>
              <a:ext cx="0" cy="79200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 name="Straight Connector 3">
            <a:extLst>
              <a:ext uri="{FF2B5EF4-FFF2-40B4-BE49-F238E27FC236}">
                <a16:creationId xmlns:a16="http://schemas.microsoft.com/office/drawing/2014/main" id="{9ACD6B55-B8AD-264D-A94F-1E92C5CFB1BF}"/>
              </a:ext>
            </a:extLst>
          </p:cNvPr>
          <p:cNvCxnSpPr>
            <a:stCxn id="48" idx="3"/>
            <a:endCxn id="9" idx="1"/>
          </p:cNvCxnSpPr>
          <p:nvPr/>
        </p:nvCxnSpPr>
        <p:spPr>
          <a:xfrm>
            <a:off x="8842913" y="1215595"/>
            <a:ext cx="357851" cy="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31083F30-8C73-3640-9183-1A8859587A78}"/>
              </a:ext>
            </a:extLst>
          </p:cNvPr>
          <p:cNvSpPr txBox="1">
            <a:spLocks/>
          </p:cNvSpPr>
          <p:nvPr/>
        </p:nvSpPr>
        <p:spPr>
          <a:xfrm>
            <a:off x="459427" y="6135087"/>
            <a:ext cx="11732572" cy="792142"/>
          </a:xfrm>
          <a:prstGeom prst="rect">
            <a:avLst/>
          </a:prstGeom>
        </p:spPr>
        <p:txBody>
          <a:bodyPr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000" b="1" cap="all" dirty="0">
                <a:solidFill>
                  <a:schemeClr val="tx1"/>
                </a:solidFill>
              </a:rPr>
              <a:t>Conceptual Model – Adapted to </a:t>
            </a:r>
            <a:r>
              <a:rPr lang="en-US" sz="3000" b="1" cap="all" dirty="0" err="1">
                <a:solidFill>
                  <a:schemeClr val="tx1"/>
                </a:solidFill>
              </a:rPr>
              <a:t>SongData</a:t>
            </a:r>
            <a:endParaRPr lang="en-US" sz="3000" b="1" cap="all" dirty="0">
              <a:solidFill>
                <a:schemeClr val="tx1"/>
              </a:solidFill>
            </a:endParaRPr>
          </a:p>
          <a:p>
            <a:r>
              <a:rPr lang="en-US" sz="2000" i="1" dirty="0">
                <a:solidFill>
                  <a:schemeClr val="tx1"/>
                </a:solidFill>
              </a:rPr>
              <a:t>influenced by FRBR and Variations3 catalogue at Indiana University (Riley, Hunter, Colvard, Berry 2007)</a:t>
            </a:r>
            <a:endParaRPr lang="en-US" sz="2000" dirty="0">
              <a:solidFill>
                <a:schemeClr val="tx1"/>
              </a:solidFill>
            </a:endParaRPr>
          </a:p>
        </p:txBody>
      </p:sp>
    </p:spTree>
    <p:extLst>
      <p:ext uri="{BB962C8B-B14F-4D97-AF65-F5344CB8AC3E}">
        <p14:creationId xmlns:p14="http://schemas.microsoft.com/office/powerpoint/2010/main" val="110662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57698DE-5583-6443-8765-F85FE65BB807}"/>
              </a:ext>
            </a:extLst>
          </p:cNvPr>
          <p:cNvSpPr/>
          <p:nvPr/>
        </p:nvSpPr>
        <p:spPr>
          <a:xfrm>
            <a:off x="154745" y="126609"/>
            <a:ext cx="11830929" cy="2307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0CC673A9-8F69-0A47-A1B6-01163FDB49D4}"/>
              </a:ext>
            </a:extLst>
          </p:cNvPr>
          <p:cNvGrpSpPr/>
          <p:nvPr/>
        </p:nvGrpSpPr>
        <p:grpSpPr>
          <a:xfrm>
            <a:off x="459427" y="246993"/>
            <a:ext cx="11271979" cy="5801247"/>
            <a:chOff x="459427" y="939163"/>
            <a:chExt cx="11271979" cy="5801247"/>
          </a:xfrm>
        </p:grpSpPr>
        <p:grpSp>
          <p:nvGrpSpPr>
            <p:cNvPr id="66" name="Group 65">
              <a:extLst>
                <a:ext uri="{FF2B5EF4-FFF2-40B4-BE49-F238E27FC236}">
                  <a16:creationId xmlns:a16="http://schemas.microsoft.com/office/drawing/2014/main" id="{4EC7D4D9-7143-3244-90FF-E794D5B536C0}"/>
                </a:ext>
              </a:extLst>
            </p:cNvPr>
            <p:cNvGrpSpPr/>
            <p:nvPr/>
          </p:nvGrpSpPr>
          <p:grpSpPr>
            <a:xfrm>
              <a:off x="459427" y="939163"/>
              <a:ext cx="11271979" cy="5801247"/>
              <a:chOff x="1136280" y="945028"/>
              <a:chExt cx="11271979" cy="5801247"/>
            </a:xfrm>
          </p:grpSpPr>
          <p:grpSp>
            <p:nvGrpSpPr>
              <p:cNvPr id="5" name="Group 4">
                <a:extLst>
                  <a:ext uri="{FF2B5EF4-FFF2-40B4-BE49-F238E27FC236}">
                    <a16:creationId xmlns:a16="http://schemas.microsoft.com/office/drawing/2014/main" id="{608C9BDC-1B27-F446-888C-EE7D481B1C5E}"/>
                  </a:ext>
                </a:extLst>
              </p:cNvPr>
              <p:cNvGrpSpPr/>
              <p:nvPr/>
            </p:nvGrpSpPr>
            <p:grpSpPr>
              <a:xfrm>
                <a:off x="1136280" y="945028"/>
                <a:ext cx="11271979" cy="5801247"/>
                <a:chOff x="1264617" y="715058"/>
                <a:chExt cx="11271979" cy="5801247"/>
              </a:xfrm>
            </p:grpSpPr>
            <p:sp>
              <p:nvSpPr>
                <p:cNvPr id="6" name="TextBox 5">
                  <a:extLst>
                    <a:ext uri="{FF2B5EF4-FFF2-40B4-BE49-F238E27FC236}">
                      <a16:creationId xmlns:a16="http://schemas.microsoft.com/office/drawing/2014/main" id="{EF344D55-3474-9B43-9224-EC59471D4248}"/>
                    </a:ext>
                  </a:extLst>
                </p:cNvPr>
                <p:cNvSpPr txBox="1"/>
                <p:nvPr/>
              </p:nvSpPr>
              <p:spPr>
                <a:xfrm>
                  <a:off x="4395794" y="1524000"/>
                  <a:ext cx="2221457" cy="1015663"/>
                </a:xfrm>
                <a:prstGeom prst="rect">
                  <a:avLst/>
                </a:prstGeom>
                <a:noFill/>
                <a:ln>
                  <a:solidFill>
                    <a:schemeClr val="accent1"/>
                  </a:solidFill>
                </a:ln>
              </p:spPr>
              <p:txBody>
                <a:bodyPr wrap="square" rtlCol="0">
                  <a:spAutoFit/>
                </a:bodyPr>
                <a:lstStyle/>
                <a:p>
                  <a:pPr algn="ctr"/>
                  <a:r>
                    <a:rPr lang="en-US" sz="1200" b="1" dirty="0"/>
                    <a:t>[1] WORK</a:t>
                  </a:r>
                </a:p>
                <a:p>
                  <a:pPr algn="ctr"/>
                  <a:r>
                    <a:rPr lang="en-US" sz="1200" b="1" dirty="0"/>
                    <a:t>[song]</a:t>
                  </a:r>
                </a:p>
                <a:p>
                  <a:pPr marL="171450" indent="-171450">
                    <a:buFont typeface="Arial" charset="0"/>
                    <a:buChar char="•"/>
                  </a:pPr>
                  <a:r>
                    <a:rPr lang="en-US" sz="1200" dirty="0"/>
                    <a:t>Title</a:t>
                  </a:r>
                </a:p>
                <a:p>
                  <a:pPr marL="171450" indent="-171450">
                    <a:buFont typeface="Arial" charset="0"/>
                    <a:buChar char="•"/>
                  </a:pPr>
                  <a:r>
                    <a:rPr lang="en-US" sz="1200" dirty="0"/>
                    <a:t>Songwriter</a:t>
                  </a:r>
                </a:p>
                <a:p>
                  <a:pPr marL="171450" indent="-171450">
                    <a:buFont typeface="Arial" charset="0"/>
                    <a:buChar char="•"/>
                  </a:pPr>
                  <a:r>
                    <a:rPr lang="en-US" sz="1200" dirty="0"/>
                    <a:t>Instrumentation</a:t>
                  </a:r>
                </a:p>
              </p:txBody>
            </p:sp>
            <p:sp>
              <p:nvSpPr>
                <p:cNvPr id="7" name="TextBox 6">
                  <a:extLst>
                    <a:ext uri="{FF2B5EF4-FFF2-40B4-BE49-F238E27FC236}">
                      <a16:creationId xmlns:a16="http://schemas.microsoft.com/office/drawing/2014/main" id="{6D81D886-6005-ED4E-BF0E-CF6D697714D1}"/>
                    </a:ext>
                  </a:extLst>
                </p:cNvPr>
                <p:cNvSpPr txBox="1"/>
                <p:nvPr/>
              </p:nvSpPr>
              <p:spPr>
                <a:xfrm>
                  <a:off x="4412514" y="2956174"/>
                  <a:ext cx="2221457" cy="1754326"/>
                </a:xfrm>
                <a:prstGeom prst="rect">
                  <a:avLst/>
                </a:prstGeom>
                <a:noFill/>
                <a:ln w="57150">
                  <a:solidFill>
                    <a:srgbClr val="FFC000"/>
                  </a:solidFill>
                </a:ln>
              </p:spPr>
              <p:txBody>
                <a:bodyPr wrap="square" rtlCol="0">
                  <a:spAutoFit/>
                </a:bodyPr>
                <a:lstStyle/>
                <a:p>
                  <a:pPr algn="ctr"/>
                  <a:r>
                    <a:rPr lang="en-US" sz="1200" b="1" dirty="0"/>
                    <a:t>[1] EXPRESSION</a:t>
                  </a:r>
                </a:p>
                <a:p>
                  <a:pPr algn="ctr"/>
                  <a:r>
                    <a:rPr lang="en-US" sz="1200" b="1" dirty="0"/>
                    <a:t>[recorded work]</a:t>
                  </a:r>
                </a:p>
                <a:p>
                  <a:pPr marL="171450" indent="-171450">
                    <a:buFont typeface="Arial" charset="0"/>
                    <a:buChar char="•"/>
                  </a:pPr>
                  <a:r>
                    <a:rPr lang="en-US" sz="1200" dirty="0"/>
                    <a:t>Title</a:t>
                  </a:r>
                </a:p>
                <a:p>
                  <a:pPr marL="171450" indent="-171450">
                    <a:buFont typeface="Arial" charset="0"/>
                    <a:buChar char="•"/>
                  </a:pPr>
                  <a:r>
                    <a:rPr lang="en-US" sz="1200" dirty="0"/>
                    <a:t>Songwriter</a:t>
                  </a:r>
                </a:p>
                <a:p>
                  <a:pPr marL="171450" indent="-171450">
                    <a:buFont typeface="Arial" charset="0"/>
                    <a:buChar char="•"/>
                  </a:pPr>
                  <a:r>
                    <a:rPr lang="en-US" sz="1200" dirty="0"/>
                    <a:t>Performer</a:t>
                  </a:r>
                </a:p>
                <a:p>
                  <a:pPr marL="171450" indent="-171450">
                    <a:buFont typeface="Arial" charset="0"/>
                    <a:buChar char="•"/>
                  </a:pPr>
                  <a:r>
                    <a:rPr lang="en-US" sz="1200" dirty="0"/>
                    <a:t>Producer</a:t>
                  </a:r>
                </a:p>
                <a:p>
                  <a:pPr marL="171450" indent="-171450">
                    <a:buFont typeface="Arial" charset="0"/>
                    <a:buChar char="•"/>
                  </a:pPr>
                  <a:r>
                    <a:rPr lang="en-US" sz="1200" dirty="0"/>
                    <a:t>Billboard Peak Position</a:t>
                  </a:r>
                </a:p>
                <a:p>
                  <a:pPr marL="171450" indent="-171450">
                    <a:buFont typeface="Arial" charset="0"/>
                    <a:buChar char="•"/>
                  </a:pPr>
                  <a:r>
                    <a:rPr lang="en-US" sz="1200" dirty="0"/>
                    <a:t>Billboard Weeks on chart</a:t>
                  </a:r>
                </a:p>
                <a:p>
                  <a:pPr marL="171450" indent="-171450">
                    <a:buFont typeface="Arial" charset="0"/>
                    <a:buChar char="•"/>
                  </a:pPr>
                  <a:r>
                    <a:rPr lang="en-US" sz="1200" dirty="0"/>
                    <a:t>Musical Style</a:t>
                  </a:r>
                </a:p>
              </p:txBody>
            </p:sp>
            <p:sp>
              <p:nvSpPr>
                <p:cNvPr id="8" name="TextBox 7">
                  <a:extLst>
                    <a:ext uri="{FF2B5EF4-FFF2-40B4-BE49-F238E27FC236}">
                      <a16:creationId xmlns:a16="http://schemas.microsoft.com/office/drawing/2014/main" id="{7EBAC229-83CA-C847-AFAB-C367F7F90D08}"/>
                    </a:ext>
                  </a:extLst>
                </p:cNvPr>
                <p:cNvSpPr txBox="1"/>
                <p:nvPr/>
              </p:nvSpPr>
              <p:spPr>
                <a:xfrm>
                  <a:off x="4412514" y="5131310"/>
                  <a:ext cx="2221457" cy="1384995"/>
                </a:xfrm>
                <a:prstGeom prst="rect">
                  <a:avLst/>
                </a:prstGeom>
                <a:noFill/>
                <a:ln>
                  <a:solidFill>
                    <a:schemeClr val="accent1"/>
                  </a:solidFill>
                </a:ln>
              </p:spPr>
              <p:txBody>
                <a:bodyPr wrap="square" rtlCol="0">
                  <a:spAutoFit/>
                </a:bodyPr>
                <a:lstStyle/>
                <a:p>
                  <a:pPr algn="ctr"/>
                  <a:r>
                    <a:rPr lang="en-US" sz="1200" b="1" dirty="0"/>
                    <a:t>[1] MANIFESTATION</a:t>
                  </a:r>
                </a:p>
                <a:p>
                  <a:pPr algn="ctr"/>
                  <a:r>
                    <a:rPr lang="en-US" sz="1200" b="1" dirty="0"/>
                    <a:t>[album]</a:t>
                  </a:r>
                </a:p>
                <a:p>
                  <a:pPr marL="171450" indent="-171450">
                    <a:buFont typeface="Arial" charset="0"/>
                    <a:buChar char="•"/>
                  </a:pPr>
                  <a:r>
                    <a:rPr lang="en-US" sz="1200" dirty="0"/>
                    <a:t>Album title</a:t>
                  </a:r>
                </a:p>
                <a:p>
                  <a:pPr marL="171450" indent="-171450">
                    <a:buFont typeface="Arial" charset="0"/>
                    <a:buChar char="•"/>
                  </a:pPr>
                  <a:r>
                    <a:rPr lang="en-US" sz="1200" dirty="0"/>
                    <a:t>Performer</a:t>
                  </a:r>
                </a:p>
                <a:p>
                  <a:pPr marL="171450" indent="-171450">
                    <a:buFont typeface="Arial" charset="0"/>
                    <a:buChar char="•"/>
                  </a:pPr>
                  <a:r>
                    <a:rPr lang="en-US" sz="1200" dirty="0"/>
                    <a:t>Format</a:t>
                  </a:r>
                </a:p>
                <a:p>
                  <a:pPr marL="171450" indent="-171450">
                    <a:buFont typeface="Arial" charset="0"/>
                    <a:buChar char="•"/>
                  </a:pPr>
                  <a:r>
                    <a:rPr lang="en-US" sz="1200" dirty="0"/>
                    <a:t>Place : Corporate Body date </a:t>
                  </a:r>
                </a:p>
                <a:p>
                  <a:pPr marL="171450" indent="-171450">
                    <a:buFont typeface="Arial" charset="0"/>
                    <a:buChar char="•"/>
                  </a:pPr>
                  <a:r>
                    <a:rPr lang="en-US" sz="1200" dirty="0"/>
                    <a:t>Album catalogue no.</a:t>
                  </a:r>
                </a:p>
              </p:txBody>
            </p:sp>
            <p:sp>
              <p:nvSpPr>
                <p:cNvPr id="9" name="TextBox 8">
                  <a:extLst>
                    <a:ext uri="{FF2B5EF4-FFF2-40B4-BE49-F238E27FC236}">
                      <a16:creationId xmlns:a16="http://schemas.microsoft.com/office/drawing/2014/main" id="{1870D270-6F11-4D4E-B1F1-4D2D39303413}"/>
                    </a:ext>
                  </a:extLst>
                </p:cNvPr>
                <p:cNvSpPr txBox="1"/>
                <p:nvPr/>
              </p:nvSpPr>
              <p:spPr>
                <a:xfrm>
                  <a:off x="10005954" y="715058"/>
                  <a:ext cx="2530642" cy="1938992"/>
                </a:xfrm>
                <a:prstGeom prst="rect">
                  <a:avLst/>
                </a:prstGeom>
                <a:noFill/>
                <a:ln>
                  <a:solidFill>
                    <a:schemeClr val="accent1"/>
                  </a:solidFill>
                </a:ln>
              </p:spPr>
              <p:txBody>
                <a:bodyPr wrap="square" rtlCol="0">
                  <a:spAutoFit/>
                </a:bodyPr>
                <a:lstStyle/>
                <a:p>
                  <a:pPr algn="ctr"/>
                  <a:r>
                    <a:rPr lang="en-US" sz="1200" b="1" dirty="0"/>
                    <a:t>[2] PERSON</a:t>
                  </a:r>
                </a:p>
                <a:p>
                  <a:pPr algn="ctr"/>
                  <a:r>
                    <a:rPr lang="en-US" sz="1200" b="1" dirty="0"/>
                    <a:t>[performers]</a:t>
                  </a:r>
                </a:p>
                <a:p>
                  <a:pPr marL="171450" indent="-171450">
                    <a:buFont typeface="Arial" charset="0"/>
                    <a:buChar char="•"/>
                  </a:pPr>
                  <a:r>
                    <a:rPr lang="en-US" sz="1200" dirty="0"/>
                    <a:t>First NAME</a:t>
                  </a:r>
                </a:p>
                <a:p>
                  <a:pPr marL="171450" indent="-171450">
                    <a:buFont typeface="Arial" charset="0"/>
                    <a:buChar char="•"/>
                  </a:pPr>
                  <a:r>
                    <a:rPr lang="en-US" sz="1200" dirty="0"/>
                    <a:t>Last NAME</a:t>
                  </a:r>
                </a:p>
                <a:p>
                  <a:pPr marL="171450" indent="-171450">
                    <a:buFont typeface="Arial" charset="0"/>
                    <a:buChar char="•"/>
                  </a:pPr>
                  <a:r>
                    <a:rPr lang="en-US" sz="1200" dirty="0"/>
                    <a:t>Birth DATE</a:t>
                  </a:r>
                </a:p>
                <a:p>
                  <a:pPr marL="171450" indent="-171450">
                    <a:buFont typeface="Arial" charset="0"/>
                    <a:buChar char="•"/>
                  </a:pPr>
                  <a:r>
                    <a:rPr lang="en-US" sz="1200" dirty="0"/>
                    <a:t>Death DATE</a:t>
                  </a:r>
                </a:p>
                <a:p>
                  <a:pPr marL="171450" indent="-171450">
                    <a:buFont typeface="Arial" charset="0"/>
                    <a:buChar char="•"/>
                  </a:pPr>
                  <a:r>
                    <a:rPr lang="en-US" sz="1200" dirty="0"/>
                    <a:t>Birth CITY</a:t>
                  </a:r>
                </a:p>
                <a:p>
                  <a:pPr marL="171450" indent="-171450">
                    <a:buFont typeface="Arial" charset="0"/>
                    <a:buChar char="•"/>
                  </a:pPr>
                  <a:r>
                    <a:rPr lang="en-US" sz="1200" dirty="0"/>
                    <a:t>Birth STATE</a:t>
                  </a:r>
                </a:p>
                <a:p>
                  <a:pPr marL="171450" indent="-171450">
                    <a:buFont typeface="Arial" charset="0"/>
                    <a:buChar char="•"/>
                  </a:pPr>
                  <a:r>
                    <a:rPr lang="en-US" sz="1200" dirty="0"/>
                    <a:t>Birth COUNTRY</a:t>
                  </a:r>
                </a:p>
                <a:p>
                  <a:pPr marL="171450" indent="-171450">
                    <a:buFont typeface="Arial" charset="0"/>
                    <a:buChar char="•"/>
                  </a:pPr>
                  <a:r>
                    <a:rPr lang="en-US" sz="1200" dirty="0"/>
                    <a:t>Race / Sex</a:t>
                  </a:r>
                </a:p>
              </p:txBody>
            </p:sp>
            <p:sp>
              <p:nvSpPr>
                <p:cNvPr id="10" name="TextBox 9">
                  <a:extLst>
                    <a:ext uri="{FF2B5EF4-FFF2-40B4-BE49-F238E27FC236}">
                      <a16:creationId xmlns:a16="http://schemas.microsoft.com/office/drawing/2014/main" id="{06C12731-F53C-4B4E-BA02-1088C32F7720}"/>
                    </a:ext>
                  </a:extLst>
                </p:cNvPr>
                <p:cNvSpPr txBox="1"/>
                <p:nvPr/>
              </p:nvSpPr>
              <p:spPr>
                <a:xfrm>
                  <a:off x="9984403" y="2842742"/>
                  <a:ext cx="2530642" cy="1938992"/>
                </a:xfrm>
                <a:prstGeom prst="rect">
                  <a:avLst/>
                </a:prstGeom>
                <a:noFill/>
                <a:ln>
                  <a:solidFill>
                    <a:schemeClr val="accent1"/>
                  </a:solidFill>
                </a:ln>
              </p:spPr>
              <p:txBody>
                <a:bodyPr wrap="square" rtlCol="0">
                  <a:spAutoFit/>
                </a:bodyPr>
                <a:lstStyle/>
                <a:p>
                  <a:pPr algn="ctr"/>
                  <a:r>
                    <a:rPr lang="en-US" sz="1200" b="1" dirty="0"/>
                    <a:t>[2] PERSON</a:t>
                  </a:r>
                </a:p>
                <a:p>
                  <a:pPr algn="ctr"/>
                  <a:r>
                    <a:rPr lang="en-US" sz="1200" b="1" dirty="0"/>
                    <a:t>[producer(s)]</a:t>
                  </a:r>
                </a:p>
                <a:p>
                  <a:pPr marL="171450" indent="-171450">
                    <a:buFont typeface="Arial" charset="0"/>
                    <a:buChar char="•"/>
                  </a:pPr>
                  <a:r>
                    <a:rPr lang="en-US" sz="1200" dirty="0"/>
                    <a:t>First NAME</a:t>
                  </a:r>
                </a:p>
                <a:p>
                  <a:pPr marL="171450" indent="-171450">
                    <a:buFont typeface="Arial" charset="0"/>
                    <a:buChar char="•"/>
                  </a:pPr>
                  <a:r>
                    <a:rPr lang="en-US" sz="1200" dirty="0"/>
                    <a:t>Last NAME</a:t>
                  </a:r>
                </a:p>
                <a:p>
                  <a:pPr marL="171450" indent="-171450">
                    <a:buFont typeface="Arial" charset="0"/>
                    <a:buChar char="•"/>
                  </a:pPr>
                  <a:r>
                    <a:rPr lang="en-US" sz="1200" dirty="0"/>
                    <a:t>Birth DATE</a:t>
                  </a:r>
                </a:p>
                <a:p>
                  <a:pPr marL="171450" indent="-171450">
                    <a:buFont typeface="Arial" charset="0"/>
                    <a:buChar char="•"/>
                  </a:pPr>
                  <a:r>
                    <a:rPr lang="en-US" sz="1200" dirty="0"/>
                    <a:t>Death DATE</a:t>
                  </a:r>
                </a:p>
                <a:p>
                  <a:pPr marL="171450" indent="-171450">
                    <a:buFont typeface="Arial" charset="0"/>
                    <a:buChar char="•"/>
                  </a:pPr>
                  <a:r>
                    <a:rPr lang="en-US" sz="1200" dirty="0"/>
                    <a:t>Birth CITY</a:t>
                  </a:r>
                </a:p>
                <a:p>
                  <a:pPr marL="171450" indent="-171450">
                    <a:buFont typeface="Arial" charset="0"/>
                    <a:buChar char="•"/>
                  </a:pPr>
                  <a:r>
                    <a:rPr lang="en-US" sz="1200" dirty="0"/>
                    <a:t>Birth STATE</a:t>
                  </a:r>
                </a:p>
                <a:p>
                  <a:pPr marL="171450" indent="-171450">
                    <a:buFont typeface="Arial" charset="0"/>
                    <a:buChar char="•"/>
                  </a:pPr>
                  <a:r>
                    <a:rPr lang="en-US" sz="1200" dirty="0"/>
                    <a:t>Birth COUNTRY</a:t>
                  </a:r>
                </a:p>
                <a:p>
                  <a:pPr marL="171450" indent="-171450">
                    <a:buFont typeface="Arial" charset="0"/>
                    <a:buChar char="•"/>
                  </a:pPr>
                  <a:r>
                    <a:rPr lang="en-US" sz="1200" dirty="0"/>
                    <a:t>Race / Sex</a:t>
                  </a:r>
                </a:p>
              </p:txBody>
            </p:sp>
            <p:sp>
              <p:nvSpPr>
                <p:cNvPr id="11" name="TextBox 10">
                  <a:extLst>
                    <a:ext uri="{FF2B5EF4-FFF2-40B4-BE49-F238E27FC236}">
                      <a16:creationId xmlns:a16="http://schemas.microsoft.com/office/drawing/2014/main" id="{7808DB2C-AB8A-3B48-BB06-F8D0DC2C367F}"/>
                    </a:ext>
                  </a:extLst>
                </p:cNvPr>
                <p:cNvSpPr txBox="1"/>
                <p:nvPr/>
              </p:nvSpPr>
              <p:spPr>
                <a:xfrm>
                  <a:off x="9973901" y="4908388"/>
                  <a:ext cx="2541144" cy="1384995"/>
                </a:xfrm>
                <a:prstGeom prst="rect">
                  <a:avLst/>
                </a:prstGeom>
                <a:noFill/>
                <a:ln>
                  <a:solidFill>
                    <a:schemeClr val="accent1"/>
                  </a:solidFill>
                </a:ln>
              </p:spPr>
              <p:txBody>
                <a:bodyPr wrap="square" rtlCol="0">
                  <a:spAutoFit/>
                </a:bodyPr>
                <a:lstStyle/>
                <a:p>
                  <a:pPr algn="ctr"/>
                  <a:r>
                    <a:rPr lang="en-US" sz="1200" b="1" dirty="0"/>
                    <a:t>[2] CORPORATE BODY</a:t>
                  </a:r>
                </a:p>
                <a:p>
                  <a:pPr algn="ctr"/>
                  <a:r>
                    <a:rPr lang="en-US" sz="1200" b="1" dirty="0"/>
                    <a:t>[studio/label(s)]</a:t>
                  </a:r>
                </a:p>
                <a:p>
                  <a:pPr marL="171450" indent="-171450">
                    <a:buFont typeface="Arial" charset="0"/>
                    <a:buChar char="•"/>
                  </a:pPr>
                  <a:r>
                    <a:rPr lang="en-US" sz="1200" dirty="0"/>
                    <a:t>Label Name</a:t>
                  </a:r>
                </a:p>
                <a:p>
                  <a:pPr marL="171450" indent="-171450">
                    <a:buFont typeface="Arial" charset="0"/>
                    <a:buChar char="•"/>
                  </a:pPr>
                  <a:r>
                    <a:rPr lang="en-US" sz="1200" dirty="0"/>
                    <a:t>City</a:t>
                  </a:r>
                </a:p>
                <a:p>
                  <a:pPr marL="171450" indent="-171450">
                    <a:buFont typeface="Arial" charset="0"/>
                    <a:buChar char="•"/>
                  </a:pPr>
                  <a:r>
                    <a:rPr lang="en-US" sz="1200" dirty="0"/>
                    <a:t>State</a:t>
                  </a:r>
                </a:p>
                <a:p>
                  <a:pPr marL="171450" indent="-171450">
                    <a:buFont typeface="Arial" charset="0"/>
                    <a:buChar char="•"/>
                  </a:pPr>
                  <a:r>
                    <a:rPr lang="en-US" sz="1200" dirty="0"/>
                    <a:t>Est. Date</a:t>
                  </a:r>
                </a:p>
                <a:p>
                  <a:pPr marL="171450" indent="-171450">
                    <a:buFont typeface="Arial" charset="0"/>
                    <a:buChar char="•"/>
                  </a:pPr>
                  <a:r>
                    <a:rPr lang="en-US" sz="1200" dirty="0"/>
                    <a:t>Def. Date</a:t>
                  </a:r>
                </a:p>
              </p:txBody>
            </p:sp>
            <p:sp>
              <p:nvSpPr>
                <p:cNvPr id="12" name="TextBox 11">
                  <a:extLst>
                    <a:ext uri="{FF2B5EF4-FFF2-40B4-BE49-F238E27FC236}">
                      <a16:creationId xmlns:a16="http://schemas.microsoft.com/office/drawing/2014/main" id="{3A54AB01-45AB-2E4C-84B5-71FB8281E666}"/>
                    </a:ext>
                  </a:extLst>
                </p:cNvPr>
                <p:cNvSpPr txBox="1"/>
                <p:nvPr/>
              </p:nvSpPr>
              <p:spPr>
                <a:xfrm>
                  <a:off x="1264617" y="1062336"/>
                  <a:ext cx="1828800" cy="1938992"/>
                </a:xfrm>
                <a:prstGeom prst="rect">
                  <a:avLst/>
                </a:prstGeom>
                <a:noFill/>
                <a:ln>
                  <a:solidFill>
                    <a:schemeClr val="accent1"/>
                  </a:solidFill>
                </a:ln>
              </p:spPr>
              <p:txBody>
                <a:bodyPr wrap="square" rtlCol="0">
                  <a:spAutoFit/>
                </a:bodyPr>
                <a:lstStyle/>
                <a:p>
                  <a:pPr algn="ctr"/>
                  <a:r>
                    <a:rPr lang="en-US" sz="1200" b="1" dirty="0"/>
                    <a:t>[2] PERSON</a:t>
                  </a:r>
                </a:p>
                <a:p>
                  <a:pPr algn="ctr"/>
                  <a:r>
                    <a:rPr lang="en-US" sz="1200" b="1" dirty="0"/>
                    <a:t>[songwriter(s)]</a:t>
                  </a:r>
                </a:p>
                <a:p>
                  <a:pPr marL="171450" indent="-171450">
                    <a:buFont typeface="Arial" charset="0"/>
                    <a:buChar char="•"/>
                  </a:pPr>
                  <a:r>
                    <a:rPr lang="en-US" sz="1200" dirty="0"/>
                    <a:t>First NAME</a:t>
                  </a:r>
                </a:p>
                <a:p>
                  <a:pPr marL="171450" indent="-171450">
                    <a:buFont typeface="Arial" charset="0"/>
                    <a:buChar char="•"/>
                  </a:pPr>
                  <a:r>
                    <a:rPr lang="en-US" sz="1200" dirty="0"/>
                    <a:t>Last NAME</a:t>
                  </a:r>
                </a:p>
                <a:p>
                  <a:pPr marL="171450" indent="-171450">
                    <a:buFont typeface="Arial" charset="0"/>
                    <a:buChar char="•"/>
                  </a:pPr>
                  <a:r>
                    <a:rPr lang="en-US" sz="1200" dirty="0"/>
                    <a:t>Birth DATE</a:t>
                  </a:r>
                </a:p>
                <a:p>
                  <a:pPr marL="171450" indent="-171450">
                    <a:buFont typeface="Arial" charset="0"/>
                    <a:buChar char="•"/>
                  </a:pPr>
                  <a:r>
                    <a:rPr lang="en-US" sz="1200" dirty="0"/>
                    <a:t>Death DATE</a:t>
                  </a:r>
                </a:p>
                <a:p>
                  <a:pPr marL="171450" indent="-171450">
                    <a:buFont typeface="Arial" charset="0"/>
                    <a:buChar char="•"/>
                  </a:pPr>
                  <a:r>
                    <a:rPr lang="en-US" sz="1200" dirty="0"/>
                    <a:t>Birth CITY</a:t>
                  </a:r>
                </a:p>
                <a:p>
                  <a:pPr marL="171450" indent="-171450">
                    <a:buFont typeface="Arial" charset="0"/>
                    <a:buChar char="•"/>
                  </a:pPr>
                  <a:r>
                    <a:rPr lang="en-US" sz="1200" dirty="0"/>
                    <a:t>Birth STATE</a:t>
                  </a:r>
                </a:p>
                <a:p>
                  <a:pPr marL="171450" indent="-171450">
                    <a:buFont typeface="Arial" charset="0"/>
                    <a:buChar char="•"/>
                  </a:pPr>
                  <a:r>
                    <a:rPr lang="en-US" sz="1200" dirty="0"/>
                    <a:t>Birth COUNTRY</a:t>
                  </a:r>
                </a:p>
                <a:p>
                  <a:pPr marL="171450" indent="-171450">
                    <a:buFont typeface="Arial" charset="0"/>
                    <a:buChar char="•"/>
                  </a:pPr>
                  <a:r>
                    <a:rPr lang="en-US" sz="1200" dirty="0"/>
                    <a:t>Race / Sex</a:t>
                  </a:r>
                </a:p>
              </p:txBody>
            </p:sp>
            <p:cxnSp>
              <p:nvCxnSpPr>
                <p:cNvPr id="19" name="Straight Connector 18">
                  <a:extLst>
                    <a:ext uri="{FF2B5EF4-FFF2-40B4-BE49-F238E27FC236}">
                      <a16:creationId xmlns:a16="http://schemas.microsoft.com/office/drawing/2014/main" id="{58F2392A-6E4A-D345-878C-46C37FFB9693}"/>
                    </a:ext>
                  </a:extLst>
                </p:cNvPr>
                <p:cNvCxnSpPr>
                  <a:cxnSpLocks/>
                </p:cNvCxnSpPr>
                <p:nvPr/>
              </p:nvCxnSpPr>
              <p:spPr>
                <a:xfrm>
                  <a:off x="7165639" y="1683659"/>
                  <a:ext cx="0" cy="38890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a:extLst>
                  <a:ext uri="{FF2B5EF4-FFF2-40B4-BE49-F238E27FC236}">
                    <a16:creationId xmlns:a16="http://schemas.microsoft.com/office/drawing/2014/main" id="{B9685811-1DDA-1E46-9AB2-ACA7E45128A4}"/>
                  </a:ext>
                </a:extLst>
              </p:cNvPr>
              <p:cNvCxnSpPr>
                <a:cxnSpLocks/>
                <a:stCxn id="12" idx="3"/>
                <a:endCxn id="6" idx="1"/>
              </p:cNvCxnSpPr>
              <p:nvPr/>
            </p:nvCxnSpPr>
            <p:spPr>
              <a:xfrm>
                <a:off x="2965080" y="2261802"/>
                <a:ext cx="130237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AA67801-15B9-9449-BC2D-59F91397FE21}"/>
                  </a:ext>
                </a:extLst>
              </p:cNvPr>
              <p:cNvCxnSpPr>
                <a:cxnSpLocks/>
                <a:stCxn id="6" idx="2"/>
                <a:endCxn id="7" idx="0"/>
              </p:cNvCxnSpPr>
              <p:nvPr/>
            </p:nvCxnSpPr>
            <p:spPr>
              <a:xfrm>
                <a:off x="5378186" y="2769633"/>
                <a:ext cx="16720" cy="4165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5224828-7833-E64A-A830-92A20A9D9431}"/>
                  </a:ext>
                </a:extLst>
              </p:cNvPr>
              <p:cNvCxnSpPr>
                <a:cxnSpLocks/>
                <a:stCxn id="7" idx="2"/>
                <a:endCxn id="8" idx="0"/>
              </p:cNvCxnSpPr>
              <p:nvPr/>
            </p:nvCxnSpPr>
            <p:spPr>
              <a:xfrm>
                <a:off x="5394906" y="4940470"/>
                <a:ext cx="0" cy="420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5A4E71-24CE-DD47-81AD-DCC0EEC4970A}"/>
                  </a:ext>
                </a:extLst>
              </p:cNvPr>
              <p:cNvCxnSpPr>
                <a:cxnSpLocks/>
                <a:stCxn id="10" idx="1"/>
                <a:endCxn id="7" idx="3"/>
              </p:cNvCxnSpPr>
              <p:nvPr/>
            </p:nvCxnSpPr>
            <p:spPr>
              <a:xfrm flipH="1">
                <a:off x="6505634" y="4042208"/>
                <a:ext cx="3350432" cy="21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D8E6346E-72FA-9C4E-BE24-28448F541322}"/>
                </a:ext>
              </a:extLst>
            </p:cNvPr>
            <p:cNvSpPr txBox="1"/>
            <p:nvPr/>
          </p:nvSpPr>
          <p:spPr>
            <a:xfrm>
              <a:off x="7114438" y="1307169"/>
              <a:ext cx="1728475" cy="1200329"/>
            </a:xfrm>
            <a:prstGeom prst="rect">
              <a:avLst/>
            </a:prstGeom>
            <a:noFill/>
            <a:ln>
              <a:solidFill>
                <a:schemeClr val="accent1"/>
              </a:solidFill>
            </a:ln>
          </p:spPr>
          <p:txBody>
            <a:bodyPr wrap="square" rtlCol="0">
              <a:spAutoFit/>
            </a:bodyPr>
            <a:lstStyle/>
            <a:p>
              <a:pPr algn="ctr"/>
              <a:r>
                <a:rPr lang="en-US" sz="1200" b="1" dirty="0"/>
                <a:t>[2] BAND </a:t>
              </a:r>
            </a:p>
            <a:p>
              <a:pPr algn="ctr"/>
              <a:r>
                <a:rPr lang="en-US" sz="1200" b="1" dirty="0"/>
                <a:t>[performers]</a:t>
              </a:r>
            </a:p>
            <a:p>
              <a:pPr marL="171450" indent="-171450">
                <a:buFont typeface="Arial" charset="0"/>
                <a:buChar char="•"/>
              </a:pPr>
              <a:r>
                <a:rPr lang="en-US" sz="1200" dirty="0"/>
                <a:t>Band name</a:t>
              </a:r>
            </a:p>
            <a:p>
              <a:pPr marL="171450" indent="-171450">
                <a:buFont typeface="Arial" charset="0"/>
                <a:buChar char="•"/>
              </a:pPr>
              <a:r>
                <a:rPr lang="en-US" sz="1200" dirty="0"/>
                <a:t>Members (performers)</a:t>
              </a:r>
            </a:p>
            <a:p>
              <a:pPr marL="171450" indent="-171450">
                <a:buFont typeface="Arial" charset="0"/>
                <a:buChar char="•"/>
              </a:pPr>
              <a:r>
                <a:rPr lang="en-US" sz="1200" dirty="0"/>
                <a:t>Dates active</a:t>
              </a:r>
            </a:p>
          </p:txBody>
        </p:sp>
        <p:cxnSp>
          <p:nvCxnSpPr>
            <p:cNvPr id="52" name="Straight Connector 51">
              <a:extLst>
                <a:ext uri="{FF2B5EF4-FFF2-40B4-BE49-F238E27FC236}">
                  <a16:creationId xmlns:a16="http://schemas.microsoft.com/office/drawing/2014/main" id="{63D75505-1ABE-8D44-A1E8-F814487102AE}"/>
                </a:ext>
              </a:extLst>
            </p:cNvPr>
            <p:cNvCxnSpPr>
              <a:cxnSpLocks/>
              <a:endCxn id="48" idx="1"/>
            </p:cNvCxnSpPr>
            <p:nvPr/>
          </p:nvCxnSpPr>
          <p:spPr>
            <a:xfrm>
              <a:off x="6360449" y="1907334"/>
              <a:ext cx="75398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D25ACD2-2BE6-3A47-81FF-2B0B1DD5C271}"/>
                </a:ext>
              </a:extLst>
            </p:cNvPr>
            <p:cNvCxnSpPr>
              <a:cxnSpLocks/>
              <a:endCxn id="11" idx="1"/>
            </p:cNvCxnSpPr>
            <p:nvPr/>
          </p:nvCxnSpPr>
          <p:spPr>
            <a:xfrm>
              <a:off x="6360449" y="5824991"/>
              <a:ext cx="2808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C84635-E84F-2C49-8D88-370860293288}"/>
                </a:ext>
              </a:extLst>
            </p:cNvPr>
            <p:cNvCxnSpPr>
              <a:cxnSpLocks/>
            </p:cNvCxnSpPr>
            <p:nvPr/>
          </p:nvCxnSpPr>
          <p:spPr>
            <a:xfrm>
              <a:off x="6504094" y="2699619"/>
              <a:ext cx="269901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BB96A6C-97BF-B445-9393-B3CD81206924}"/>
                </a:ext>
              </a:extLst>
            </p:cNvPr>
            <p:cNvCxnSpPr/>
            <p:nvPr/>
          </p:nvCxnSpPr>
          <p:spPr>
            <a:xfrm>
              <a:off x="6504094" y="1907764"/>
              <a:ext cx="0" cy="79200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 name="Straight Connector 3">
            <a:extLst>
              <a:ext uri="{FF2B5EF4-FFF2-40B4-BE49-F238E27FC236}">
                <a16:creationId xmlns:a16="http://schemas.microsoft.com/office/drawing/2014/main" id="{9ACD6B55-B8AD-264D-A94F-1E92C5CFB1BF}"/>
              </a:ext>
            </a:extLst>
          </p:cNvPr>
          <p:cNvCxnSpPr>
            <a:cxnSpLocks/>
            <a:stCxn id="48" idx="3"/>
            <a:endCxn id="9" idx="1"/>
          </p:cNvCxnSpPr>
          <p:nvPr/>
        </p:nvCxnSpPr>
        <p:spPr>
          <a:xfrm>
            <a:off x="8842913" y="1215164"/>
            <a:ext cx="357851" cy="13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27E9BD5B-5CA0-C448-B7D8-7C89E04B311C}"/>
              </a:ext>
            </a:extLst>
          </p:cNvPr>
          <p:cNvSpPr txBox="1">
            <a:spLocks/>
          </p:cNvSpPr>
          <p:nvPr/>
        </p:nvSpPr>
        <p:spPr>
          <a:xfrm>
            <a:off x="459427" y="6135087"/>
            <a:ext cx="11732572" cy="792142"/>
          </a:xfrm>
          <a:prstGeom prst="rect">
            <a:avLst/>
          </a:prstGeom>
        </p:spPr>
        <p:txBody>
          <a:bodyPr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000" b="1" cap="all" dirty="0">
                <a:solidFill>
                  <a:schemeClr val="tx1"/>
                </a:solidFill>
              </a:rPr>
              <a:t>Conceptual Model – Adapted to </a:t>
            </a:r>
            <a:r>
              <a:rPr lang="en-US" sz="3000" b="1" cap="all" dirty="0" err="1">
                <a:solidFill>
                  <a:schemeClr val="tx1"/>
                </a:solidFill>
              </a:rPr>
              <a:t>SongData</a:t>
            </a:r>
            <a:endParaRPr lang="en-US" sz="3000" b="1" cap="all" dirty="0">
              <a:solidFill>
                <a:schemeClr val="tx1"/>
              </a:solidFill>
            </a:endParaRPr>
          </a:p>
        </p:txBody>
      </p:sp>
    </p:spTree>
    <p:extLst>
      <p:ext uri="{BB962C8B-B14F-4D97-AF65-F5344CB8AC3E}">
        <p14:creationId xmlns:p14="http://schemas.microsoft.com/office/powerpoint/2010/main" val="129885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57698DE-5583-6443-8765-F85FE65BB807}"/>
              </a:ext>
            </a:extLst>
          </p:cNvPr>
          <p:cNvSpPr/>
          <p:nvPr/>
        </p:nvSpPr>
        <p:spPr>
          <a:xfrm>
            <a:off x="154745" y="126609"/>
            <a:ext cx="11830929" cy="2307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D0CA29F-AE2F-F049-AD41-99D47121F994}"/>
              </a:ext>
            </a:extLst>
          </p:cNvPr>
          <p:cNvGrpSpPr/>
          <p:nvPr/>
        </p:nvGrpSpPr>
        <p:grpSpPr>
          <a:xfrm>
            <a:off x="454747" y="193029"/>
            <a:ext cx="11385368" cy="5730246"/>
            <a:chOff x="454747" y="1035234"/>
            <a:chExt cx="11385368" cy="5730246"/>
          </a:xfrm>
        </p:grpSpPr>
        <p:grpSp>
          <p:nvGrpSpPr>
            <p:cNvPr id="66" name="Group 65">
              <a:extLst>
                <a:ext uri="{FF2B5EF4-FFF2-40B4-BE49-F238E27FC236}">
                  <a16:creationId xmlns:a16="http://schemas.microsoft.com/office/drawing/2014/main" id="{4EC7D4D9-7143-3244-90FF-E794D5B536C0}"/>
                </a:ext>
              </a:extLst>
            </p:cNvPr>
            <p:cNvGrpSpPr/>
            <p:nvPr/>
          </p:nvGrpSpPr>
          <p:grpSpPr>
            <a:xfrm>
              <a:off x="454747" y="1035234"/>
              <a:ext cx="11385368" cy="5730246"/>
              <a:chOff x="1131600" y="1039587"/>
              <a:chExt cx="11385368" cy="5829043"/>
            </a:xfrm>
          </p:grpSpPr>
          <p:grpSp>
            <p:nvGrpSpPr>
              <p:cNvPr id="5" name="Group 4">
                <a:extLst>
                  <a:ext uri="{FF2B5EF4-FFF2-40B4-BE49-F238E27FC236}">
                    <a16:creationId xmlns:a16="http://schemas.microsoft.com/office/drawing/2014/main" id="{608C9BDC-1B27-F446-888C-EE7D481B1C5E}"/>
                  </a:ext>
                </a:extLst>
              </p:cNvPr>
              <p:cNvGrpSpPr/>
              <p:nvPr/>
            </p:nvGrpSpPr>
            <p:grpSpPr>
              <a:xfrm>
                <a:off x="1131600" y="1039587"/>
                <a:ext cx="11385368" cy="5829043"/>
                <a:chOff x="1259937" y="809617"/>
                <a:chExt cx="11385368" cy="5829043"/>
              </a:xfrm>
            </p:grpSpPr>
            <p:sp>
              <p:nvSpPr>
                <p:cNvPr id="6" name="TextBox 5">
                  <a:extLst>
                    <a:ext uri="{FF2B5EF4-FFF2-40B4-BE49-F238E27FC236}">
                      <a16:creationId xmlns:a16="http://schemas.microsoft.com/office/drawing/2014/main" id="{EF344D55-3474-9B43-9224-EC59471D4248}"/>
                    </a:ext>
                  </a:extLst>
                </p:cNvPr>
                <p:cNvSpPr txBox="1"/>
                <p:nvPr/>
              </p:nvSpPr>
              <p:spPr>
                <a:xfrm>
                  <a:off x="4395794" y="1524000"/>
                  <a:ext cx="2221457" cy="845324"/>
                </a:xfrm>
                <a:prstGeom prst="rect">
                  <a:avLst/>
                </a:prstGeom>
                <a:noFill/>
                <a:ln>
                  <a:solidFill>
                    <a:schemeClr val="accent1"/>
                  </a:solidFill>
                </a:ln>
              </p:spPr>
              <p:txBody>
                <a:bodyPr wrap="square" rtlCol="0">
                  <a:spAutoFit/>
                </a:bodyPr>
                <a:lstStyle/>
                <a:p>
                  <a:pPr algn="ctr"/>
                  <a:r>
                    <a:rPr lang="en-US" sz="1200" b="1" dirty="0"/>
                    <a:t>WORK</a:t>
                  </a:r>
                </a:p>
                <a:p>
                  <a:pPr marL="171450" indent="-171450">
                    <a:buFont typeface="Arial" charset="0"/>
                    <a:buChar char="•"/>
                  </a:pPr>
                  <a:r>
                    <a:rPr lang="en-US" sz="1200" dirty="0"/>
                    <a:t>Jolene</a:t>
                  </a:r>
                </a:p>
                <a:p>
                  <a:pPr marL="171450" indent="-171450">
                    <a:buFont typeface="Arial" charset="0"/>
                    <a:buChar char="•"/>
                  </a:pPr>
                  <a:r>
                    <a:rPr lang="en-US" sz="1200" dirty="0"/>
                    <a:t>Dolly Parton</a:t>
                  </a:r>
                </a:p>
                <a:p>
                  <a:pPr marL="171450" indent="-171450">
                    <a:buFont typeface="Arial" charset="0"/>
                    <a:buChar char="•"/>
                  </a:pPr>
                  <a:r>
                    <a:rPr lang="en-US" sz="1200" dirty="0"/>
                    <a:t>Voice, guitar</a:t>
                  </a:r>
                </a:p>
              </p:txBody>
            </p:sp>
            <p:sp>
              <p:nvSpPr>
                <p:cNvPr id="7" name="TextBox 6">
                  <a:extLst>
                    <a:ext uri="{FF2B5EF4-FFF2-40B4-BE49-F238E27FC236}">
                      <a16:creationId xmlns:a16="http://schemas.microsoft.com/office/drawing/2014/main" id="{6D81D886-6005-ED4E-BF0E-CF6D697714D1}"/>
                    </a:ext>
                  </a:extLst>
                </p:cNvPr>
                <p:cNvSpPr txBox="1"/>
                <p:nvPr/>
              </p:nvSpPr>
              <p:spPr>
                <a:xfrm>
                  <a:off x="4412514" y="2956174"/>
                  <a:ext cx="2221457" cy="1596723"/>
                </a:xfrm>
                <a:prstGeom prst="rect">
                  <a:avLst/>
                </a:prstGeom>
                <a:noFill/>
                <a:ln w="57150">
                  <a:solidFill>
                    <a:srgbClr val="FFC000"/>
                  </a:solidFill>
                </a:ln>
              </p:spPr>
              <p:txBody>
                <a:bodyPr wrap="square" rtlCol="0">
                  <a:spAutoFit/>
                </a:bodyPr>
                <a:lstStyle/>
                <a:p>
                  <a:pPr algn="ctr"/>
                  <a:r>
                    <a:rPr lang="en-US" sz="1200" b="1" dirty="0"/>
                    <a:t>EXPRESSION</a:t>
                  </a:r>
                </a:p>
                <a:p>
                  <a:pPr marL="171450" indent="-171450">
                    <a:buFont typeface="Arial" charset="0"/>
                    <a:buChar char="•"/>
                  </a:pPr>
                  <a:r>
                    <a:rPr lang="en-US" sz="1200" dirty="0"/>
                    <a:t>Jolene</a:t>
                  </a:r>
                </a:p>
                <a:p>
                  <a:pPr marL="171450" indent="-171450">
                    <a:buFont typeface="Arial" charset="0"/>
                    <a:buChar char="•"/>
                  </a:pPr>
                  <a:r>
                    <a:rPr lang="en-US" sz="1200" dirty="0"/>
                    <a:t>Dolly Parton</a:t>
                  </a:r>
                </a:p>
                <a:p>
                  <a:pPr marL="171450" indent="-171450">
                    <a:buFont typeface="Arial" charset="0"/>
                    <a:buChar char="•"/>
                  </a:pPr>
                  <a:r>
                    <a:rPr lang="en-US" sz="1200" dirty="0"/>
                    <a:t>Bob Ferguson</a:t>
                  </a:r>
                </a:p>
                <a:p>
                  <a:pPr marL="171450" indent="-171450">
                    <a:buFont typeface="Arial" charset="0"/>
                    <a:buChar char="•"/>
                  </a:pPr>
                  <a:r>
                    <a:rPr lang="en-US" sz="1200" dirty="0"/>
                    <a:t>Recorded in RCA Studio B</a:t>
                  </a:r>
                </a:p>
                <a:p>
                  <a:pPr marL="171450" indent="-171450">
                    <a:buFont typeface="Arial" charset="0"/>
                    <a:buChar char="•"/>
                  </a:pPr>
                  <a:r>
                    <a:rPr lang="en-US" sz="1200" dirty="0"/>
                    <a:t>May 22, 1973</a:t>
                  </a:r>
                </a:p>
                <a:p>
                  <a:pPr marL="171450" indent="-171450">
                    <a:buFont typeface="Arial" charset="0"/>
                    <a:buChar char="•"/>
                  </a:pPr>
                  <a:r>
                    <a:rPr lang="en-US" sz="1200" dirty="0"/>
                    <a:t>Billboard: Number 1</a:t>
                  </a:r>
                </a:p>
                <a:p>
                  <a:pPr marL="171450" indent="-171450">
                    <a:buFont typeface="Arial" charset="0"/>
                    <a:buChar char="•"/>
                  </a:pPr>
                  <a:r>
                    <a:rPr lang="en-US" sz="1200" dirty="0"/>
                    <a:t>Country; Bluegrass</a:t>
                  </a:r>
                </a:p>
              </p:txBody>
            </p:sp>
            <p:sp>
              <p:nvSpPr>
                <p:cNvPr id="8" name="TextBox 7">
                  <a:extLst>
                    <a:ext uri="{FF2B5EF4-FFF2-40B4-BE49-F238E27FC236}">
                      <a16:creationId xmlns:a16="http://schemas.microsoft.com/office/drawing/2014/main" id="{7EBAC229-83CA-C847-AFAB-C367F7F90D08}"/>
                    </a:ext>
                  </a:extLst>
                </p:cNvPr>
                <p:cNvSpPr txBox="1"/>
                <p:nvPr/>
              </p:nvSpPr>
              <p:spPr>
                <a:xfrm>
                  <a:off x="4412514" y="5229786"/>
                  <a:ext cx="2221457" cy="1408874"/>
                </a:xfrm>
                <a:prstGeom prst="rect">
                  <a:avLst/>
                </a:prstGeom>
                <a:noFill/>
                <a:ln>
                  <a:solidFill>
                    <a:schemeClr val="accent1"/>
                  </a:solidFill>
                </a:ln>
              </p:spPr>
              <p:txBody>
                <a:bodyPr wrap="square" rtlCol="0">
                  <a:spAutoFit/>
                </a:bodyPr>
                <a:lstStyle/>
                <a:p>
                  <a:pPr algn="ctr"/>
                  <a:r>
                    <a:rPr lang="en-US" sz="1200" b="1" dirty="0"/>
                    <a:t>MANIFESTATION</a:t>
                  </a:r>
                </a:p>
                <a:p>
                  <a:pPr marL="171450" indent="-171450">
                    <a:buFont typeface="Arial" charset="0"/>
                    <a:buChar char="•"/>
                  </a:pPr>
                  <a:r>
                    <a:rPr lang="en-US" sz="1200" dirty="0"/>
                    <a:t>Jolene</a:t>
                  </a:r>
                </a:p>
                <a:p>
                  <a:pPr marL="171450" indent="-171450">
                    <a:buFont typeface="Arial" charset="0"/>
                    <a:buChar char="•"/>
                  </a:pPr>
                  <a:r>
                    <a:rPr lang="en-US" sz="1200" dirty="0"/>
                    <a:t>Dolly Parton</a:t>
                  </a:r>
                </a:p>
                <a:p>
                  <a:pPr marL="171450" indent="-171450">
                    <a:buFont typeface="Arial" charset="0"/>
                    <a:buChar char="•"/>
                  </a:pPr>
                  <a:r>
                    <a:rPr lang="en-US" sz="1200" dirty="0"/>
                    <a:t>Bob Ferguson</a:t>
                  </a:r>
                </a:p>
                <a:p>
                  <a:pPr marL="171450" indent="-171450">
                    <a:buFont typeface="Arial" charset="0"/>
                    <a:buChar char="•"/>
                  </a:pPr>
                  <a:r>
                    <a:rPr lang="en-US" sz="1200" dirty="0"/>
                    <a:t>Long playing record</a:t>
                  </a:r>
                </a:p>
                <a:p>
                  <a:pPr marL="171450" indent="-171450">
                    <a:buFont typeface="Arial" charset="0"/>
                    <a:buChar char="•"/>
                  </a:pPr>
                  <a:r>
                    <a:rPr lang="en-US" sz="1200" dirty="0"/>
                    <a:t>Nashville: RCA Victor 1973</a:t>
                  </a:r>
                </a:p>
                <a:p>
                  <a:pPr marL="171450" indent="-171450">
                    <a:buFont typeface="Arial" charset="0"/>
                    <a:buChar char="•"/>
                  </a:pPr>
                  <a:r>
                    <a:rPr lang="en-US" sz="1200" dirty="0"/>
                    <a:t>APL1-0473</a:t>
                  </a:r>
                </a:p>
              </p:txBody>
            </p:sp>
            <p:sp>
              <p:nvSpPr>
                <p:cNvPr id="9" name="TextBox 8">
                  <a:extLst>
                    <a:ext uri="{FF2B5EF4-FFF2-40B4-BE49-F238E27FC236}">
                      <a16:creationId xmlns:a16="http://schemas.microsoft.com/office/drawing/2014/main" id="{1870D270-6F11-4D4E-B1F1-4D2D39303413}"/>
                    </a:ext>
                  </a:extLst>
                </p:cNvPr>
                <p:cNvSpPr txBox="1"/>
                <p:nvPr/>
              </p:nvSpPr>
              <p:spPr>
                <a:xfrm>
                  <a:off x="10106050" y="809617"/>
                  <a:ext cx="2530642" cy="1784573"/>
                </a:xfrm>
                <a:prstGeom prst="rect">
                  <a:avLst/>
                </a:prstGeom>
                <a:noFill/>
                <a:ln>
                  <a:solidFill>
                    <a:schemeClr val="accent1"/>
                  </a:solidFill>
                </a:ln>
              </p:spPr>
              <p:txBody>
                <a:bodyPr wrap="square" rtlCol="0">
                  <a:spAutoFit/>
                </a:bodyPr>
                <a:lstStyle/>
                <a:p>
                  <a:pPr algn="ctr"/>
                  <a:r>
                    <a:rPr lang="en-US" sz="1200" b="1" dirty="0"/>
                    <a:t>PERSON </a:t>
                  </a:r>
                </a:p>
                <a:p>
                  <a:pPr algn="ctr"/>
                  <a:r>
                    <a:rPr lang="en-US" sz="1200" b="1" dirty="0"/>
                    <a:t>(performer)</a:t>
                  </a:r>
                </a:p>
                <a:p>
                  <a:pPr marL="171450" indent="-171450">
                    <a:buFont typeface="Arial" charset="0"/>
                    <a:buChar char="•"/>
                  </a:pPr>
                  <a:r>
                    <a:rPr lang="en-US" sz="1200" dirty="0"/>
                    <a:t>Dolly Parton</a:t>
                  </a:r>
                </a:p>
                <a:p>
                  <a:pPr marL="171450" indent="-171450">
                    <a:buFont typeface="Arial" charset="0"/>
                    <a:buChar char="•"/>
                  </a:pPr>
                  <a:r>
                    <a:rPr lang="en-US" sz="1200" dirty="0"/>
                    <a:t>January 19, 1946</a:t>
                  </a:r>
                </a:p>
                <a:p>
                  <a:pPr marL="171450" indent="-171450">
                    <a:buFont typeface="Arial" charset="0"/>
                    <a:buChar char="•"/>
                  </a:pPr>
                  <a:r>
                    <a:rPr lang="en-US" sz="1200" dirty="0"/>
                    <a:t>N/A</a:t>
                  </a:r>
                </a:p>
                <a:p>
                  <a:pPr marL="171450" indent="-171450">
                    <a:buFont typeface="Arial" charset="0"/>
                    <a:buChar char="•"/>
                  </a:pPr>
                  <a:r>
                    <a:rPr lang="en-US" sz="1200" dirty="0"/>
                    <a:t>Sevierville</a:t>
                  </a:r>
                </a:p>
                <a:p>
                  <a:pPr marL="171450" indent="-171450">
                    <a:buFont typeface="Arial" charset="0"/>
                    <a:buChar char="•"/>
                  </a:pPr>
                  <a:r>
                    <a:rPr lang="en-US" sz="1200" dirty="0"/>
                    <a:t>Tennessee</a:t>
                  </a:r>
                </a:p>
                <a:p>
                  <a:pPr marL="171450" indent="-171450">
                    <a:buFont typeface="Arial" charset="0"/>
                    <a:buChar char="•"/>
                  </a:pPr>
                  <a:r>
                    <a:rPr lang="en-US" sz="1200" dirty="0"/>
                    <a:t>USA</a:t>
                  </a:r>
                </a:p>
                <a:p>
                  <a:pPr marL="171450" indent="-171450">
                    <a:buFont typeface="Arial" charset="0"/>
                    <a:buChar char="•"/>
                  </a:pPr>
                  <a:r>
                    <a:rPr lang="en-US" sz="1200" dirty="0"/>
                    <a:t>Female</a:t>
                  </a:r>
                </a:p>
              </p:txBody>
            </p:sp>
            <p:sp>
              <p:nvSpPr>
                <p:cNvPr id="10" name="TextBox 9">
                  <a:extLst>
                    <a:ext uri="{FF2B5EF4-FFF2-40B4-BE49-F238E27FC236}">
                      <a16:creationId xmlns:a16="http://schemas.microsoft.com/office/drawing/2014/main" id="{06C12731-F53C-4B4E-BA02-1088C32F7720}"/>
                    </a:ext>
                  </a:extLst>
                </p:cNvPr>
                <p:cNvSpPr txBox="1"/>
                <p:nvPr/>
              </p:nvSpPr>
              <p:spPr>
                <a:xfrm>
                  <a:off x="10104161" y="2866292"/>
                  <a:ext cx="2530642" cy="1784573"/>
                </a:xfrm>
                <a:prstGeom prst="rect">
                  <a:avLst/>
                </a:prstGeom>
                <a:noFill/>
                <a:ln>
                  <a:solidFill>
                    <a:schemeClr val="accent1"/>
                  </a:solidFill>
                </a:ln>
              </p:spPr>
              <p:txBody>
                <a:bodyPr wrap="square" rtlCol="0">
                  <a:spAutoFit/>
                </a:bodyPr>
                <a:lstStyle/>
                <a:p>
                  <a:pPr algn="ctr"/>
                  <a:r>
                    <a:rPr lang="en-US" sz="1200" b="1" dirty="0"/>
                    <a:t>PERSON </a:t>
                  </a:r>
                </a:p>
                <a:p>
                  <a:pPr algn="ctr"/>
                  <a:r>
                    <a:rPr lang="en-US" sz="1200" b="1" dirty="0"/>
                    <a:t>(producer)</a:t>
                  </a:r>
                </a:p>
                <a:p>
                  <a:pPr marL="171450" indent="-171450">
                    <a:buFont typeface="Arial" charset="0"/>
                    <a:buChar char="•"/>
                  </a:pPr>
                  <a:r>
                    <a:rPr lang="en-US" sz="1200" dirty="0"/>
                    <a:t>Bob Ferguson</a:t>
                  </a:r>
                </a:p>
                <a:p>
                  <a:pPr marL="171450" indent="-171450">
                    <a:buFont typeface="Arial" charset="0"/>
                    <a:buChar char="•"/>
                  </a:pPr>
                  <a:r>
                    <a:rPr lang="en-US" sz="1200" dirty="0"/>
                    <a:t>December 30, 1927</a:t>
                  </a:r>
                </a:p>
                <a:p>
                  <a:pPr marL="171450" indent="-171450">
                    <a:buFont typeface="Arial" charset="0"/>
                    <a:buChar char="•"/>
                  </a:pPr>
                  <a:r>
                    <a:rPr lang="en-US" sz="1200" dirty="0"/>
                    <a:t>July 22, 2001</a:t>
                  </a:r>
                </a:p>
                <a:p>
                  <a:pPr marL="171450" indent="-171450">
                    <a:buFont typeface="Arial" charset="0"/>
                    <a:buChar char="•"/>
                  </a:pPr>
                  <a:r>
                    <a:rPr lang="en-US" sz="1200" dirty="0"/>
                    <a:t>Willow Springs</a:t>
                  </a:r>
                </a:p>
                <a:p>
                  <a:pPr marL="171450" indent="-171450">
                    <a:buFont typeface="Arial" charset="0"/>
                    <a:buChar char="•"/>
                  </a:pPr>
                  <a:r>
                    <a:rPr lang="en-US" sz="1200" dirty="0"/>
                    <a:t>Missouri</a:t>
                  </a:r>
                </a:p>
                <a:p>
                  <a:pPr marL="171450" indent="-171450">
                    <a:buFont typeface="Arial" charset="0"/>
                    <a:buChar char="•"/>
                  </a:pPr>
                  <a:r>
                    <a:rPr lang="en-US" sz="1200" dirty="0"/>
                    <a:t>USA</a:t>
                  </a:r>
                </a:p>
                <a:p>
                  <a:pPr marL="171450" indent="-171450">
                    <a:buFont typeface="Arial" charset="0"/>
                    <a:buChar char="•"/>
                  </a:pPr>
                  <a:r>
                    <a:rPr lang="en-US" sz="1200" dirty="0"/>
                    <a:t>Male</a:t>
                  </a:r>
                </a:p>
              </p:txBody>
            </p:sp>
            <p:sp>
              <p:nvSpPr>
                <p:cNvPr id="11" name="TextBox 10">
                  <a:extLst>
                    <a:ext uri="{FF2B5EF4-FFF2-40B4-BE49-F238E27FC236}">
                      <a16:creationId xmlns:a16="http://schemas.microsoft.com/office/drawing/2014/main" id="{7808DB2C-AB8A-3B48-BB06-F8D0DC2C367F}"/>
                    </a:ext>
                  </a:extLst>
                </p:cNvPr>
                <p:cNvSpPr txBox="1"/>
                <p:nvPr/>
              </p:nvSpPr>
              <p:spPr>
                <a:xfrm>
                  <a:off x="10104161" y="5157252"/>
                  <a:ext cx="2541144" cy="830997"/>
                </a:xfrm>
                <a:prstGeom prst="rect">
                  <a:avLst/>
                </a:prstGeom>
                <a:noFill/>
                <a:ln>
                  <a:solidFill>
                    <a:schemeClr val="accent1"/>
                  </a:solidFill>
                </a:ln>
              </p:spPr>
              <p:txBody>
                <a:bodyPr wrap="square" rtlCol="0">
                  <a:spAutoFit/>
                </a:bodyPr>
                <a:lstStyle/>
                <a:p>
                  <a:pPr algn="ctr"/>
                  <a:r>
                    <a:rPr lang="en-US" sz="1200" b="1" dirty="0"/>
                    <a:t>CORPORATE BODY</a:t>
                  </a:r>
                </a:p>
                <a:p>
                  <a:pPr marL="171450" indent="-171450">
                    <a:buFont typeface="Arial" charset="0"/>
                    <a:buChar char="•"/>
                  </a:pPr>
                  <a:r>
                    <a:rPr lang="en-US" sz="1200" dirty="0"/>
                    <a:t>RCA Victor</a:t>
                  </a:r>
                </a:p>
                <a:p>
                  <a:pPr marL="171450" indent="-171450">
                    <a:buFont typeface="Arial" charset="0"/>
                    <a:buChar char="•"/>
                  </a:pPr>
                  <a:r>
                    <a:rPr lang="en-US" sz="1200" dirty="0"/>
                    <a:t>Nashville, Tennessee</a:t>
                  </a:r>
                </a:p>
                <a:p>
                  <a:pPr marL="171450" indent="-171450">
                    <a:buFont typeface="Arial" charset="0"/>
                    <a:buChar char="•"/>
                  </a:pPr>
                  <a:r>
                    <a:rPr lang="en-US" sz="1200" dirty="0"/>
                    <a:t>June 23, 1901</a:t>
                  </a:r>
                </a:p>
              </p:txBody>
            </p:sp>
            <p:sp>
              <p:nvSpPr>
                <p:cNvPr id="12" name="TextBox 11">
                  <a:extLst>
                    <a:ext uri="{FF2B5EF4-FFF2-40B4-BE49-F238E27FC236}">
                      <a16:creationId xmlns:a16="http://schemas.microsoft.com/office/drawing/2014/main" id="{3A54AB01-45AB-2E4C-84B5-71FB8281E666}"/>
                    </a:ext>
                  </a:extLst>
                </p:cNvPr>
                <p:cNvSpPr txBox="1"/>
                <p:nvPr/>
              </p:nvSpPr>
              <p:spPr>
                <a:xfrm>
                  <a:off x="1259937" y="1040742"/>
                  <a:ext cx="1828800" cy="1784573"/>
                </a:xfrm>
                <a:prstGeom prst="rect">
                  <a:avLst/>
                </a:prstGeom>
                <a:noFill/>
                <a:ln>
                  <a:solidFill>
                    <a:schemeClr val="accent1"/>
                  </a:solidFill>
                </a:ln>
              </p:spPr>
              <p:txBody>
                <a:bodyPr wrap="square" rtlCol="0">
                  <a:spAutoFit/>
                </a:bodyPr>
                <a:lstStyle/>
                <a:p>
                  <a:pPr algn="ctr"/>
                  <a:r>
                    <a:rPr lang="en-US" sz="1200" b="1" dirty="0"/>
                    <a:t>PERSON </a:t>
                  </a:r>
                </a:p>
                <a:p>
                  <a:pPr algn="ctr"/>
                  <a:r>
                    <a:rPr lang="en-US" sz="1200" b="1" dirty="0"/>
                    <a:t>(songwriter)</a:t>
                  </a:r>
                </a:p>
                <a:p>
                  <a:pPr marL="171450" indent="-171450">
                    <a:buFont typeface="Arial" charset="0"/>
                    <a:buChar char="•"/>
                  </a:pPr>
                  <a:r>
                    <a:rPr lang="en-US" sz="1200" dirty="0"/>
                    <a:t>Dolly Parton</a:t>
                  </a:r>
                </a:p>
                <a:p>
                  <a:pPr marL="171450" indent="-171450">
                    <a:buFont typeface="Arial" charset="0"/>
                    <a:buChar char="•"/>
                  </a:pPr>
                  <a:r>
                    <a:rPr lang="en-US" sz="1200" dirty="0"/>
                    <a:t>January 19, 1946</a:t>
                  </a:r>
                </a:p>
                <a:p>
                  <a:pPr marL="171450" indent="-171450">
                    <a:buFont typeface="Arial" charset="0"/>
                    <a:buChar char="•"/>
                  </a:pPr>
                  <a:r>
                    <a:rPr lang="en-US" sz="1200" dirty="0"/>
                    <a:t>N/A</a:t>
                  </a:r>
                </a:p>
                <a:p>
                  <a:pPr marL="171450" indent="-171450">
                    <a:buFont typeface="Arial" charset="0"/>
                    <a:buChar char="•"/>
                  </a:pPr>
                  <a:r>
                    <a:rPr lang="en-US" sz="1200" dirty="0"/>
                    <a:t>Sevierville</a:t>
                  </a:r>
                </a:p>
                <a:p>
                  <a:pPr marL="171450" indent="-171450">
                    <a:buFont typeface="Arial" charset="0"/>
                    <a:buChar char="•"/>
                  </a:pPr>
                  <a:r>
                    <a:rPr lang="en-US" sz="1200" dirty="0"/>
                    <a:t>Tennessee</a:t>
                  </a:r>
                </a:p>
                <a:p>
                  <a:pPr marL="171450" indent="-171450">
                    <a:buFont typeface="Arial" charset="0"/>
                    <a:buChar char="•"/>
                  </a:pPr>
                  <a:r>
                    <a:rPr lang="en-US" sz="1200" dirty="0"/>
                    <a:t>USA</a:t>
                  </a:r>
                </a:p>
                <a:p>
                  <a:pPr marL="171450" indent="-171450">
                    <a:buFont typeface="Arial" charset="0"/>
                    <a:buChar char="•"/>
                  </a:pPr>
                  <a:r>
                    <a:rPr lang="en-US" sz="1200" dirty="0"/>
                    <a:t>Female</a:t>
                  </a:r>
                </a:p>
              </p:txBody>
            </p:sp>
            <p:cxnSp>
              <p:nvCxnSpPr>
                <p:cNvPr id="19" name="Straight Connector 18">
                  <a:extLst>
                    <a:ext uri="{FF2B5EF4-FFF2-40B4-BE49-F238E27FC236}">
                      <a16:creationId xmlns:a16="http://schemas.microsoft.com/office/drawing/2014/main" id="{58F2392A-6E4A-D345-878C-46C37FFB9693}"/>
                    </a:ext>
                  </a:extLst>
                </p:cNvPr>
                <p:cNvCxnSpPr>
                  <a:cxnSpLocks/>
                </p:cNvCxnSpPr>
                <p:nvPr/>
              </p:nvCxnSpPr>
              <p:spPr>
                <a:xfrm>
                  <a:off x="7165639" y="1683659"/>
                  <a:ext cx="0" cy="38890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a:extLst>
                  <a:ext uri="{FF2B5EF4-FFF2-40B4-BE49-F238E27FC236}">
                    <a16:creationId xmlns:a16="http://schemas.microsoft.com/office/drawing/2014/main" id="{B9685811-1DDA-1E46-9AB2-ACA7E45128A4}"/>
                  </a:ext>
                </a:extLst>
              </p:cNvPr>
              <p:cNvCxnSpPr>
                <a:cxnSpLocks/>
                <a:stCxn id="12" idx="3"/>
                <a:endCxn id="6" idx="1"/>
              </p:cNvCxnSpPr>
              <p:nvPr/>
            </p:nvCxnSpPr>
            <p:spPr>
              <a:xfrm>
                <a:off x="2960400" y="2162999"/>
                <a:ext cx="1307057" cy="13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AA67801-15B9-9449-BC2D-59F91397FE21}"/>
                  </a:ext>
                </a:extLst>
              </p:cNvPr>
              <p:cNvCxnSpPr>
                <a:cxnSpLocks/>
                <a:stCxn id="6" idx="2"/>
                <a:endCxn id="7" idx="0"/>
              </p:cNvCxnSpPr>
              <p:nvPr/>
            </p:nvCxnSpPr>
            <p:spPr>
              <a:xfrm>
                <a:off x="5378186" y="2599295"/>
                <a:ext cx="16720" cy="586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5224828-7833-E64A-A830-92A20A9D9431}"/>
                  </a:ext>
                </a:extLst>
              </p:cNvPr>
              <p:cNvCxnSpPr>
                <a:cxnSpLocks/>
                <a:stCxn id="7" idx="2"/>
                <a:endCxn id="8" idx="0"/>
              </p:cNvCxnSpPr>
              <p:nvPr/>
            </p:nvCxnSpPr>
            <p:spPr>
              <a:xfrm>
                <a:off x="5394906" y="4782867"/>
                <a:ext cx="0" cy="676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5A4E71-24CE-DD47-81AD-DCC0EEC4970A}"/>
                  </a:ext>
                </a:extLst>
              </p:cNvPr>
              <p:cNvCxnSpPr>
                <a:cxnSpLocks/>
                <a:stCxn id="10" idx="1"/>
                <a:endCxn id="7" idx="3"/>
              </p:cNvCxnSpPr>
              <p:nvPr/>
            </p:nvCxnSpPr>
            <p:spPr>
              <a:xfrm flipH="1" flipV="1">
                <a:off x="6505634" y="3984506"/>
                <a:ext cx="3470190" cy="40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D8E6346E-72FA-9C4E-BE24-28448F541322}"/>
                </a:ext>
              </a:extLst>
            </p:cNvPr>
            <p:cNvSpPr txBox="1"/>
            <p:nvPr/>
          </p:nvSpPr>
          <p:spPr>
            <a:xfrm>
              <a:off x="6621456" y="1399933"/>
              <a:ext cx="2221457" cy="1015663"/>
            </a:xfrm>
            <a:prstGeom prst="rect">
              <a:avLst/>
            </a:prstGeom>
            <a:noFill/>
            <a:ln>
              <a:solidFill>
                <a:schemeClr val="bg1">
                  <a:lumMod val="65000"/>
                </a:schemeClr>
              </a:solidFill>
            </a:ln>
          </p:spPr>
          <p:txBody>
            <a:bodyPr wrap="square" rtlCol="0">
              <a:spAutoFit/>
            </a:bodyPr>
            <a:lstStyle/>
            <a:p>
              <a:pPr algn="ctr"/>
              <a:r>
                <a:rPr lang="en-US" sz="1200" b="1" dirty="0">
                  <a:solidFill>
                    <a:schemeClr val="bg1">
                      <a:lumMod val="65000"/>
                    </a:schemeClr>
                  </a:solidFill>
                </a:rPr>
                <a:t>[2] BAND </a:t>
              </a:r>
            </a:p>
            <a:p>
              <a:pPr algn="ctr"/>
              <a:r>
                <a:rPr lang="en-US" sz="1200" b="1" dirty="0">
                  <a:solidFill>
                    <a:schemeClr val="bg1">
                      <a:lumMod val="65000"/>
                    </a:schemeClr>
                  </a:solidFill>
                </a:rPr>
                <a:t>[performers]</a:t>
              </a:r>
            </a:p>
            <a:p>
              <a:pPr marL="171450" indent="-171450">
                <a:buFont typeface="Arial" charset="0"/>
                <a:buChar char="•"/>
              </a:pPr>
              <a:r>
                <a:rPr lang="en-US" sz="1200" dirty="0">
                  <a:solidFill>
                    <a:schemeClr val="bg1">
                      <a:lumMod val="65000"/>
                    </a:schemeClr>
                  </a:solidFill>
                </a:rPr>
                <a:t>Name </a:t>
              </a:r>
            </a:p>
            <a:p>
              <a:pPr marL="171450" indent="-171450">
                <a:buFont typeface="Arial" charset="0"/>
                <a:buChar char="•"/>
              </a:pPr>
              <a:r>
                <a:rPr lang="en-US" sz="1200" dirty="0">
                  <a:solidFill>
                    <a:schemeClr val="bg1">
                      <a:lumMod val="65000"/>
                    </a:schemeClr>
                  </a:solidFill>
                </a:rPr>
                <a:t>Members</a:t>
              </a:r>
            </a:p>
            <a:p>
              <a:pPr marL="171450" indent="-171450">
                <a:buFont typeface="Arial" charset="0"/>
                <a:buChar char="•"/>
              </a:pPr>
              <a:r>
                <a:rPr lang="en-US" sz="1200" dirty="0">
                  <a:solidFill>
                    <a:schemeClr val="bg1">
                      <a:lumMod val="65000"/>
                    </a:schemeClr>
                  </a:solidFill>
                </a:rPr>
                <a:t>Dates active</a:t>
              </a:r>
            </a:p>
          </p:txBody>
        </p:sp>
        <p:cxnSp>
          <p:nvCxnSpPr>
            <p:cNvPr id="52" name="Straight Connector 51">
              <a:extLst>
                <a:ext uri="{FF2B5EF4-FFF2-40B4-BE49-F238E27FC236}">
                  <a16:creationId xmlns:a16="http://schemas.microsoft.com/office/drawing/2014/main" id="{63D75505-1ABE-8D44-A1E8-F814487102AE}"/>
                </a:ext>
              </a:extLst>
            </p:cNvPr>
            <p:cNvCxnSpPr>
              <a:cxnSpLocks/>
            </p:cNvCxnSpPr>
            <p:nvPr/>
          </p:nvCxnSpPr>
          <p:spPr>
            <a:xfrm>
              <a:off x="6386732" y="1893696"/>
              <a:ext cx="234724"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D25ACD2-2BE6-3A47-81FF-2B0B1DD5C271}"/>
                </a:ext>
              </a:extLst>
            </p:cNvPr>
            <p:cNvCxnSpPr>
              <a:cxnSpLocks/>
              <a:endCxn id="11" idx="1"/>
            </p:cNvCxnSpPr>
            <p:nvPr/>
          </p:nvCxnSpPr>
          <p:spPr>
            <a:xfrm>
              <a:off x="6360449" y="5717637"/>
              <a:ext cx="293852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C84635-E84F-2C49-8D88-370860293288}"/>
                </a:ext>
              </a:extLst>
            </p:cNvPr>
            <p:cNvCxnSpPr>
              <a:cxnSpLocks/>
            </p:cNvCxnSpPr>
            <p:nvPr/>
          </p:nvCxnSpPr>
          <p:spPr>
            <a:xfrm>
              <a:off x="6504094" y="2601143"/>
              <a:ext cx="279487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BB96A6C-97BF-B445-9393-B3CD81206924}"/>
                </a:ext>
              </a:extLst>
            </p:cNvPr>
            <p:cNvCxnSpPr>
              <a:cxnSpLocks/>
            </p:cNvCxnSpPr>
            <p:nvPr/>
          </p:nvCxnSpPr>
          <p:spPr>
            <a:xfrm>
              <a:off x="6504094" y="1907764"/>
              <a:ext cx="0" cy="693379"/>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B4923EE0-8D51-2D4A-AD24-FE76F36937A9}"/>
              </a:ext>
            </a:extLst>
          </p:cNvPr>
          <p:cNvCxnSpPr>
            <a:cxnSpLocks/>
          </p:cNvCxnSpPr>
          <p:nvPr/>
        </p:nvCxnSpPr>
        <p:spPr>
          <a:xfrm>
            <a:off x="8842913" y="1063745"/>
            <a:ext cx="45605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8F88E124-5109-FB42-B062-B67827A67312}"/>
              </a:ext>
            </a:extLst>
          </p:cNvPr>
          <p:cNvSpPr txBox="1">
            <a:spLocks/>
          </p:cNvSpPr>
          <p:nvPr/>
        </p:nvSpPr>
        <p:spPr>
          <a:xfrm>
            <a:off x="459427" y="6135087"/>
            <a:ext cx="11732572" cy="792142"/>
          </a:xfrm>
          <a:prstGeom prst="rect">
            <a:avLst/>
          </a:prstGeom>
        </p:spPr>
        <p:txBody>
          <a:bodyPr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000" b="1" cap="all" dirty="0">
                <a:solidFill>
                  <a:schemeClr val="tx1"/>
                </a:solidFill>
              </a:rPr>
              <a:t>Conceptual Model – Dolly Parton’s “Jolene”</a:t>
            </a:r>
          </a:p>
        </p:txBody>
      </p:sp>
    </p:spTree>
    <p:extLst>
      <p:ext uri="{BB962C8B-B14F-4D97-AF65-F5344CB8AC3E}">
        <p14:creationId xmlns:p14="http://schemas.microsoft.com/office/powerpoint/2010/main" val="306663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57698DE-5583-6443-8765-F85FE65BB807}"/>
              </a:ext>
            </a:extLst>
          </p:cNvPr>
          <p:cNvSpPr/>
          <p:nvPr/>
        </p:nvSpPr>
        <p:spPr>
          <a:xfrm>
            <a:off x="154745" y="126609"/>
            <a:ext cx="11830929" cy="2307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F5196884-3CD7-1C48-A635-532E0A58F6BE}"/>
              </a:ext>
            </a:extLst>
          </p:cNvPr>
          <p:cNvGrpSpPr/>
          <p:nvPr/>
        </p:nvGrpSpPr>
        <p:grpSpPr>
          <a:xfrm>
            <a:off x="167098" y="263303"/>
            <a:ext cx="11935938" cy="5341371"/>
            <a:chOff x="167098" y="1129571"/>
            <a:chExt cx="11935938" cy="5341371"/>
          </a:xfrm>
        </p:grpSpPr>
        <p:grpSp>
          <p:nvGrpSpPr>
            <p:cNvPr id="66" name="Group 65">
              <a:extLst>
                <a:ext uri="{FF2B5EF4-FFF2-40B4-BE49-F238E27FC236}">
                  <a16:creationId xmlns:a16="http://schemas.microsoft.com/office/drawing/2014/main" id="{4EC7D4D9-7143-3244-90FF-E794D5B536C0}"/>
                </a:ext>
              </a:extLst>
            </p:cNvPr>
            <p:cNvGrpSpPr/>
            <p:nvPr/>
          </p:nvGrpSpPr>
          <p:grpSpPr>
            <a:xfrm>
              <a:off x="167098" y="1129571"/>
              <a:ext cx="11935938" cy="5341371"/>
              <a:chOff x="843951" y="1135551"/>
              <a:chExt cx="11935938" cy="5433457"/>
            </a:xfrm>
          </p:grpSpPr>
          <p:grpSp>
            <p:nvGrpSpPr>
              <p:cNvPr id="5" name="Group 4">
                <a:extLst>
                  <a:ext uri="{FF2B5EF4-FFF2-40B4-BE49-F238E27FC236}">
                    <a16:creationId xmlns:a16="http://schemas.microsoft.com/office/drawing/2014/main" id="{608C9BDC-1B27-F446-888C-EE7D481B1C5E}"/>
                  </a:ext>
                </a:extLst>
              </p:cNvPr>
              <p:cNvGrpSpPr/>
              <p:nvPr/>
            </p:nvGrpSpPr>
            <p:grpSpPr>
              <a:xfrm>
                <a:off x="843951" y="1135551"/>
                <a:ext cx="11935938" cy="5433457"/>
                <a:chOff x="972288" y="905581"/>
                <a:chExt cx="11935938" cy="5433457"/>
              </a:xfrm>
            </p:grpSpPr>
            <p:sp>
              <p:nvSpPr>
                <p:cNvPr id="6" name="TextBox 5">
                  <a:extLst>
                    <a:ext uri="{FF2B5EF4-FFF2-40B4-BE49-F238E27FC236}">
                      <a16:creationId xmlns:a16="http://schemas.microsoft.com/office/drawing/2014/main" id="{EF344D55-3474-9B43-9224-EC59471D4248}"/>
                    </a:ext>
                  </a:extLst>
                </p:cNvPr>
                <p:cNvSpPr txBox="1"/>
                <p:nvPr/>
              </p:nvSpPr>
              <p:spPr>
                <a:xfrm>
                  <a:off x="3859546" y="974423"/>
                  <a:ext cx="2221457" cy="1221024"/>
                </a:xfrm>
                <a:prstGeom prst="rect">
                  <a:avLst/>
                </a:prstGeom>
                <a:noFill/>
                <a:ln>
                  <a:solidFill>
                    <a:schemeClr val="accent1"/>
                  </a:solidFill>
                </a:ln>
              </p:spPr>
              <p:txBody>
                <a:bodyPr wrap="square" rtlCol="0">
                  <a:spAutoFit/>
                </a:bodyPr>
                <a:lstStyle/>
                <a:p>
                  <a:pPr algn="ctr"/>
                  <a:r>
                    <a:rPr lang="en-US" sz="1200" b="1" dirty="0"/>
                    <a:t>WORK</a:t>
                  </a:r>
                </a:p>
                <a:p>
                  <a:pPr algn="ctr"/>
                  <a:r>
                    <a:rPr lang="en-US" sz="1200" b="1" dirty="0"/>
                    <a:t>[song]</a:t>
                  </a:r>
                </a:p>
                <a:p>
                  <a:pPr marL="171450" indent="-171450">
                    <a:buFont typeface="Arial" panose="020B0604020202020204" pitchFamily="34" charset="0"/>
                    <a:buChar char="•"/>
                  </a:pPr>
                  <a:r>
                    <a:rPr lang="en-US" sz="1200" dirty="0"/>
                    <a:t>My Church</a:t>
                  </a:r>
                </a:p>
                <a:p>
                  <a:pPr marL="171450" indent="-171450">
                    <a:buFont typeface="Arial" panose="020B0604020202020204" pitchFamily="34" charset="0"/>
                    <a:buChar char="•"/>
                  </a:pPr>
                  <a:r>
                    <a:rPr lang="en-US" sz="1200" dirty="0"/>
                    <a:t>Maren Morris; </a:t>
                  </a:r>
                </a:p>
                <a:p>
                  <a:pPr marL="171450" indent="-171450">
                    <a:buFont typeface="Arial" panose="020B0604020202020204" pitchFamily="34" charset="0"/>
                    <a:buChar char="•"/>
                  </a:pPr>
                  <a:r>
                    <a:rPr lang="en-US" sz="1200" dirty="0"/>
                    <a:t>Michael James Ryan </a:t>
                  </a:r>
                  <a:r>
                    <a:rPr lang="en-US" sz="1200" dirty="0" err="1"/>
                    <a:t>Busbee</a:t>
                  </a:r>
                  <a:endParaRPr lang="en-US" sz="1200" dirty="0"/>
                </a:p>
                <a:p>
                  <a:pPr marL="171450" indent="-171450">
                    <a:buFont typeface="Arial" panose="020B0604020202020204" pitchFamily="34" charset="0"/>
                    <a:buChar char="•"/>
                  </a:pPr>
                  <a:r>
                    <a:rPr lang="en-US" sz="1200" dirty="0"/>
                    <a:t>Voice, guitars , drums</a:t>
                  </a:r>
                </a:p>
              </p:txBody>
            </p:sp>
            <p:sp>
              <p:nvSpPr>
                <p:cNvPr id="7" name="TextBox 6">
                  <a:extLst>
                    <a:ext uri="{FF2B5EF4-FFF2-40B4-BE49-F238E27FC236}">
                      <a16:creationId xmlns:a16="http://schemas.microsoft.com/office/drawing/2014/main" id="{6D81D886-6005-ED4E-BF0E-CF6D697714D1}"/>
                    </a:ext>
                  </a:extLst>
                </p:cNvPr>
                <p:cNvSpPr txBox="1"/>
                <p:nvPr/>
              </p:nvSpPr>
              <p:spPr>
                <a:xfrm>
                  <a:off x="3862749" y="2700868"/>
                  <a:ext cx="2221457" cy="1408874"/>
                </a:xfrm>
                <a:prstGeom prst="rect">
                  <a:avLst/>
                </a:prstGeom>
                <a:noFill/>
                <a:ln w="57150">
                  <a:solidFill>
                    <a:srgbClr val="FFC000"/>
                  </a:solidFill>
                </a:ln>
              </p:spPr>
              <p:txBody>
                <a:bodyPr wrap="square" rtlCol="0">
                  <a:spAutoFit/>
                </a:bodyPr>
                <a:lstStyle/>
                <a:p>
                  <a:pPr algn="ctr"/>
                  <a:r>
                    <a:rPr lang="en-US" sz="1200" b="1" dirty="0"/>
                    <a:t>EXPRESSION</a:t>
                  </a:r>
                </a:p>
                <a:p>
                  <a:pPr algn="ctr"/>
                  <a:r>
                    <a:rPr lang="en-US" sz="1200" b="1" dirty="0"/>
                    <a:t>[recorded work]</a:t>
                  </a:r>
                </a:p>
                <a:p>
                  <a:pPr marL="171450" indent="-171450">
                    <a:buFont typeface="Arial" charset="0"/>
                    <a:buChar char="•"/>
                  </a:pPr>
                  <a:r>
                    <a:rPr lang="en-US" sz="1200" dirty="0"/>
                    <a:t>My Church</a:t>
                  </a:r>
                </a:p>
                <a:p>
                  <a:pPr marL="171450" indent="-171450">
                    <a:buFont typeface="Arial" charset="0"/>
                    <a:buChar char="•"/>
                  </a:pPr>
                  <a:r>
                    <a:rPr lang="en-US" sz="1200" dirty="0"/>
                    <a:t>Maren Morris</a:t>
                  </a:r>
                </a:p>
                <a:p>
                  <a:pPr marL="171450" indent="-171450">
                    <a:buFont typeface="Arial" charset="0"/>
                    <a:buChar char="•"/>
                  </a:pPr>
                  <a:r>
                    <a:rPr lang="en-US" sz="1200" dirty="0"/>
                    <a:t>Michael James Ryan </a:t>
                  </a:r>
                  <a:r>
                    <a:rPr lang="en-US" sz="1200" dirty="0" err="1"/>
                    <a:t>Busbee</a:t>
                  </a:r>
                  <a:endParaRPr lang="en-US" sz="1200" dirty="0"/>
                </a:p>
                <a:p>
                  <a:pPr marL="171450" indent="-171450">
                    <a:buFont typeface="Arial" charset="0"/>
                    <a:buChar char="•"/>
                  </a:pPr>
                  <a:r>
                    <a:rPr lang="en-US" sz="1200" dirty="0"/>
                    <a:t>Number 8</a:t>
                  </a:r>
                </a:p>
                <a:p>
                  <a:pPr marL="171450" indent="-171450">
                    <a:buFont typeface="Arial" charset="0"/>
                    <a:buChar char="•"/>
                  </a:pPr>
                  <a:r>
                    <a:rPr lang="en-US" sz="1200" dirty="0"/>
                    <a:t>Country; R&amp;B</a:t>
                  </a:r>
                </a:p>
              </p:txBody>
            </p:sp>
            <p:sp>
              <p:nvSpPr>
                <p:cNvPr id="8" name="TextBox 7">
                  <a:extLst>
                    <a:ext uri="{FF2B5EF4-FFF2-40B4-BE49-F238E27FC236}">
                      <a16:creationId xmlns:a16="http://schemas.microsoft.com/office/drawing/2014/main" id="{7EBAC229-83CA-C847-AFAB-C367F7F90D08}"/>
                    </a:ext>
                  </a:extLst>
                </p:cNvPr>
                <p:cNvSpPr txBox="1"/>
                <p:nvPr/>
              </p:nvSpPr>
              <p:spPr>
                <a:xfrm>
                  <a:off x="3637354" y="4742315"/>
                  <a:ext cx="2665839" cy="1596723"/>
                </a:xfrm>
                <a:prstGeom prst="rect">
                  <a:avLst/>
                </a:prstGeom>
                <a:noFill/>
                <a:ln>
                  <a:solidFill>
                    <a:schemeClr val="accent1"/>
                  </a:solidFill>
                </a:ln>
              </p:spPr>
              <p:txBody>
                <a:bodyPr wrap="square" rtlCol="0">
                  <a:spAutoFit/>
                </a:bodyPr>
                <a:lstStyle/>
                <a:p>
                  <a:pPr algn="ctr"/>
                  <a:r>
                    <a:rPr lang="en-US" sz="1200" b="1" dirty="0"/>
                    <a:t>MANIFESTATION</a:t>
                  </a:r>
                </a:p>
                <a:p>
                  <a:pPr algn="ctr"/>
                  <a:r>
                    <a:rPr lang="en-US" sz="1200" b="1" dirty="0"/>
                    <a:t>[album]</a:t>
                  </a:r>
                </a:p>
                <a:p>
                  <a:pPr marL="171450" indent="-171450">
                    <a:buFont typeface="Arial" charset="0"/>
                    <a:buChar char="•"/>
                  </a:pPr>
                  <a:r>
                    <a:rPr lang="en-US" sz="1200" dirty="0"/>
                    <a:t>Hero</a:t>
                  </a:r>
                </a:p>
                <a:p>
                  <a:pPr marL="171450" indent="-171450">
                    <a:buFont typeface="Arial" charset="0"/>
                    <a:buChar char="•"/>
                  </a:pPr>
                  <a:r>
                    <a:rPr lang="en-US" sz="1200" dirty="0"/>
                    <a:t>Maren Morris</a:t>
                  </a:r>
                </a:p>
                <a:p>
                  <a:pPr marL="171450" indent="-171450">
                    <a:buFont typeface="Arial" charset="0"/>
                    <a:buChar char="•"/>
                  </a:pPr>
                  <a:r>
                    <a:rPr lang="en-US" sz="1200" dirty="0"/>
                    <a:t>CD + Booklet</a:t>
                  </a:r>
                </a:p>
                <a:p>
                  <a:pPr marL="171450" indent="-171450">
                    <a:buFont typeface="Arial" charset="0"/>
                    <a:buChar char="•"/>
                  </a:pPr>
                  <a:r>
                    <a:rPr lang="en-US" sz="1200" dirty="0"/>
                    <a:t>Nashville; Columbia Nashville; Sony Music Entertainment, 2016</a:t>
                  </a:r>
                </a:p>
                <a:p>
                  <a:pPr marL="171450" indent="-171450">
                    <a:buFont typeface="Arial" charset="0"/>
                    <a:buChar char="•"/>
                  </a:pPr>
                  <a:r>
                    <a:rPr lang="is-IS" sz="1200" dirty="0"/>
                    <a:t>88875-16885-2</a:t>
                  </a:r>
                </a:p>
              </p:txBody>
            </p:sp>
            <p:sp>
              <p:nvSpPr>
                <p:cNvPr id="9" name="TextBox 8">
                  <a:extLst>
                    <a:ext uri="{FF2B5EF4-FFF2-40B4-BE49-F238E27FC236}">
                      <a16:creationId xmlns:a16="http://schemas.microsoft.com/office/drawing/2014/main" id="{1870D270-6F11-4D4E-B1F1-4D2D39303413}"/>
                    </a:ext>
                  </a:extLst>
                </p:cNvPr>
                <p:cNvSpPr txBox="1"/>
                <p:nvPr/>
              </p:nvSpPr>
              <p:spPr>
                <a:xfrm>
                  <a:off x="8680326" y="905581"/>
                  <a:ext cx="1771785" cy="1784573"/>
                </a:xfrm>
                <a:prstGeom prst="rect">
                  <a:avLst/>
                </a:prstGeom>
                <a:noFill/>
                <a:ln>
                  <a:solidFill>
                    <a:schemeClr val="accent1"/>
                  </a:solidFill>
                </a:ln>
              </p:spPr>
              <p:txBody>
                <a:bodyPr wrap="square" rtlCol="0">
                  <a:spAutoFit/>
                </a:bodyPr>
                <a:lstStyle/>
                <a:p>
                  <a:pPr algn="ctr"/>
                  <a:r>
                    <a:rPr lang="en-US" sz="1200" b="1" dirty="0"/>
                    <a:t>PERSON </a:t>
                  </a:r>
                </a:p>
                <a:p>
                  <a:pPr algn="ctr"/>
                  <a:r>
                    <a:rPr lang="en-US" sz="1200" b="1" dirty="0"/>
                    <a:t>[performer]</a:t>
                  </a:r>
                </a:p>
                <a:p>
                  <a:pPr marL="171450" indent="-171450">
                    <a:buFont typeface="Arial" charset="0"/>
                    <a:buChar char="•"/>
                  </a:pPr>
                  <a:r>
                    <a:rPr lang="en-US" sz="1200" dirty="0"/>
                    <a:t>Maren Morris</a:t>
                  </a:r>
                </a:p>
                <a:p>
                  <a:pPr marL="171450" indent="-171450">
                    <a:buFont typeface="Arial" charset="0"/>
                    <a:buChar char="•"/>
                  </a:pPr>
                  <a:r>
                    <a:rPr lang="en-US" sz="1200" dirty="0"/>
                    <a:t>April 10, 1990</a:t>
                  </a:r>
                </a:p>
                <a:p>
                  <a:pPr marL="171450" indent="-171450">
                    <a:buFont typeface="Arial" charset="0"/>
                    <a:buChar char="•"/>
                  </a:pPr>
                  <a:r>
                    <a:rPr lang="en-US" sz="1200" dirty="0"/>
                    <a:t>N/A</a:t>
                  </a:r>
                </a:p>
                <a:p>
                  <a:pPr marL="171450" indent="-171450">
                    <a:buFont typeface="Arial" charset="0"/>
                    <a:buChar char="•"/>
                  </a:pPr>
                  <a:r>
                    <a:rPr lang="en-US" sz="1200" dirty="0"/>
                    <a:t>Arlington</a:t>
                  </a:r>
                </a:p>
                <a:p>
                  <a:pPr marL="171450" indent="-171450">
                    <a:buFont typeface="Arial" charset="0"/>
                    <a:buChar char="•"/>
                  </a:pPr>
                  <a:r>
                    <a:rPr lang="en-US" sz="1200" dirty="0"/>
                    <a:t>Texas</a:t>
                  </a:r>
                </a:p>
                <a:p>
                  <a:pPr marL="171450" indent="-171450">
                    <a:buFont typeface="Arial" charset="0"/>
                    <a:buChar char="•"/>
                  </a:pPr>
                  <a:r>
                    <a:rPr lang="en-US" sz="1200" dirty="0"/>
                    <a:t>USA</a:t>
                  </a:r>
                </a:p>
                <a:p>
                  <a:pPr marL="171450" indent="-171450">
                    <a:buFont typeface="Arial" charset="0"/>
                    <a:buChar char="•"/>
                  </a:pPr>
                  <a:r>
                    <a:rPr lang="en-US" sz="1200" dirty="0"/>
                    <a:t>Female</a:t>
                  </a:r>
                </a:p>
              </p:txBody>
            </p:sp>
            <p:sp>
              <p:nvSpPr>
                <p:cNvPr id="10" name="TextBox 9">
                  <a:extLst>
                    <a:ext uri="{FF2B5EF4-FFF2-40B4-BE49-F238E27FC236}">
                      <a16:creationId xmlns:a16="http://schemas.microsoft.com/office/drawing/2014/main" id="{06C12731-F53C-4B4E-BA02-1088C32F7720}"/>
                    </a:ext>
                  </a:extLst>
                </p:cNvPr>
                <p:cNvSpPr txBox="1"/>
                <p:nvPr/>
              </p:nvSpPr>
              <p:spPr>
                <a:xfrm>
                  <a:off x="10751048" y="1379962"/>
                  <a:ext cx="2157178" cy="1784573"/>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[producer]</a:t>
                  </a:r>
                </a:p>
                <a:p>
                  <a:pPr marL="171450" indent="-171450">
                    <a:buFont typeface="Arial" charset="0"/>
                    <a:buChar char="•"/>
                  </a:pPr>
                  <a:r>
                    <a:rPr lang="en-US" sz="1200" dirty="0"/>
                    <a:t>Maren Morris</a:t>
                  </a:r>
                </a:p>
                <a:p>
                  <a:pPr marL="171450" indent="-171450">
                    <a:buFont typeface="Arial" charset="0"/>
                    <a:buChar char="•"/>
                  </a:pPr>
                  <a:r>
                    <a:rPr lang="en-US" sz="1200" dirty="0"/>
                    <a:t>April 10, 1990</a:t>
                  </a:r>
                </a:p>
                <a:p>
                  <a:pPr marL="171450" indent="-171450">
                    <a:buFont typeface="Arial" charset="0"/>
                    <a:buChar char="•"/>
                  </a:pPr>
                  <a:r>
                    <a:rPr lang="en-US" sz="1200" dirty="0"/>
                    <a:t>N/A</a:t>
                  </a:r>
                </a:p>
                <a:p>
                  <a:pPr marL="171450" indent="-171450">
                    <a:buFont typeface="Arial" charset="0"/>
                    <a:buChar char="•"/>
                  </a:pPr>
                  <a:r>
                    <a:rPr lang="en-US" sz="1200" dirty="0"/>
                    <a:t>Arlington</a:t>
                  </a:r>
                </a:p>
                <a:p>
                  <a:pPr marL="171450" indent="-171450">
                    <a:buFont typeface="Arial" charset="0"/>
                    <a:buChar char="•"/>
                  </a:pPr>
                  <a:r>
                    <a:rPr lang="en-US" sz="1200" dirty="0"/>
                    <a:t>Texas</a:t>
                  </a:r>
                </a:p>
                <a:p>
                  <a:pPr marL="171450" indent="-171450">
                    <a:buFont typeface="Arial" charset="0"/>
                    <a:buChar char="•"/>
                  </a:pPr>
                  <a:r>
                    <a:rPr lang="en-US" sz="1200" dirty="0"/>
                    <a:t>USA</a:t>
                  </a:r>
                </a:p>
                <a:p>
                  <a:pPr marL="171450" indent="-171450">
                    <a:buFont typeface="Arial" charset="0"/>
                    <a:buChar char="•"/>
                  </a:pPr>
                  <a:r>
                    <a:rPr lang="en-US" sz="1200" dirty="0"/>
                    <a:t>Female</a:t>
                  </a:r>
                </a:p>
              </p:txBody>
            </p:sp>
            <p:sp>
              <p:nvSpPr>
                <p:cNvPr id="11" name="TextBox 10">
                  <a:extLst>
                    <a:ext uri="{FF2B5EF4-FFF2-40B4-BE49-F238E27FC236}">
                      <a16:creationId xmlns:a16="http://schemas.microsoft.com/office/drawing/2014/main" id="{7808DB2C-AB8A-3B48-BB06-F8D0DC2C367F}"/>
                    </a:ext>
                  </a:extLst>
                </p:cNvPr>
                <p:cNvSpPr txBox="1"/>
                <p:nvPr/>
              </p:nvSpPr>
              <p:spPr>
                <a:xfrm>
                  <a:off x="7302469" y="4578409"/>
                  <a:ext cx="2541144" cy="1221024"/>
                </a:xfrm>
                <a:prstGeom prst="rect">
                  <a:avLst/>
                </a:prstGeom>
                <a:noFill/>
                <a:ln>
                  <a:solidFill>
                    <a:schemeClr val="accent1"/>
                  </a:solidFill>
                </a:ln>
              </p:spPr>
              <p:txBody>
                <a:bodyPr wrap="square" rtlCol="0">
                  <a:spAutoFit/>
                </a:bodyPr>
                <a:lstStyle/>
                <a:p>
                  <a:pPr algn="ctr"/>
                  <a:r>
                    <a:rPr lang="en-US" sz="1200" b="1" dirty="0"/>
                    <a:t>CORPORATE BODY [label]</a:t>
                  </a:r>
                </a:p>
                <a:p>
                  <a:pPr marL="171450" indent="-171450">
                    <a:buFont typeface="Arial" charset="0"/>
                    <a:buChar char="•"/>
                  </a:pPr>
                  <a:r>
                    <a:rPr lang="en-US" sz="1200" dirty="0"/>
                    <a:t>Columbia Nashville</a:t>
                  </a:r>
                </a:p>
                <a:p>
                  <a:pPr marL="171450" indent="-171450">
                    <a:buFont typeface="Arial" charset="0"/>
                    <a:buChar char="•"/>
                  </a:pPr>
                  <a:r>
                    <a:rPr lang="en-US" sz="1200" dirty="0"/>
                    <a:t>Nashville</a:t>
                  </a:r>
                </a:p>
                <a:p>
                  <a:pPr marL="171450" indent="-171450">
                    <a:buFont typeface="Arial" charset="0"/>
                    <a:buChar char="•"/>
                  </a:pPr>
                  <a:r>
                    <a:rPr lang="en-US" sz="1200" dirty="0"/>
                    <a:t>Tennessee</a:t>
                  </a:r>
                </a:p>
                <a:p>
                  <a:pPr marL="171450" indent="-171450">
                    <a:buFont typeface="Arial" charset="0"/>
                    <a:buChar char="•"/>
                  </a:pPr>
                  <a:r>
                    <a:rPr lang="en-US" sz="1200" dirty="0"/>
                    <a:t>2007</a:t>
                  </a:r>
                </a:p>
                <a:p>
                  <a:pPr marL="171450" indent="-171450">
                    <a:buFont typeface="Arial" charset="0"/>
                    <a:buChar char="•"/>
                  </a:pPr>
                  <a:r>
                    <a:rPr lang="en-US" sz="1200" dirty="0"/>
                    <a:t>Def. Date</a:t>
                  </a:r>
                </a:p>
              </p:txBody>
            </p:sp>
            <p:sp>
              <p:nvSpPr>
                <p:cNvPr id="12" name="TextBox 11">
                  <a:extLst>
                    <a:ext uri="{FF2B5EF4-FFF2-40B4-BE49-F238E27FC236}">
                      <a16:creationId xmlns:a16="http://schemas.microsoft.com/office/drawing/2014/main" id="{3A54AB01-45AB-2E4C-84B5-71FB8281E666}"/>
                    </a:ext>
                  </a:extLst>
                </p:cNvPr>
                <p:cNvSpPr txBox="1"/>
                <p:nvPr/>
              </p:nvSpPr>
              <p:spPr>
                <a:xfrm>
                  <a:off x="972288" y="913798"/>
                  <a:ext cx="2083873" cy="1784573"/>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[songwriter]</a:t>
                  </a:r>
                </a:p>
                <a:p>
                  <a:pPr marL="171450" indent="-171450">
                    <a:buFont typeface="Arial" charset="0"/>
                    <a:buChar char="•"/>
                  </a:pPr>
                  <a:r>
                    <a:rPr lang="en-US" sz="1200" dirty="0"/>
                    <a:t>Maren Morris</a:t>
                  </a:r>
                </a:p>
                <a:p>
                  <a:pPr marL="171450" indent="-171450">
                    <a:buFont typeface="Arial" charset="0"/>
                    <a:buChar char="•"/>
                  </a:pPr>
                  <a:r>
                    <a:rPr lang="en-US" sz="1200" dirty="0"/>
                    <a:t>April 10, 1990</a:t>
                  </a:r>
                </a:p>
                <a:p>
                  <a:pPr marL="171450" indent="-171450">
                    <a:buFont typeface="Arial" charset="0"/>
                    <a:buChar char="•"/>
                  </a:pPr>
                  <a:r>
                    <a:rPr lang="en-US" sz="1200" dirty="0"/>
                    <a:t>N/A</a:t>
                  </a:r>
                </a:p>
                <a:p>
                  <a:pPr marL="171450" indent="-171450">
                    <a:buFont typeface="Arial" charset="0"/>
                    <a:buChar char="•"/>
                  </a:pPr>
                  <a:r>
                    <a:rPr lang="en-US" sz="1200" dirty="0"/>
                    <a:t>Arlington</a:t>
                  </a:r>
                </a:p>
                <a:p>
                  <a:pPr marL="171450" indent="-171450">
                    <a:buFont typeface="Arial" charset="0"/>
                    <a:buChar char="•"/>
                  </a:pPr>
                  <a:r>
                    <a:rPr lang="en-US" sz="1200" dirty="0"/>
                    <a:t>Texas</a:t>
                  </a:r>
                </a:p>
                <a:p>
                  <a:pPr marL="171450" indent="-171450">
                    <a:buFont typeface="Arial" charset="0"/>
                    <a:buChar char="•"/>
                  </a:pPr>
                  <a:r>
                    <a:rPr lang="en-US" sz="1200" dirty="0"/>
                    <a:t>USA</a:t>
                  </a:r>
                </a:p>
                <a:p>
                  <a:pPr marL="171450" indent="-171450">
                    <a:buFont typeface="Arial" charset="0"/>
                    <a:buChar char="•"/>
                  </a:pPr>
                  <a:r>
                    <a:rPr lang="en-US" sz="1200" dirty="0"/>
                    <a:t>Female</a:t>
                  </a:r>
                </a:p>
              </p:txBody>
            </p:sp>
            <p:cxnSp>
              <p:nvCxnSpPr>
                <p:cNvPr id="19" name="Straight Connector 18">
                  <a:extLst>
                    <a:ext uri="{FF2B5EF4-FFF2-40B4-BE49-F238E27FC236}">
                      <a16:creationId xmlns:a16="http://schemas.microsoft.com/office/drawing/2014/main" id="{58F2392A-6E4A-D345-878C-46C37FFB9693}"/>
                    </a:ext>
                  </a:extLst>
                </p:cNvPr>
                <p:cNvCxnSpPr>
                  <a:cxnSpLocks/>
                </p:cNvCxnSpPr>
                <p:nvPr/>
              </p:nvCxnSpPr>
              <p:spPr>
                <a:xfrm>
                  <a:off x="6591986" y="1683659"/>
                  <a:ext cx="2394" cy="35052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a:extLst>
                  <a:ext uri="{FF2B5EF4-FFF2-40B4-BE49-F238E27FC236}">
                    <a16:creationId xmlns:a16="http://schemas.microsoft.com/office/drawing/2014/main" id="{B9685811-1DDA-1E46-9AB2-ACA7E45128A4}"/>
                  </a:ext>
                </a:extLst>
              </p:cNvPr>
              <p:cNvCxnSpPr>
                <a:cxnSpLocks/>
                <a:endCxn id="6" idx="1"/>
              </p:cNvCxnSpPr>
              <p:nvPr/>
            </p:nvCxnSpPr>
            <p:spPr>
              <a:xfrm flipV="1">
                <a:off x="3272776" y="1814905"/>
                <a:ext cx="458433" cy="1516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AA67801-15B9-9449-BC2D-59F91397FE21}"/>
                  </a:ext>
                </a:extLst>
              </p:cNvPr>
              <p:cNvCxnSpPr>
                <a:cxnSpLocks/>
                <a:stCxn id="6" idx="2"/>
                <a:endCxn id="7" idx="0"/>
              </p:cNvCxnSpPr>
              <p:nvPr/>
            </p:nvCxnSpPr>
            <p:spPr>
              <a:xfrm>
                <a:off x="4841938" y="2425417"/>
                <a:ext cx="3203" cy="5054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5224828-7833-E64A-A830-92A20A9D9431}"/>
                  </a:ext>
                </a:extLst>
              </p:cNvPr>
              <p:cNvCxnSpPr>
                <a:cxnSpLocks/>
                <a:stCxn id="7" idx="2"/>
                <a:endCxn id="8" idx="0"/>
              </p:cNvCxnSpPr>
              <p:nvPr/>
            </p:nvCxnSpPr>
            <p:spPr>
              <a:xfrm flipH="1">
                <a:off x="4841937" y="4339713"/>
                <a:ext cx="3204" cy="632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5A4E71-24CE-DD47-81AD-DCC0EEC4970A}"/>
                  </a:ext>
                </a:extLst>
              </p:cNvPr>
              <p:cNvCxnSpPr>
                <a:cxnSpLocks/>
                <a:endCxn id="7" idx="3"/>
              </p:cNvCxnSpPr>
              <p:nvPr/>
            </p:nvCxnSpPr>
            <p:spPr>
              <a:xfrm flipH="1">
                <a:off x="5955869" y="3635276"/>
                <a:ext cx="420260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D8E6346E-72FA-9C4E-BE24-28448F541322}"/>
                </a:ext>
              </a:extLst>
            </p:cNvPr>
            <p:cNvSpPr txBox="1"/>
            <p:nvPr/>
          </p:nvSpPr>
          <p:spPr>
            <a:xfrm>
              <a:off x="6023915" y="1375333"/>
              <a:ext cx="1381390" cy="1015663"/>
            </a:xfrm>
            <a:prstGeom prst="rect">
              <a:avLst/>
            </a:prstGeom>
            <a:noFill/>
            <a:ln>
              <a:solidFill>
                <a:schemeClr val="bg1">
                  <a:lumMod val="65000"/>
                </a:schemeClr>
              </a:solidFill>
            </a:ln>
          </p:spPr>
          <p:txBody>
            <a:bodyPr wrap="square" rtlCol="0">
              <a:spAutoFit/>
            </a:bodyPr>
            <a:lstStyle/>
            <a:p>
              <a:pPr algn="ctr"/>
              <a:r>
                <a:rPr lang="en-US" sz="1200" b="1" dirty="0">
                  <a:solidFill>
                    <a:schemeClr val="bg1">
                      <a:lumMod val="65000"/>
                    </a:schemeClr>
                  </a:solidFill>
                </a:rPr>
                <a:t>[2] BAND </a:t>
              </a:r>
            </a:p>
            <a:p>
              <a:pPr algn="ctr"/>
              <a:r>
                <a:rPr lang="en-US" sz="1200" b="1" dirty="0">
                  <a:solidFill>
                    <a:schemeClr val="bg1">
                      <a:lumMod val="65000"/>
                    </a:schemeClr>
                  </a:solidFill>
                </a:rPr>
                <a:t>[performers]</a:t>
              </a:r>
            </a:p>
            <a:p>
              <a:pPr marL="171450" indent="-171450">
                <a:buFont typeface="Arial" charset="0"/>
                <a:buChar char="•"/>
              </a:pPr>
              <a:r>
                <a:rPr lang="en-US" sz="1200" dirty="0">
                  <a:solidFill>
                    <a:schemeClr val="bg1">
                      <a:lumMod val="65000"/>
                    </a:schemeClr>
                  </a:solidFill>
                </a:rPr>
                <a:t>Name </a:t>
              </a:r>
            </a:p>
            <a:p>
              <a:pPr marL="171450" indent="-171450">
                <a:buFont typeface="Arial" charset="0"/>
                <a:buChar char="•"/>
              </a:pPr>
              <a:r>
                <a:rPr lang="en-US" sz="1200" dirty="0">
                  <a:solidFill>
                    <a:schemeClr val="bg1">
                      <a:lumMod val="65000"/>
                    </a:schemeClr>
                  </a:solidFill>
                </a:rPr>
                <a:t>Members</a:t>
              </a:r>
            </a:p>
            <a:p>
              <a:pPr marL="171450" indent="-171450">
                <a:buFont typeface="Arial" charset="0"/>
                <a:buChar char="•"/>
              </a:pPr>
              <a:r>
                <a:rPr lang="en-US" sz="1200" dirty="0">
                  <a:solidFill>
                    <a:schemeClr val="bg1">
                      <a:lumMod val="65000"/>
                    </a:schemeClr>
                  </a:solidFill>
                </a:rPr>
                <a:t>Dates active</a:t>
              </a:r>
            </a:p>
          </p:txBody>
        </p:sp>
        <p:cxnSp>
          <p:nvCxnSpPr>
            <p:cNvPr id="52" name="Straight Connector 51">
              <a:extLst>
                <a:ext uri="{FF2B5EF4-FFF2-40B4-BE49-F238E27FC236}">
                  <a16:creationId xmlns:a16="http://schemas.microsoft.com/office/drawing/2014/main" id="{63D75505-1ABE-8D44-A1E8-F814487102AE}"/>
                </a:ext>
              </a:extLst>
            </p:cNvPr>
            <p:cNvCxnSpPr>
              <a:cxnSpLocks/>
            </p:cNvCxnSpPr>
            <p:nvPr/>
          </p:nvCxnSpPr>
          <p:spPr>
            <a:xfrm>
              <a:off x="5789190" y="1897232"/>
              <a:ext cx="234724"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D25ACD2-2BE6-3A47-81FF-2B0B1DD5C271}"/>
                </a:ext>
              </a:extLst>
            </p:cNvPr>
            <p:cNvCxnSpPr>
              <a:cxnSpLocks/>
              <a:endCxn id="11" idx="1"/>
            </p:cNvCxnSpPr>
            <p:nvPr/>
          </p:nvCxnSpPr>
          <p:spPr>
            <a:xfrm>
              <a:off x="5779981" y="5340313"/>
              <a:ext cx="71729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C84635-E84F-2C49-8D88-370860293288}"/>
                </a:ext>
              </a:extLst>
            </p:cNvPr>
            <p:cNvCxnSpPr>
              <a:cxnSpLocks/>
            </p:cNvCxnSpPr>
            <p:nvPr/>
          </p:nvCxnSpPr>
          <p:spPr>
            <a:xfrm>
              <a:off x="5906552" y="2604679"/>
              <a:ext cx="196858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BB96A6C-97BF-B445-9393-B3CD81206924}"/>
                </a:ext>
              </a:extLst>
            </p:cNvPr>
            <p:cNvCxnSpPr>
              <a:cxnSpLocks/>
            </p:cNvCxnSpPr>
            <p:nvPr/>
          </p:nvCxnSpPr>
          <p:spPr>
            <a:xfrm>
              <a:off x="5906552" y="1899563"/>
              <a:ext cx="0" cy="6933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5F2F0D0-D339-EC49-956B-41330BA7C39C}"/>
                </a:ext>
              </a:extLst>
            </p:cNvPr>
            <p:cNvSpPr txBox="1"/>
            <p:nvPr/>
          </p:nvSpPr>
          <p:spPr>
            <a:xfrm>
              <a:off x="197580" y="3441494"/>
              <a:ext cx="2053391" cy="1754326"/>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[songwriter]</a:t>
              </a:r>
            </a:p>
            <a:p>
              <a:pPr marL="171450" indent="-171450">
                <a:buFont typeface="Arial" charset="0"/>
                <a:buChar char="•"/>
              </a:pPr>
              <a:r>
                <a:rPr lang="en-US" sz="1200" dirty="0"/>
                <a:t>Michael James Ryan </a:t>
              </a:r>
              <a:r>
                <a:rPr lang="en-US" sz="1200" dirty="0" err="1"/>
                <a:t>Busbee</a:t>
              </a:r>
              <a:endParaRPr lang="en-US" sz="1200" dirty="0"/>
            </a:p>
            <a:p>
              <a:pPr marL="171450" indent="-171450">
                <a:buFont typeface="Arial" charset="0"/>
                <a:buChar char="•"/>
              </a:pPr>
              <a:r>
                <a:rPr lang="en-US" sz="1200" dirty="0"/>
                <a:t>N/D</a:t>
              </a:r>
            </a:p>
            <a:p>
              <a:pPr marL="171450" indent="-171450">
                <a:buFont typeface="Arial" charset="0"/>
                <a:buChar char="•"/>
              </a:pPr>
              <a:r>
                <a:rPr lang="en-US" sz="1200" dirty="0"/>
                <a:t>N/A</a:t>
              </a:r>
            </a:p>
            <a:p>
              <a:pPr marL="171450" indent="-171450">
                <a:buFont typeface="Arial" charset="0"/>
                <a:buChar char="•"/>
              </a:pPr>
              <a:r>
                <a:rPr lang="en-US" sz="1200" dirty="0"/>
                <a:t>San Francisco</a:t>
              </a:r>
            </a:p>
            <a:p>
              <a:pPr marL="171450" indent="-171450">
                <a:buFont typeface="Arial" charset="0"/>
                <a:buChar char="•"/>
              </a:pPr>
              <a:r>
                <a:rPr lang="en-US" sz="1200" dirty="0"/>
                <a:t>California</a:t>
              </a:r>
            </a:p>
            <a:p>
              <a:pPr marL="171450" indent="-171450">
                <a:buFont typeface="Arial" charset="0"/>
                <a:buChar char="•"/>
              </a:pPr>
              <a:r>
                <a:rPr lang="en-US" sz="1200" dirty="0"/>
                <a:t>USA</a:t>
              </a:r>
            </a:p>
            <a:p>
              <a:pPr marL="171450" indent="-171450">
                <a:buFont typeface="Arial" charset="0"/>
                <a:buChar char="•"/>
              </a:pPr>
              <a:r>
                <a:rPr lang="en-US" sz="1200" dirty="0"/>
                <a:t>Male</a:t>
              </a:r>
            </a:p>
          </p:txBody>
        </p:sp>
        <p:sp>
          <p:nvSpPr>
            <p:cNvPr id="32" name="TextBox 31">
              <a:extLst>
                <a:ext uri="{FF2B5EF4-FFF2-40B4-BE49-F238E27FC236}">
                  <a16:creationId xmlns:a16="http://schemas.microsoft.com/office/drawing/2014/main" id="{CF2EFFFD-57AF-894F-A32A-1161CAFC78DB}"/>
                </a:ext>
              </a:extLst>
            </p:cNvPr>
            <p:cNvSpPr txBox="1"/>
            <p:nvPr/>
          </p:nvSpPr>
          <p:spPr>
            <a:xfrm>
              <a:off x="9945858" y="3808934"/>
              <a:ext cx="2157178" cy="1754326"/>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[producer]</a:t>
              </a:r>
            </a:p>
            <a:p>
              <a:pPr marL="171450" indent="-171450">
                <a:buFont typeface="Arial" charset="0"/>
                <a:buChar char="•"/>
              </a:pPr>
              <a:r>
                <a:rPr lang="en-US" sz="1200" dirty="0"/>
                <a:t>Michael James Ryan </a:t>
              </a:r>
              <a:r>
                <a:rPr lang="en-US" sz="1200" dirty="0" err="1"/>
                <a:t>Busbee</a:t>
              </a:r>
              <a:endParaRPr lang="en-US" sz="1200" dirty="0"/>
            </a:p>
            <a:p>
              <a:pPr marL="171450" indent="-171450">
                <a:buFont typeface="Arial" charset="0"/>
                <a:buChar char="•"/>
              </a:pPr>
              <a:r>
                <a:rPr lang="en-US" sz="1200" dirty="0"/>
                <a:t>N/D</a:t>
              </a:r>
            </a:p>
            <a:p>
              <a:pPr marL="171450" indent="-171450">
                <a:buFont typeface="Arial" charset="0"/>
                <a:buChar char="•"/>
              </a:pPr>
              <a:r>
                <a:rPr lang="en-US" sz="1200" dirty="0"/>
                <a:t>N/A</a:t>
              </a:r>
            </a:p>
            <a:p>
              <a:pPr marL="171450" indent="-171450">
                <a:buFont typeface="Arial" charset="0"/>
                <a:buChar char="•"/>
              </a:pPr>
              <a:r>
                <a:rPr lang="en-US" sz="1200" dirty="0"/>
                <a:t>San Francisco</a:t>
              </a:r>
            </a:p>
            <a:p>
              <a:pPr marL="171450" indent="-171450">
                <a:buFont typeface="Arial" charset="0"/>
                <a:buChar char="•"/>
              </a:pPr>
              <a:r>
                <a:rPr lang="en-US" sz="1200" dirty="0"/>
                <a:t>California</a:t>
              </a:r>
            </a:p>
            <a:p>
              <a:pPr marL="171450" indent="-171450">
                <a:buFont typeface="Arial" charset="0"/>
                <a:buChar char="•"/>
              </a:pPr>
              <a:r>
                <a:rPr lang="en-US" sz="1200" dirty="0"/>
                <a:t>USA</a:t>
              </a:r>
            </a:p>
            <a:p>
              <a:pPr marL="171450" indent="-171450">
                <a:buFont typeface="Arial" charset="0"/>
                <a:buChar char="•"/>
              </a:pPr>
              <a:r>
                <a:rPr lang="en-US" sz="1200" dirty="0"/>
                <a:t>Male</a:t>
              </a:r>
            </a:p>
          </p:txBody>
        </p:sp>
        <p:cxnSp>
          <p:nvCxnSpPr>
            <p:cNvPr id="49" name="Straight Connector 48">
              <a:extLst>
                <a:ext uri="{FF2B5EF4-FFF2-40B4-BE49-F238E27FC236}">
                  <a16:creationId xmlns:a16="http://schemas.microsoft.com/office/drawing/2014/main" id="{E82ECFAD-28AB-804A-9F20-140C89D701B1}"/>
                </a:ext>
              </a:extLst>
            </p:cNvPr>
            <p:cNvCxnSpPr>
              <a:cxnSpLocks/>
            </p:cNvCxnSpPr>
            <p:nvPr/>
          </p:nvCxnSpPr>
          <p:spPr>
            <a:xfrm>
              <a:off x="9481625" y="3287746"/>
              <a:ext cx="0" cy="6933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7824EE-047F-6F49-ACBD-00A416503C8E}"/>
                </a:ext>
              </a:extLst>
            </p:cNvPr>
            <p:cNvCxnSpPr>
              <a:cxnSpLocks/>
              <a:stCxn id="10" idx="1"/>
            </p:cNvCxnSpPr>
            <p:nvPr/>
          </p:nvCxnSpPr>
          <p:spPr>
            <a:xfrm flipH="1">
              <a:off x="9481626" y="2473075"/>
              <a:ext cx="464232" cy="8254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03BBD33-9E92-2148-9FA3-0DA9F501609C}"/>
                </a:ext>
              </a:extLst>
            </p:cNvPr>
            <p:cNvCxnSpPr>
              <a:cxnSpLocks/>
              <a:stCxn id="32" idx="1"/>
            </p:cNvCxnSpPr>
            <p:nvPr/>
          </p:nvCxnSpPr>
          <p:spPr>
            <a:xfrm flipH="1" flipV="1">
              <a:off x="9481626" y="3995831"/>
              <a:ext cx="464232" cy="690266"/>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9722433A-B631-C443-9E9A-0E4CD4C73266}"/>
              </a:ext>
            </a:extLst>
          </p:cNvPr>
          <p:cNvGrpSpPr/>
          <p:nvPr/>
        </p:nvGrpSpPr>
        <p:grpSpPr>
          <a:xfrm>
            <a:off x="2263322" y="1148541"/>
            <a:ext cx="332601" cy="2303848"/>
            <a:chOff x="2250966" y="1148541"/>
            <a:chExt cx="359242" cy="2303848"/>
          </a:xfrm>
        </p:grpSpPr>
        <p:cxnSp>
          <p:nvCxnSpPr>
            <p:cNvPr id="67" name="Straight Connector 66">
              <a:extLst>
                <a:ext uri="{FF2B5EF4-FFF2-40B4-BE49-F238E27FC236}">
                  <a16:creationId xmlns:a16="http://schemas.microsoft.com/office/drawing/2014/main" id="{DC1A65CF-664C-5844-8A4D-8DF256B9A659}"/>
                </a:ext>
              </a:extLst>
            </p:cNvPr>
            <p:cNvCxnSpPr>
              <a:stCxn id="24" idx="3"/>
            </p:cNvCxnSpPr>
            <p:nvPr/>
          </p:nvCxnSpPr>
          <p:spPr>
            <a:xfrm flipV="1">
              <a:off x="2250966" y="3448557"/>
              <a:ext cx="335067" cy="38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576FE6-82C6-4E4D-B1CA-67B5D56C29FC}"/>
                </a:ext>
              </a:extLst>
            </p:cNvPr>
            <p:cNvCxnSpPr>
              <a:cxnSpLocks/>
            </p:cNvCxnSpPr>
            <p:nvPr/>
          </p:nvCxnSpPr>
          <p:spPr>
            <a:xfrm>
              <a:off x="2610208" y="1148541"/>
              <a:ext cx="0" cy="23000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88917A4-769B-9D40-A1EA-822DE8498929}"/>
                </a:ext>
              </a:extLst>
            </p:cNvPr>
            <p:cNvCxnSpPr>
              <a:cxnSpLocks/>
              <a:stCxn id="12" idx="3"/>
            </p:cNvCxnSpPr>
            <p:nvPr/>
          </p:nvCxnSpPr>
          <p:spPr>
            <a:xfrm>
              <a:off x="2250970" y="1148544"/>
              <a:ext cx="344949"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34" name="Straight Connector 33">
            <a:extLst>
              <a:ext uri="{FF2B5EF4-FFF2-40B4-BE49-F238E27FC236}">
                <a16:creationId xmlns:a16="http://schemas.microsoft.com/office/drawing/2014/main" id="{0A10927E-942B-8B49-82CC-3B8D7A166E68}"/>
              </a:ext>
            </a:extLst>
          </p:cNvPr>
          <p:cNvCxnSpPr>
            <a:cxnSpLocks/>
            <a:stCxn id="48" idx="3"/>
          </p:cNvCxnSpPr>
          <p:nvPr/>
        </p:nvCxnSpPr>
        <p:spPr>
          <a:xfrm>
            <a:off x="7405305" y="1016897"/>
            <a:ext cx="46983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AD71D66B-9491-2646-AFD5-DF41063D7CF5}"/>
              </a:ext>
            </a:extLst>
          </p:cNvPr>
          <p:cNvSpPr txBox="1">
            <a:spLocks/>
          </p:cNvSpPr>
          <p:nvPr/>
        </p:nvSpPr>
        <p:spPr>
          <a:xfrm>
            <a:off x="459427" y="6135087"/>
            <a:ext cx="11732572" cy="792142"/>
          </a:xfrm>
          <a:prstGeom prst="rect">
            <a:avLst/>
          </a:prstGeom>
        </p:spPr>
        <p:txBody>
          <a:bodyPr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000" b="1" cap="all" dirty="0">
                <a:solidFill>
                  <a:schemeClr val="tx1"/>
                </a:solidFill>
              </a:rPr>
              <a:t>Conceptual Model – Maren Morris’s “My Church”</a:t>
            </a:r>
          </a:p>
        </p:txBody>
      </p:sp>
    </p:spTree>
    <p:extLst>
      <p:ext uri="{BB962C8B-B14F-4D97-AF65-F5344CB8AC3E}">
        <p14:creationId xmlns:p14="http://schemas.microsoft.com/office/powerpoint/2010/main" val="1984699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9083381-EFDC-E34C-89D9-D4FAAA0B94F1}"/>
              </a:ext>
            </a:extLst>
          </p:cNvPr>
          <p:cNvSpPr/>
          <p:nvPr/>
        </p:nvSpPr>
        <p:spPr>
          <a:xfrm>
            <a:off x="154745" y="126609"/>
            <a:ext cx="11830929" cy="2307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E7A41F5-4F9D-2441-BAC4-C2218F7F25E0}"/>
              </a:ext>
            </a:extLst>
          </p:cNvPr>
          <p:cNvSpPr txBox="1"/>
          <p:nvPr/>
        </p:nvSpPr>
        <p:spPr>
          <a:xfrm>
            <a:off x="9401124" y="1234144"/>
            <a:ext cx="2692400" cy="4318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6231C2B6-F667-D745-823F-42D24FA5AC13}"/>
              </a:ext>
            </a:extLst>
          </p:cNvPr>
          <p:cNvSpPr txBox="1"/>
          <p:nvPr/>
        </p:nvSpPr>
        <p:spPr>
          <a:xfrm>
            <a:off x="3534218" y="606315"/>
            <a:ext cx="1828800" cy="830997"/>
          </a:xfrm>
          <a:prstGeom prst="rect">
            <a:avLst/>
          </a:prstGeom>
          <a:noFill/>
          <a:ln>
            <a:solidFill>
              <a:schemeClr val="accent1"/>
            </a:solidFill>
          </a:ln>
        </p:spPr>
        <p:txBody>
          <a:bodyPr wrap="square" rtlCol="0">
            <a:spAutoFit/>
          </a:bodyPr>
          <a:lstStyle/>
          <a:p>
            <a:pPr algn="ctr"/>
            <a:r>
              <a:rPr lang="en-US" sz="1200" b="1" dirty="0"/>
              <a:t>WORK</a:t>
            </a:r>
          </a:p>
          <a:p>
            <a:pPr algn="ctr"/>
            <a:r>
              <a:rPr lang="en-US" sz="1200" b="1" dirty="0"/>
              <a:t>[song]</a:t>
            </a:r>
          </a:p>
          <a:p>
            <a:pPr algn="ctr"/>
            <a:r>
              <a:rPr lang="en-US" sz="1200" dirty="0"/>
              <a:t>Wanted You More</a:t>
            </a:r>
          </a:p>
          <a:p>
            <a:pPr algn="ctr"/>
            <a:r>
              <a:rPr lang="en-US" sz="1200" dirty="0"/>
              <a:t>Voice, guitars, drums</a:t>
            </a:r>
          </a:p>
        </p:txBody>
      </p:sp>
      <p:sp>
        <p:nvSpPr>
          <p:cNvPr id="5" name="TextBox 4">
            <a:extLst>
              <a:ext uri="{FF2B5EF4-FFF2-40B4-BE49-F238E27FC236}">
                <a16:creationId xmlns:a16="http://schemas.microsoft.com/office/drawing/2014/main" id="{6060CDD4-A45E-BF46-B670-035F63AD8EB2}"/>
              </a:ext>
            </a:extLst>
          </p:cNvPr>
          <p:cNvSpPr txBox="1"/>
          <p:nvPr/>
        </p:nvSpPr>
        <p:spPr>
          <a:xfrm>
            <a:off x="3539661" y="2410944"/>
            <a:ext cx="1828800" cy="1015663"/>
          </a:xfrm>
          <a:prstGeom prst="rect">
            <a:avLst/>
          </a:prstGeom>
          <a:noFill/>
          <a:ln w="38100">
            <a:solidFill>
              <a:srgbClr val="FFC000"/>
            </a:solidFill>
          </a:ln>
        </p:spPr>
        <p:txBody>
          <a:bodyPr wrap="square" rtlCol="0">
            <a:spAutoFit/>
          </a:bodyPr>
          <a:lstStyle/>
          <a:p>
            <a:pPr algn="ctr"/>
            <a:r>
              <a:rPr lang="en-US" sz="1200" b="1" dirty="0"/>
              <a:t>EXPRESSION</a:t>
            </a:r>
          </a:p>
          <a:p>
            <a:pPr algn="ctr"/>
            <a:r>
              <a:rPr lang="en-US" sz="1200" b="1" dirty="0"/>
              <a:t>[recorded work]</a:t>
            </a:r>
          </a:p>
          <a:p>
            <a:pPr marL="171450" indent="-171450">
              <a:buFont typeface="Arial" charset="0"/>
              <a:buChar char="•"/>
            </a:pPr>
            <a:r>
              <a:rPr lang="en-US" sz="1200" dirty="0"/>
              <a:t>Wanted You More</a:t>
            </a:r>
          </a:p>
          <a:p>
            <a:pPr marL="171450" indent="-171450">
              <a:buFont typeface="Arial" charset="0"/>
              <a:buChar char="•"/>
            </a:pPr>
            <a:r>
              <a:rPr lang="en-US" sz="1200" dirty="0"/>
              <a:t>Number 20</a:t>
            </a:r>
          </a:p>
          <a:p>
            <a:pPr marL="171450" indent="-171450">
              <a:buFont typeface="Arial" charset="0"/>
              <a:buChar char="•"/>
            </a:pPr>
            <a:r>
              <a:rPr lang="en-US" sz="1200" dirty="0"/>
              <a:t>Country</a:t>
            </a:r>
          </a:p>
        </p:txBody>
      </p:sp>
      <p:sp>
        <p:nvSpPr>
          <p:cNvPr id="6" name="TextBox 5">
            <a:extLst>
              <a:ext uri="{FF2B5EF4-FFF2-40B4-BE49-F238E27FC236}">
                <a16:creationId xmlns:a16="http://schemas.microsoft.com/office/drawing/2014/main" id="{39C58D53-60A4-2347-A62E-45BE8FE0AE46}"/>
              </a:ext>
            </a:extLst>
          </p:cNvPr>
          <p:cNvSpPr txBox="1"/>
          <p:nvPr/>
        </p:nvSpPr>
        <p:spPr>
          <a:xfrm>
            <a:off x="3534218" y="4405216"/>
            <a:ext cx="1828800" cy="1200329"/>
          </a:xfrm>
          <a:prstGeom prst="rect">
            <a:avLst/>
          </a:prstGeom>
          <a:noFill/>
          <a:ln>
            <a:solidFill>
              <a:schemeClr val="accent1"/>
            </a:solidFill>
          </a:ln>
        </p:spPr>
        <p:txBody>
          <a:bodyPr wrap="square" rtlCol="0">
            <a:spAutoFit/>
          </a:bodyPr>
          <a:lstStyle/>
          <a:p>
            <a:pPr algn="ctr"/>
            <a:r>
              <a:rPr lang="en-US" sz="1200" b="1" dirty="0"/>
              <a:t>MANIFESTATION</a:t>
            </a:r>
          </a:p>
          <a:p>
            <a:pPr algn="ctr"/>
            <a:r>
              <a:rPr lang="en-US" sz="1200" b="1" dirty="0"/>
              <a:t>[album]</a:t>
            </a:r>
          </a:p>
          <a:p>
            <a:pPr marL="171450" indent="-171450">
              <a:buFont typeface="Arial" charset="0"/>
              <a:buChar char="•"/>
            </a:pPr>
            <a:r>
              <a:rPr lang="en-US" sz="1200" dirty="0"/>
              <a:t>Own the Night</a:t>
            </a:r>
          </a:p>
          <a:p>
            <a:pPr marL="171450" indent="-171450">
              <a:buFont typeface="Arial" charset="0"/>
              <a:buChar char="•"/>
            </a:pPr>
            <a:r>
              <a:rPr lang="en-US" sz="1200" dirty="0"/>
              <a:t>CD + Booklet</a:t>
            </a:r>
          </a:p>
          <a:p>
            <a:pPr marL="171450" indent="-171450">
              <a:buFont typeface="Arial" charset="0"/>
              <a:buChar char="•"/>
            </a:pPr>
            <a:r>
              <a:rPr lang="en-US" sz="1200" dirty="0"/>
              <a:t>Nashville; Capitol, 2011</a:t>
            </a:r>
          </a:p>
          <a:p>
            <a:pPr marL="171450" indent="-171450">
              <a:buFont typeface="Arial" charset="0"/>
              <a:buChar char="•"/>
            </a:pPr>
            <a:r>
              <a:rPr lang="cs-CZ" sz="1200" dirty="0"/>
              <a:t>509990 94431 2 9</a:t>
            </a:r>
            <a:endParaRPr lang="is-IS" sz="1200" dirty="0"/>
          </a:p>
        </p:txBody>
      </p:sp>
      <p:cxnSp>
        <p:nvCxnSpPr>
          <p:cNvPr id="12" name="Straight Connector 11">
            <a:extLst>
              <a:ext uri="{FF2B5EF4-FFF2-40B4-BE49-F238E27FC236}">
                <a16:creationId xmlns:a16="http://schemas.microsoft.com/office/drawing/2014/main" id="{119699DD-3AD1-DB42-AEFA-8990C1A01116}"/>
              </a:ext>
            </a:extLst>
          </p:cNvPr>
          <p:cNvCxnSpPr>
            <a:cxnSpLocks/>
          </p:cNvCxnSpPr>
          <p:nvPr/>
        </p:nvCxnSpPr>
        <p:spPr>
          <a:xfrm>
            <a:off x="5807787" y="1323260"/>
            <a:ext cx="0" cy="3470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0D16F96C-ED8E-3442-AA48-346D9583196D}"/>
              </a:ext>
            </a:extLst>
          </p:cNvPr>
          <p:cNvGrpSpPr/>
          <p:nvPr/>
        </p:nvGrpSpPr>
        <p:grpSpPr>
          <a:xfrm>
            <a:off x="247235" y="305999"/>
            <a:ext cx="3286983" cy="5736080"/>
            <a:chOff x="247235" y="1003826"/>
            <a:chExt cx="3286983" cy="5736080"/>
          </a:xfrm>
        </p:grpSpPr>
        <p:sp>
          <p:nvSpPr>
            <p:cNvPr id="8" name="TextBox 7">
              <a:extLst>
                <a:ext uri="{FF2B5EF4-FFF2-40B4-BE49-F238E27FC236}">
                  <a16:creationId xmlns:a16="http://schemas.microsoft.com/office/drawing/2014/main" id="{6A7B5B81-A5DE-B74F-9788-B222C3F00F59}"/>
                </a:ext>
              </a:extLst>
            </p:cNvPr>
            <p:cNvSpPr txBox="1"/>
            <p:nvPr/>
          </p:nvSpPr>
          <p:spPr>
            <a:xfrm>
              <a:off x="251719" y="1003826"/>
              <a:ext cx="1458678"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[songwriter]</a:t>
              </a:r>
            </a:p>
            <a:p>
              <a:pPr marL="171450" indent="-171450">
                <a:buFont typeface="Arial" charset="0"/>
                <a:buChar char="•"/>
              </a:pPr>
              <a:r>
                <a:rPr lang="en-US" sz="1200" dirty="0"/>
                <a:t>Hillary Scott</a:t>
              </a:r>
            </a:p>
          </p:txBody>
        </p:sp>
        <p:sp>
          <p:nvSpPr>
            <p:cNvPr id="13" name="TextBox 12">
              <a:extLst>
                <a:ext uri="{FF2B5EF4-FFF2-40B4-BE49-F238E27FC236}">
                  <a16:creationId xmlns:a16="http://schemas.microsoft.com/office/drawing/2014/main" id="{3499EF90-8108-A74A-9865-BCD46FFE683F}"/>
                </a:ext>
              </a:extLst>
            </p:cNvPr>
            <p:cNvSpPr txBox="1"/>
            <p:nvPr/>
          </p:nvSpPr>
          <p:spPr>
            <a:xfrm>
              <a:off x="247235" y="1818780"/>
              <a:ext cx="1462255"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[songwriter]</a:t>
              </a:r>
            </a:p>
            <a:p>
              <a:pPr marL="171450" indent="-171450">
                <a:buFont typeface="Arial" charset="0"/>
                <a:buChar char="•"/>
              </a:pPr>
              <a:r>
                <a:rPr lang="en-US" sz="1200" dirty="0"/>
                <a:t>Charles Kelley</a:t>
              </a:r>
            </a:p>
          </p:txBody>
        </p:sp>
        <p:sp>
          <p:nvSpPr>
            <p:cNvPr id="18" name="TextBox 17">
              <a:extLst>
                <a:ext uri="{FF2B5EF4-FFF2-40B4-BE49-F238E27FC236}">
                  <a16:creationId xmlns:a16="http://schemas.microsoft.com/office/drawing/2014/main" id="{771EA747-C45F-E449-A1A1-B3262696268F}"/>
                </a:ext>
              </a:extLst>
            </p:cNvPr>
            <p:cNvSpPr txBox="1"/>
            <p:nvPr/>
          </p:nvSpPr>
          <p:spPr>
            <a:xfrm>
              <a:off x="247236" y="2631251"/>
              <a:ext cx="1489066"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[songwriter]</a:t>
              </a:r>
            </a:p>
            <a:p>
              <a:pPr marL="171450" indent="-171450">
                <a:buFont typeface="Arial" charset="0"/>
                <a:buChar char="•"/>
              </a:pPr>
              <a:r>
                <a:rPr lang="en-US" sz="1200" dirty="0"/>
                <a:t>Dave Haywood</a:t>
              </a:r>
            </a:p>
          </p:txBody>
        </p:sp>
        <p:sp>
          <p:nvSpPr>
            <p:cNvPr id="19" name="TextBox 18">
              <a:extLst>
                <a:ext uri="{FF2B5EF4-FFF2-40B4-BE49-F238E27FC236}">
                  <a16:creationId xmlns:a16="http://schemas.microsoft.com/office/drawing/2014/main" id="{FA73E35D-41A7-224B-864B-1AC15D30003F}"/>
                </a:ext>
              </a:extLst>
            </p:cNvPr>
            <p:cNvSpPr txBox="1"/>
            <p:nvPr/>
          </p:nvSpPr>
          <p:spPr>
            <a:xfrm>
              <a:off x="251720" y="3457610"/>
              <a:ext cx="1512302"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[songwriter]</a:t>
              </a:r>
            </a:p>
            <a:p>
              <a:pPr marL="171450" indent="-171450">
                <a:buFont typeface="Arial" charset="0"/>
                <a:buChar char="•"/>
              </a:pPr>
              <a:r>
                <a:rPr lang="en-US" sz="1200" dirty="0"/>
                <a:t>Matt </a:t>
              </a:r>
              <a:r>
                <a:rPr lang="en-US" sz="1200" dirty="0" err="1"/>
                <a:t>Billingslea</a:t>
              </a:r>
              <a:endParaRPr lang="en-US" sz="1200" dirty="0"/>
            </a:p>
          </p:txBody>
        </p:sp>
        <p:sp>
          <p:nvSpPr>
            <p:cNvPr id="20" name="TextBox 19">
              <a:extLst>
                <a:ext uri="{FF2B5EF4-FFF2-40B4-BE49-F238E27FC236}">
                  <a16:creationId xmlns:a16="http://schemas.microsoft.com/office/drawing/2014/main" id="{4936B822-2390-1344-ABC7-754C5FAF3653}"/>
                </a:ext>
              </a:extLst>
            </p:cNvPr>
            <p:cNvSpPr txBox="1"/>
            <p:nvPr/>
          </p:nvSpPr>
          <p:spPr>
            <a:xfrm>
              <a:off x="251720" y="4270080"/>
              <a:ext cx="1512302"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[songwriter]</a:t>
              </a:r>
            </a:p>
            <a:p>
              <a:pPr marL="171450" indent="-171450">
                <a:buFont typeface="Arial" charset="0"/>
                <a:buChar char="•"/>
              </a:pPr>
              <a:r>
                <a:rPr lang="en-US" sz="1200" dirty="0"/>
                <a:t>Dennis Edwards</a:t>
              </a:r>
            </a:p>
          </p:txBody>
        </p:sp>
        <p:sp>
          <p:nvSpPr>
            <p:cNvPr id="21" name="TextBox 20">
              <a:extLst>
                <a:ext uri="{FF2B5EF4-FFF2-40B4-BE49-F238E27FC236}">
                  <a16:creationId xmlns:a16="http://schemas.microsoft.com/office/drawing/2014/main" id="{1F99D912-AEFB-8D43-9E01-928F0EC36E14}"/>
                </a:ext>
              </a:extLst>
            </p:cNvPr>
            <p:cNvSpPr txBox="1"/>
            <p:nvPr/>
          </p:nvSpPr>
          <p:spPr>
            <a:xfrm>
              <a:off x="247236" y="5082550"/>
              <a:ext cx="1512302"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[songwriter]</a:t>
              </a:r>
            </a:p>
            <a:p>
              <a:pPr marL="171450" indent="-171450">
                <a:buFont typeface="Arial" charset="0"/>
                <a:buChar char="•"/>
              </a:pPr>
              <a:r>
                <a:rPr lang="en-US" sz="1200" dirty="0"/>
                <a:t>Jonathan Long</a:t>
              </a:r>
            </a:p>
          </p:txBody>
        </p:sp>
        <p:sp>
          <p:nvSpPr>
            <p:cNvPr id="22" name="TextBox 21">
              <a:extLst>
                <a:ext uri="{FF2B5EF4-FFF2-40B4-BE49-F238E27FC236}">
                  <a16:creationId xmlns:a16="http://schemas.microsoft.com/office/drawing/2014/main" id="{5F5FB9EC-FD82-8844-A5E8-927DAF3E4121}"/>
                </a:ext>
              </a:extLst>
            </p:cNvPr>
            <p:cNvSpPr txBox="1"/>
            <p:nvPr/>
          </p:nvSpPr>
          <p:spPr>
            <a:xfrm>
              <a:off x="247236" y="5908909"/>
              <a:ext cx="1512302" cy="830997"/>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[songwriter]</a:t>
              </a:r>
            </a:p>
            <a:p>
              <a:pPr marL="171450" indent="-171450">
                <a:buFont typeface="Arial" charset="0"/>
                <a:buChar char="•"/>
              </a:pPr>
              <a:r>
                <a:rPr lang="en-US" sz="1200" dirty="0"/>
                <a:t>Jason ”Slim” Gambill</a:t>
              </a:r>
            </a:p>
          </p:txBody>
        </p:sp>
        <p:cxnSp>
          <p:nvCxnSpPr>
            <p:cNvPr id="23" name="Straight Connector 22">
              <a:extLst>
                <a:ext uri="{FF2B5EF4-FFF2-40B4-BE49-F238E27FC236}">
                  <a16:creationId xmlns:a16="http://schemas.microsoft.com/office/drawing/2014/main" id="{6AA0ED74-355E-3C47-A6D5-0F7AF1E0AFFC}"/>
                </a:ext>
              </a:extLst>
            </p:cNvPr>
            <p:cNvCxnSpPr>
              <a:cxnSpLocks/>
            </p:cNvCxnSpPr>
            <p:nvPr/>
          </p:nvCxnSpPr>
          <p:spPr>
            <a:xfrm>
              <a:off x="2334335" y="1313599"/>
              <a:ext cx="0" cy="49833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71CF4BE-FA07-7042-987D-9F29ED7ED2E6}"/>
                </a:ext>
              </a:extLst>
            </p:cNvPr>
            <p:cNvCxnSpPr>
              <a:cxnSpLocks/>
            </p:cNvCxnSpPr>
            <p:nvPr/>
          </p:nvCxnSpPr>
          <p:spPr>
            <a:xfrm>
              <a:off x="3204328" y="1695580"/>
              <a:ext cx="32989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22A3EA-2E31-4B4C-ABA6-BC05B715EE49}"/>
                </a:ext>
              </a:extLst>
            </p:cNvPr>
            <p:cNvCxnSpPr>
              <a:cxnSpLocks/>
            </p:cNvCxnSpPr>
            <p:nvPr/>
          </p:nvCxnSpPr>
          <p:spPr>
            <a:xfrm>
              <a:off x="3204328" y="1719641"/>
              <a:ext cx="0" cy="20611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63E0C5F-F2D3-6D41-9CF4-2D6DE314FAFE}"/>
                </a:ext>
              </a:extLst>
            </p:cNvPr>
            <p:cNvCxnSpPr>
              <a:cxnSpLocks/>
              <a:stCxn id="8" idx="3"/>
            </p:cNvCxnSpPr>
            <p:nvPr/>
          </p:nvCxnSpPr>
          <p:spPr>
            <a:xfrm>
              <a:off x="1710397" y="1326992"/>
              <a:ext cx="63950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AA78897-D5C5-7F4F-A537-B6B95C8C1E9A}"/>
                </a:ext>
              </a:extLst>
            </p:cNvPr>
            <p:cNvCxnSpPr>
              <a:cxnSpLocks/>
              <a:stCxn id="13" idx="3"/>
            </p:cNvCxnSpPr>
            <p:nvPr/>
          </p:nvCxnSpPr>
          <p:spPr>
            <a:xfrm>
              <a:off x="1709490" y="2141946"/>
              <a:ext cx="623938"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BAE1B5-BD0B-534E-8520-60269204EDA8}"/>
                </a:ext>
              </a:extLst>
            </p:cNvPr>
            <p:cNvCxnSpPr>
              <a:cxnSpLocks/>
              <a:stCxn id="18" idx="3"/>
            </p:cNvCxnSpPr>
            <p:nvPr/>
          </p:nvCxnSpPr>
          <p:spPr>
            <a:xfrm>
              <a:off x="1736302" y="2954417"/>
              <a:ext cx="6136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5500B1C-36E1-0543-B3BC-EC6278E328A4}"/>
                </a:ext>
              </a:extLst>
            </p:cNvPr>
            <p:cNvCxnSpPr>
              <a:cxnSpLocks/>
              <a:stCxn id="19" idx="3"/>
            </p:cNvCxnSpPr>
            <p:nvPr/>
          </p:nvCxnSpPr>
          <p:spPr>
            <a:xfrm>
              <a:off x="1764022" y="3780776"/>
              <a:ext cx="14403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60D0B7-A317-924D-A4AB-70556EF5AAEE}"/>
                </a:ext>
              </a:extLst>
            </p:cNvPr>
            <p:cNvCxnSpPr>
              <a:cxnSpLocks/>
              <a:stCxn id="20" idx="3"/>
            </p:cNvCxnSpPr>
            <p:nvPr/>
          </p:nvCxnSpPr>
          <p:spPr>
            <a:xfrm>
              <a:off x="1764022" y="4593246"/>
              <a:ext cx="58588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C2A14F0-41C2-0048-B8ED-035EC91C3B63}"/>
                </a:ext>
              </a:extLst>
            </p:cNvPr>
            <p:cNvCxnSpPr>
              <a:cxnSpLocks/>
              <a:stCxn id="22" idx="3"/>
            </p:cNvCxnSpPr>
            <p:nvPr/>
          </p:nvCxnSpPr>
          <p:spPr>
            <a:xfrm>
              <a:off x="1759538" y="6324408"/>
              <a:ext cx="5903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AF9264E-E1C3-434C-80AC-12EC764B9882}"/>
                </a:ext>
              </a:extLst>
            </p:cNvPr>
            <p:cNvCxnSpPr>
              <a:cxnSpLocks/>
              <a:stCxn id="21" idx="3"/>
            </p:cNvCxnSpPr>
            <p:nvPr/>
          </p:nvCxnSpPr>
          <p:spPr>
            <a:xfrm flipV="1">
              <a:off x="1759538" y="5398022"/>
              <a:ext cx="573890" cy="7694"/>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65" name="Straight Arrow Connector 64">
            <a:extLst>
              <a:ext uri="{FF2B5EF4-FFF2-40B4-BE49-F238E27FC236}">
                <a16:creationId xmlns:a16="http://schemas.microsoft.com/office/drawing/2014/main" id="{08CC2BA3-D072-AD44-9CAB-A35A5080EC5D}"/>
              </a:ext>
            </a:extLst>
          </p:cNvPr>
          <p:cNvCxnSpPr>
            <a:cxnSpLocks/>
            <a:stCxn id="4" idx="2"/>
            <a:endCxn id="5" idx="0"/>
          </p:cNvCxnSpPr>
          <p:nvPr/>
        </p:nvCxnSpPr>
        <p:spPr>
          <a:xfrm>
            <a:off x="4448618" y="1437312"/>
            <a:ext cx="5443" cy="97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B7A9536-7EB6-7E4C-878E-101F5797D515}"/>
              </a:ext>
            </a:extLst>
          </p:cNvPr>
          <p:cNvCxnSpPr>
            <a:cxnSpLocks/>
            <a:stCxn id="5" idx="2"/>
            <a:endCxn id="6" idx="0"/>
          </p:cNvCxnSpPr>
          <p:nvPr/>
        </p:nvCxnSpPr>
        <p:spPr>
          <a:xfrm flipH="1">
            <a:off x="4448618" y="3426607"/>
            <a:ext cx="5443" cy="9786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30D7759C-2EE2-7D49-A3DC-AA6AAD2B4A33}"/>
              </a:ext>
            </a:extLst>
          </p:cNvPr>
          <p:cNvGrpSpPr/>
          <p:nvPr/>
        </p:nvGrpSpPr>
        <p:grpSpPr>
          <a:xfrm>
            <a:off x="5810574" y="4101669"/>
            <a:ext cx="2147357" cy="1384995"/>
            <a:chOff x="5810574" y="4799496"/>
            <a:chExt cx="2147357" cy="1384995"/>
          </a:xfrm>
        </p:grpSpPr>
        <p:sp>
          <p:nvSpPr>
            <p:cNvPr id="7" name="TextBox 6">
              <a:extLst>
                <a:ext uri="{FF2B5EF4-FFF2-40B4-BE49-F238E27FC236}">
                  <a16:creationId xmlns:a16="http://schemas.microsoft.com/office/drawing/2014/main" id="{779C51F4-3EEE-D142-92B8-F8226996E7E5}"/>
                </a:ext>
              </a:extLst>
            </p:cNvPr>
            <p:cNvSpPr txBox="1"/>
            <p:nvPr/>
          </p:nvSpPr>
          <p:spPr>
            <a:xfrm>
              <a:off x="6137149" y="4799496"/>
              <a:ext cx="1820782" cy="1384995"/>
            </a:xfrm>
            <a:prstGeom prst="rect">
              <a:avLst/>
            </a:prstGeom>
            <a:noFill/>
            <a:ln>
              <a:solidFill>
                <a:schemeClr val="accent1"/>
              </a:solidFill>
            </a:ln>
          </p:spPr>
          <p:txBody>
            <a:bodyPr wrap="square" rtlCol="0">
              <a:spAutoFit/>
            </a:bodyPr>
            <a:lstStyle/>
            <a:p>
              <a:pPr algn="ctr"/>
              <a:r>
                <a:rPr lang="en-US" sz="1200" b="1" dirty="0"/>
                <a:t>CORPORATE BODY</a:t>
              </a:r>
            </a:p>
            <a:p>
              <a:pPr algn="ctr"/>
              <a:r>
                <a:rPr lang="en-US" sz="1200" b="1" dirty="0"/>
                <a:t>[label]</a:t>
              </a:r>
            </a:p>
            <a:p>
              <a:pPr marL="171450" indent="-171450">
                <a:buFont typeface="Arial" charset="0"/>
                <a:buChar char="•"/>
              </a:pPr>
              <a:r>
                <a:rPr lang="en-US" sz="1200" dirty="0"/>
                <a:t>Capitol Nashville</a:t>
              </a:r>
            </a:p>
            <a:p>
              <a:pPr marL="171450" indent="-171450">
                <a:buFont typeface="Arial" charset="0"/>
                <a:buChar char="•"/>
              </a:pPr>
              <a:r>
                <a:rPr lang="en-US" sz="1200" dirty="0"/>
                <a:t>Nashville</a:t>
              </a:r>
            </a:p>
            <a:p>
              <a:pPr marL="171450" indent="-171450">
                <a:buFont typeface="Arial" charset="0"/>
                <a:buChar char="•"/>
              </a:pPr>
              <a:r>
                <a:rPr lang="en-US" sz="1200" dirty="0"/>
                <a:t>Tennessee</a:t>
              </a:r>
            </a:p>
            <a:p>
              <a:pPr marL="171450" indent="-171450">
                <a:buFont typeface="Arial" charset="0"/>
                <a:buChar char="•"/>
              </a:pPr>
              <a:r>
                <a:rPr lang="en-US" sz="1200" dirty="0"/>
                <a:t>1950</a:t>
              </a:r>
            </a:p>
            <a:p>
              <a:pPr marL="171450" indent="-171450">
                <a:buFont typeface="Arial" charset="0"/>
                <a:buChar char="•"/>
              </a:pPr>
              <a:r>
                <a:rPr lang="en-US" sz="1200" dirty="0"/>
                <a:t>Def. Date</a:t>
              </a:r>
            </a:p>
          </p:txBody>
        </p:sp>
        <p:cxnSp>
          <p:nvCxnSpPr>
            <p:cNvPr id="76" name="Straight Connector 75">
              <a:extLst>
                <a:ext uri="{FF2B5EF4-FFF2-40B4-BE49-F238E27FC236}">
                  <a16:creationId xmlns:a16="http://schemas.microsoft.com/office/drawing/2014/main" id="{7ABCD504-FAAB-6B41-BC10-636ACAD96D44}"/>
                </a:ext>
              </a:extLst>
            </p:cNvPr>
            <p:cNvCxnSpPr>
              <a:cxnSpLocks/>
              <a:endCxn id="7" idx="1"/>
            </p:cNvCxnSpPr>
            <p:nvPr/>
          </p:nvCxnSpPr>
          <p:spPr>
            <a:xfrm>
              <a:off x="5810574" y="5491994"/>
              <a:ext cx="32657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EE2DD7F3-39AC-AA45-AF02-6F15FCD7ED87}"/>
              </a:ext>
            </a:extLst>
          </p:cNvPr>
          <p:cNvGrpSpPr/>
          <p:nvPr/>
        </p:nvGrpSpPr>
        <p:grpSpPr>
          <a:xfrm>
            <a:off x="5797874" y="185142"/>
            <a:ext cx="3745893" cy="2273756"/>
            <a:chOff x="5797874" y="882969"/>
            <a:chExt cx="3745893" cy="2273756"/>
          </a:xfrm>
        </p:grpSpPr>
        <p:sp>
          <p:nvSpPr>
            <p:cNvPr id="34" name="TextBox 33">
              <a:extLst>
                <a:ext uri="{FF2B5EF4-FFF2-40B4-BE49-F238E27FC236}">
                  <a16:creationId xmlns:a16="http://schemas.microsoft.com/office/drawing/2014/main" id="{15AA7102-DD83-0C4B-9F30-43E5E0DF09EC}"/>
                </a:ext>
              </a:extLst>
            </p:cNvPr>
            <p:cNvSpPr txBox="1"/>
            <p:nvPr/>
          </p:nvSpPr>
          <p:spPr>
            <a:xfrm>
              <a:off x="8227971" y="882969"/>
              <a:ext cx="1301563"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[performer]</a:t>
              </a:r>
            </a:p>
            <a:p>
              <a:pPr marL="171450" indent="-171450">
                <a:buFont typeface="Arial" charset="0"/>
                <a:buChar char="•"/>
              </a:pPr>
              <a:r>
                <a:rPr lang="en-US" sz="1200" dirty="0"/>
                <a:t>Hillary Scott</a:t>
              </a:r>
            </a:p>
          </p:txBody>
        </p:sp>
        <p:sp>
          <p:nvSpPr>
            <p:cNvPr id="35" name="TextBox 34">
              <a:extLst>
                <a:ext uri="{FF2B5EF4-FFF2-40B4-BE49-F238E27FC236}">
                  <a16:creationId xmlns:a16="http://schemas.microsoft.com/office/drawing/2014/main" id="{EA17BCBD-575B-C44F-B64E-F83EC186F746}"/>
                </a:ext>
              </a:extLst>
            </p:cNvPr>
            <p:cNvSpPr txBox="1"/>
            <p:nvPr/>
          </p:nvSpPr>
          <p:spPr>
            <a:xfrm>
              <a:off x="8226439" y="1697923"/>
              <a:ext cx="1302653"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[performer]</a:t>
              </a:r>
            </a:p>
            <a:p>
              <a:pPr marL="171450" indent="-171450">
                <a:buFont typeface="Arial" charset="0"/>
                <a:buChar char="•"/>
              </a:pPr>
              <a:r>
                <a:rPr lang="en-US" sz="1200" dirty="0"/>
                <a:t>Charles Kelley</a:t>
              </a:r>
            </a:p>
          </p:txBody>
        </p:sp>
        <p:sp>
          <p:nvSpPr>
            <p:cNvPr id="36" name="TextBox 35">
              <a:extLst>
                <a:ext uri="{FF2B5EF4-FFF2-40B4-BE49-F238E27FC236}">
                  <a16:creationId xmlns:a16="http://schemas.microsoft.com/office/drawing/2014/main" id="{AD1F6107-D7D6-FB45-A6F8-AEDF0FA2D8FD}"/>
                </a:ext>
              </a:extLst>
            </p:cNvPr>
            <p:cNvSpPr txBox="1"/>
            <p:nvPr/>
          </p:nvSpPr>
          <p:spPr>
            <a:xfrm>
              <a:off x="8194356" y="2510394"/>
              <a:ext cx="1349411"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[performer]</a:t>
              </a:r>
            </a:p>
            <a:p>
              <a:pPr marL="171450" indent="-171450">
                <a:buFont typeface="Arial" charset="0"/>
                <a:buChar char="•"/>
              </a:pPr>
              <a:r>
                <a:rPr lang="en-US" sz="1200" dirty="0"/>
                <a:t>Dave Haywood</a:t>
              </a:r>
            </a:p>
          </p:txBody>
        </p:sp>
        <p:cxnSp>
          <p:nvCxnSpPr>
            <p:cNvPr id="75" name="Straight Connector 74">
              <a:extLst>
                <a:ext uri="{FF2B5EF4-FFF2-40B4-BE49-F238E27FC236}">
                  <a16:creationId xmlns:a16="http://schemas.microsoft.com/office/drawing/2014/main" id="{42C88826-720E-0A46-805A-ADF03BF9A21A}"/>
                </a:ext>
              </a:extLst>
            </p:cNvPr>
            <p:cNvCxnSpPr>
              <a:cxnSpLocks/>
              <a:stCxn id="85" idx="3"/>
              <a:endCxn id="34" idx="1"/>
            </p:cNvCxnSpPr>
            <p:nvPr/>
          </p:nvCxnSpPr>
          <p:spPr>
            <a:xfrm flipV="1">
              <a:off x="7746386" y="1206135"/>
              <a:ext cx="481585" cy="8149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94A5EA-C141-2E43-96AF-B743A7B31103}"/>
                </a:ext>
              </a:extLst>
            </p:cNvPr>
            <p:cNvCxnSpPr>
              <a:cxnSpLocks/>
              <a:endCxn id="85" idx="1"/>
            </p:cNvCxnSpPr>
            <p:nvPr/>
          </p:nvCxnSpPr>
          <p:spPr>
            <a:xfrm>
              <a:off x="5797874" y="2021087"/>
              <a:ext cx="370170" cy="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2A23503-DAE3-9345-A0B1-9335C1B720DE}"/>
                </a:ext>
              </a:extLst>
            </p:cNvPr>
            <p:cNvSpPr txBox="1"/>
            <p:nvPr/>
          </p:nvSpPr>
          <p:spPr>
            <a:xfrm>
              <a:off x="6168044" y="1420923"/>
              <a:ext cx="1578342" cy="1200329"/>
            </a:xfrm>
            <a:prstGeom prst="rect">
              <a:avLst/>
            </a:prstGeom>
            <a:noFill/>
            <a:ln>
              <a:solidFill>
                <a:schemeClr val="tx1"/>
              </a:solidFill>
            </a:ln>
          </p:spPr>
          <p:txBody>
            <a:bodyPr wrap="square" rtlCol="0">
              <a:spAutoFit/>
            </a:bodyPr>
            <a:lstStyle/>
            <a:p>
              <a:pPr algn="ctr"/>
              <a:r>
                <a:rPr lang="en-US" sz="1200" b="1" dirty="0"/>
                <a:t>BAND </a:t>
              </a:r>
            </a:p>
            <a:p>
              <a:pPr marL="171450" indent="-171450">
                <a:buFont typeface="Arial" charset="0"/>
                <a:buChar char="•"/>
              </a:pPr>
              <a:r>
                <a:rPr lang="en-US" sz="1200" dirty="0"/>
                <a:t>Lady Antebellum</a:t>
              </a:r>
            </a:p>
            <a:p>
              <a:pPr marL="171450" indent="-171450">
                <a:buFont typeface="Arial" charset="0"/>
                <a:buChar char="•"/>
              </a:pPr>
              <a:r>
                <a:rPr lang="en-US" sz="1200" dirty="0"/>
                <a:t>Hillary Scott; Charles Kelley; Dave Haywood</a:t>
              </a:r>
            </a:p>
            <a:p>
              <a:pPr marL="171450" indent="-171450">
                <a:buFont typeface="Arial" charset="0"/>
                <a:buChar char="•"/>
              </a:pPr>
              <a:r>
                <a:rPr lang="en-US" sz="1200" dirty="0"/>
                <a:t>2006 - present</a:t>
              </a:r>
            </a:p>
          </p:txBody>
        </p:sp>
        <p:cxnSp>
          <p:nvCxnSpPr>
            <p:cNvPr id="98" name="Straight Connector 97">
              <a:extLst>
                <a:ext uri="{FF2B5EF4-FFF2-40B4-BE49-F238E27FC236}">
                  <a16:creationId xmlns:a16="http://schemas.microsoft.com/office/drawing/2014/main" id="{FFBB54A9-F1B3-B44F-9ADD-464EBFF38090}"/>
                </a:ext>
              </a:extLst>
            </p:cNvPr>
            <p:cNvCxnSpPr>
              <a:cxnSpLocks/>
              <a:stCxn id="36" idx="1"/>
              <a:endCxn id="85" idx="3"/>
            </p:cNvCxnSpPr>
            <p:nvPr/>
          </p:nvCxnSpPr>
          <p:spPr>
            <a:xfrm flipH="1" flipV="1">
              <a:off x="7746386" y="2021088"/>
              <a:ext cx="447970" cy="8124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804DEFF-66F0-174A-A23A-F6B7BD5895A6}"/>
                </a:ext>
              </a:extLst>
            </p:cNvPr>
            <p:cNvCxnSpPr>
              <a:cxnSpLocks/>
              <a:stCxn id="35" idx="1"/>
              <a:endCxn id="85" idx="3"/>
            </p:cNvCxnSpPr>
            <p:nvPr/>
          </p:nvCxnSpPr>
          <p:spPr>
            <a:xfrm flipH="1" flipV="1">
              <a:off x="7746386" y="2021088"/>
              <a:ext cx="480053" cy="1"/>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19" name="Straight Arrow Connector 118">
            <a:extLst>
              <a:ext uri="{FF2B5EF4-FFF2-40B4-BE49-F238E27FC236}">
                <a16:creationId xmlns:a16="http://schemas.microsoft.com/office/drawing/2014/main" id="{E7A066EF-767F-0C4E-B017-96B56A82DC75}"/>
              </a:ext>
            </a:extLst>
          </p:cNvPr>
          <p:cNvCxnSpPr>
            <a:cxnSpLocks/>
            <a:endCxn id="5" idx="3"/>
          </p:cNvCxnSpPr>
          <p:nvPr/>
        </p:nvCxnSpPr>
        <p:spPr>
          <a:xfrm flipH="1">
            <a:off x="5368461" y="2918776"/>
            <a:ext cx="45629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2BCA3C66-5B90-BD4D-BFA9-287D6E41179C}"/>
              </a:ext>
            </a:extLst>
          </p:cNvPr>
          <p:cNvGrpSpPr/>
          <p:nvPr/>
        </p:nvGrpSpPr>
        <p:grpSpPr>
          <a:xfrm>
            <a:off x="9931400" y="1403029"/>
            <a:ext cx="2086413" cy="3087470"/>
            <a:chOff x="9931400" y="2088156"/>
            <a:chExt cx="2086413" cy="3087470"/>
          </a:xfrm>
        </p:grpSpPr>
        <p:sp>
          <p:nvSpPr>
            <p:cNvPr id="17" name="TextBox 16">
              <a:extLst>
                <a:ext uri="{FF2B5EF4-FFF2-40B4-BE49-F238E27FC236}">
                  <a16:creationId xmlns:a16="http://schemas.microsoft.com/office/drawing/2014/main" id="{312D83AF-E267-2546-9C7F-986C68A67E2D}"/>
                </a:ext>
              </a:extLst>
            </p:cNvPr>
            <p:cNvSpPr txBox="1"/>
            <p:nvPr/>
          </p:nvSpPr>
          <p:spPr>
            <a:xfrm>
              <a:off x="10547300" y="4529295"/>
              <a:ext cx="1456514"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[producer]</a:t>
              </a:r>
            </a:p>
            <a:p>
              <a:pPr marL="171450" indent="-171450">
                <a:buFont typeface="Arial" charset="0"/>
                <a:buChar char="•"/>
              </a:pPr>
              <a:r>
                <a:rPr lang="en-US" sz="1200" dirty="0"/>
                <a:t>Paul Worley</a:t>
              </a:r>
            </a:p>
          </p:txBody>
        </p:sp>
        <p:sp>
          <p:nvSpPr>
            <p:cNvPr id="41" name="TextBox 40">
              <a:extLst>
                <a:ext uri="{FF2B5EF4-FFF2-40B4-BE49-F238E27FC236}">
                  <a16:creationId xmlns:a16="http://schemas.microsoft.com/office/drawing/2014/main" id="{14D04A2E-E6C2-2148-9A8D-08E2210DA743}"/>
                </a:ext>
              </a:extLst>
            </p:cNvPr>
            <p:cNvSpPr txBox="1"/>
            <p:nvPr/>
          </p:nvSpPr>
          <p:spPr>
            <a:xfrm>
              <a:off x="10547300" y="2088156"/>
              <a:ext cx="1450794"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[producer]</a:t>
              </a:r>
            </a:p>
            <a:p>
              <a:pPr marL="171450" indent="-171450">
                <a:buFont typeface="Arial" charset="0"/>
                <a:buChar char="•"/>
              </a:pPr>
              <a:r>
                <a:rPr lang="en-US" sz="1200" dirty="0"/>
                <a:t>Hillary Scott</a:t>
              </a:r>
            </a:p>
          </p:txBody>
        </p:sp>
        <p:sp>
          <p:nvSpPr>
            <p:cNvPr id="42" name="TextBox 41">
              <a:extLst>
                <a:ext uri="{FF2B5EF4-FFF2-40B4-BE49-F238E27FC236}">
                  <a16:creationId xmlns:a16="http://schemas.microsoft.com/office/drawing/2014/main" id="{DE45CDD0-9A19-D64E-88C8-6B5E3FF2C2F8}"/>
                </a:ext>
              </a:extLst>
            </p:cNvPr>
            <p:cNvSpPr txBox="1"/>
            <p:nvPr/>
          </p:nvSpPr>
          <p:spPr>
            <a:xfrm>
              <a:off x="10547300" y="2903110"/>
              <a:ext cx="1450794"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[producer]</a:t>
              </a:r>
            </a:p>
            <a:p>
              <a:pPr marL="171450" indent="-171450">
                <a:buFont typeface="Arial" charset="0"/>
                <a:buChar char="•"/>
              </a:pPr>
              <a:r>
                <a:rPr lang="en-US" sz="1200" dirty="0"/>
                <a:t>Charles Kelley</a:t>
              </a:r>
            </a:p>
          </p:txBody>
        </p:sp>
        <p:sp>
          <p:nvSpPr>
            <p:cNvPr id="43" name="TextBox 42">
              <a:extLst>
                <a:ext uri="{FF2B5EF4-FFF2-40B4-BE49-F238E27FC236}">
                  <a16:creationId xmlns:a16="http://schemas.microsoft.com/office/drawing/2014/main" id="{3B90C2E4-A28D-0A4B-A0AF-2ED1889A1007}"/>
                </a:ext>
              </a:extLst>
            </p:cNvPr>
            <p:cNvSpPr txBox="1"/>
            <p:nvPr/>
          </p:nvSpPr>
          <p:spPr>
            <a:xfrm>
              <a:off x="10513684" y="3715581"/>
              <a:ext cx="1504129" cy="646331"/>
            </a:xfrm>
            <a:prstGeom prst="rect">
              <a:avLst/>
            </a:prstGeom>
            <a:noFill/>
            <a:ln>
              <a:solidFill>
                <a:schemeClr val="accent1"/>
              </a:solidFill>
            </a:ln>
          </p:spPr>
          <p:txBody>
            <a:bodyPr wrap="square" rtlCol="0">
              <a:spAutoFit/>
            </a:bodyPr>
            <a:lstStyle/>
            <a:p>
              <a:pPr algn="ctr"/>
              <a:r>
                <a:rPr lang="en-US" sz="1200" b="1" dirty="0"/>
                <a:t>PERSON</a:t>
              </a:r>
            </a:p>
            <a:p>
              <a:pPr algn="ctr"/>
              <a:r>
                <a:rPr lang="en-US" sz="1200" b="1" dirty="0"/>
                <a:t>[producer]</a:t>
              </a:r>
            </a:p>
            <a:p>
              <a:pPr marL="171450" indent="-171450">
                <a:buFont typeface="Arial" charset="0"/>
                <a:buChar char="•"/>
              </a:pPr>
              <a:r>
                <a:rPr lang="en-US" sz="1200" dirty="0"/>
                <a:t>Dave Haywood</a:t>
              </a:r>
            </a:p>
          </p:txBody>
        </p:sp>
        <p:cxnSp>
          <p:nvCxnSpPr>
            <p:cNvPr id="155" name="Straight Connector 154">
              <a:extLst>
                <a:ext uri="{FF2B5EF4-FFF2-40B4-BE49-F238E27FC236}">
                  <a16:creationId xmlns:a16="http://schemas.microsoft.com/office/drawing/2014/main" id="{4DFD2BFF-E2F0-A947-865C-E11BA7C48E2C}"/>
                </a:ext>
              </a:extLst>
            </p:cNvPr>
            <p:cNvCxnSpPr>
              <a:cxnSpLocks/>
            </p:cNvCxnSpPr>
            <p:nvPr/>
          </p:nvCxnSpPr>
          <p:spPr>
            <a:xfrm>
              <a:off x="9931400" y="2424021"/>
              <a:ext cx="0" cy="24268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4C7CD3A-5D04-724A-B686-742835929D7F}"/>
                </a:ext>
              </a:extLst>
            </p:cNvPr>
            <p:cNvCxnSpPr>
              <a:cxnSpLocks/>
              <a:endCxn id="41" idx="1"/>
            </p:cNvCxnSpPr>
            <p:nvPr/>
          </p:nvCxnSpPr>
          <p:spPr>
            <a:xfrm flipV="1">
              <a:off x="9931400" y="2411322"/>
              <a:ext cx="615900" cy="24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8A891C2-E464-D34E-8C8B-6A276BEC9E00}"/>
                </a:ext>
              </a:extLst>
            </p:cNvPr>
            <p:cNvCxnSpPr>
              <a:cxnSpLocks/>
              <a:endCxn id="42" idx="1"/>
            </p:cNvCxnSpPr>
            <p:nvPr/>
          </p:nvCxnSpPr>
          <p:spPr>
            <a:xfrm>
              <a:off x="9931400" y="3226275"/>
              <a:ext cx="615900"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8F1B961-E7D1-0F4F-8AAD-4059EF9C19A6}"/>
                </a:ext>
              </a:extLst>
            </p:cNvPr>
            <p:cNvCxnSpPr>
              <a:cxnSpLocks/>
              <a:endCxn id="43" idx="1"/>
            </p:cNvCxnSpPr>
            <p:nvPr/>
          </p:nvCxnSpPr>
          <p:spPr>
            <a:xfrm>
              <a:off x="9931400" y="4038746"/>
              <a:ext cx="582284"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198397C-7B2C-C84A-8558-0742D1336A11}"/>
                </a:ext>
              </a:extLst>
            </p:cNvPr>
            <p:cNvCxnSpPr>
              <a:cxnSpLocks/>
              <a:endCxn id="17" idx="1"/>
            </p:cNvCxnSpPr>
            <p:nvPr/>
          </p:nvCxnSpPr>
          <p:spPr>
            <a:xfrm>
              <a:off x="9931400" y="4852460"/>
              <a:ext cx="615900" cy="1"/>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3" name="Title 1">
            <a:extLst>
              <a:ext uri="{FF2B5EF4-FFF2-40B4-BE49-F238E27FC236}">
                <a16:creationId xmlns:a16="http://schemas.microsoft.com/office/drawing/2014/main" id="{A387AB02-1BCA-1049-9149-805A7C587B65}"/>
              </a:ext>
            </a:extLst>
          </p:cNvPr>
          <p:cNvSpPr txBox="1">
            <a:spLocks/>
          </p:cNvSpPr>
          <p:nvPr/>
        </p:nvSpPr>
        <p:spPr>
          <a:xfrm>
            <a:off x="459427" y="6135087"/>
            <a:ext cx="11732572" cy="792142"/>
          </a:xfrm>
          <a:prstGeom prst="rect">
            <a:avLst/>
          </a:prstGeom>
        </p:spPr>
        <p:txBody>
          <a:bodyPr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500" b="1" cap="all" dirty="0">
                <a:solidFill>
                  <a:schemeClr val="tx1"/>
                </a:solidFill>
              </a:rPr>
              <a:t>Conceptual Model – Lady </a:t>
            </a:r>
            <a:r>
              <a:rPr lang="en-US" sz="2500" b="1" cap="all" dirty="0" err="1">
                <a:solidFill>
                  <a:schemeClr val="tx1"/>
                </a:solidFill>
              </a:rPr>
              <a:t>Antebellum’s</a:t>
            </a:r>
            <a:r>
              <a:rPr lang="en-US" sz="2500" b="1" cap="all" dirty="0">
                <a:solidFill>
                  <a:schemeClr val="tx1"/>
                </a:solidFill>
              </a:rPr>
              <a:t> “Wanted You More”</a:t>
            </a:r>
          </a:p>
        </p:txBody>
      </p:sp>
    </p:spTree>
    <p:extLst>
      <p:ext uri="{BB962C8B-B14F-4D97-AF65-F5344CB8AC3E}">
        <p14:creationId xmlns:p14="http://schemas.microsoft.com/office/powerpoint/2010/main" val="274781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6D29-5D7E-BC4F-96ED-1D0E376FA849}"/>
              </a:ext>
            </a:extLst>
          </p:cNvPr>
          <p:cNvSpPr>
            <a:spLocks noGrp="1"/>
          </p:cNvSpPr>
          <p:nvPr>
            <p:ph type="title"/>
          </p:nvPr>
        </p:nvSpPr>
        <p:spPr>
          <a:xfrm>
            <a:off x="581193" y="3601130"/>
            <a:ext cx="11029615" cy="1497507"/>
          </a:xfrm>
        </p:spPr>
        <p:txBody>
          <a:bodyPr>
            <a:normAutofit/>
          </a:bodyPr>
          <a:lstStyle/>
          <a:p>
            <a:r>
              <a:rPr lang="en-US" sz="4000" dirty="0"/>
              <a:t>Gender representation in the country music industry, 1996-2016</a:t>
            </a:r>
          </a:p>
        </p:txBody>
      </p:sp>
      <p:sp>
        <p:nvSpPr>
          <p:cNvPr id="3" name="Text Placeholder 2">
            <a:extLst>
              <a:ext uri="{FF2B5EF4-FFF2-40B4-BE49-F238E27FC236}">
                <a16:creationId xmlns:a16="http://schemas.microsoft.com/office/drawing/2014/main" id="{747534AC-8504-054C-8624-8D31547BF96B}"/>
              </a:ext>
            </a:extLst>
          </p:cNvPr>
          <p:cNvSpPr>
            <a:spLocks noGrp="1"/>
          </p:cNvSpPr>
          <p:nvPr>
            <p:ph type="body" idx="1"/>
          </p:nvPr>
        </p:nvSpPr>
        <p:spPr>
          <a:xfrm>
            <a:off x="581192" y="5212941"/>
            <a:ext cx="11029615" cy="1163796"/>
          </a:xfrm>
        </p:spPr>
        <p:txBody>
          <a:bodyPr>
            <a:noAutofit/>
          </a:bodyPr>
          <a:lstStyle/>
          <a:p>
            <a:pPr>
              <a:spcAft>
                <a:spcPts val="0"/>
              </a:spcAft>
            </a:pPr>
            <a:r>
              <a:rPr lang="en-US" sz="3000" dirty="0">
                <a:solidFill>
                  <a:srgbClr val="FFC000"/>
                </a:solidFill>
              </a:rPr>
              <a:t>Pilot study</a:t>
            </a:r>
          </a:p>
          <a:p>
            <a:pPr>
              <a:spcBef>
                <a:spcPts val="0"/>
              </a:spcBef>
            </a:pPr>
            <a:r>
              <a:rPr lang="en-US" sz="1700" i="1" dirty="0">
                <a:solidFill>
                  <a:srgbClr val="FFC000"/>
                </a:solidFill>
              </a:rPr>
              <a:t>Recently published in Journal of Popular Music and Society (43, no. 1).</a:t>
            </a:r>
          </a:p>
          <a:p>
            <a:endParaRPr lang="en-US" sz="1700" i="1" dirty="0">
              <a:solidFill>
                <a:srgbClr val="FFC000"/>
              </a:solidFill>
            </a:endParaRPr>
          </a:p>
          <a:p>
            <a:endParaRPr lang="en-US" sz="1700" b="1" i="1" dirty="0">
              <a:solidFill>
                <a:srgbClr val="FFC000"/>
              </a:solidFill>
            </a:endParaRPr>
          </a:p>
        </p:txBody>
      </p:sp>
      <p:sp>
        <p:nvSpPr>
          <p:cNvPr id="4" name="Rectangle 3">
            <a:extLst>
              <a:ext uri="{FF2B5EF4-FFF2-40B4-BE49-F238E27FC236}">
                <a16:creationId xmlns:a16="http://schemas.microsoft.com/office/drawing/2014/main" id="{5154F3BD-74C4-DB4F-8A51-C95E9E397231}"/>
              </a:ext>
            </a:extLst>
          </p:cNvPr>
          <p:cNvSpPr/>
          <p:nvPr/>
        </p:nvSpPr>
        <p:spPr>
          <a:xfrm>
            <a:off x="0" y="0"/>
            <a:ext cx="12192000" cy="180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5047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85763" y="357188"/>
            <a:ext cx="11501437" cy="1539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Rectangle 4"/>
          <p:cNvSpPr/>
          <p:nvPr/>
        </p:nvSpPr>
        <p:spPr>
          <a:xfrm>
            <a:off x="447816" y="4972050"/>
            <a:ext cx="11501437" cy="1539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2181448" y="5159152"/>
            <a:ext cx="8034171" cy="1013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0" kern="1200" cap="all">
                <a:solidFill>
                  <a:schemeClr val="accent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tx1"/>
              </a:solidFill>
            </a:endParaRPr>
          </a:p>
        </p:txBody>
      </p:sp>
      <p:sp>
        <p:nvSpPr>
          <p:cNvPr id="7" name="TextBox 6"/>
          <p:cNvSpPr txBox="1"/>
          <p:nvPr/>
        </p:nvSpPr>
        <p:spPr>
          <a:xfrm>
            <a:off x="32224" y="1157114"/>
            <a:ext cx="5212276" cy="2785378"/>
          </a:xfrm>
          <a:prstGeom prst="rect">
            <a:avLst/>
          </a:prstGeom>
          <a:noFill/>
        </p:spPr>
        <p:txBody>
          <a:bodyPr wrap="square" rtlCol="0">
            <a:spAutoFit/>
          </a:bodyPr>
          <a:lstStyle/>
          <a:p>
            <a:pPr algn="r"/>
            <a:r>
              <a:rPr lang="en-US" sz="2500" dirty="0"/>
              <a:t>Total number of debuting songs: </a:t>
            </a:r>
          </a:p>
          <a:p>
            <a:pPr algn="r"/>
            <a:r>
              <a:rPr lang="en-US" sz="2500" dirty="0"/>
              <a:t>Total number of songs peaking at #1: </a:t>
            </a:r>
          </a:p>
          <a:p>
            <a:pPr algn="r"/>
            <a:endParaRPr lang="en-US" sz="2500" dirty="0"/>
          </a:p>
          <a:p>
            <a:pPr algn="r"/>
            <a:r>
              <a:rPr lang="en-US" sz="2500" b="1" dirty="0"/>
              <a:t>Total number of artists active:</a:t>
            </a:r>
          </a:p>
          <a:p>
            <a:pPr algn="r"/>
            <a:r>
              <a:rPr lang="de-DE" sz="2500" dirty="0" err="1"/>
              <a:t>Men</a:t>
            </a:r>
            <a:r>
              <a:rPr lang="de-DE" sz="2500" dirty="0"/>
              <a:t>: </a:t>
            </a:r>
          </a:p>
          <a:p>
            <a:pPr algn="r"/>
            <a:r>
              <a:rPr lang="de-DE" sz="2500" dirty="0"/>
              <a:t>Women: </a:t>
            </a:r>
          </a:p>
          <a:p>
            <a:pPr algn="r"/>
            <a:r>
              <a:rPr lang="de-DE" sz="2500" dirty="0"/>
              <a:t>Male-</a:t>
            </a:r>
            <a:r>
              <a:rPr lang="de-DE" sz="2500" dirty="0" err="1"/>
              <a:t>female</a:t>
            </a:r>
            <a:r>
              <a:rPr lang="de-DE" sz="2500" dirty="0"/>
              <a:t> </a:t>
            </a:r>
            <a:r>
              <a:rPr lang="de-DE" sz="2500" dirty="0" err="1"/>
              <a:t>ensembles</a:t>
            </a:r>
            <a:r>
              <a:rPr lang="de-DE" sz="2500" dirty="0"/>
              <a:t>:</a:t>
            </a:r>
            <a:endParaRPr lang="en-US" sz="2500" dirty="0"/>
          </a:p>
        </p:txBody>
      </p:sp>
      <p:sp>
        <p:nvSpPr>
          <p:cNvPr id="13" name="TextBox 12"/>
          <p:cNvSpPr txBox="1"/>
          <p:nvPr/>
        </p:nvSpPr>
        <p:spPr>
          <a:xfrm>
            <a:off x="5311735" y="1168345"/>
            <a:ext cx="1807904" cy="2785378"/>
          </a:xfrm>
          <a:prstGeom prst="rect">
            <a:avLst/>
          </a:prstGeom>
          <a:noFill/>
        </p:spPr>
        <p:txBody>
          <a:bodyPr wrap="square" rtlCol="0">
            <a:spAutoFit/>
          </a:bodyPr>
          <a:lstStyle/>
          <a:p>
            <a:r>
              <a:rPr lang="is-IS" sz="2500" b="1" dirty="0"/>
              <a:t>4,276</a:t>
            </a:r>
          </a:p>
          <a:p>
            <a:r>
              <a:rPr lang="is-IS" sz="2500" b="1" dirty="0"/>
              <a:t>432</a:t>
            </a:r>
          </a:p>
          <a:p>
            <a:endParaRPr lang="is-IS" sz="2500" b="1" dirty="0"/>
          </a:p>
          <a:p>
            <a:r>
              <a:rPr lang="fi-FI" sz="2500" b="1" dirty="0"/>
              <a:t>718</a:t>
            </a:r>
          </a:p>
          <a:p>
            <a:r>
              <a:rPr lang="fi-FI" sz="2500" b="1" dirty="0"/>
              <a:t>469</a:t>
            </a:r>
          </a:p>
          <a:p>
            <a:r>
              <a:rPr lang="is-IS" sz="2500" b="1" dirty="0"/>
              <a:t>212</a:t>
            </a:r>
          </a:p>
          <a:p>
            <a:r>
              <a:rPr lang="is-IS" sz="2500" b="1" dirty="0"/>
              <a:t>37</a:t>
            </a:r>
            <a:endParaRPr lang="en-US" sz="2500" dirty="0"/>
          </a:p>
        </p:txBody>
      </p:sp>
      <p:sp>
        <p:nvSpPr>
          <p:cNvPr id="17" name="Title 1">
            <a:extLst>
              <a:ext uri="{FF2B5EF4-FFF2-40B4-BE49-F238E27FC236}">
                <a16:creationId xmlns:a16="http://schemas.microsoft.com/office/drawing/2014/main" id="{6147A0CB-37EE-CB45-9FDE-2100E1CBA109}"/>
              </a:ext>
            </a:extLst>
          </p:cNvPr>
          <p:cNvSpPr txBox="1">
            <a:spLocks/>
          </p:cNvSpPr>
          <p:nvPr/>
        </p:nvSpPr>
        <p:spPr>
          <a:xfrm>
            <a:off x="565952" y="5823948"/>
            <a:ext cx="11029616" cy="9883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rPr>
              <a:t>Hot Country Songs, 1996-2016</a:t>
            </a:r>
          </a:p>
        </p:txBody>
      </p:sp>
      <p:pic>
        <p:nvPicPr>
          <p:cNvPr id="8" name="Picture 7">
            <a:extLst>
              <a:ext uri="{FF2B5EF4-FFF2-40B4-BE49-F238E27FC236}">
                <a16:creationId xmlns:a16="http://schemas.microsoft.com/office/drawing/2014/main" id="{B3A6C36D-941A-E946-A2F7-CBFA1EAC302C}"/>
              </a:ext>
            </a:extLst>
          </p:cNvPr>
          <p:cNvPicPr>
            <a:picLocks noChangeAspect="1"/>
          </p:cNvPicPr>
          <p:nvPr/>
        </p:nvPicPr>
        <p:blipFill>
          <a:blip r:embed="rId3"/>
          <a:stretch>
            <a:fillRect/>
          </a:stretch>
        </p:blipFill>
        <p:spPr>
          <a:xfrm>
            <a:off x="6980491" y="1387037"/>
            <a:ext cx="4475929" cy="2822111"/>
          </a:xfrm>
          <a:prstGeom prst="rect">
            <a:avLst/>
          </a:prstGeom>
        </p:spPr>
      </p:pic>
      <p:sp>
        <p:nvSpPr>
          <p:cNvPr id="9" name="TextBox 8">
            <a:extLst>
              <a:ext uri="{FF2B5EF4-FFF2-40B4-BE49-F238E27FC236}">
                <a16:creationId xmlns:a16="http://schemas.microsoft.com/office/drawing/2014/main" id="{58895448-C5EE-1941-A03B-6AD160CF8397}"/>
              </a:ext>
            </a:extLst>
          </p:cNvPr>
          <p:cNvSpPr txBox="1"/>
          <p:nvPr/>
        </p:nvSpPr>
        <p:spPr>
          <a:xfrm>
            <a:off x="9499787" y="2474474"/>
            <a:ext cx="1331843" cy="369332"/>
          </a:xfrm>
          <a:prstGeom prst="rect">
            <a:avLst/>
          </a:prstGeom>
          <a:noFill/>
        </p:spPr>
        <p:txBody>
          <a:bodyPr wrap="square" rtlCol="0">
            <a:spAutoFit/>
          </a:bodyPr>
          <a:lstStyle/>
          <a:p>
            <a:r>
              <a:rPr lang="en-US" b="1" dirty="0"/>
              <a:t>Men: 65%</a:t>
            </a:r>
          </a:p>
        </p:txBody>
      </p:sp>
      <p:sp>
        <p:nvSpPr>
          <p:cNvPr id="15" name="TextBox 14">
            <a:extLst>
              <a:ext uri="{FF2B5EF4-FFF2-40B4-BE49-F238E27FC236}">
                <a16:creationId xmlns:a16="http://schemas.microsoft.com/office/drawing/2014/main" id="{DA155268-DFBF-BE48-9AC5-58A8AED5D0BD}"/>
              </a:ext>
            </a:extLst>
          </p:cNvPr>
          <p:cNvSpPr txBox="1"/>
          <p:nvPr/>
        </p:nvSpPr>
        <p:spPr>
          <a:xfrm>
            <a:off x="7390907" y="2021696"/>
            <a:ext cx="1636735" cy="369332"/>
          </a:xfrm>
          <a:prstGeom prst="rect">
            <a:avLst/>
          </a:prstGeom>
          <a:noFill/>
        </p:spPr>
        <p:txBody>
          <a:bodyPr wrap="square" rtlCol="0">
            <a:spAutoFit/>
          </a:bodyPr>
          <a:lstStyle/>
          <a:p>
            <a:r>
              <a:rPr lang="en-US" b="1" dirty="0"/>
              <a:t>Women: 30%</a:t>
            </a:r>
          </a:p>
        </p:txBody>
      </p:sp>
      <p:sp>
        <p:nvSpPr>
          <p:cNvPr id="16" name="TextBox 15">
            <a:extLst>
              <a:ext uri="{FF2B5EF4-FFF2-40B4-BE49-F238E27FC236}">
                <a16:creationId xmlns:a16="http://schemas.microsoft.com/office/drawing/2014/main" id="{8080B1C4-808A-1246-AE76-6ECDF6794768}"/>
              </a:ext>
            </a:extLst>
          </p:cNvPr>
          <p:cNvSpPr txBox="1"/>
          <p:nvPr/>
        </p:nvSpPr>
        <p:spPr>
          <a:xfrm>
            <a:off x="7789421" y="1077339"/>
            <a:ext cx="2189466" cy="369332"/>
          </a:xfrm>
          <a:prstGeom prst="rect">
            <a:avLst/>
          </a:prstGeom>
          <a:noFill/>
        </p:spPr>
        <p:txBody>
          <a:bodyPr wrap="square" rtlCol="0">
            <a:spAutoFit/>
          </a:bodyPr>
          <a:lstStyle/>
          <a:p>
            <a:r>
              <a:rPr lang="en-US" b="1" dirty="0"/>
              <a:t>M-F ensembles: 5%</a:t>
            </a:r>
          </a:p>
        </p:txBody>
      </p:sp>
      <p:sp>
        <p:nvSpPr>
          <p:cNvPr id="18" name="TextBox 17">
            <a:extLst>
              <a:ext uri="{FF2B5EF4-FFF2-40B4-BE49-F238E27FC236}">
                <a16:creationId xmlns:a16="http://schemas.microsoft.com/office/drawing/2014/main" id="{DA241FA4-C500-3B4B-8769-EC834FF847B6}"/>
              </a:ext>
            </a:extLst>
          </p:cNvPr>
          <p:cNvSpPr txBox="1"/>
          <p:nvPr/>
        </p:nvSpPr>
        <p:spPr>
          <a:xfrm>
            <a:off x="6714907" y="4031784"/>
            <a:ext cx="4900539" cy="369332"/>
          </a:xfrm>
          <a:prstGeom prst="rect">
            <a:avLst/>
          </a:prstGeom>
          <a:solidFill>
            <a:schemeClr val="bg1"/>
          </a:solidFill>
        </p:spPr>
        <p:txBody>
          <a:bodyPr wrap="square" rtlCol="0">
            <a:spAutoFit/>
          </a:bodyPr>
          <a:lstStyle/>
          <a:p>
            <a:pPr algn="ctr"/>
            <a:r>
              <a:rPr lang="en-US" dirty="0"/>
              <a:t>Active artists between 1996-2016</a:t>
            </a:r>
          </a:p>
        </p:txBody>
      </p:sp>
    </p:spTree>
    <p:extLst>
      <p:ext uri="{BB962C8B-B14F-4D97-AF65-F5344CB8AC3E}">
        <p14:creationId xmlns:p14="http://schemas.microsoft.com/office/powerpoint/2010/main" val="29438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85763" y="357188"/>
            <a:ext cx="11501437" cy="1539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064"/>
          <a:stretch/>
        </p:blipFill>
        <p:spPr>
          <a:xfrm>
            <a:off x="231206" y="592131"/>
            <a:ext cx="11783813" cy="5447168"/>
          </a:xfrm>
          <a:prstGeom prst="rect">
            <a:avLst/>
          </a:prstGeom>
        </p:spPr>
      </p:pic>
      <p:pic>
        <p:nvPicPr>
          <p:cNvPr id="11" name="Picture 10"/>
          <p:cNvPicPr>
            <a:picLocks noChangeAspect="1"/>
          </p:cNvPicPr>
          <p:nvPr/>
        </p:nvPicPr>
        <p:blipFill>
          <a:blip r:embed="rId3"/>
          <a:stretch>
            <a:fillRect/>
          </a:stretch>
        </p:blipFill>
        <p:spPr>
          <a:xfrm>
            <a:off x="122057" y="-4380"/>
            <a:ext cx="11892962" cy="406619"/>
          </a:xfrm>
          <a:prstGeom prst="rect">
            <a:avLst/>
          </a:prstGeom>
        </p:spPr>
      </p:pic>
      <p:pic>
        <p:nvPicPr>
          <p:cNvPr id="12" name="Picture 11"/>
          <p:cNvPicPr>
            <a:picLocks noChangeAspect="1"/>
          </p:cNvPicPr>
          <p:nvPr/>
        </p:nvPicPr>
        <p:blipFill>
          <a:blip r:embed="rId4"/>
          <a:stretch>
            <a:fillRect/>
          </a:stretch>
        </p:blipFill>
        <p:spPr>
          <a:xfrm>
            <a:off x="98620" y="6439352"/>
            <a:ext cx="11788580" cy="418385"/>
          </a:xfrm>
          <a:prstGeom prst="rect">
            <a:avLst/>
          </a:prstGeom>
        </p:spPr>
      </p:pic>
      <p:cxnSp>
        <p:nvCxnSpPr>
          <p:cNvPr id="8" name="Straight Arrow Connector 7"/>
          <p:cNvCxnSpPr/>
          <p:nvPr/>
        </p:nvCxnSpPr>
        <p:spPr>
          <a:xfrm>
            <a:off x="953729" y="2127361"/>
            <a:ext cx="11061290" cy="1195942"/>
          </a:xfrm>
          <a:prstGeom prst="straightConnector1">
            <a:avLst/>
          </a:prstGeom>
          <a:ln w="38100">
            <a:solidFill>
              <a:srgbClr val="830E0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53729" y="4020071"/>
            <a:ext cx="11061290" cy="886226"/>
          </a:xfrm>
          <a:prstGeom prst="straightConnector1">
            <a:avLst/>
          </a:prstGeom>
          <a:ln w="38100">
            <a:solidFill>
              <a:srgbClr val="830E0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61835" y="802292"/>
            <a:ext cx="5279922" cy="784830"/>
          </a:xfrm>
          <a:prstGeom prst="rect">
            <a:avLst/>
          </a:prstGeom>
          <a:noFill/>
        </p:spPr>
        <p:txBody>
          <a:bodyPr wrap="square" rtlCol="0">
            <a:spAutoFit/>
          </a:bodyPr>
          <a:lstStyle/>
          <a:p>
            <a:r>
              <a:rPr lang="en-US" sz="1500" dirty="0"/>
              <a:t>Activity (no. of songs entering chart) by both men and women decline, while that of male-female ensembles increase. </a:t>
            </a:r>
          </a:p>
          <a:p>
            <a:r>
              <a:rPr lang="en-US" sz="1500" dirty="0"/>
              <a:t>Men outperform women in every year of this two-decade period.</a:t>
            </a:r>
          </a:p>
        </p:txBody>
      </p:sp>
    </p:spTree>
    <p:extLst>
      <p:ext uri="{BB962C8B-B14F-4D97-AF65-F5344CB8AC3E}">
        <p14:creationId xmlns:p14="http://schemas.microsoft.com/office/powerpoint/2010/main" val="142073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0-#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85763" y="357188"/>
            <a:ext cx="11501437" cy="1539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9" y="612780"/>
            <a:ext cx="12192000" cy="5454316"/>
          </a:xfrm>
          <a:prstGeom prst="rect">
            <a:avLst/>
          </a:prstGeom>
        </p:spPr>
      </p:pic>
      <p:pic>
        <p:nvPicPr>
          <p:cNvPr id="11" name="Picture 10"/>
          <p:cNvPicPr>
            <a:picLocks noChangeAspect="1"/>
          </p:cNvPicPr>
          <p:nvPr/>
        </p:nvPicPr>
        <p:blipFill>
          <a:blip r:embed="rId3"/>
          <a:stretch>
            <a:fillRect/>
          </a:stretch>
        </p:blipFill>
        <p:spPr>
          <a:xfrm>
            <a:off x="122057" y="-4380"/>
            <a:ext cx="11892962" cy="406619"/>
          </a:xfrm>
          <a:prstGeom prst="rect">
            <a:avLst/>
          </a:prstGeom>
        </p:spPr>
      </p:pic>
      <p:pic>
        <p:nvPicPr>
          <p:cNvPr id="12" name="Picture 11"/>
          <p:cNvPicPr>
            <a:picLocks noChangeAspect="1"/>
          </p:cNvPicPr>
          <p:nvPr/>
        </p:nvPicPr>
        <p:blipFill>
          <a:blip r:embed="rId4"/>
          <a:stretch>
            <a:fillRect/>
          </a:stretch>
        </p:blipFill>
        <p:spPr>
          <a:xfrm>
            <a:off x="98620" y="6439352"/>
            <a:ext cx="11788580" cy="418385"/>
          </a:xfrm>
          <a:prstGeom prst="rect">
            <a:avLst/>
          </a:prstGeom>
        </p:spPr>
      </p:pic>
      <p:cxnSp>
        <p:nvCxnSpPr>
          <p:cNvPr id="9" name="Straight Arrow Connector 8"/>
          <p:cNvCxnSpPr/>
          <p:nvPr/>
        </p:nvCxnSpPr>
        <p:spPr>
          <a:xfrm>
            <a:off x="875071" y="2871019"/>
            <a:ext cx="11139948" cy="78658"/>
          </a:xfrm>
          <a:prstGeom prst="straightConnector1">
            <a:avLst/>
          </a:prstGeom>
          <a:ln w="38100">
            <a:solidFill>
              <a:srgbClr val="830E0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48813" y="4306210"/>
            <a:ext cx="11066206" cy="993377"/>
          </a:xfrm>
          <a:prstGeom prst="straightConnector1">
            <a:avLst/>
          </a:prstGeom>
          <a:ln w="38100">
            <a:solidFill>
              <a:srgbClr val="830E02"/>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61879" y="724642"/>
            <a:ext cx="5106659" cy="784830"/>
          </a:xfrm>
          <a:prstGeom prst="rect">
            <a:avLst/>
          </a:prstGeom>
          <a:noFill/>
        </p:spPr>
        <p:txBody>
          <a:bodyPr wrap="square" rtlCol="0">
            <a:spAutoFit/>
          </a:bodyPr>
          <a:lstStyle/>
          <a:p>
            <a:r>
              <a:rPr lang="en-US" sz="1500" dirty="0"/>
              <a:t>Activity (no. of songs at No. 1) by women declines, while the trend line for men remains fairly stable and then out perform women every year but 1998. Male-female ensembles increase. </a:t>
            </a:r>
          </a:p>
        </p:txBody>
      </p:sp>
    </p:spTree>
    <p:extLst>
      <p:ext uri="{BB962C8B-B14F-4D97-AF65-F5344CB8AC3E}">
        <p14:creationId xmlns:p14="http://schemas.microsoft.com/office/powerpoint/2010/main" val="167070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p:tgtEl>
                                          <p:spTgt spid="9"/>
                                        </p:tgtEl>
                                        <p:attrNameLst>
                                          <p:attrName>ppt_x</p:attrName>
                                        </p:attrNameLst>
                                      </p:cBhvr>
                                      <p:tavLst>
                                        <p:tav tm="0">
                                          <p:val>
                                            <p:strVal val="#ppt_x-#ppt_w*1.125000"/>
                                          </p:val>
                                        </p:tav>
                                        <p:tav tm="100000">
                                          <p:val>
                                            <p:strVal val="#ppt_x"/>
                                          </p:val>
                                        </p:tav>
                                      </p:tavLst>
                                    </p:anim>
                                    <p:animEffect transition="in" filter="wipe(right)">
                                      <p:cBhvr>
                                        <p:cTn id="8" dur="1000"/>
                                        <p:tgtEl>
                                          <p:spTgt spid="9"/>
                                        </p:tgtEl>
                                      </p:cBhvr>
                                    </p:animEffect>
                                  </p:childTnLst>
                                </p:cTn>
                              </p:par>
                              <p:par>
                                <p:cTn id="9" presetID="12" presetClass="entr" presetSubtype="8"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p:tgtEl>
                                          <p:spTgt spid="13"/>
                                        </p:tgtEl>
                                        <p:attrNameLst>
                                          <p:attrName>ppt_x</p:attrName>
                                        </p:attrNameLst>
                                      </p:cBhvr>
                                      <p:tavLst>
                                        <p:tav tm="0">
                                          <p:val>
                                            <p:strVal val="#ppt_x-#ppt_w*1.125000"/>
                                          </p:val>
                                        </p:tav>
                                        <p:tav tm="100000">
                                          <p:val>
                                            <p:strVal val="#ppt_x"/>
                                          </p:val>
                                        </p:tav>
                                      </p:tavLst>
                                    </p:anim>
                                    <p:animEffect transition="in" filter="wipe(right)">
                                      <p:cBhvr>
                                        <p:cTn id="1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6D29-5D7E-BC4F-96ED-1D0E376FA849}"/>
              </a:ext>
            </a:extLst>
          </p:cNvPr>
          <p:cNvSpPr>
            <a:spLocks noGrp="1"/>
          </p:cNvSpPr>
          <p:nvPr>
            <p:ph type="title"/>
          </p:nvPr>
        </p:nvSpPr>
        <p:spPr>
          <a:xfrm>
            <a:off x="581193" y="3601130"/>
            <a:ext cx="11029615" cy="1497507"/>
          </a:xfrm>
        </p:spPr>
        <p:txBody>
          <a:bodyPr>
            <a:normAutofit/>
          </a:bodyPr>
          <a:lstStyle/>
          <a:p>
            <a:r>
              <a:rPr lang="en-US" sz="4000" dirty="0"/>
              <a:t>Theory &amp; Methodology</a:t>
            </a:r>
          </a:p>
        </p:txBody>
      </p:sp>
      <p:sp>
        <p:nvSpPr>
          <p:cNvPr id="3" name="Text Placeholder 2">
            <a:extLst>
              <a:ext uri="{FF2B5EF4-FFF2-40B4-BE49-F238E27FC236}">
                <a16:creationId xmlns:a16="http://schemas.microsoft.com/office/drawing/2014/main" id="{747534AC-8504-054C-8624-8D31547BF96B}"/>
              </a:ext>
            </a:extLst>
          </p:cNvPr>
          <p:cNvSpPr>
            <a:spLocks noGrp="1"/>
          </p:cNvSpPr>
          <p:nvPr>
            <p:ph type="body" idx="1"/>
          </p:nvPr>
        </p:nvSpPr>
        <p:spPr>
          <a:xfrm>
            <a:off x="581192" y="5212941"/>
            <a:ext cx="11029615" cy="600556"/>
          </a:xfrm>
        </p:spPr>
        <p:txBody>
          <a:bodyPr>
            <a:noAutofit/>
          </a:bodyPr>
          <a:lstStyle/>
          <a:p>
            <a:r>
              <a:rPr lang="en-US" sz="3000" dirty="0">
                <a:solidFill>
                  <a:srgbClr val="FFC000"/>
                </a:solidFill>
              </a:rPr>
              <a:t>Prosopography – distant reading</a:t>
            </a:r>
          </a:p>
        </p:txBody>
      </p:sp>
      <p:sp>
        <p:nvSpPr>
          <p:cNvPr id="4" name="Rectangle 3">
            <a:extLst>
              <a:ext uri="{FF2B5EF4-FFF2-40B4-BE49-F238E27FC236}">
                <a16:creationId xmlns:a16="http://schemas.microsoft.com/office/drawing/2014/main" id="{7943ECCF-19B8-AC47-AC38-B66DD5D4E9E8}"/>
              </a:ext>
            </a:extLst>
          </p:cNvPr>
          <p:cNvSpPr/>
          <p:nvPr/>
        </p:nvSpPr>
        <p:spPr>
          <a:xfrm>
            <a:off x="0" y="0"/>
            <a:ext cx="12192000" cy="180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577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85763" y="357188"/>
            <a:ext cx="11501437" cy="1539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0" y="701263"/>
            <a:ext cx="12192000" cy="5162667"/>
          </a:xfrm>
          <a:prstGeom prst="rect">
            <a:avLst/>
          </a:prstGeom>
        </p:spPr>
      </p:pic>
      <p:pic>
        <p:nvPicPr>
          <p:cNvPr id="11" name="Picture 10"/>
          <p:cNvPicPr>
            <a:picLocks noChangeAspect="1"/>
          </p:cNvPicPr>
          <p:nvPr/>
        </p:nvPicPr>
        <p:blipFill>
          <a:blip r:embed="rId3"/>
          <a:stretch>
            <a:fillRect/>
          </a:stretch>
        </p:blipFill>
        <p:spPr>
          <a:xfrm>
            <a:off x="122057" y="-4380"/>
            <a:ext cx="11892962" cy="406619"/>
          </a:xfrm>
          <a:prstGeom prst="rect">
            <a:avLst/>
          </a:prstGeom>
        </p:spPr>
      </p:pic>
      <p:pic>
        <p:nvPicPr>
          <p:cNvPr id="12" name="Picture 11"/>
          <p:cNvPicPr>
            <a:picLocks noChangeAspect="1"/>
          </p:cNvPicPr>
          <p:nvPr/>
        </p:nvPicPr>
        <p:blipFill>
          <a:blip r:embed="rId4"/>
          <a:stretch>
            <a:fillRect/>
          </a:stretch>
        </p:blipFill>
        <p:spPr>
          <a:xfrm>
            <a:off x="98620" y="6439352"/>
            <a:ext cx="11788580" cy="418385"/>
          </a:xfrm>
          <a:prstGeom prst="rect">
            <a:avLst/>
          </a:prstGeom>
        </p:spPr>
      </p:pic>
      <p:cxnSp>
        <p:nvCxnSpPr>
          <p:cNvPr id="9" name="Straight Arrow Connector 8"/>
          <p:cNvCxnSpPr/>
          <p:nvPr/>
        </p:nvCxnSpPr>
        <p:spPr>
          <a:xfrm flipV="1">
            <a:off x="875071" y="1406013"/>
            <a:ext cx="11139948" cy="601756"/>
          </a:xfrm>
          <a:prstGeom prst="straightConnector1">
            <a:avLst/>
          </a:prstGeom>
          <a:ln w="38100">
            <a:solidFill>
              <a:srgbClr val="830E0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75071" y="3817171"/>
            <a:ext cx="11218606" cy="1177616"/>
          </a:xfrm>
          <a:prstGeom prst="straightConnector1">
            <a:avLst/>
          </a:prstGeom>
          <a:ln w="38100">
            <a:solidFill>
              <a:srgbClr val="830E02"/>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06065" y="2655231"/>
            <a:ext cx="5043948" cy="784830"/>
          </a:xfrm>
          <a:prstGeom prst="rect">
            <a:avLst/>
          </a:prstGeom>
          <a:noFill/>
        </p:spPr>
        <p:txBody>
          <a:bodyPr wrap="square" rtlCol="0">
            <a:spAutoFit/>
          </a:bodyPr>
          <a:lstStyle/>
          <a:p>
            <a:r>
              <a:rPr lang="en-US" sz="1500" dirty="0"/>
              <a:t>There is a significant disparity between men and women when focusing on weeks spent at No. 1. The trend lines are mirror opposites: with men increasing and women decreasing. </a:t>
            </a:r>
          </a:p>
        </p:txBody>
      </p:sp>
    </p:spTree>
    <p:extLst>
      <p:ext uri="{BB962C8B-B14F-4D97-AF65-F5344CB8AC3E}">
        <p14:creationId xmlns:p14="http://schemas.microsoft.com/office/powerpoint/2010/main" val="208785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p:tgtEl>
                                          <p:spTgt spid="13"/>
                                        </p:tgtEl>
                                        <p:attrNameLst>
                                          <p:attrName>ppt_x</p:attrName>
                                        </p:attrNameLst>
                                      </p:cBhvr>
                                      <p:tavLst>
                                        <p:tav tm="0">
                                          <p:val>
                                            <p:strVal val="#ppt_x-#ppt_w*1.125000"/>
                                          </p:val>
                                        </p:tav>
                                        <p:tav tm="100000">
                                          <p:val>
                                            <p:strVal val="#ppt_x"/>
                                          </p:val>
                                        </p:tav>
                                      </p:tavLst>
                                    </p:anim>
                                    <p:animEffect transition="in" filter="wipe(right)">
                                      <p:cBhvr>
                                        <p:cTn id="8" dur="1000"/>
                                        <p:tgtEl>
                                          <p:spTgt spid="13"/>
                                        </p:tgtEl>
                                      </p:cBhvr>
                                    </p:animEffect>
                                  </p:childTnLst>
                                </p:cTn>
                              </p:par>
                              <p:par>
                                <p:cTn id="9" presetID="1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p:tgtEl>
                                          <p:spTgt spid="9"/>
                                        </p:tgtEl>
                                        <p:attrNameLst>
                                          <p:attrName>ppt_x</p:attrName>
                                        </p:attrNameLst>
                                      </p:cBhvr>
                                      <p:tavLst>
                                        <p:tav tm="0">
                                          <p:val>
                                            <p:strVal val="#ppt_x-#ppt_w*1.125000"/>
                                          </p:val>
                                        </p:tav>
                                        <p:tav tm="100000">
                                          <p:val>
                                            <p:strVal val="#ppt_x"/>
                                          </p:val>
                                        </p:tav>
                                      </p:tavLst>
                                    </p:anim>
                                    <p:animEffect transition="in" filter="wipe(righ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42FDE3-CB45-3941-BCF1-AA46B061881C}"/>
              </a:ext>
            </a:extLst>
          </p:cNvPr>
          <p:cNvSpPr/>
          <p:nvPr/>
        </p:nvSpPr>
        <p:spPr>
          <a:xfrm>
            <a:off x="0" y="0"/>
            <a:ext cx="12192000" cy="12523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25CB9CB-B7CF-1748-886B-8D2439F92830}"/>
              </a:ext>
            </a:extLst>
          </p:cNvPr>
          <p:cNvPicPr>
            <a:picLocks noChangeAspect="1"/>
          </p:cNvPicPr>
          <p:nvPr/>
        </p:nvPicPr>
        <p:blipFill rotWithShape="1">
          <a:blip r:embed="rId2">
            <a:extLst>
              <a:ext uri="{28A0092B-C50C-407E-A947-70E740481C1C}">
                <a14:useLocalDpi xmlns:a14="http://schemas.microsoft.com/office/drawing/2010/main" val="0"/>
              </a:ext>
            </a:extLst>
          </a:blip>
          <a:srcRect t="3202" b="10277"/>
          <a:stretch/>
        </p:blipFill>
        <p:spPr>
          <a:xfrm>
            <a:off x="849195" y="198260"/>
            <a:ext cx="10467462" cy="6416495"/>
          </a:xfrm>
          <a:prstGeom prst="rect">
            <a:avLst/>
          </a:prstGeom>
        </p:spPr>
      </p:pic>
    </p:spTree>
    <p:extLst>
      <p:ext uri="{BB962C8B-B14F-4D97-AF65-F5344CB8AC3E}">
        <p14:creationId xmlns:p14="http://schemas.microsoft.com/office/powerpoint/2010/main" val="367589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FFDD73-AA84-9D4F-88DF-EAB52A242920}"/>
              </a:ext>
            </a:extLst>
          </p:cNvPr>
          <p:cNvPicPr>
            <a:picLocks noChangeAspect="1"/>
          </p:cNvPicPr>
          <p:nvPr/>
        </p:nvPicPr>
        <p:blipFill rotWithShape="1">
          <a:blip r:embed="rId2"/>
          <a:srcRect l="4416" t="5908" r="9656" b="19703"/>
          <a:stretch/>
        </p:blipFill>
        <p:spPr>
          <a:xfrm>
            <a:off x="-20320" y="0"/>
            <a:ext cx="12192000" cy="6221347"/>
          </a:xfrm>
          <a:prstGeom prst="rect">
            <a:avLst/>
          </a:prstGeom>
        </p:spPr>
      </p:pic>
      <p:pic>
        <p:nvPicPr>
          <p:cNvPr id="3" name="Picture 2">
            <a:extLst>
              <a:ext uri="{FF2B5EF4-FFF2-40B4-BE49-F238E27FC236}">
                <a16:creationId xmlns:a16="http://schemas.microsoft.com/office/drawing/2014/main" id="{1980BDE5-3AD9-CB45-95FE-EE32970A84CB}"/>
              </a:ext>
            </a:extLst>
          </p:cNvPr>
          <p:cNvPicPr>
            <a:picLocks noChangeAspect="1"/>
          </p:cNvPicPr>
          <p:nvPr/>
        </p:nvPicPr>
        <p:blipFill rotWithShape="1">
          <a:blip r:embed="rId3"/>
          <a:srcRect l="5307" t="21701" r="6025" b="27578"/>
          <a:stretch/>
        </p:blipFill>
        <p:spPr>
          <a:xfrm>
            <a:off x="2824842" y="5416726"/>
            <a:ext cx="4816929" cy="1441274"/>
          </a:xfrm>
          <a:prstGeom prst="rect">
            <a:avLst/>
          </a:prstGeom>
        </p:spPr>
      </p:pic>
    </p:spTree>
    <p:extLst>
      <p:ext uri="{BB962C8B-B14F-4D97-AF65-F5344CB8AC3E}">
        <p14:creationId xmlns:p14="http://schemas.microsoft.com/office/powerpoint/2010/main" val="1444602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792135"/>
            <a:ext cx="12192002" cy="2049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 name="Subtitle 2"/>
          <p:cNvSpPr txBox="1">
            <a:spLocks/>
          </p:cNvSpPr>
          <p:nvPr/>
        </p:nvSpPr>
        <p:spPr>
          <a:xfrm>
            <a:off x="3373232" y="4080137"/>
            <a:ext cx="7623330" cy="803055"/>
          </a:xfrm>
          <a:prstGeom prst="rect">
            <a:avLst/>
          </a:prstGeom>
          <a:solidFill>
            <a:schemeClr val="bg1"/>
          </a:solidFill>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pPr>
              <a:spcAft>
                <a:spcPts val="0"/>
              </a:spcAft>
            </a:pPr>
            <a:r>
              <a:rPr lang="en-US" sz="2000" cap="none" dirty="0">
                <a:solidFill>
                  <a:schemeClr val="tx1"/>
                </a:solidFill>
              </a:rPr>
              <a:t>Website: </a:t>
            </a:r>
            <a:r>
              <a:rPr lang="en-US" sz="2000" cap="none" dirty="0" err="1">
                <a:solidFill>
                  <a:schemeClr val="tx1"/>
                </a:solidFill>
              </a:rPr>
              <a:t>www.SongData.ca</a:t>
            </a:r>
            <a:r>
              <a:rPr lang="en-US" sz="2000" cap="none" dirty="0">
                <a:solidFill>
                  <a:schemeClr val="tx1"/>
                </a:solidFill>
              </a:rPr>
              <a:t> </a:t>
            </a:r>
          </a:p>
          <a:p>
            <a:pPr>
              <a:spcAft>
                <a:spcPts val="0"/>
              </a:spcAft>
            </a:pPr>
            <a:r>
              <a:rPr lang="en-US" sz="2000" cap="none" dirty="0">
                <a:solidFill>
                  <a:schemeClr val="tx1"/>
                </a:solidFill>
              </a:rPr>
              <a:t>Contact: </a:t>
            </a:r>
            <a:r>
              <a:rPr lang="en-US" sz="2000" cap="none" dirty="0" err="1">
                <a:solidFill>
                  <a:schemeClr val="tx1"/>
                </a:solidFill>
              </a:rPr>
              <a:t>jada.watson@uottawa.ca</a:t>
            </a:r>
            <a:endParaRPr lang="en-US" sz="2000" cap="none" dirty="0">
              <a:solidFill>
                <a:schemeClr val="tx1"/>
              </a:solidFill>
            </a:endParaRPr>
          </a:p>
        </p:txBody>
      </p:sp>
      <p:sp>
        <p:nvSpPr>
          <p:cNvPr id="8" name="Rectangle 7"/>
          <p:cNvSpPr/>
          <p:nvPr/>
        </p:nvSpPr>
        <p:spPr>
          <a:xfrm>
            <a:off x="304092" y="255543"/>
            <a:ext cx="11617569" cy="420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a:extLst>
              <a:ext uri="{FF2B5EF4-FFF2-40B4-BE49-F238E27FC236}">
                <a16:creationId xmlns:a16="http://schemas.microsoft.com/office/drawing/2014/main" id="{25B6CA02-D9D3-7042-812D-44656B435674}"/>
              </a:ext>
            </a:extLst>
          </p:cNvPr>
          <p:cNvPicPr>
            <a:picLocks noChangeAspect="1"/>
          </p:cNvPicPr>
          <p:nvPr/>
        </p:nvPicPr>
        <p:blipFill>
          <a:blip r:embed="rId2"/>
          <a:stretch>
            <a:fillRect/>
          </a:stretch>
        </p:blipFill>
        <p:spPr>
          <a:xfrm>
            <a:off x="88485" y="1828801"/>
            <a:ext cx="3284747" cy="2912010"/>
          </a:xfrm>
          <a:prstGeom prst="rect">
            <a:avLst/>
          </a:prstGeom>
        </p:spPr>
      </p:pic>
      <p:sp>
        <p:nvSpPr>
          <p:cNvPr id="10" name="Subtitle 2">
            <a:extLst>
              <a:ext uri="{FF2B5EF4-FFF2-40B4-BE49-F238E27FC236}">
                <a16:creationId xmlns:a16="http://schemas.microsoft.com/office/drawing/2014/main" id="{5C0B7A60-A766-AC49-A8AF-C73DFBA67B3B}"/>
              </a:ext>
            </a:extLst>
          </p:cNvPr>
          <p:cNvSpPr txBox="1">
            <a:spLocks/>
          </p:cNvSpPr>
          <p:nvPr/>
        </p:nvSpPr>
        <p:spPr>
          <a:xfrm>
            <a:off x="3394759" y="3637845"/>
            <a:ext cx="7623330" cy="442292"/>
          </a:xfrm>
          <a:prstGeom prst="rect">
            <a:avLst/>
          </a:prstGeom>
          <a:solidFill>
            <a:schemeClr val="bg1"/>
          </a:solidFill>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pPr>
              <a:spcAft>
                <a:spcPts val="0"/>
              </a:spcAft>
            </a:pPr>
            <a:r>
              <a:rPr lang="en-US" sz="2000" b="1" dirty="0">
                <a:solidFill>
                  <a:srgbClr val="E1A902"/>
                </a:solidFill>
              </a:rPr>
              <a:t>Jada Watson, University of </a:t>
            </a:r>
            <a:r>
              <a:rPr lang="en-US" sz="2000" b="1" dirty="0" err="1">
                <a:solidFill>
                  <a:srgbClr val="E1A902"/>
                </a:solidFill>
              </a:rPr>
              <a:t>ottawa</a:t>
            </a:r>
            <a:endParaRPr lang="en-US" sz="2000" b="1" dirty="0">
              <a:solidFill>
                <a:srgbClr val="E1A902"/>
              </a:solidFill>
            </a:endParaRPr>
          </a:p>
        </p:txBody>
      </p:sp>
      <p:sp>
        <p:nvSpPr>
          <p:cNvPr id="14" name="Title 1">
            <a:extLst>
              <a:ext uri="{FF2B5EF4-FFF2-40B4-BE49-F238E27FC236}">
                <a16:creationId xmlns:a16="http://schemas.microsoft.com/office/drawing/2014/main" id="{EA84473F-5C35-2544-923C-D6C75488D921}"/>
              </a:ext>
            </a:extLst>
          </p:cNvPr>
          <p:cNvSpPr txBox="1">
            <a:spLocks/>
          </p:cNvSpPr>
          <p:nvPr/>
        </p:nvSpPr>
        <p:spPr>
          <a:xfrm>
            <a:off x="3394759" y="2159094"/>
            <a:ext cx="8797243" cy="1452248"/>
          </a:xfrm>
          <a:prstGeom prst="rect">
            <a:avLst/>
          </a:prstGeom>
          <a:solidFill>
            <a:schemeClr val="bg1"/>
          </a:solidFill>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500" cap="none" dirty="0"/>
              <a:t>Discographic Metadata as a Research Resource </a:t>
            </a:r>
          </a:p>
          <a:p>
            <a:r>
              <a:rPr lang="en-CA" sz="3500" cap="none" dirty="0"/>
              <a:t>for Studying the Development of Popular Music Genres and Cultures</a:t>
            </a:r>
            <a:endParaRPr lang="en-US" sz="3500" cap="none" dirty="0"/>
          </a:p>
        </p:txBody>
      </p:sp>
      <p:pic>
        <p:nvPicPr>
          <p:cNvPr id="3" name="Picture 2">
            <a:extLst>
              <a:ext uri="{FF2B5EF4-FFF2-40B4-BE49-F238E27FC236}">
                <a16:creationId xmlns:a16="http://schemas.microsoft.com/office/drawing/2014/main" id="{4B5D0D30-F9E4-ED44-93F4-D25279F2E5E6}"/>
              </a:ext>
            </a:extLst>
          </p:cNvPr>
          <p:cNvPicPr>
            <a:picLocks noChangeAspect="1"/>
          </p:cNvPicPr>
          <p:nvPr/>
        </p:nvPicPr>
        <p:blipFill>
          <a:blip r:embed="rId3"/>
          <a:stretch>
            <a:fillRect/>
          </a:stretch>
        </p:blipFill>
        <p:spPr>
          <a:xfrm>
            <a:off x="651001" y="6145340"/>
            <a:ext cx="10890000" cy="432000"/>
          </a:xfrm>
          <a:prstGeom prst="rect">
            <a:avLst/>
          </a:prstGeom>
        </p:spPr>
      </p:pic>
    </p:spTree>
    <p:extLst>
      <p:ext uri="{BB962C8B-B14F-4D97-AF65-F5344CB8AC3E}">
        <p14:creationId xmlns:p14="http://schemas.microsoft.com/office/powerpoint/2010/main" val="90155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4B4075-EB53-2D4C-9149-69F0257DC8E7}"/>
              </a:ext>
            </a:extLst>
          </p:cNvPr>
          <p:cNvSpPr/>
          <p:nvPr/>
        </p:nvSpPr>
        <p:spPr>
          <a:xfrm>
            <a:off x="198120" y="259080"/>
            <a:ext cx="11765280" cy="1798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7E61F-ABEE-D746-9A63-08340A6B0186}"/>
              </a:ext>
            </a:extLst>
          </p:cNvPr>
          <p:cNvSpPr>
            <a:spLocks noGrp="1"/>
          </p:cNvSpPr>
          <p:nvPr>
            <p:ph type="title"/>
          </p:nvPr>
        </p:nvSpPr>
        <p:spPr>
          <a:xfrm>
            <a:off x="565952" y="5823948"/>
            <a:ext cx="11029616" cy="988332"/>
          </a:xfrm>
        </p:spPr>
        <p:txBody>
          <a:bodyPr>
            <a:normAutofit/>
          </a:bodyPr>
          <a:lstStyle/>
          <a:p>
            <a:r>
              <a:rPr lang="en-US" sz="3000" b="1" dirty="0">
                <a:solidFill>
                  <a:schemeClr val="tx1"/>
                </a:solidFill>
              </a:rPr>
              <a:t>Prosopography</a:t>
            </a:r>
            <a:br>
              <a:rPr lang="en-US" sz="3000" dirty="0">
                <a:solidFill>
                  <a:schemeClr val="tx1"/>
                </a:solidFill>
              </a:rPr>
            </a:br>
            <a:r>
              <a:rPr lang="en-US" sz="1700" i="1" cap="none" dirty="0">
                <a:solidFill>
                  <a:schemeClr val="tx1"/>
                </a:solidFill>
              </a:rPr>
              <a:t>influenced by Katherine Keats-Rohan (2000) and </a:t>
            </a:r>
            <a:r>
              <a:rPr lang="en-US" sz="1700" i="1" cap="none" dirty="0" err="1">
                <a:solidFill>
                  <a:schemeClr val="tx1"/>
                </a:solidFill>
              </a:rPr>
              <a:t>Averil</a:t>
            </a:r>
            <a:r>
              <a:rPr lang="en-US" sz="1700" i="1" cap="none" dirty="0">
                <a:solidFill>
                  <a:schemeClr val="tx1"/>
                </a:solidFill>
              </a:rPr>
              <a:t> Cameron (2003)</a:t>
            </a:r>
            <a:endParaRPr lang="en-US" sz="1700" dirty="0">
              <a:solidFill>
                <a:schemeClr val="tx1"/>
              </a:solidFill>
            </a:endParaRPr>
          </a:p>
        </p:txBody>
      </p:sp>
      <p:sp>
        <p:nvSpPr>
          <p:cNvPr id="3" name="TextBox 2">
            <a:extLst>
              <a:ext uri="{FF2B5EF4-FFF2-40B4-BE49-F238E27FC236}">
                <a16:creationId xmlns:a16="http://schemas.microsoft.com/office/drawing/2014/main" id="{5A6B4E36-B31C-4943-8E68-61E9D4592C8A}"/>
              </a:ext>
            </a:extLst>
          </p:cNvPr>
          <p:cNvSpPr txBox="1"/>
          <p:nvPr/>
        </p:nvSpPr>
        <p:spPr>
          <a:xfrm>
            <a:off x="510122" y="925830"/>
            <a:ext cx="11141276" cy="3939540"/>
          </a:xfrm>
          <a:prstGeom prst="rect">
            <a:avLst/>
          </a:prstGeom>
          <a:noFill/>
        </p:spPr>
        <p:txBody>
          <a:bodyPr wrap="square" rtlCol="0">
            <a:spAutoFit/>
          </a:bodyPr>
          <a:lstStyle/>
          <a:p>
            <a:r>
              <a:rPr lang="en-US" sz="2500" b="1" i="1" dirty="0">
                <a:solidFill>
                  <a:srgbClr val="E1A902"/>
                </a:solidFill>
              </a:rPr>
              <a:t>Prosopography</a:t>
            </a:r>
            <a:r>
              <a:rPr lang="en-US" sz="2500" dirty="0"/>
              <a:t> is “about what the analysis of the sum of data about many individuals can tell us about the different types of connection between them, and hence about how they operated within and upon the institutions – social, political, legal, economic, intellectual – of their time” (Keats-Rohan 2000).</a:t>
            </a:r>
          </a:p>
          <a:p>
            <a:endParaRPr lang="en-US" sz="2500" dirty="0"/>
          </a:p>
          <a:p>
            <a:endParaRPr lang="en-US" sz="2500" dirty="0"/>
          </a:p>
          <a:p>
            <a:pPr algn="r"/>
            <a:r>
              <a:rPr lang="en-US" sz="2500" dirty="0"/>
              <a:t>As a methodology, </a:t>
            </a:r>
            <a:r>
              <a:rPr lang="en-US" sz="2500" b="1" i="1" dirty="0">
                <a:solidFill>
                  <a:srgbClr val="E1A902"/>
                </a:solidFill>
              </a:rPr>
              <a:t>prosopography</a:t>
            </a:r>
            <a:r>
              <a:rPr lang="en-US" sz="2500" dirty="0"/>
              <a:t> “gathers and digest information about the individual persons who are attested in a particular historical period; as well as uncovering specific careers and relationships, it may also provide a tool for the broader detection of historical trends” (Cameron 2003).</a:t>
            </a:r>
          </a:p>
        </p:txBody>
      </p:sp>
    </p:spTree>
    <p:extLst>
      <p:ext uri="{BB962C8B-B14F-4D97-AF65-F5344CB8AC3E}">
        <p14:creationId xmlns:p14="http://schemas.microsoft.com/office/powerpoint/2010/main" val="598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5E71-BF98-7F4C-BA7A-0737A10AA301}"/>
              </a:ext>
            </a:extLst>
          </p:cNvPr>
          <p:cNvSpPr>
            <a:spLocks noGrp="1"/>
          </p:cNvSpPr>
          <p:nvPr>
            <p:ph type="title"/>
          </p:nvPr>
        </p:nvSpPr>
        <p:spPr/>
        <p:txBody>
          <a:bodyPr/>
          <a:lstStyle/>
          <a:p>
            <a:r>
              <a:rPr lang="en-US" dirty="0"/>
              <a:t>BDHM 1</a:t>
            </a:r>
          </a:p>
        </p:txBody>
      </p:sp>
      <p:sp>
        <p:nvSpPr>
          <p:cNvPr id="4" name="Rectangle 3">
            <a:extLst>
              <a:ext uri="{FF2B5EF4-FFF2-40B4-BE49-F238E27FC236}">
                <a16:creationId xmlns:a16="http://schemas.microsoft.com/office/drawing/2014/main" id="{ABD0E30C-1F9C-3149-836E-5A56A6ABB4A1}"/>
              </a:ext>
            </a:extLst>
          </p:cNvPr>
          <p:cNvSpPr/>
          <p:nvPr/>
        </p:nvSpPr>
        <p:spPr>
          <a:xfrm>
            <a:off x="198120" y="259080"/>
            <a:ext cx="11765280" cy="1798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98489A6-CF2C-3949-9D24-8BF6DB9166FC}"/>
              </a:ext>
            </a:extLst>
          </p:cNvPr>
          <p:cNvSpPr txBox="1">
            <a:spLocks/>
          </p:cNvSpPr>
          <p:nvPr/>
        </p:nvSpPr>
        <p:spPr>
          <a:xfrm>
            <a:off x="565952" y="5823948"/>
            <a:ext cx="11397448"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rPr>
              <a:t>Distant reading of music data</a:t>
            </a:r>
          </a:p>
          <a:p>
            <a:r>
              <a:rPr lang="en-US" sz="1700" cap="none" dirty="0">
                <a:solidFill>
                  <a:schemeClr val="tx1"/>
                </a:solidFill>
              </a:rPr>
              <a:t>“Writing a Big Data History of Music” in </a:t>
            </a:r>
            <a:r>
              <a:rPr lang="en-US" sz="1700" i="1" cap="none" dirty="0">
                <a:solidFill>
                  <a:schemeClr val="tx1"/>
                </a:solidFill>
              </a:rPr>
              <a:t>Early Music </a:t>
            </a:r>
            <a:r>
              <a:rPr lang="en-US" sz="1700" cap="none" dirty="0">
                <a:solidFill>
                  <a:schemeClr val="tx1"/>
                </a:solidFill>
              </a:rPr>
              <a:t>XLIII, no. 4 (2015) by Stephen Rose, Sandra </a:t>
            </a:r>
            <a:r>
              <a:rPr lang="en-US" sz="1700" cap="none" dirty="0" err="1">
                <a:solidFill>
                  <a:schemeClr val="tx1"/>
                </a:solidFill>
              </a:rPr>
              <a:t>Tuppen</a:t>
            </a:r>
            <a:r>
              <a:rPr lang="en-US" sz="1700" cap="none" dirty="0">
                <a:solidFill>
                  <a:schemeClr val="tx1"/>
                </a:solidFill>
              </a:rPr>
              <a:t>, </a:t>
            </a:r>
            <a:r>
              <a:rPr lang="en-US" sz="1700" cap="none" dirty="0" err="1">
                <a:solidFill>
                  <a:schemeClr val="tx1"/>
                </a:solidFill>
              </a:rPr>
              <a:t>Loukia</a:t>
            </a:r>
            <a:r>
              <a:rPr lang="en-US" sz="1700" cap="none" dirty="0">
                <a:solidFill>
                  <a:schemeClr val="tx1"/>
                </a:solidFill>
              </a:rPr>
              <a:t> </a:t>
            </a:r>
            <a:r>
              <a:rPr lang="en-US" sz="1700" cap="none" dirty="0" err="1">
                <a:solidFill>
                  <a:schemeClr val="tx1"/>
                </a:solidFill>
              </a:rPr>
              <a:t>Drosopoulou</a:t>
            </a:r>
            <a:r>
              <a:rPr lang="en-US" sz="1700" cap="none" dirty="0">
                <a:solidFill>
                  <a:schemeClr val="tx1"/>
                </a:solidFill>
              </a:rPr>
              <a:t>.</a:t>
            </a:r>
            <a:endParaRPr lang="en-US" sz="1700" dirty="0">
              <a:solidFill>
                <a:schemeClr val="tx1"/>
              </a:solidFill>
            </a:endParaRPr>
          </a:p>
        </p:txBody>
      </p:sp>
      <p:pic>
        <p:nvPicPr>
          <p:cNvPr id="7" name="Picture 6">
            <a:extLst>
              <a:ext uri="{FF2B5EF4-FFF2-40B4-BE49-F238E27FC236}">
                <a16:creationId xmlns:a16="http://schemas.microsoft.com/office/drawing/2014/main" id="{2FD08092-6C8F-8E46-9944-D8C603A9ADDB}"/>
              </a:ext>
            </a:extLst>
          </p:cNvPr>
          <p:cNvPicPr>
            <a:picLocks noChangeAspect="1"/>
          </p:cNvPicPr>
          <p:nvPr/>
        </p:nvPicPr>
        <p:blipFill rotWithShape="1">
          <a:blip r:embed="rId2"/>
          <a:srcRect t="3075" b="2029"/>
          <a:stretch/>
        </p:blipFill>
        <p:spPr>
          <a:xfrm>
            <a:off x="0" y="0"/>
            <a:ext cx="12192000" cy="5702028"/>
          </a:xfrm>
          <a:prstGeom prst="rect">
            <a:avLst/>
          </a:prstGeom>
        </p:spPr>
      </p:pic>
    </p:spTree>
    <p:extLst>
      <p:ext uri="{BB962C8B-B14F-4D97-AF65-F5344CB8AC3E}">
        <p14:creationId xmlns:p14="http://schemas.microsoft.com/office/powerpoint/2010/main" val="410544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5E71-BF98-7F4C-BA7A-0737A10AA301}"/>
              </a:ext>
            </a:extLst>
          </p:cNvPr>
          <p:cNvSpPr>
            <a:spLocks noGrp="1"/>
          </p:cNvSpPr>
          <p:nvPr>
            <p:ph type="title"/>
          </p:nvPr>
        </p:nvSpPr>
        <p:spPr/>
        <p:txBody>
          <a:bodyPr/>
          <a:lstStyle/>
          <a:p>
            <a:r>
              <a:rPr lang="en-US" dirty="0"/>
              <a:t>BDHM 1</a:t>
            </a:r>
          </a:p>
        </p:txBody>
      </p:sp>
      <p:sp>
        <p:nvSpPr>
          <p:cNvPr id="4" name="Rectangle 3">
            <a:extLst>
              <a:ext uri="{FF2B5EF4-FFF2-40B4-BE49-F238E27FC236}">
                <a16:creationId xmlns:a16="http://schemas.microsoft.com/office/drawing/2014/main" id="{ABD0E30C-1F9C-3149-836E-5A56A6ABB4A1}"/>
              </a:ext>
            </a:extLst>
          </p:cNvPr>
          <p:cNvSpPr/>
          <p:nvPr/>
        </p:nvSpPr>
        <p:spPr>
          <a:xfrm>
            <a:off x="198120" y="259080"/>
            <a:ext cx="11765280" cy="1798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DA52CA7-30D1-C242-913D-05AD39A58F72}"/>
              </a:ext>
            </a:extLst>
          </p:cNvPr>
          <p:cNvPicPr>
            <a:picLocks noChangeAspect="1"/>
          </p:cNvPicPr>
          <p:nvPr/>
        </p:nvPicPr>
        <p:blipFill rotWithShape="1">
          <a:blip r:embed="rId3"/>
          <a:srcRect t="5089" b="564"/>
          <a:stretch/>
        </p:blipFill>
        <p:spPr>
          <a:xfrm>
            <a:off x="1134270" y="0"/>
            <a:ext cx="9892980" cy="5780772"/>
          </a:xfrm>
          <a:prstGeom prst="rect">
            <a:avLst/>
          </a:prstGeom>
        </p:spPr>
      </p:pic>
      <p:sp>
        <p:nvSpPr>
          <p:cNvPr id="8" name="Title 1">
            <a:extLst>
              <a:ext uri="{FF2B5EF4-FFF2-40B4-BE49-F238E27FC236}">
                <a16:creationId xmlns:a16="http://schemas.microsoft.com/office/drawing/2014/main" id="{411FB6EF-CE18-D746-9BDA-8E2FEB96EA38}"/>
              </a:ext>
            </a:extLst>
          </p:cNvPr>
          <p:cNvSpPr txBox="1">
            <a:spLocks/>
          </p:cNvSpPr>
          <p:nvPr/>
        </p:nvSpPr>
        <p:spPr>
          <a:xfrm>
            <a:off x="565952" y="5823948"/>
            <a:ext cx="11397448"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rPr>
              <a:t>Distant reading of music data</a:t>
            </a:r>
          </a:p>
          <a:p>
            <a:r>
              <a:rPr lang="en-US" sz="1700" cap="none" dirty="0">
                <a:solidFill>
                  <a:schemeClr val="tx1"/>
                </a:solidFill>
              </a:rPr>
              <a:t>“Writing a Big Data History of Music” in </a:t>
            </a:r>
            <a:r>
              <a:rPr lang="en-US" sz="1700" i="1" cap="none" dirty="0">
                <a:solidFill>
                  <a:schemeClr val="tx1"/>
                </a:solidFill>
              </a:rPr>
              <a:t>Early Music </a:t>
            </a:r>
            <a:r>
              <a:rPr lang="en-US" sz="1700" cap="none" dirty="0">
                <a:solidFill>
                  <a:schemeClr val="tx1"/>
                </a:solidFill>
              </a:rPr>
              <a:t>XLIII, no. 4 (2015) by Stephen Rose, Sandra </a:t>
            </a:r>
            <a:r>
              <a:rPr lang="en-US" sz="1700" cap="none" dirty="0" err="1">
                <a:solidFill>
                  <a:schemeClr val="tx1"/>
                </a:solidFill>
              </a:rPr>
              <a:t>Tuppen</a:t>
            </a:r>
            <a:r>
              <a:rPr lang="en-US" sz="1700" cap="none" dirty="0">
                <a:solidFill>
                  <a:schemeClr val="tx1"/>
                </a:solidFill>
              </a:rPr>
              <a:t>, </a:t>
            </a:r>
            <a:r>
              <a:rPr lang="en-US" sz="1700" cap="none" dirty="0" err="1">
                <a:solidFill>
                  <a:schemeClr val="tx1"/>
                </a:solidFill>
              </a:rPr>
              <a:t>Loukia</a:t>
            </a:r>
            <a:r>
              <a:rPr lang="en-US" sz="1700" cap="none" dirty="0">
                <a:solidFill>
                  <a:schemeClr val="tx1"/>
                </a:solidFill>
              </a:rPr>
              <a:t> </a:t>
            </a:r>
            <a:r>
              <a:rPr lang="en-US" sz="1700" cap="none" dirty="0" err="1">
                <a:solidFill>
                  <a:schemeClr val="tx1"/>
                </a:solidFill>
              </a:rPr>
              <a:t>Drosopoulou</a:t>
            </a:r>
            <a:r>
              <a:rPr lang="en-US" sz="1700" cap="none" dirty="0">
                <a:solidFill>
                  <a:schemeClr val="tx1"/>
                </a:solidFill>
              </a:rPr>
              <a:t>.</a:t>
            </a:r>
            <a:endParaRPr lang="en-US" sz="1700" dirty="0">
              <a:solidFill>
                <a:schemeClr val="tx1"/>
              </a:solidFill>
            </a:endParaRPr>
          </a:p>
        </p:txBody>
      </p:sp>
    </p:spTree>
    <p:extLst>
      <p:ext uri="{BB962C8B-B14F-4D97-AF65-F5344CB8AC3E}">
        <p14:creationId xmlns:p14="http://schemas.microsoft.com/office/powerpoint/2010/main" val="84563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6D29-5D7E-BC4F-96ED-1D0E376FA849}"/>
              </a:ext>
            </a:extLst>
          </p:cNvPr>
          <p:cNvSpPr>
            <a:spLocks noGrp="1"/>
          </p:cNvSpPr>
          <p:nvPr>
            <p:ph type="title"/>
          </p:nvPr>
        </p:nvSpPr>
        <p:spPr>
          <a:xfrm>
            <a:off x="581193" y="3601130"/>
            <a:ext cx="11029615" cy="1497507"/>
          </a:xfrm>
        </p:spPr>
        <p:txBody>
          <a:bodyPr>
            <a:normAutofit/>
          </a:bodyPr>
          <a:lstStyle/>
          <a:p>
            <a:r>
              <a:rPr lang="en-US" sz="4000" dirty="0"/>
              <a:t>Data Curation &amp; modeling</a:t>
            </a:r>
          </a:p>
        </p:txBody>
      </p:sp>
      <p:sp>
        <p:nvSpPr>
          <p:cNvPr id="3" name="Text Placeholder 2">
            <a:extLst>
              <a:ext uri="{FF2B5EF4-FFF2-40B4-BE49-F238E27FC236}">
                <a16:creationId xmlns:a16="http://schemas.microsoft.com/office/drawing/2014/main" id="{747534AC-8504-054C-8624-8D31547BF96B}"/>
              </a:ext>
            </a:extLst>
          </p:cNvPr>
          <p:cNvSpPr>
            <a:spLocks noGrp="1"/>
          </p:cNvSpPr>
          <p:nvPr>
            <p:ph type="body" idx="1"/>
          </p:nvPr>
        </p:nvSpPr>
        <p:spPr>
          <a:xfrm>
            <a:off x="581192" y="5212941"/>
            <a:ext cx="11029615" cy="600556"/>
          </a:xfrm>
        </p:spPr>
        <p:txBody>
          <a:bodyPr>
            <a:noAutofit/>
          </a:bodyPr>
          <a:lstStyle/>
          <a:p>
            <a:r>
              <a:rPr lang="en-US" sz="3000" dirty="0">
                <a:solidFill>
                  <a:srgbClr val="FFC000"/>
                </a:solidFill>
              </a:rPr>
              <a:t>Billboard Hot Country Songs, 1944-2016</a:t>
            </a:r>
          </a:p>
        </p:txBody>
      </p:sp>
      <p:sp>
        <p:nvSpPr>
          <p:cNvPr id="6" name="Rectangle 5">
            <a:extLst>
              <a:ext uri="{FF2B5EF4-FFF2-40B4-BE49-F238E27FC236}">
                <a16:creationId xmlns:a16="http://schemas.microsoft.com/office/drawing/2014/main" id="{8F469C12-7F3D-A647-99AA-C7F96954BB08}"/>
              </a:ext>
            </a:extLst>
          </p:cNvPr>
          <p:cNvSpPr/>
          <p:nvPr/>
        </p:nvSpPr>
        <p:spPr>
          <a:xfrm>
            <a:off x="0" y="0"/>
            <a:ext cx="12192000" cy="180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60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99E347-D9C2-104B-B066-92C6A820B9CF}"/>
              </a:ext>
            </a:extLst>
          </p:cNvPr>
          <p:cNvSpPr/>
          <p:nvPr/>
        </p:nvSpPr>
        <p:spPr>
          <a:xfrm>
            <a:off x="0" y="159041"/>
            <a:ext cx="11765280" cy="1798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50053E7-B9D0-0644-8961-E8AC125CEA1B}"/>
              </a:ext>
            </a:extLst>
          </p:cNvPr>
          <p:cNvSpPr txBox="1">
            <a:spLocks/>
          </p:cNvSpPr>
          <p:nvPr/>
        </p:nvSpPr>
        <p:spPr>
          <a:xfrm>
            <a:off x="565952" y="5823948"/>
            <a:ext cx="11029616" cy="9883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rPr>
              <a:t>Dataset: Hot Country Songs, 1944-2016</a:t>
            </a:r>
          </a:p>
        </p:txBody>
      </p:sp>
      <p:sp>
        <p:nvSpPr>
          <p:cNvPr id="3" name="Content Placeholder 2">
            <a:extLst>
              <a:ext uri="{FF2B5EF4-FFF2-40B4-BE49-F238E27FC236}">
                <a16:creationId xmlns:a16="http://schemas.microsoft.com/office/drawing/2014/main" id="{56D2C5DC-FC32-6644-A749-A741B352D271}"/>
              </a:ext>
            </a:extLst>
          </p:cNvPr>
          <p:cNvSpPr>
            <a:spLocks noGrp="1"/>
          </p:cNvSpPr>
          <p:nvPr>
            <p:ph idx="1"/>
          </p:nvPr>
        </p:nvSpPr>
        <p:spPr>
          <a:xfrm>
            <a:off x="565953" y="893774"/>
            <a:ext cx="11029615" cy="4491767"/>
          </a:xfrm>
        </p:spPr>
        <p:txBody>
          <a:bodyPr>
            <a:noAutofit/>
          </a:bodyPr>
          <a:lstStyle/>
          <a:p>
            <a:r>
              <a:rPr lang="en-US" sz="2000" b="1" dirty="0"/>
              <a:t>Discography:</a:t>
            </a:r>
          </a:p>
          <a:p>
            <a:pPr lvl="1"/>
            <a:r>
              <a:rPr lang="en-US" sz="2000" dirty="0"/>
              <a:t>19,844 singles (including covers, re-releases, etc.)</a:t>
            </a:r>
          </a:p>
          <a:p>
            <a:endParaRPr lang="en-US" sz="2000" dirty="0"/>
          </a:p>
          <a:p>
            <a:r>
              <a:rPr lang="en-US" sz="2000" b="1" dirty="0"/>
              <a:t>Biography:</a:t>
            </a:r>
          </a:p>
          <a:p>
            <a:pPr lvl="1"/>
            <a:r>
              <a:rPr lang="en-US" sz="2000" dirty="0"/>
              <a:t>4,127 Performers (solo artists and members of ensembles)</a:t>
            </a:r>
          </a:p>
          <a:p>
            <a:pPr lvl="1"/>
            <a:r>
              <a:rPr lang="en-US" sz="2000" dirty="0"/>
              <a:t>8,193 songwriters</a:t>
            </a:r>
          </a:p>
          <a:p>
            <a:pPr lvl="1"/>
            <a:r>
              <a:rPr lang="en-US" sz="2000" dirty="0"/>
              <a:t>~1,500 producers</a:t>
            </a:r>
          </a:p>
          <a:p>
            <a:endParaRPr lang="en-US" sz="2000" dirty="0"/>
          </a:p>
          <a:p>
            <a:r>
              <a:rPr lang="en-US" sz="2000" b="1" dirty="0"/>
              <a:t>Industry:</a:t>
            </a:r>
          </a:p>
          <a:p>
            <a:pPr lvl="1"/>
            <a:r>
              <a:rPr lang="en-US" sz="2000" dirty="0"/>
              <a:t>~1,187 labels and partnerships</a:t>
            </a:r>
          </a:p>
        </p:txBody>
      </p:sp>
      <p:sp>
        <p:nvSpPr>
          <p:cNvPr id="5" name="Right Brace 4">
            <a:extLst>
              <a:ext uri="{FF2B5EF4-FFF2-40B4-BE49-F238E27FC236}">
                <a16:creationId xmlns:a16="http://schemas.microsoft.com/office/drawing/2014/main" id="{9A907ED5-2BC8-C146-B5F3-2F8BE1698835}"/>
              </a:ext>
            </a:extLst>
          </p:cNvPr>
          <p:cNvSpPr/>
          <p:nvPr/>
        </p:nvSpPr>
        <p:spPr>
          <a:xfrm>
            <a:off x="7764195" y="2415505"/>
            <a:ext cx="309489" cy="1800665"/>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C622918E-45BF-924A-930C-37D5DC41B656}"/>
              </a:ext>
            </a:extLst>
          </p:cNvPr>
          <p:cNvSpPr txBox="1"/>
          <p:nvPr/>
        </p:nvSpPr>
        <p:spPr>
          <a:xfrm>
            <a:off x="8073684" y="2560161"/>
            <a:ext cx="3334043" cy="1477328"/>
          </a:xfrm>
          <a:prstGeom prst="rect">
            <a:avLst/>
          </a:prstGeom>
          <a:noFill/>
        </p:spPr>
        <p:txBody>
          <a:bodyPr wrap="square" rtlCol="0">
            <a:spAutoFit/>
          </a:bodyPr>
          <a:lstStyle/>
          <a:p>
            <a:r>
              <a:rPr lang="en-US" dirty="0"/>
              <a:t>There is overlap here: some artists in this dataset perform more than one function – and often are all three (performers, songwriters and producers.</a:t>
            </a:r>
          </a:p>
        </p:txBody>
      </p:sp>
    </p:spTree>
    <p:extLst>
      <p:ext uri="{BB962C8B-B14F-4D97-AF65-F5344CB8AC3E}">
        <p14:creationId xmlns:p14="http://schemas.microsoft.com/office/powerpoint/2010/main" val="272361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4C8390-1DFE-5945-AEF2-DB59D8B0ECAE}"/>
              </a:ext>
            </a:extLst>
          </p:cNvPr>
          <p:cNvSpPr>
            <a:spLocks noGrp="1"/>
          </p:cNvSpPr>
          <p:nvPr>
            <p:ph type="title"/>
          </p:nvPr>
        </p:nvSpPr>
        <p:spPr/>
        <p:txBody>
          <a:bodyPr/>
          <a:lstStyle/>
          <a:p>
            <a:endParaRPr lang="en-US"/>
          </a:p>
        </p:txBody>
      </p:sp>
      <p:sp>
        <p:nvSpPr>
          <p:cNvPr id="10" name="Rectangle 9">
            <a:extLst>
              <a:ext uri="{FF2B5EF4-FFF2-40B4-BE49-F238E27FC236}">
                <a16:creationId xmlns:a16="http://schemas.microsoft.com/office/drawing/2014/main" id="{4D0D606D-86ED-6942-8031-8F43B2E58269}"/>
              </a:ext>
            </a:extLst>
          </p:cNvPr>
          <p:cNvSpPr/>
          <p:nvPr/>
        </p:nvSpPr>
        <p:spPr>
          <a:xfrm>
            <a:off x="198120" y="259080"/>
            <a:ext cx="11765280" cy="1798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40C55E-77DF-6948-8E3F-A0BE2CDA08E7}"/>
              </a:ext>
            </a:extLst>
          </p:cNvPr>
          <p:cNvSpPr>
            <a:spLocks noGrp="1"/>
          </p:cNvSpPr>
          <p:nvPr>
            <p:ph idx="1"/>
          </p:nvPr>
        </p:nvSpPr>
        <p:spPr>
          <a:xfrm>
            <a:off x="875258" y="692631"/>
            <a:ext cx="11316742" cy="4677504"/>
          </a:xfrm>
        </p:spPr>
        <p:txBody>
          <a:bodyPr>
            <a:noAutofit/>
          </a:bodyPr>
          <a:lstStyle/>
          <a:p>
            <a:pPr>
              <a:spcBef>
                <a:spcPts val="300"/>
              </a:spcBef>
              <a:spcAft>
                <a:spcPts val="300"/>
              </a:spcAft>
            </a:pPr>
            <a:r>
              <a:rPr lang="en-US" sz="1900" b="1" dirty="0"/>
              <a:t>Discography </a:t>
            </a:r>
            <a:r>
              <a:rPr lang="en-US" sz="1900" b="1" dirty="0">
                <a:sym typeface="Wingdings" pitchFamily="2" charset="2"/>
              </a:rPr>
              <a:t> three main phases</a:t>
            </a:r>
          </a:p>
          <a:p>
            <a:pPr marL="666900" lvl="1" indent="-342900">
              <a:spcBef>
                <a:spcPts val="300"/>
              </a:spcBef>
              <a:spcAft>
                <a:spcPts val="300"/>
              </a:spcAft>
              <a:buFont typeface="+mj-lt"/>
              <a:buAutoNum type="arabicPeriod"/>
            </a:pPr>
            <a:r>
              <a:rPr lang="en-US" sz="1800" dirty="0">
                <a:solidFill>
                  <a:schemeClr val="tx1">
                    <a:lumMod val="85000"/>
                    <a:lumOff val="15000"/>
                  </a:schemeClr>
                </a:solidFill>
                <a:sym typeface="Wingdings" pitchFamily="2" charset="2"/>
              </a:rPr>
              <a:t>Augmented dataset to include names of songwriters and label catalogue numbers for each record  </a:t>
            </a:r>
            <a:r>
              <a:rPr lang="en-US" sz="1800" u="sng" dirty="0">
                <a:solidFill>
                  <a:schemeClr val="tx1">
                    <a:lumMod val="85000"/>
                    <a:lumOff val="15000"/>
                  </a:schemeClr>
                </a:solidFill>
                <a:sym typeface="Wingdings" pitchFamily="2" charset="2"/>
              </a:rPr>
              <a:t>DONE</a:t>
            </a:r>
          </a:p>
          <a:p>
            <a:pPr marL="666900" lvl="1" indent="-342900">
              <a:spcBef>
                <a:spcPts val="300"/>
              </a:spcBef>
              <a:spcAft>
                <a:spcPts val="300"/>
              </a:spcAft>
              <a:buFont typeface="+mj-lt"/>
              <a:buAutoNum type="arabicPeriod"/>
            </a:pPr>
            <a:r>
              <a:rPr lang="en-US" sz="1800" dirty="0">
                <a:solidFill>
                  <a:schemeClr val="tx1">
                    <a:lumMod val="85000"/>
                    <a:lumOff val="15000"/>
                  </a:schemeClr>
                </a:solidFill>
                <a:sym typeface="Wingdings" pitchFamily="2" charset="2"/>
              </a:rPr>
              <a:t>Added all records charting between 1944 and 1958 (not included in core Billboard dataset)  </a:t>
            </a:r>
            <a:r>
              <a:rPr lang="en-US" sz="1800" u="sng" dirty="0">
                <a:solidFill>
                  <a:schemeClr val="tx1">
                    <a:lumMod val="85000"/>
                    <a:lumOff val="15000"/>
                  </a:schemeClr>
                </a:solidFill>
                <a:sym typeface="Wingdings" pitchFamily="2" charset="2"/>
              </a:rPr>
              <a:t>DONE</a:t>
            </a:r>
          </a:p>
          <a:p>
            <a:pPr marL="666900" lvl="1" indent="-342900">
              <a:spcBef>
                <a:spcPts val="300"/>
              </a:spcBef>
              <a:spcAft>
                <a:spcPts val="300"/>
              </a:spcAft>
              <a:buFont typeface="+mj-lt"/>
              <a:buAutoNum type="arabicPeriod"/>
            </a:pPr>
            <a:r>
              <a:rPr lang="en-US" sz="1800" dirty="0">
                <a:sym typeface="Wingdings" pitchFamily="2" charset="2"/>
              </a:rPr>
              <a:t>Adding all corresponding album details (title, release date, producer) </a:t>
            </a:r>
            <a:r>
              <a:rPr lang="en-US" sz="1800" i="1" dirty="0">
                <a:sym typeface="Wingdings" pitchFamily="2" charset="2"/>
              </a:rPr>
              <a:t> </a:t>
            </a:r>
            <a:r>
              <a:rPr lang="en-US" sz="1800" i="1" dirty="0">
                <a:solidFill>
                  <a:srgbClr val="E1A902"/>
                </a:solidFill>
                <a:sym typeface="Wingdings" pitchFamily="2" charset="2"/>
              </a:rPr>
              <a:t>in progress</a:t>
            </a:r>
          </a:p>
          <a:p>
            <a:pPr marL="666900" lvl="1" indent="-342900">
              <a:spcBef>
                <a:spcPts val="300"/>
              </a:spcBef>
              <a:spcAft>
                <a:spcPts val="300"/>
              </a:spcAft>
              <a:buFont typeface="+mj-lt"/>
              <a:buAutoNum type="arabicPeriod"/>
            </a:pPr>
            <a:endParaRPr lang="en-US" sz="1900" dirty="0">
              <a:sym typeface="Wingdings" pitchFamily="2" charset="2"/>
            </a:endParaRPr>
          </a:p>
          <a:p>
            <a:pPr>
              <a:spcBef>
                <a:spcPts val="300"/>
              </a:spcBef>
              <a:spcAft>
                <a:spcPts val="300"/>
              </a:spcAft>
            </a:pPr>
            <a:r>
              <a:rPr lang="en-US" sz="1900" b="1" dirty="0">
                <a:sym typeface="Wingdings" pitchFamily="2" charset="2"/>
              </a:rPr>
              <a:t>Biography  three main phases</a:t>
            </a:r>
          </a:p>
          <a:p>
            <a:pPr marL="666900" lvl="1" indent="-342900">
              <a:spcBef>
                <a:spcPts val="300"/>
              </a:spcBef>
              <a:spcAft>
                <a:spcPts val="300"/>
              </a:spcAft>
              <a:buFont typeface="+mj-lt"/>
              <a:buAutoNum type="arabicPeriod"/>
            </a:pPr>
            <a:r>
              <a:rPr lang="en-US" sz="1800" dirty="0">
                <a:solidFill>
                  <a:schemeClr val="tx1">
                    <a:lumMod val="85000"/>
                    <a:lumOff val="15000"/>
                  </a:schemeClr>
                </a:solidFill>
                <a:sym typeface="Wingdings" pitchFamily="2" charset="2"/>
              </a:rPr>
              <a:t>Created a dataset with all of the biographic details for every charting performer (solo and ensemble) </a:t>
            </a:r>
            <a:r>
              <a:rPr lang="en-US" sz="1800" u="sng" dirty="0">
                <a:solidFill>
                  <a:schemeClr val="tx1">
                    <a:lumMod val="85000"/>
                    <a:lumOff val="15000"/>
                  </a:schemeClr>
                </a:solidFill>
                <a:sym typeface="Wingdings" pitchFamily="2" charset="2"/>
              </a:rPr>
              <a:t>DONE</a:t>
            </a:r>
          </a:p>
          <a:p>
            <a:pPr marL="666900" lvl="1" indent="-342900">
              <a:spcBef>
                <a:spcPts val="300"/>
              </a:spcBef>
              <a:spcAft>
                <a:spcPts val="300"/>
              </a:spcAft>
              <a:buFont typeface="+mj-lt"/>
              <a:buAutoNum type="arabicPeriod"/>
            </a:pPr>
            <a:r>
              <a:rPr lang="en-US" sz="1800" dirty="0">
                <a:sym typeface="Wingdings" pitchFamily="2" charset="2"/>
              </a:rPr>
              <a:t>Create a subset with the biographic details for all songwriters </a:t>
            </a:r>
            <a:r>
              <a:rPr lang="en-US" sz="1800" i="1" dirty="0">
                <a:sym typeface="Wingdings" pitchFamily="2" charset="2"/>
              </a:rPr>
              <a:t> </a:t>
            </a:r>
            <a:r>
              <a:rPr lang="en-US" sz="1800" i="1" dirty="0">
                <a:solidFill>
                  <a:srgbClr val="E1A902"/>
                </a:solidFill>
                <a:sym typeface="Wingdings" pitchFamily="2" charset="2"/>
              </a:rPr>
              <a:t>in progress</a:t>
            </a:r>
          </a:p>
          <a:p>
            <a:pPr marL="666900" lvl="1" indent="-342900">
              <a:spcBef>
                <a:spcPts val="300"/>
              </a:spcBef>
              <a:spcAft>
                <a:spcPts val="300"/>
              </a:spcAft>
              <a:buFont typeface="+mj-lt"/>
              <a:buAutoNum type="arabicPeriod"/>
            </a:pPr>
            <a:r>
              <a:rPr lang="en-US" sz="1800" dirty="0">
                <a:sym typeface="Wingdings" pitchFamily="2" charset="2"/>
              </a:rPr>
              <a:t>Create a subset with the biographic details for all producers</a:t>
            </a:r>
            <a:r>
              <a:rPr lang="en-US" sz="1800" i="1" dirty="0">
                <a:sym typeface="Wingdings" pitchFamily="2" charset="2"/>
              </a:rPr>
              <a:t>  </a:t>
            </a:r>
            <a:r>
              <a:rPr lang="en-US" sz="1800" i="1" dirty="0">
                <a:solidFill>
                  <a:srgbClr val="E1A902"/>
                </a:solidFill>
                <a:sym typeface="Wingdings" pitchFamily="2" charset="2"/>
              </a:rPr>
              <a:t>in progress</a:t>
            </a:r>
          </a:p>
          <a:p>
            <a:pPr marL="666900" lvl="1" indent="-342900">
              <a:spcBef>
                <a:spcPts val="300"/>
              </a:spcBef>
              <a:spcAft>
                <a:spcPts val="300"/>
              </a:spcAft>
              <a:buFont typeface="+mj-lt"/>
              <a:buAutoNum type="arabicPeriod"/>
            </a:pPr>
            <a:endParaRPr lang="en-US" sz="1900" dirty="0">
              <a:sym typeface="Wingdings" pitchFamily="2" charset="2"/>
            </a:endParaRPr>
          </a:p>
          <a:p>
            <a:pPr>
              <a:spcBef>
                <a:spcPts val="300"/>
              </a:spcBef>
              <a:spcAft>
                <a:spcPts val="300"/>
              </a:spcAft>
            </a:pPr>
            <a:r>
              <a:rPr lang="en-US" sz="1900" b="1" dirty="0">
                <a:sym typeface="Wingdings" pitchFamily="2" charset="2"/>
              </a:rPr>
              <a:t>Industry  one phase</a:t>
            </a:r>
          </a:p>
          <a:p>
            <a:pPr marL="666900" lvl="1" indent="-342900">
              <a:spcBef>
                <a:spcPts val="300"/>
              </a:spcBef>
              <a:spcAft>
                <a:spcPts val="300"/>
              </a:spcAft>
              <a:buFont typeface="+mj-lt"/>
              <a:buAutoNum type="arabicPeriod"/>
            </a:pPr>
            <a:r>
              <a:rPr lang="en-US" sz="1900" dirty="0">
                <a:sym typeface="Wingdings" pitchFamily="2" charset="2"/>
              </a:rPr>
              <a:t>Dataset with the labels producing these singles </a:t>
            </a:r>
            <a:r>
              <a:rPr lang="en-US" sz="1900" i="1" dirty="0">
                <a:sym typeface="Wingdings" pitchFamily="2" charset="2"/>
              </a:rPr>
              <a:t> </a:t>
            </a:r>
            <a:r>
              <a:rPr lang="en-US" sz="1900" i="1" dirty="0">
                <a:solidFill>
                  <a:srgbClr val="E1A902"/>
                </a:solidFill>
                <a:sym typeface="Wingdings" pitchFamily="2" charset="2"/>
              </a:rPr>
              <a:t>in progress</a:t>
            </a:r>
            <a:endParaRPr lang="en-US" sz="1900" dirty="0">
              <a:solidFill>
                <a:srgbClr val="E1A902"/>
              </a:solidFill>
            </a:endParaRPr>
          </a:p>
        </p:txBody>
      </p:sp>
      <p:sp>
        <p:nvSpPr>
          <p:cNvPr id="5" name="TextBox 4">
            <a:extLst>
              <a:ext uri="{FF2B5EF4-FFF2-40B4-BE49-F238E27FC236}">
                <a16:creationId xmlns:a16="http://schemas.microsoft.com/office/drawing/2014/main" id="{D883B67B-37A2-0047-91F4-E2C47DC8A0AE}"/>
              </a:ext>
            </a:extLst>
          </p:cNvPr>
          <p:cNvSpPr txBox="1"/>
          <p:nvPr/>
        </p:nvSpPr>
        <p:spPr>
          <a:xfrm>
            <a:off x="105952" y="813711"/>
            <a:ext cx="853713" cy="784830"/>
          </a:xfrm>
          <a:prstGeom prst="rect">
            <a:avLst/>
          </a:prstGeom>
          <a:noFill/>
        </p:spPr>
        <p:txBody>
          <a:bodyPr wrap="square" rtlCol="0" anchor="ctr">
            <a:spAutoFit/>
          </a:bodyPr>
          <a:lstStyle/>
          <a:p>
            <a:pPr algn="ctr"/>
            <a:r>
              <a:rPr lang="en-US" sz="4500" b="1" dirty="0">
                <a:solidFill>
                  <a:srgbClr val="FFC000"/>
                </a:solidFill>
              </a:rPr>
              <a:t>1</a:t>
            </a:r>
          </a:p>
        </p:txBody>
      </p:sp>
      <p:sp>
        <p:nvSpPr>
          <p:cNvPr id="6" name="TextBox 5">
            <a:extLst>
              <a:ext uri="{FF2B5EF4-FFF2-40B4-BE49-F238E27FC236}">
                <a16:creationId xmlns:a16="http://schemas.microsoft.com/office/drawing/2014/main" id="{8724FABD-A6BE-F84E-B70A-BDEAF9A02152}"/>
              </a:ext>
            </a:extLst>
          </p:cNvPr>
          <p:cNvSpPr txBox="1"/>
          <p:nvPr/>
        </p:nvSpPr>
        <p:spPr>
          <a:xfrm>
            <a:off x="105952" y="2638968"/>
            <a:ext cx="853713" cy="784830"/>
          </a:xfrm>
          <a:prstGeom prst="rect">
            <a:avLst/>
          </a:prstGeom>
          <a:noFill/>
        </p:spPr>
        <p:txBody>
          <a:bodyPr wrap="square" rtlCol="0" anchor="ctr">
            <a:spAutoFit/>
          </a:bodyPr>
          <a:lstStyle/>
          <a:p>
            <a:pPr algn="ctr"/>
            <a:r>
              <a:rPr lang="en-US" sz="4500" b="1" dirty="0">
                <a:solidFill>
                  <a:srgbClr val="FFC000"/>
                </a:solidFill>
              </a:rPr>
              <a:t>2</a:t>
            </a:r>
          </a:p>
        </p:txBody>
      </p:sp>
      <p:sp>
        <p:nvSpPr>
          <p:cNvPr id="7" name="TextBox 6">
            <a:extLst>
              <a:ext uri="{FF2B5EF4-FFF2-40B4-BE49-F238E27FC236}">
                <a16:creationId xmlns:a16="http://schemas.microsoft.com/office/drawing/2014/main" id="{98D73C2A-603A-4D4F-8B3D-2ECE830A9CB5}"/>
              </a:ext>
            </a:extLst>
          </p:cNvPr>
          <p:cNvSpPr txBox="1"/>
          <p:nvPr/>
        </p:nvSpPr>
        <p:spPr>
          <a:xfrm>
            <a:off x="105952" y="4464225"/>
            <a:ext cx="853713" cy="784830"/>
          </a:xfrm>
          <a:prstGeom prst="rect">
            <a:avLst/>
          </a:prstGeom>
          <a:noFill/>
        </p:spPr>
        <p:txBody>
          <a:bodyPr wrap="square" rtlCol="0" anchor="ctr">
            <a:spAutoFit/>
          </a:bodyPr>
          <a:lstStyle/>
          <a:p>
            <a:pPr algn="ctr"/>
            <a:r>
              <a:rPr lang="en-US" sz="4500" b="1" dirty="0">
                <a:solidFill>
                  <a:srgbClr val="FFC000"/>
                </a:solidFill>
              </a:rPr>
              <a:t>3</a:t>
            </a:r>
          </a:p>
        </p:txBody>
      </p:sp>
      <p:sp>
        <p:nvSpPr>
          <p:cNvPr id="14" name="Title 1">
            <a:extLst>
              <a:ext uri="{FF2B5EF4-FFF2-40B4-BE49-F238E27FC236}">
                <a16:creationId xmlns:a16="http://schemas.microsoft.com/office/drawing/2014/main" id="{0DFE96ED-79FA-B046-AF71-BABDCC8B6AD8}"/>
              </a:ext>
            </a:extLst>
          </p:cNvPr>
          <p:cNvSpPr txBox="1">
            <a:spLocks/>
          </p:cNvSpPr>
          <p:nvPr/>
        </p:nvSpPr>
        <p:spPr>
          <a:xfrm>
            <a:off x="565952" y="5823948"/>
            <a:ext cx="11029616" cy="9883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rPr>
              <a:t>Curation phases</a:t>
            </a:r>
          </a:p>
        </p:txBody>
      </p:sp>
    </p:spTree>
    <p:extLst>
      <p:ext uri="{BB962C8B-B14F-4D97-AF65-F5344CB8AC3E}">
        <p14:creationId xmlns:p14="http://schemas.microsoft.com/office/powerpoint/2010/main" val="178697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4C8390-1DFE-5945-AEF2-DB59D8B0ECAE}"/>
              </a:ext>
            </a:extLst>
          </p:cNvPr>
          <p:cNvSpPr>
            <a:spLocks noGrp="1"/>
          </p:cNvSpPr>
          <p:nvPr>
            <p:ph type="title"/>
          </p:nvPr>
        </p:nvSpPr>
        <p:spPr/>
        <p:txBody>
          <a:bodyPr/>
          <a:lstStyle/>
          <a:p>
            <a:endParaRPr lang="en-US"/>
          </a:p>
        </p:txBody>
      </p:sp>
      <p:sp>
        <p:nvSpPr>
          <p:cNvPr id="10" name="Rectangle 9">
            <a:extLst>
              <a:ext uri="{FF2B5EF4-FFF2-40B4-BE49-F238E27FC236}">
                <a16:creationId xmlns:a16="http://schemas.microsoft.com/office/drawing/2014/main" id="{4D0D606D-86ED-6942-8031-8F43B2E58269}"/>
              </a:ext>
            </a:extLst>
          </p:cNvPr>
          <p:cNvSpPr/>
          <p:nvPr/>
        </p:nvSpPr>
        <p:spPr>
          <a:xfrm>
            <a:off x="198120" y="259080"/>
            <a:ext cx="11765280" cy="1798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40C55E-77DF-6948-8E3F-A0BE2CDA08E7}"/>
              </a:ext>
            </a:extLst>
          </p:cNvPr>
          <p:cNvSpPr>
            <a:spLocks noGrp="1"/>
          </p:cNvSpPr>
          <p:nvPr>
            <p:ph idx="1"/>
          </p:nvPr>
        </p:nvSpPr>
        <p:spPr>
          <a:xfrm>
            <a:off x="1229751" y="838199"/>
            <a:ext cx="10592972" cy="4364295"/>
          </a:xfrm>
        </p:spPr>
        <p:txBody>
          <a:bodyPr>
            <a:noAutofit/>
          </a:bodyPr>
          <a:lstStyle/>
          <a:p>
            <a:pPr>
              <a:spcBef>
                <a:spcPts val="300"/>
              </a:spcBef>
              <a:spcAft>
                <a:spcPts val="300"/>
              </a:spcAft>
            </a:pPr>
            <a:r>
              <a:rPr lang="en-US" sz="2000" b="1" dirty="0"/>
              <a:t>Discography </a:t>
            </a:r>
            <a:r>
              <a:rPr lang="en-US" sz="2000" b="1" dirty="0">
                <a:sym typeface="Wingdings" pitchFamily="2" charset="2"/>
              </a:rPr>
              <a:t> BGSU MARC Records, </a:t>
            </a:r>
            <a:r>
              <a:rPr lang="en-US" sz="2000" b="1" dirty="0" err="1">
                <a:sym typeface="Wingdings" pitchFamily="2" charset="2"/>
              </a:rPr>
              <a:t>WorldCat</a:t>
            </a:r>
            <a:r>
              <a:rPr lang="en-US" sz="2000" b="1" dirty="0">
                <a:sym typeface="Wingdings" pitchFamily="2" charset="2"/>
              </a:rPr>
              <a:t> and Wikipedia</a:t>
            </a:r>
          </a:p>
          <a:p>
            <a:pPr lvl="1">
              <a:spcBef>
                <a:spcPts val="300"/>
              </a:spcBef>
              <a:spcAft>
                <a:spcPts val="300"/>
              </a:spcAft>
            </a:pPr>
            <a:r>
              <a:rPr lang="en-US" sz="1800" b="1" dirty="0">
                <a:sym typeface="Wingdings" pitchFamily="2" charset="2"/>
              </a:rPr>
              <a:t>BGSU Bill </a:t>
            </a:r>
            <a:r>
              <a:rPr lang="en-US" sz="1800" b="1" dirty="0" err="1">
                <a:sym typeface="Wingdings" pitchFamily="2" charset="2"/>
              </a:rPr>
              <a:t>Schurk</a:t>
            </a:r>
            <a:r>
              <a:rPr lang="en-US" sz="1800" b="1" dirty="0">
                <a:sym typeface="Wingdings" pitchFamily="2" charset="2"/>
              </a:rPr>
              <a:t> Sound Archives</a:t>
            </a:r>
            <a:r>
              <a:rPr lang="en-US" sz="1800" dirty="0">
                <a:sym typeface="Wingdings" pitchFamily="2" charset="2"/>
              </a:rPr>
              <a:t>  ~15,000 country album MARC records from collection</a:t>
            </a:r>
            <a:endParaRPr lang="en-US" sz="1800" b="1" dirty="0">
              <a:sym typeface="Wingdings" pitchFamily="2" charset="2"/>
            </a:endParaRPr>
          </a:p>
          <a:p>
            <a:pPr lvl="1">
              <a:spcBef>
                <a:spcPts val="300"/>
              </a:spcBef>
              <a:spcAft>
                <a:spcPts val="300"/>
              </a:spcAft>
            </a:pPr>
            <a:r>
              <a:rPr lang="en-US" sz="1800" b="1" dirty="0">
                <a:sym typeface="Wingdings" pitchFamily="2" charset="2"/>
              </a:rPr>
              <a:t>Cascading Search in </a:t>
            </a:r>
            <a:r>
              <a:rPr lang="en-US" sz="1800" b="1" dirty="0" err="1">
                <a:sym typeface="Wingdings" pitchFamily="2" charset="2"/>
              </a:rPr>
              <a:t>WorldCat</a:t>
            </a:r>
            <a:r>
              <a:rPr lang="en-US" sz="1800" dirty="0">
                <a:sym typeface="Wingdings" pitchFamily="2" charset="2"/>
              </a:rPr>
              <a:t>  using ISBN and/or album titles</a:t>
            </a:r>
          </a:p>
          <a:p>
            <a:pPr lvl="1">
              <a:spcBef>
                <a:spcPts val="300"/>
              </a:spcBef>
              <a:spcAft>
                <a:spcPts val="300"/>
              </a:spcAft>
            </a:pPr>
            <a:r>
              <a:rPr lang="en-US" sz="1800" b="1" dirty="0">
                <a:sym typeface="Wingdings" pitchFamily="2" charset="2"/>
              </a:rPr>
              <a:t>Search API </a:t>
            </a:r>
            <a:r>
              <a:rPr lang="en-US" sz="1800" dirty="0">
                <a:sym typeface="Wingdings" pitchFamily="2" charset="2"/>
              </a:rPr>
              <a:t> Wikipedia to pull discographic data from album pages</a:t>
            </a:r>
            <a:endParaRPr lang="en-US" sz="1800" dirty="0"/>
          </a:p>
          <a:p>
            <a:pPr lvl="1">
              <a:spcBef>
                <a:spcPts val="300"/>
              </a:spcBef>
              <a:spcAft>
                <a:spcPts val="300"/>
              </a:spcAft>
            </a:pPr>
            <a:endParaRPr lang="en-US" sz="1800" dirty="0">
              <a:sym typeface="Wingdings" pitchFamily="2" charset="2"/>
            </a:endParaRPr>
          </a:p>
          <a:p>
            <a:pPr>
              <a:spcBef>
                <a:spcPts val="300"/>
              </a:spcBef>
              <a:spcAft>
                <a:spcPts val="300"/>
              </a:spcAft>
            </a:pPr>
            <a:endParaRPr lang="en-US" sz="1900" dirty="0">
              <a:sym typeface="Wingdings" pitchFamily="2" charset="2"/>
            </a:endParaRPr>
          </a:p>
          <a:p>
            <a:pPr>
              <a:spcBef>
                <a:spcPts val="300"/>
              </a:spcBef>
              <a:spcAft>
                <a:spcPts val="300"/>
              </a:spcAft>
            </a:pPr>
            <a:r>
              <a:rPr lang="en-US" sz="2000" b="1" dirty="0">
                <a:sym typeface="Wingdings" pitchFamily="2" charset="2"/>
              </a:rPr>
              <a:t>Biography  Library of Congress, </a:t>
            </a:r>
            <a:r>
              <a:rPr lang="en-US" sz="2000" b="1" dirty="0" err="1">
                <a:sym typeface="Wingdings" pitchFamily="2" charset="2"/>
              </a:rPr>
              <a:t>WorldCat</a:t>
            </a:r>
            <a:r>
              <a:rPr lang="en-US" sz="2000" b="1" dirty="0">
                <a:sym typeface="Wingdings" pitchFamily="2" charset="2"/>
              </a:rPr>
              <a:t> and Wikipedia</a:t>
            </a:r>
          </a:p>
          <a:p>
            <a:pPr lvl="1">
              <a:spcBef>
                <a:spcPts val="300"/>
              </a:spcBef>
              <a:spcAft>
                <a:spcPts val="300"/>
              </a:spcAft>
            </a:pPr>
            <a:r>
              <a:rPr lang="en-US" sz="1800" b="1" dirty="0"/>
              <a:t>MARC Edit </a:t>
            </a:r>
            <a:r>
              <a:rPr lang="en-US" sz="1800" b="1" dirty="0">
                <a:sym typeface="Wingdings" pitchFamily="2" charset="2"/>
              </a:rPr>
              <a:t> </a:t>
            </a:r>
            <a:r>
              <a:rPr lang="en-US" sz="1800" dirty="0">
                <a:sym typeface="Wingdings" pitchFamily="2" charset="2"/>
              </a:rPr>
              <a:t>to pull URI records for Name Authority files from the Library of Congress</a:t>
            </a:r>
          </a:p>
          <a:p>
            <a:pPr lvl="1">
              <a:spcBef>
                <a:spcPts val="300"/>
              </a:spcBef>
              <a:spcAft>
                <a:spcPts val="300"/>
              </a:spcAft>
            </a:pPr>
            <a:r>
              <a:rPr lang="en-US" sz="1800" b="1" dirty="0">
                <a:sym typeface="Wingdings" pitchFamily="2" charset="2"/>
              </a:rPr>
              <a:t>Virtual International Authority File (VIAF) </a:t>
            </a:r>
            <a:r>
              <a:rPr lang="en-US" sz="1800" dirty="0">
                <a:sym typeface="Wingdings" pitchFamily="2" charset="2"/>
              </a:rPr>
              <a:t> to pull URI records for Name Authority files from </a:t>
            </a:r>
            <a:r>
              <a:rPr lang="en-US" sz="1800" dirty="0" err="1">
                <a:sym typeface="Wingdings" pitchFamily="2" charset="2"/>
              </a:rPr>
              <a:t>WorldCat</a:t>
            </a:r>
            <a:endParaRPr lang="en-US" sz="1800" dirty="0">
              <a:sym typeface="Wingdings" pitchFamily="2" charset="2"/>
            </a:endParaRPr>
          </a:p>
          <a:p>
            <a:pPr lvl="1">
              <a:spcBef>
                <a:spcPts val="300"/>
              </a:spcBef>
              <a:spcAft>
                <a:spcPts val="300"/>
              </a:spcAft>
            </a:pPr>
            <a:r>
              <a:rPr lang="en-US" sz="1800" b="1" dirty="0">
                <a:sym typeface="Wingdings" pitchFamily="2" charset="2"/>
              </a:rPr>
              <a:t>Search API </a:t>
            </a:r>
            <a:r>
              <a:rPr lang="en-US" sz="1800" dirty="0">
                <a:sym typeface="Wingdings" pitchFamily="2" charset="2"/>
              </a:rPr>
              <a:t> Wikipedia to pull biographic details for songwriters / producers with Wikipedia pages</a:t>
            </a:r>
            <a:endParaRPr lang="en-US" sz="1800" dirty="0"/>
          </a:p>
        </p:txBody>
      </p:sp>
      <p:sp>
        <p:nvSpPr>
          <p:cNvPr id="5" name="TextBox 4">
            <a:extLst>
              <a:ext uri="{FF2B5EF4-FFF2-40B4-BE49-F238E27FC236}">
                <a16:creationId xmlns:a16="http://schemas.microsoft.com/office/drawing/2014/main" id="{D883B67B-37A2-0047-91F4-E2C47DC8A0AE}"/>
              </a:ext>
            </a:extLst>
          </p:cNvPr>
          <p:cNvSpPr txBox="1"/>
          <p:nvPr/>
        </p:nvSpPr>
        <p:spPr>
          <a:xfrm>
            <a:off x="384244" y="1133751"/>
            <a:ext cx="853713" cy="784830"/>
          </a:xfrm>
          <a:prstGeom prst="rect">
            <a:avLst/>
          </a:prstGeom>
          <a:noFill/>
        </p:spPr>
        <p:txBody>
          <a:bodyPr wrap="square" rtlCol="0" anchor="ctr">
            <a:spAutoFit/>
          </a:bodyPr>
          <a:lstStyle/>
          <a:p>
            <a:pPr algn="ctr"/>
            <a:r>
              <a:rPr lang="en-US" sz="4500" b="1" dirty="0">
                <a:solidFill>
                  <a:srgbClr val="FFC000"/>
                </a:solidFill>
              </a:rPr>
              <a:t>1</a:t>
            </a:r>
          </a:p>
        </p:txBody>
      </p:sp>
      <p:sp>
        <p:nvSpPr>
          <p:cNvPr id="6" name="TextBox 5">
            <a:extLst>
              <a:ext uri="{FF2B5EF4-FFF2-40B4-BE49-F238E27FC236}">
                <a16:creationId xmlns:a16="http://schemas.microsoft.com/office/drawing/2014/main" id="{8724FABD-A6BE-F84E-B70A-BDEAF9A02152}"/>
              </a:ext>
            </a:extLst>
          </p:cNvPr>
          <p:cNvSpPr txBox="1"/>
          <p:nvPr/>
        </p:nvSpPr>
        <p:spPr>
          <a:xfrm>
            <a:off x="384244" y="3279048"/>
            <a:ext cx="853713" cy="784830"/>
          </a:xfrm>
          <a:prstGeom prst="rect">
            <a:avLst/>
          </a:prstGeom>
          <a:noFill/>
        </p:spPr>
        <p:txBody>
          <a:bodyPr wrap="square" rtlCol="0" anchor="ctr">
            <a:spAutoFit/>
          </a:bodyPr>
          <a:lstStyle/>
          <a:p>
            <a:pPr algn="ctr"/>
            <a:r>
              <a:rPr lang="en-US" sz="4500" b="1" dirty="0">
                <a:solidFill>
                  <a:srgbClr val="FFC000"/>
                </a:solidFill>
              </a:rPr>
              <a:t>2</a:t>
            </a:r>
          </a:p>
        </p:txBody>
      </p:sp>
      <p:sp>
        <p:nvSpPr>
          <p:cNvPr id="14" name="Title 1">
            <a:extLst>
              <a:ext uri="{FF2B5EF4-FFF2-40B4-BE49-F238E27FC236}">
                <a16:creationId xmlns:a16="http://schemas.microsoft.com/office/drawing/2014/main" id="{0DFE96ED-79FA-B046-AF71-BABDCC8B6AD8}"/>
              </a:ext>
            </a:extLst>
          </p:cNvPr>
          <p:cNvSpPr txBox="1">
            <a:spLocks/>
          </p:cNvSpPr>
          <p:nvPr/>
        </p:nvSpPr>
        <p:spPr>
          <a:xfrm>
            <a:off x="565952" y="5823948"/>
            <a:ext cx="11029616" cy="9883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rPr>
              <a:t>Overcoming challenges</a:t>
            </a:r>
          </a:p>
        </p:txBody>
      </p:sp>
    </p:spTree>
    <p:extLst>
      <p:ext uri="{BB962C8B-B14F-4D97-AF65-F5344CB8AC3E}">
        <p14:creationId xmlns:p14="http://schemas.microsoft.com/office/powerpoint/2010/main" val="1311356903"/>
      </p:ext>
    </p:extLst>
  </p:cSld>
  <p:clrMapOvr>
    <a:masterClrMapping/>
  </p:clrMapOvr>
</p:sld>
</file>

<file path=ppt/theme/theme1.xml><?xml version="1.0" encoding="utf-8"?>
<a:theme xmlns:a="http://schemas.openxmlformats.org/drawingml/2006/main" name="Dividend">
  <a:themeElements>
    <a:clrScheme name="Custom 5">
      <a:dk1>
        <a:srgbClr val="000000"/>
      </a:dk1>
      <a:lt1>
        <a:srgbClr val="FFFFFF"/>
      </a:lt1>
      <a:dk2>
        <a:srgbClr val="000000"/>
      </a:dk2>
      <a:lt2>
        <a:srgbClr val="F8F8F8"/>
      </a:lt2>
      <a:accent1>
        <a:srgbClr val="000000"/>
      </a:accent1>
      <a:accent2>
        <a:srgbClr val="707071"/>
      </a:accent2>
      <a:accent3>
        <a:srgbClr val="B1B0B1"/>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4960</TotalTime>
  <Words>1661</Words>
  <Application>Microsoft Macintosh PowerPoint</Application>
  <PresentationFormat>Widescreen</PresentationFormat>
  <Paragraphs>440</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Wingdings</vt:lpstr>
      <vt:lpstr>Wingdings 2</vt:lpstr>
      <vt:lpstr>Dividend</vt:lpstr>
      <vt:lpstr>PowerPoint Presentation</vt:lpstr>
      <vt:lpstr>Theory &amp; Methodology</vt:lpstr>
      <vt:lpstr>Prosopography influenced by Katherine Keats-Rohan (2000) and Averil Cameron (2003)</vt:lpstr>
      <vt:lpstr>BDHM 1</vt:lpstr>
      <vt:lpstr>BDHM 1</vt:lpstr>
      <vt:lpstr>Data Curation &amp;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Gender representation in the country music industry, 1996-2016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“GIRL ON THE BILLBOARD”</dc:title>
  <dc:creator>Microsoft Office User</dc:creator>
  <cp:lastModifiedBy>Jada Watson</cp:lastModifiedBy>
  <cp:revision>367</cp:revision>
  <dcterms:created xsi:type="dcterms:W3CDTF">2018-01-12T19:41:55Z</dcterms:created>
  <dcterms:modified xsi:type="dcterms:W3CDTF">2018-12-01T16:21:29Z</dcterms:modified>
</cp:coreProperties>
</file>